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042DDE9-F808-4A51-8769-4C3D83229CD1}" type="datetimeFigureOut">
              <a:rPr lang="en-US" smtClean="0"/>
              <a:pPr/>
              <a:t>7/10/2021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19DB69A-8858-49C2-8578-24DA32BAB1F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042DDE9-F808-4A51-8769-4C3D83229CD1}" type="datetimeFigureOut">
              <a:rPr lang="en-US" smtClean="0"/>
              <a:pPr/>
              <a:t>7/10/2021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19DB69A-8858-49C2-8578-24DA32BAB1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042DDE9-F808-4A51-8769-4C3D83229CD1}" type="datetimeFigureOut">
              <a:rPr lang="en-US" smtClean="0"/>
              <a:pPr/>
              <a:t>7/10/2021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19DB69A-8858-49C2-8578-24DA32BAB1F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042DDE9-F808-4A51-8769-4C3D83229CD1}" type="datetimeFigureOut">
              <a:rPr lang="en-US" smtClean="0"/>
              <a:pPr/>
              <a:t>7/10/2021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9DB69A-8858-49C2-8578-24DA32BAB1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042DDE9-F808-4A51-8769-4C3D83229CD1}" type="datetimeFigureOut">
              <a:rPr lang="en-US" smtClean="0"/>
              <a:pPr/>
              <a:t>7/10/2021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9DB69A-8858-49C2-8578-24DA32BAB1F8}"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042DDE9-F808-4A51-8769-4C3D83229CD1}" type="datetimeFigureOut">
              <a:rPr lang="en-US" smtClean="0"/>
              <a:pPr/>
              <a:t>7/10/2021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19DB69A-8858-49C2-8578-24DA32BAB1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Radix </a:t>
            </a:r>
            <a:r>
              <a:rPr lang="en-US" dirty="0" smtClean="0"/>
              <a:t>sort</a:t>
            </a:r>
            <a:endParaRPr lang="en-US" dirty="0"/>
          </a:p>
        </p:txBody>
      </p:sp>
      <p:sp>
        <p:nvSpPr>
          <p:cNvPr id="3" name="Subtitle 2"/>
          <p:cNvSpPr>
            <a:spLocks noGrp="1"/>
          </p:cNvSpPr>
          <p:nvPr>
            <p:ph type="subTitle" idx="1"/>
          </p:nvPr>
        </p:nvSpPr>
        <p:spPr/>
        <p:txBody>
          <a:bodyPr>
            <a:normAutofit lnSpcReduction="10000"/>
          </a:bodyPr>
          <a:lstStyle/>
          <a:p>
            <a:r>
              <a:rPr lang="en-US" dirty="0" smtClean="0"/>
              <a:t>By</a:t>
            </a:r>
          </a:p>
          <a:p>
            <a:r>
              <a:rPr lang="en-US" dirty="0" err="1" smtClean="0"/>
              <a:t>Mokadderul</a:t>
            </a:r>
            <a:r>
              <a:rPr lang="en-US" dirty="0" smtClean="0"/>
              <a:t> Islam</a:t>
            </a:r>
          </a:p>
          <a:p>
            <a:r>
              <a:rPr lang="en-US" dirty="0" smtClean="0"/>
              <a:t>18CSE075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ALGORITHM</a:t>
            </a:r>
            <a:endParaRPr lang="en-US" dirty="0"/>
          </a:p>
        </p:txBody>
      </p:sp>
      <p:sp>
        <p:nvSpPr>
          <p:cNvPr id="3" name="Content Placeholder 2"/>
          <p:cNvSpPr>
            <a:spLocks noGrp="1"/>
          </p:cNvSpPr>
          <p:nvPr>
            <p:ph idx="1"/>
          </p:nvPr>
        </p:nvSpPr>
        <p:spPr/>
        <p:txBody>
          <a:bodyPr/>
          <a:lstStyle/>
          <a:p>
            <a:r>
              <a:rPr lang="en-US" dirty="0" smtClean="0"/>
              <a:t>1. Create an array a[ 0…..n-1] elements. </a:t>
            </a:r>
          </a:p>
          <a:p>
            <a:pPr>
              <a:buNone/>
            </a:pPr>
            <a:endParaRPr lang="en-US" dirty="0" smtClean="0"/>
          </a:p>
          <a:p>
            <a:r>
              <a:rPr lang="en-US" dirty="0" smtClean="0"/>
              <a:t>2. Call bucket sort repeatedly on least to most significant digit of each element as the key. </a:t>
            </a:r>
          </a:p>
          <a:p>
            <a:pPr>
              <a:buNone/>
            </a:pPr>
            <a:endParaRPr lang="en-US" dirty="0" smtClean="0"/>
          </a:p>
          <a:p>
            <a:r>
              <a:rPr lang="en-US" dirty="0" smtClean="0"/>
              <a:t>3. Return the sorted array.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ANALYSIS</a:t>
            </a:r>
            <a:endParaRPr lang="en-US" dirty="0"/>
          </a:p>
        </p:txBody>
      </p:sp>
      <p:sp>
        <p:nvSpPr>
          <p:cNvPr id="3" name="Content Placeholder 2"/>
          <p:cNvSpPr>
            <a:spLocks noGrp="1"/>
          </p:cNvSpPr>
          <p:nvPr>
            <p:ph idx="1"/>
          </p:nvPr>
        </p:nvSpPr>
        <p:spPr/>
        <p:txBody>
          <a:bodyPr/>
          <a:lstStyle/>
          <a:p>
            <a:r>
              <a:rPr lang="en-US" dirty="0" smtClean="0"/>
              <a:t>Each pass over n d-digit numbers and k base keys then takes time O(</a:t>
            </a:r>
            <a:r>
              <a:rPr lang="en-US" dirty="0" err="1" smtClean="0"/>
              <a:t>n+k</a:t>
            </a:r>
            <a:r>
              <a:rPr lang="en-US" dirty="0" smtClean="0"/>
              <a:t>).</a:t>
            </a:r>
          </a:p>
          <a:p>
            <a:endParaRPr lang="en-US" dirty="0" smtClean="0"/>
          </a:p>
          <a:p>
            <a:r>
              <a:rPr lang="en-US" dirty="0" smtClean="0"/>
              <a:t>There are d passes, so the total time for radix sort is O(d (</a:t>
            </a:r>
            <a:r>
              <a:rPr lang="en-US" dirty="0" err="1" smtClean="0"/>
              <a:t>n+k</a:t>
            </a:r>
            <a:r>
              <a:rPr lang="en-US" dirty="0" smtClean="0"/>
              <a:t>)).</a:t>
            </a:r>
          </a:p>
          <a:p>
            <a:endParaRPr lang="en-US" dirty="0" smtClean="0"/>
          </a:p>
          <a:p>
            <a:r>
              <a:rPr lang="en-US" dirty="0" smtClean="0"/>
              <a:t>When d is a constant and total run time = 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 of radix sort</a:t>
            </a:r>
            <a:endParaRPr lang="en-US" dirty="0"/>
          </a:p>
        </p:txBody>
      </p:sp>
      <p:sp>
        <p:nvSpPr>
          <p:cNvPr id="3" name="Content Placeholder 2"/>
          <p:cNvSpPr>
            <a:spLocks noGrp="1"/>
          </p:cNvSpPr>
          <p:nvPr>
            <p:ph idx="1"/>
          </p:nvPr>
        </p:nvSpPr>
        <p:spPr/>
        <p:txBody>
          <a:bodyPr/>
          <a:lstStyle/>
          <a:p>
            <a:r>
              <a:rPr lang="en-US" dirty="0" smtClean="0"/>
              <a:t>Fast when the keys are short when the range of the array elements is less.</a:t>
            </a:r>
            <a:br>
              <a:rPr lang="en-US" dirty="0" smtClean="0"/>
            </a:br>
            <a:endParaRPr lang="en-US" dirty="0" smtClean="0"/>
          </a:p>
          <a:p>
            <a:r>
              <a:rPr lang="en-US" dirty="0" smtClean="0"/>
              <a:t>Used in suffix array </a:t>
            </a:r>
            <a:r>
              <a:rPr lang="en-US" dirty="0" err="1" smtClean="0"/>
              <a:t>constuction</a:t>
            </a:r>
            <a:r>
              <a:rPr lang="en-US" dirty="0" smtClean="0"/>
              <a:t> algorithms like </a:t>
            </a:r>
            <a:r>
              <a:rPr lang="en-US" dirty="0" err="1" smtClean="0"/>
              <a:t>Manber's</a:t>
            </a:r>
            <a:r>
              <a:rPr lang="en-US" dirty="0" smtClean="0"/>
              <a:t> algorithm and DC3 algorithm.</a:t>
            </a:r>
          </a:p>
          <a:p>
            <a:endParaRPr lang="en-US" dirty="0" smtClean="0"/>
          </a:p>
          <a:p>
            <a:r>
              <a:rPr lang="en-US" dirty="0" smtClean="0"/>
              <a:t>Radix Sort is stable sort as relative order of elements with equal values is maintained.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disadvantages of radix sort</a:t>
            </a:r>
            <a:endParaRPr lang="en-US" dirty="0"/>
          </a:p>
        </p:txBody>
      </p:sp>
      <p:sp>
        <p:nvSpPr>
          <p:cNvPr id="3" name="Content Placeholder 2"/>
          <p:cNvSpPr>
            <a:spLocks noGrp="1"/>
          </p:cNvSpPr>
          <p:nvPr>
            <p:ph idx="1"/>
          </p:nvPr>
        </p:nvSpPr>
        <p:spPr/>
        <p:txBody>
          <a:bodyPr/>
          <a:lstStyle/>
          <a:p>
            <a:r>
              <a:rPr lang="en-US" dirty="0" smtClean="0"/>
              <a:t>Since Radix Sort depends on digits or letters, Radix Sort is much less flexible than other sorts. Hence , for every different type of data it needs to be rewritten.</a:t>
            </a:r>
          </a:p>
          <a:p>
            <a:endParaRPr lang="en-US" dirty="0" smtClean="0"/>
          </a:p>
          <a:p>
            <a:r>
              <a:rPr lang="en-US" dirty="0" smtClean="0"/>
              <a:t>The constant for Radix sort is greater compared to other sorting algorithms.</a:t>
            </a:r>
          </a:p>
          <a:p>
            <a:endParaRPr lang="en-US" dirty="0" smtClean="0"/>
          </a:p>
          <a:p>
            <a:r>
              <a:rPr lang="en-US" dirty="0" smtClean="0"/>
              <a:t>It takes more space compared to </a:t>
            </a:r>
            <a:r>
              <a:rPr lang="en-US" dirty="0" err="1" smtClean="0"/>
              <a:t>Quicksort</a:t>
            </a:r>
            <a:r>
              <a:rPr lang="en-US" dirty="0" smtClean="0"/>
              <a:t> which is </a:t>
            </a:r>
            <a:r>
              <a:rPr lang="en-US" dirty="0" err="1" smtClean="0"/>
              <a:t>inplace</a:t>
            </a:r>
            <a:r>
              <a:rPr lang="en-US" dirty="0" smtClean="0"/>
              <a:t> sorting.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application of radix sort</a:t>
            </a:r>
            <a:endParaRPr lang="en-US" dirty="0"/>
          </a:p>
        </p:txBody>
      </p:sp>
      <p:sp>
        <p:nvSpPr>
          <p:cNvPr id="3" name="Content Placeholder 2"/>
          <p:cNvSpPr>
            <a:spLocks noGrp="1"/>
          </p:cNvSpPr>
          <p:nvPr>
            <p:ph idx="1"/>
          </p:nvPr>
        </p:nvSpPr>
        <p:spPr/>
        <p:txBody>
          <a:bodyPr/>
          <a:lstStyle/>
          <a:p>
            <a:r>
              <a:rPr lang="en-US" dirty="0" smtClean="0"/>
              <a:t>Radix sort is an integer sorting algorithm that sorts data with integer keys by grouping the keys by individual digits that share the same significant position and value.</a:t>
            </a:r>
          </a:p>
          <a:p>
            <a:endParaRPr lang="en-US" dirty="0" smtClean="0"/>
          </a:p>
          <a:p>
            <a:r>
              <a:rPr lang="en-US" dirty="0" smtClean="0"/>
              <a:t>Mostly used in parallel computing.</a:t>
            </a:r>
          </a:p>
          <a:p>
            <a:endParaRPr lang="en-US" dirty="0" smtClean="0"/>
          </a:p>
          <a:p>
            <a:r>
              <a:rPr lang="en-US" dirty="0" smtClean="0"/>
              <a:t>Radix sort can be applied to data that can be sorted lexicographically, be they integers, words, punch cards, playing cards, or the mail.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819400"/>
            <a:ext cx="7242048" cy="1143000"/>
          </a:xfrm>
        </p:spPr>
        <p:txBody>
          <a:bodyPr>
            <a:normAutofit/>
          </a:bodyPr>
          <a:lstStyle/>
          <a:p>
            <a:r>
              <a:rPr lang="en-US" sz="6000" dirty="0" smtClean="0"/>
              <a:t>      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Definition</a:t>
            </a:r>
            <a:endParaRPr lang="en-US" dirty="0"/>
          </a:p>
        </p:txBody>
      </p:sp>
      <p:sp>
        <p:nvSpPr>
          <p:cNvPr id="3" name="Content Placeholder 2"/>
          <p:cNvSpPr>
            <a:spLocks noGrp="1"/>
          </p:cNvSpPr>
          <p:nvPr>
            <p:ph idx="1"/>
          </p:nvPr>
        </p:nvSpPr>
        <p:spPr>
          <a:xfrm>
            <a:off x="457200" y="2362200"/>
            <a:ext cx="7239000" cy="3267384"/>
          </a:xfrm>
        </p:spPr>
        <p:txBody>
          <a:bodyPr/>
          <a:lstStyle/>
          <a:p>
            <a:pPr>
              <a:buNone/>
            </a:pPr>
            <a:r>
              <a:rPr lang="en-US" dirty="0" smtClean="0"/>
              <a:t>  Radix sort is an integer sorting algorithm that sorts data with integer keys by grouping the keys by individual digits that share the same significant position and value (place value). Radix sort uses counting sort as a subroutine to sort an array of numbers.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time complexity of radix sort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time complexity of radix sort is given by the </a:t>
            </a:r>
            <a:r>
              <a:rPr lang="en-US" dirty="0" err="1" smtClean="0"/>
              <a:t>formula,T</a:t>
            </a:r>
            <a:r>
              <a:rPr lang="en-US" dirty="0" smtClean="0"/>
              <a:t>(n) = O(d*(</a:t>
            </a:r>
            <a:r>
              <a:rPr lang="en-US" dirty="0" err="1" smtClean="0"/>
              <a:t>n+b</a:t>
            </a:r>
            <a:r>
              <a:rPr lang="en-US" dirty="0" smtClean="0"/>
              <a:t>)), where d is the number of digits in the given list, n is the number of elements in the list, and b is the base or bucket size used, which is normally base 10 for decimal representation.</a:t>
            </a:r>
          </a:p>
          <a:p>
            <a:pPr>
              <a:buNone/>
            </a:pPr>
            <a:endParaRPr lang="en-GB" sz="2800" dirty="0" smtClean="0">
              <a:latin typeface="Times New Roman" panose="02020603050405020304" pitchFamily="18" charset="0"/>
              <a:cs typeface="Times New Roman" panose="02020603050405020304" pitchFamily="18" charset="0"/>
            </a:endParaRPr>
          </a:p>
          <a:p>
            <a:pPr>
              <a:buNone/>
            </a:pPr>
            <a:r>
              <a:rPr lang="en-US" dirty="0" smtClean="0"/>
              <a:t>Time Complexity </a:t>
            </a:r>
          </a:p>
          <a:p>
            <a:pPr>
              <a:buNone/>
            </a:pPr>
            <a:r>
              <a:rPr lang="en-US" dirty="0" smtClean="0"/>
              <a:t>-&gt;Best = O(</a:t>
            </a:r>
            <a:r>
              <a:rPr lang="en-US" dirty="0" err="1" smtClean="0"/>
              <a:t>n+k</a:t>
            </a:r>
            <a:r>
              <a:rPr lang="en-US" dirty="0" smtClean="0"/>
              <a:t>)</a:t>
            </a:r>
          </a:p>
          <a:p>
            <a:pPr>
              <a:buNone/>
            </a:pPr>
            <a:r>
              <a:rPr lang="en-US" dirty="0" smtClean="0"/>
              <a:t>-&gt;Worst = O(</a:t>
            </a:r>
            <a:r>
              <a:rPr lang="en-US" dirty="0" err="1" smtClean="0"/>
              <a:t>n+k</a:t>
            </a:r>
            <a:r>
              <a:rPr lang="en-US" dirty="0" smtClean="0"/>
              <a:t>)</a:t>
            </a:r>
          </a:p>
          <a:p>
            <a:pPr>
              <a:buNone/>
            </a:pPr>
            <a:r>
              <a:rPr lang="en-US" dirty="0" smtClean="0"/>
              <a:t>-&gt;Average= O(</a:t>
            </a:r>
            <a:r>
              <a:rPr lang="en-US" dirty="0" err="1" smtClean="0"/>
              <a:t>n+k</a:t>
            </a:r>
            <a:r>
              <a:rPr lang="en-US" dirty="0" smtClean="0"/>
              <a:t>)</a:t>
            </a:r>
          </a:p>
          <a:p>
            <a:pPr>
              <a:buNone/>
            </a:pPr>
            <a:r>
              <a:rPr lang="en-US" dirty="0" smtClean="0"/>
              <a:t>-&gt;Space Complexity = O(max)</a:t>
            </a:r>
          </a:p>
          <a:p>
            <a:pPr>
              <a:buNone/>
            </a:pPr>
            <a:r>
              <a:rPr lang="en-US" dirty="0" smtClean="0"/>
              <a:t>-&gt;Stability=Yes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complexity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a:t>
            </a:r>
            <a:r>
              <a:rPr lang="en-US" dirty="0" smtClean="0"/>
              <a:t>time complexity of radix sort is given by the </a:t>
            </a:r>
            <a:r>
              <a:rPr lang="en-US" dirty="0" err="1" smtClean="0"/>
              <a:t>formula,T</a:t>
            </a:r>
            <a:r>
              <a:rPr lang="en-US" dirty="0" smtClean="0"/>
              <a:t>(n) = O(d*(</a:t>
            </a:r>
            <a:r>
              <a:rPr lang="en-US" dirty="0" err="1" smtClean="0"/>
              <a:t>n+b</a:t>
            </a:r>
            <a:r>
              <a:rPr lang="en-US" dirty="0" smtClean="0"/>
              <a:t>)), where d is the number of digits in the given list, n is the number of elements in the list, and b is the base or bucket size used, which is normally base 10 for decimal </a:t>
            </a:r>
            <a:r>
              <a:rPr lang="en-US" dirty="0" smtClean="0"/>
              <a:t>representation.</a:t>
            </a:r>
            <a:endParaRPr lang="en-US" dirty="0" smtClean="0"/>
          </a:p>
          <a:p>
            <a:pPr>
              <a:buNone/>
            </a:pPr>
            <a:r>
              <a:rPr lang="en-US" dirty="0" smtClean="0"/>
              <a:t>   Time Complexity </a:t>
            </a:r>
            <a:endParaRPr lang="en-US" dirty="0" smtClean="0"/>
          </a:p>
          <a:p>
            <a:pPr>
              <a:buNone/>
            </a:pPr>
            <a:r>
              <a:rPr lang="en-US" dirty="0" smtClean="0"/>
              <a:t> </a:t>
            </a:r>
            <a:r>
              <a:rPr lang="en-US" dirty="0" smtClean="0"/>
              <a:t>  Best </a:t>
            </a:r>
            <a:r>
              <a:rPr lang="en-US" dirty="0" smtClean="0"/>
              <a:t>= O(</a:t>
            </a:r>
            <a:r>
              <a:rPr lang="en-US" dirty="0" err="1" smtClean="0"/>
              <a:t>n+k</a:t>
            </a:r>
            <a:r>
              <a:rPr lang="en-US" dirty="0" smtClean="0"/>
              <a:t>)</a:t>
            </a:r>
          </a:p>
          <a:p>
            <a:pPr>
              <a:buNone/>
            </a:pPr>
            <a:r>
              <a:rPr lang="en-US" dirty="0" smtClean="0"/>
              <a:t> </a:t>
            </a:r>
            <a:r>
              <a:rPr lang="en-US" dirty="0" smtClean="0"/>
              <a:t>  Worst </a:t>
            </a:r>
            <a:r>
              <a:rPr lang="en-US" dirty="0" smtClean="0"/>
              <a:t>= O(</a:t>
            </a:r>
            <a:r>
              <a:rPr lang="en-US" dirty="0" err="1" smtClean="0"/>
              <a:t>n+k</a:t>
            </a:r>
            <a:r>
              <a:rPr lang="en-US" dirty="0" smtClean="0"/>
              <a:t>)</a:t>
            </a:r>
          </a:p>
          <a:p>
            <a:pPr>
              <a:buNone/>
            </a:pPr>
            <a:r>
              <a:rPr lang="en-US" dirty="0" smtClean="0"/>
              <a:t> </a:t>
            </a:r>
            <a:r>
              <a:rPr lang="en-US" dirty="0" smtClean="0"/>
              <a:t>  Average</a:t>
            </a:r>
            <a:r>
              <a:rPr lang="en-US" dirty="0" smtClean="0"/>
              <a:t>= O(</a:t>
            </a:r>
            <a:r>
              <a:rPr lang="en-US" dirty="0" err="1" smtClean="0"/>
              <a:t>n+k</a:t>
            </a:r>
            <a:r>
              <a:rPr lang="en-US" dirty="0" smtClean="0"/>
              <a:t>)</a:t>
            </a:r>
          </a:p>
          <a:p>
            <a:pPr>
              <a:buNone/>
            </a:pPr>
            <a:r>
              <a:rPr lang="en-US" dirty="0" smtClean="0"/>
              <a:t> </a:t>
            </a:r>
            <a:r>
              <a:rPr lang="en-US" dirty="0" smtClean="0"/>
              <a:t>  Space </a:t>
            </a:r>
            <a:r>
              <a:rPr lang="en-US" dirty="0" smtClean="0"/>
              <a:t>Complexity = O(max</a:t>
            </a:r>
            <a:r>
              <a:rPr lang="en-US" dirty="0" smtClean="0"/>
              <a:t>)</a:t>
            </a:r>
          </a:p>
          <a:p>
            <a:pPr>
              <a:buNone/>
            </a:pPr>
            <a:r>
              <a:rPr lang="en-US" dirty="0" smtClean="0"/>
              <a:t> </a:t>
            </a:r>
            <a:r>
              <a:rPr lang="en-US" dirty="0" smtClean="0"/>
              <a:t>  Stability=Yes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How Radix Sort Work</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Assume the input array is:</a:t>
            </a:r>
            <a:br>
              <a:rPr lang="en-US" dirty="0" smtClean="0"/>
            </a:br>
            <a:r>
              <a:rPr lang="en-US" dirty="0" smtClean="0"/>
              <a:t>10,21,17,34,44,11,654,123</a:t>
            </a:r>
            <a:br>
              <a:rPr lang="en-US" dirty="0" smtClean="0"/>
            </a:br>
            <a:r>
              <a:rPr lang="en-US" dirty="0" smtClean="0"/>
              <a:t>Based on the algorithm, we will sort the input array according to the one's digit (least significant digit).</a:t>
            </a:r>
            <a:br>
              <a:rPr lang="en-US" dirty="0" smtClean="0"/>
            </a:br>
            <a:r>
              <a:rPr lang="en-US" dirty="0" smtClean="0"/>
              <a:t>0: 10</a:t>
            </a:r>
            <a:br>
              <a:rPr lang="en-US" dirty="0" smtClean="0"/>
            </a:br>
            <a:r>
              <a:rPr lang="en-US" dirty="0" smtClean="0"/>
              <a:t>1: 21 11</a:t>
            </a:r>
            <a:br>
              <a:rPr lang="en-US" dirty="0" smtClean="0"/>
            </a:br>
            <a:r>
              <a:rPr lang="en-US" dirty="0" smtClean="0"/>
              <a:t>2:</a:t>
            </a:r>
            <a:br>
              <a:rPr lang="en-US" dirty="0" smtClean="0"/>
            </a:br>
            <a:r>
              <a:rPr lang="en-US" dirty="0" smtClean="0"/>
              <a:t>3: 123</a:t>
            </a:r>
            <a:br>
              <a:rPr lang="en-US" dirty="0" smtClean="0"/>
            </a:br>
            <a:r>
              <a:rPr lang="en-US" dirty="0" smtClean="0"/>
              <a:t>4: 34 44 654</a:t>
            </a:r>
            <a:br>
              <a:rPr lang="en-US" dirty="0" smtClean="0"/>
            </a:br>
            <a:r>
              <a:rPr lang="en-US" dirty="0" smtClean="0"/>
              <a:t>5:</a:t>
            </a:r>
            <a:br>
              <a:rPr lang="en-US" dirty="0" smtClean="0"/>
            </a:br>
            <a:r>
              <a:rPr lang="en-US" dirty="0" smtClean="0"/>
              <a:t>6:</a:t>
            </a:r>
            <a:br>
              <a:rPr lang="en-US" dirty="0" smtClean="0"/>
            </a:br>
            <a:r>
              <a:rPr lang="en-US" dirty="0" smtClean="0"/>
              <a:t>7: 17</a:t>
            </a:r>
            <a:br>
              <a:rPr lang="en-US" dirty="0" smtClean="0"/>
            </a:br>
            <a:r>
              <a:rPr lang="en-US" dirty="0" smtClean="0"/>
              <a:t>8:</a:t>
            </a:r>
            <a:br>
              <a:rPr lang="en-US" dirty="0" smtClean="0"/>
            </a:br>
            <a:r>
              <a:rPr lang="en-US" dirty="0" smtClean="0"/>
              <a:t>9:</a:t>
            </a:r>
          </a:p>
          <a:p>
            <a:pPr>
              <a:buNone/>
            </a:pPr>
            <a:r>
              <a:rPr lang="en-US" dirty="0" smtClean="0"/>
              <a:t>                                         PTO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1305342"/>
            <a:ext cx="4572000" cy="4247317"/>
          </a:xfrm>
          <a:prstGeom prst="rect">
            <a:avLst/>
          </a:prstGeom>
        </p:spPr>
        <p:txBody>
          <a:bodyPr>
            <a:spAutoFit/>
          </a:bodyPr>
          <a:lstStyle/>
          <a:p>
            <a:r>
              <a:rPr lang="en-US" dirty="0" smtClean="0"/>
              <a:t>So, the array becomes 10,21,11,123,24,44,654,17</a:t>
            </a:r>
            <a:br>
              <a:rPr lang="en-US" dirty="0" smtClean="0"/>
            </a:br>
            <a:r>
              <a:rPr lang="en-US" dirty="0" smtClean="0"/>
              <a:t>Now, we'll sort according to the ten's digit:</a:t>
            </a:r>
            <a:br>
              <a:rPr lang="en-US" dirty="0" smtClean="0"/>
            </a:br>
            <a:r>
              <a:rPr lang="en-US" dirty="0" smtClean="0"/>
              <a:t>0:</a:t>
            </a:r>
            <a:br>
              <a:rPr lang="en-US" dirty="0" smtClean="0"/>
            </a:br>
            <a:r>
              <a:rPr lang="en-US" dirty="0" smtClean="0"/>
              <a:t>1: 10 11 17</a:t>
            </a:r>
            <a:br>
              <a:rPr lang="en-US" dirty="0" smtClean="0"/>
            </a:br>
            <a:r>
              <a:rPr lang="en-US" dirty="0" smtClean="0"/>
              <a:t>2: 21 123</a:t>
            </a:r>
            <a:br>
              <a:rPr lang="en-US" dirty="0" smtClean="0"/>
            </a:br>
            <a:r>
              <a:rPr lang="en-US" dirty="0" smtClean="0"/>
              <a:t>3: 34</a:t>
            </a:r>
            <a:br>
              <a:rPr lang="en-US" dirty="0" smtClean="0"/>
            </a:br>
            <a:r>
              <a:rPr lang="en-US" dirty="0" smtClean="0"/>
              <a:t>4: 44</a:t>
            </a:r>
            <a:br>
              <a:rPr lang="en-US" dirty="0" smtClean="0"/>
            </a:br>
            <a:r>
              <a:rPr lang="en-US" dirty="0" smtClean="0"/>
              <a:t>5: 654</a:t>
            </a:r>
            <a:br>
              <a:rPr lang="en-US" dirty="0" smtClean="0"/>
            </a:br>
            <a:r>
              <a:rPr lang="en-US" dirty="0" smtClean="0"/>
              <a:t>6:</a:t>
            </a:r>
            <a:br>
              <a:rPr lang="en-US" dirty="0" smtClean="0"/>
            </a:br>
            <a:r>
              <a:rPr lang="en-US" dirty="0" smtClean="0"/>
              <a:t>7:</a:t>
            </a:r>
            <a:br>
              <a:rPr lang="en-US" dirty="0" smtClean="0"/>
            </a:br>
            <a:r>
              <a:rPr lang="en-US" dirty="0" smtClean="0"/>
              <a:t>8:</a:t>
            </a:r>
            <a:br>
              <a:rPr lang="en-US" dirty="0" smtClean="0"/>
            </a:br>
            <a:r>
              <a:rPr lang="en-US" dirty="0" smtClean="0"/>
              <a:t>9:</a:t>
            </a:r>
          </a:p>
          <a:p>
            <a:r>
              <a:rPr lang="en-US" dirty="0"/>
              <a:t> </a:t>
            </a:r>
            <a:r>
              <a:rPr lang="en-US" dirty="0" smtClean="0"/>
              <a:t>                             PTO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6843"/>
            <a:ext cx="4572000" cy="5078313"/>
          </a:xfrm>
          <a:prstGeom prst="rect">
            <a:avLst/>
          </a:prstGeom>
        </p:spPr>
        <p:txBody>
          <a:bodyPr>
            <a:spAutoFit/>
          </a:bodyPr>
          <a:lstStyle/>
          <a:p>
            <a:r>
              <a:rPr lang="en-US" dirty="0" smtClean="0"/>
              <a:t>Now, the array becomes : 10,11,17,21,123,34,44,654</a:t>
            </a:r>
            <a:br>
              <a:rPr lang="en-US" dirty="0" smtClean="0"/>
            </a:br>
            <a:r>
              <a:rPr lang="en-US" dirty="0" smtClean="0"/>
              <a:t>Finally , we sort according to the hundred's digit (most significant digit):</a:t>
            </a:r>
            <a:br>
              <a:rPr lang="en-US" dirty="0" smtClean="0"/>
            </a:br>
            <a:r>
              <a:rPr lang="en-US" dirty="0" smtClean="0"/>
              <a:t>0: 010 011 017 021 034 044</a:t>
            </a:r>
            <a:br>
              <a:rPr lang="en-US" dirty="0" smtClean="0"/>
            </a:br>
            <a:r>
              <a:rPr lang="en-US" dirty="0" smtClean="0"/>
              <a:t>1: 123</a:t>
            </a:r>
            <a:br>
              <a:rPr lang="en-US" dirty="0" smtClean="0"/>
            </a:br>
            <a:r>
              <a:rPr lang="en-US" dirty="0" smtClean="0"/>
              <a:t>2:</a:t>
            </a:r>
            <a:br>
              <a:rPr lang="en-US" dirty="0" smtClean="0"/>
            </a:br>
            <a:r>
              <a:rPr lang="en-US" dirty="0" smtClean="0"/>
              <a:t>3:</a:t>
            </a:r>
            <a:br>
              <a:rPr lang="en-US" dirty="0" smtClean="0"/>
            </a:br>
            <a:r>
              <a:rPr lang="en-US" dirty="0" smtClean="0"/>
              <a:t>4:</a:t>
            </a:r>
            <a:br>
              <a:rPr lang="en-US" dirty="0" smtClean="0"/>
            </a:br>
            <a:r>
              <a:rPr lang="en-US" dirty="0" smtClean="0"/>
              <a:t>5:</a:t>
            </a:r>
            <a:br>
              <a:rPr lang="en-US" dirty="0" smtClean="0"/>
            </a:br>
            <a:r>
              <a:rPr lang="en-US" dirty="0" smtClean="0"/>
              <a:t>6: 654</a:t>
            </a:r>
            <a:br>
              <a:rPr lang="en-US" dirty="0" smtClean="0"/>
            </a:br>
            <a:r>
              <a:rPr lang="en-US" dirty="0" smtClean="0"/>
              <a:t>7:</a:t>
            </a:r>
            <a:br>
              <a:rPr lang="en-US" dirty="0" smtClean="0"/>
            </a:br>
            <a:r>
              <a:rPr lang="en-US" dirty="0" smtClean="0"/>
              <a:t>8:</a:t>
            </a:r>
            <a:br>
              <a:rPr lang="en-US" dirty="0" smtClean="0"/>
            </a:br>
            <a:r>
              <a:rPr lang="en-US" dirty="0" smtClean="0"/>
              <a:t>9:</a:t>
            </a:r>
          </a:p>
          <a:p>
            <a:endParaRPr lang="en-US" dirty="0"/>
          </a:p>
          <a:p>
            <a:r>
              <a:rPr lang="en-US" dirty="0" smtClean="0"/>
              <a:t>The array becomes : 10,11,17,21,34,44,123,654 which is sorted. This is how our algorithm works.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 by Step Process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Radix sort algorithm is performed using the following steps:</a:t>
            </a:r>
          </a:p>
          <a:p>
            <a:pPr>
              <a:buNone/>
            </a:pPr>
            <a:endParaRPr lang="en-US" dirty="0" smtClean="0"/>
          </a:p>
          <a:p>
            <a:pPr>
              <a:buNone/>
            </a:pPr>
            <a:r>
              <a:rPr lang="en-US" dirty="0" smtClean="0"/>
              <a:t>-&gt;Step 1 - Define 10 queues each representing a bucket for each digit from 0 to 9.</a:t>
            </a:r>
          </a:p>
          <a:p>
            <a:pPr>
              <a:buNone/>
            </a:pPr>
            <a:r>
              <a:rPr lang="en-US" dirty="0" smtClean="0"/>
              <a:t>-&gt;Step 2 - Consider the least significant digit of each number in the list which is to be sorted.</a:t>
            </a:r>
          </a:p>
          <a:p>
            <a:pPr>
              <a:buNone/>
            </a:pPr>
            <a:r>
              <a:rPr lang="en-US" dirty="0" smtClean="0"/>
              <a:t>-&gt;Step 3 - Insert each number into their respective queue based on the least significant digit.</a:t>
            </a:r>
          </a:p>
          <a:p>
            <a:pPr>
              <a:buNone/>
            </a:pPr>
            <a:r>
              <a:rPr lang="en-US" dirty="0" smtClean="0"/>
              <a:t>-&gt;Step 4 - Group all the numbers from queue 0 to queue 9 in the order they have inserted into their respective queues.</a:t>
            </a:r>
          </a:p>
          <a:p>
            <a:pPr>
              <a:buNone/>
            </a:pPr>
            <a:r>
              <a:rPr lang="en-US" dirty="0" smtClean="0"/>
              <a:t>-&gt;Step 5 - Repeat from step 3 based on the next least significant digit.</a:t>
            </a:r>
          </a:p>
          <a:p>
            <a:pPr>
              <a:buNone/>
            </a:pPr>
            <a:r>
              <a:rPr lang="en-US" dirty="0" smtClean="0"/>
              <a:t>-&gt;Step 6 - Repeat from step 2 until all the numbers are grouped based on the most significant digit.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Implementation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GB" dirty="0" smtClean="0">
                <a:solidFill>
                  <a:srgbClr val="000088"/>
                </a:solidFill>
              </a:rPr>
              <a:t>void</a:t>
            </a:r>
            <a:r>
              <a:rPr lang="en-GB" dirty="0" smtClean="0">
                <a:solidFill>
                  <a:srgbClr val="252C33"/>
                </a:solidFill>
              </a:rPr>
              <a:t> </a:t>
            </a:r>
            <a:r>
              <a:rPr lang="en-GB" dirty="0" err="1" smtClean="0">
                <a:solidFill>
                  <a:srgbClr val="252C33"/>
                </a:solidFill>
              </a:rPr>
              <a:t>countsort</a:t>
            </a:r>
            <a:r>
              <a:rPr lang="en-GB" dirty="0" smtClean="0">
                <a:solidFill>
                  <a:srgbClr val="666600"/>
                </a:solidFill>
              </a:rPr>
              <a:t>(</a:t>
            </a:r>
            <a:r>
              <a:rPr lang="en-GB" dirty="0" err="1" smtClean="0">
                <a:solidFill>
                  <a:srgbClr val="000088"/>
                </a:solidFill>
              </a:rPr>
              <a:t>int</a:t>
            </a:r>
            <a:r>
              <a:rPr lang="en-GB" dirty="0" smtClean="0">
                <a:solidFill>
                  <a:srgbClr val="252C33"/>
                </a:solidFill>
              </a:rPr>
              <a:t> </a:t>
            </a:r>
            <a:r>
              <a:rPr lang="en-GB" dirty="0" err="1" smtClean="0">
                <a:solidFill>
                  <a:srgbClr val="252C33"/>
                </a:solidFill>
              </a:rPr>
              <a:t>arr</a:t>
            </a:r>
            <a:r>
              <a:rPr lang="en-GB" dirty="0" smtClean="0">
                <a:solidFill>
                  <a:srgbClr val="666600"/>
                </a:solidFill>
              </a:rPr>
              <a:t>[],</a:t>
            </a:r>
            <a:r>
              <a:rPr lang="en-GB" dirty="0" err="1" smtClean="0">
                <a:solidFill>
                  <a:srgbClr val="000088"/>
                </a:solidFill>
              </a:rPr>
              <a:t>int</a:t>
            </a:r>
            <a:r>
              <a:rPr lang="en-GB" dirty="0" smtClean="0">
                <a:solidFill>
                  <a:srgbClr val="252C33"/>
                </a:solidFill>
              </a:rPr>
              <a:t> </a:t>
            </a:r>
            <a:r>
              <a:rPr lang="en-GB" dirty="0" err="1" smtClean="0">
                <a:solidFill>
                  <a:srgbClr val="252C33"/>
                </a:solidFill>
              </a:rPr>
              <a:t>n</a:t>
            </a:r>
            <a:r>
              <a:rPr lang="en-GB" dirty="0" err="1" smtClean="0">
                <a:solidFill>
                  <a:srgbClr val="666600"/>
                </a:solidFill>
              </a:rPr>
              <a:t>,</a:t>
            </a:r>
            <a:r>
              <a:rPr lang="en-GB" dirty="0" err="1" smtClean="0">
                <a:solidFill>
                  <a:srgbClr val="000088"/>
                </a:solidFill>
              </a:rPr>
              <a:t>int</a:t>
            </a:r>
            <a:r>
              <a:rPr lang="en-GB" dirty="0" smtClean="0">
                <a:solidFill>
                  <a:srgbClr val="252C33"/>
                </a:solidFill>
              </a:rPr>
              <a:t> place</a:t>
            </a:r>
            <a:r>
              <a:rPr lang="en-GB" dirty="0" smtClean="0">
                <a:solidFill>
                  <a:srgbClr val="666600"/>
                </a:solidFill>
              </a:rPr>
              <a:t>)</a:t>
            </a:r>
          </a:p>
          <a:p>
            <a:pPr>
              <a:buNone/>
            </a:pPr>
            <a:r>
              <a:rPr lang="en-GB" dirty="0" smtClean="0">
                <a:solidFill>
                  <a:srgbClr val="666600"/>
                </a:solidFill>
              </a:rPr>
              <a:t>{</a:t>
            </a:r>
            <a:r>
              <a:rPr lang="en-GB" dirty="0" smtClean="0">
                <a:solidFill>
                  <a:srgbClr val="252C33"/>
                </a:solidFill>
              </a:rPr>
              <a:t> </a:t>
            </a:r>
          </a:p>
          <a:p>
            <a:pPr>
              <a:buNone/>
            </a:pPr>
            <a:r>
              <a:rPr lang="en-GB" dirty="0" err="1" smtClean="0">
                <a:solidFill>
                  <a:srgbClr val="000088"/>
                </a:solidFill>
              </a:rPr>
              <a:t>int</a:t>
            </a:r>
            <a:r>
              <a:rPr lang="en-GB" dirty="0" smtClean="0">
                <a:solidFill>
                  <a:srgbClr val="252C33"/>
                </a:solidFill>
              </a:rPr>
              <a:t> </a:t>
            </a:r>
            <a:r>
              <a:rPr lang="en-GB" dirty="0" err="1" smtClean="0">
                <a:solidFill>
                  <a:srgbClr val="252C33"/>
                </a:solidFill>
              </a:rPr>
              <a:t>i</a:t>
            </a:r>
            <a:r>
              <a:rPr lang="en-GB" dirty="0" err="1" smtClean="0">
                <a:solidFill>
                  <a:srgbClr val="666600"/>
                </a:solidFill>
              </a:rPr>
              <a:t>,</a:t>
            </a:r>
            <a:r>
              <a:rPr lang="en-GB" dirty="0" err="1" smtClean="0">
                <a:solidFill>
                  <a:srgbClr val="252C33"/>
                </a:solidFill>
              </a:rPr>
              <a:t>freq</a:t>
            </a:r>
            <a:r>
              <a:rPr lang="en-GB" dirty="0" smtClean="0">
                <a:solidFill>
                  <a:srgbClr val="666600"/>
                </a:solidFill>
              </a:rPr>
              <a:t>[</a:t>
            </a:r>
            <a:r>
              <a:rPr lang="en-GB" dirty="0" smtClean="0">
                <a:solidFill>
                  <a:srgbClr val="252C33"/>
                </a:solidFill>
              </a:rPr>
              <a:t>range</a:t>
            </a:r>
            <a:r>
              <a:rPr lang="en-GB" dirty="0" smtClean="0">
                <a:solidFill>
                  <a:srgbClr val="666600"/>
                </a:solidFill>
              </a:rPr>
              <a:t>]={</a:t>
            </a:r>
            <a:r>
              <a:rPr lang="en-GB" dirty="0" smtClean="0">
                <a:solidFill>
                  <a:srgbClr val="006666"/>
                </a:solidFill>
              </a:rPr>
              <a:t>0</a:t>
            </a:r>
            <a:r>
              <a:rPr lang="en-GB" dirty="0" smtClean="0">
                <a:solidFill>
                  <a:srgbClr val="666600"/>
                </a:solidFill>
              </a:rPr>
              <a:t>};</a:t>
            </a:r>
            <a:r>
              <a:rPr lang="en-GB" dirty="0" smtClean="0">
                <a:solidFill>
                  <a:srgbClr val="252C33"/>
                </a:solidFill>
              </a:rPr>
              <a:t> </a:t>
            </a:r>
          </a:p>
          <a:p>
            <a:pPr>
              <a:buNone/>
            </a:pPr>
            <a:r>
              <a:rPr lang="en-GB" dirty="0" err="1" smtClean="0">
                <a:solidFill>
                  <a:srgbClr val="000088"/>
                </a:solidFill>
              </a:rPr>
              <a:t>int</a:t>
            </a:r>
            <a:r>
              <a:rPr lang="en-GB" dirty="0" smtClean="0">
                <a:solidFill>
                  <a:srgbClr val="252C33"/>
                </a:solidFill>
              </a:rPr>
              <a:t> output</a:t>
            </a:r>
            <a:r>
              <a:rPr lang="en-GB" dirty="0" smtClean="0">
                <a:solidFill>
                  <a:srgbClr val="666600"/>
                </a:solidFill>
              </a:rPr>
              <a:t>[</a:t>
            </a:r>
            <a:r>
              <a:rPr lang="en-GB" dirty="0" smtClean="0">
                <a:solidFill>
                  <a:srgbClr val="252C33"/>
                </a:solidFill>
              </a:rPr>
              <a:t>n</a:t>
            </a:r>
            <a:r>
              <a:rPr lang="en-GB" dirty="0" smtClean="0">
                <a:solidFill>
                  <a:srgbClr val="666600"/>
                </a:solidFill>
              </a:rPr>
              <a:t>];</a:t>
            </a:r>
            <a:r>
              <a:rPr lang="en-GB" dirty="0" smtClean="0">
                <a:solidFill>
                  <a:srgbClr val="252C33"/>
                </a:solidFill>
              </a:rPr>
              <a:t> </a:t>
            </a:r>
          </a:p>
          <a:p>
            <a:pPr>
              <a:buNone/>
            </a:pPr>
            <a:r>
              <a:rPr lang="en-GB" dirty="0" smtClean="0">
                <a:solidFill>
                  <a:srgbClr val="000088"/>
                </a:solidFill>
              </a:rPr>
              <a:t>for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006666"/>
                </a:solidFill>
              </a:rPr>
              <a:t>0</a:t>
            </a:r>
            <a:r>
              <a:rPr lang="en-GB" dirty="0" smtClean="0">
                <a:solidFill>
                  <a:srgbClr val="666600"/>
                </a:solidFill>
              </a:rPr>
              <a:t>;</a:t>
            </a:r>
            <a:r>
              <a:rPr lang="en-GB" dirty="0" smtClean="0">
                <a:solidFill>
                  <a:srgbClr val="252C33"/>
                </a:solidFill>
              </a:rPr>
              <a:t>i</a:t>
            </a:r>
            <a:r>
              <a:rPr lang="en-GB" dirty="0" smtClean="0">
                <a:solidFill>
                  <a:srgbClr val="666600"/>
                </a:solidFill>
              </a:rPr>
              <a:t>&lt;</a:t>
            </a:r>
            <a:r>
              <a:rPr lang="en-GB" dirty="0" err="1" smtClean="0">
                <a:solidFill>
                  <a:srgbClr val="252C33"/>
                </a:solidFill>
              </a:rPr>
              <a:t>n</a:t>
            </a:r>
            <a:r>
              <a:rPr lang="en-GB" dirty="0" err="1"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 </a:t>
            </a:r>
          </a:p>
          <a:p>
            <a:pPr>
              <a:buNone/>
            </a:pPr>
            <a:r>
              <a:rPr lang="en-GB" dirty="0" smtClean="0">
                <a:solidFill>
                  <a:srgbClr val="252C33"/>
                </a:solidFill>
              </a:rPr>
              <a:t>freq</a:t>
            </a:r>
            <a:r>
              <a:rPr lang="en-GB" dirty="0" smtClean="0">
                <a:solidFill>
                  <a:srgbClr val="666600"/>
                </a:solidFill>
              </a:rPr>
              <a:t>[(</a:t>
            </a:r>
            <a:r>
              <a:rPr lang="en-GB" dirty="0" err="1" smtClean="0">
                <a:solidFill>
                  <a:srgbClr val="252C33"/>
                </a:solidFill>
              </a:rPr>
              <a:t>arr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place</a:t>
            </a:r>
            <a:r>
              <a:rPr lang="en-GB" dirty="0" smtClean="0">
                <a:solidFill>
                  <a:srgbClr val="666600"/>
                </a:solidFill>
              </a:rPr>
              <a:t>)%</a:t>
            </a:r>
            <a:r>
              <a:rPr lang="en-GB" dirty="0" smtClean="0">
                <a:solidFill>
                  <a:srgbClr val="252C33"/>
                </a:solidFill>
              </a:rPr>
              <a:t>range</a:t>
            </a:r>
            <a:r>
              <a:rPr lang="en-GB" dirty="0" smtClean="0">
                <a:solidFill>
                  <a:srgbClr val="666600"/>
                </a:solidFill>
              </a:rPr>
              <a:t>]++;</a:t>
            </a:r>
          </a:p>
          <a:p>
            <a:pPr>
              <a:buNone/>
            </a:pPr>
            <a:r>
              <a:rPr lang="en-GB" dirty="0" smtClean="0">
                <a:solidFill>
                  <a:srgbClr val="000088"/>
                </a:solidFill>
              </a:rPr>
              <a:t>for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006666"/>
                </a:solidFill>
              </a:rPr>
              <a:t>1</a:t>
            </a:r>
            <a:r>
              <a:rPr lang="en-GB" dirty="0" smtClean="0">
                <a:solidFill>
                  <a:srgbClr val="666600"/>
                </a:solidFill>
              </a:rPr>
              <a:t>;</a:t>
            </a:r>
            <a:r>
              <a:rPr lang="en-GB" dirty="0" smtClean="0">
                <a:solidFill>
                  <a:srgbClr val="252C33"/>
                </a:solidFill>
              </a:rPr>
              <a:t>i</a:t>
            </a:r>
            <a:r>
              <a:rPr lang="en-GB" dirty="0" smtClean="0">
                <a:solidFill>
                  <a:srgbClr val="666600"/>
                </a:solidFill>
              </a:rPr>
              <a:t>&lt;</a:t>
            </a:r>
            <a:r>
              <a:rPr lang="en-GB" dirty="0" err="1" smtClean="0">
                <a:solidFill>
                  <a:srgbClr val="252C33"/>
                </a:solidFill>
              </a:rPr>
              <a:t>range</a:t>
            </a:r>
            <a:r>
              <a:rPr lang="en-GB" dirty="0" err="1"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 freq</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freq</a:t>
            </a:r>
            <a:r>
              <a:rPr lang="en-GB" dirty="0" smtClean="0">
                <a:solidFill>
                  <a:srgbClr val="666600"/>
                </a:solidFill>
              </a:rPr>
              <a:t>[</a:t>
            </a:r>
            <a:r>
              <a:rPr lang="en-GB" dirty="0" smtClean="0">
                <a:solidFill>
                  <a:srgbClr val="252C33"/>
                </a:solidFill>
              </a:rPr>
              <a:t>i</a:t>
            </a:r>
            <a:r>
              <a:rPr lang="en-GB" dirty="0" smtClean="0">
                <a:solidFill>
                  <a:srgbClr val="666600"/>
                </a:solidFill>
              </a:rPr>
              <a:t>-</a:t>
            </a:r>
            <a:r>
              <a:rPr lang="en-GB" dirty="0" smtClean="0">
                <a:solidFill>
                  <a:srgbClr val="006666"/>
                </a:solidFill>
              </a:rPr>
              <a:t>1</a:t>
            </a:r>
            <a:r>
              <a:rPr lang="en-GB" dirty="0" smtClean="0">
                <a:solidFill>
                  <a:srgbClr val="666600"/>
                </a:solidFill>
              </a:rPr>
              <a:t>];</a:t>
            </a:r>
            <a:r>
              <a:rPr lang="en-GB" dirty="0" smtClean="0">
                <a:solidFill>
                  <a:srgbClr val="252C33"/>
                </a:solidFill>
              </a:rPr>
              <a:t> </a:t>
            </a:r>
          </a:p>
          <a:p>
            <a:pPr>
              <a:buNone/>
            </a:pPr>
            <a:r>
              <a:rPr lang="en-GB" dirty="0" smtClean="0">
                <a:solidFill>
                  <a:srgbClr val="000088"/>
                </a:solidFill>
              </a:rPr>
              <a:t>for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n</a:t>
            </a:r>
            <a:r>
              <a:rPr lang="en-GB" dirty="0" smtClean="0">
                <a:solidFill>
                  <a:srgbClr val="666600"/>
                </a:solidFill>
              </a:rPr>
              <a:t>-</a:t>
            </a:r>
            <a:r>
              <a:rPr lang="en-GB" dirty="0" smtClean="0">
                <a:solidFill>
                  <a:srgbClr val="006666"/>
                </a:solidFill>
              </a:rPr>
              <a:t>1</a:t>
            </a:r>
            <a:r>
              <a:rPr lang="en-GB" dirty="0" smtClean="0">
                <a:solidFill>
                  <a:srgbClr val="666600"/>
                </a:solidFill>
              </a:rPr>
              <a:t>;</a:t>
            </a:r>
            <a:r>
              <a:rPr lang="en-GB" dirty="0" smtClean="0">
                <a:solidFill>
                  <a:srgbClr val="252C33"/>
                </a:solidFill>
              </a:rPr>
              <a:t>i</a:t>
            </a:r>
            <a:r>
              <a:rPr lang="en-GB" dirty="0" smtClean="0">
                <a:solidFill>
                  <a:srgbClr val="666600"/>
                </a:solidFill>
              </a:rPr>
              <a:t>&gt;=</a:t>
            </a:r>
            <a:r>
              <a:rPr lang="en-GB" dirty="0" smtClean="0">
                <a:solidFill>
                  <a:srgbClr val="006666"/>
                </a:solidFill>
              </a:rPr>
              <a:t>0</a:t>
            </a:r>
            <a:r>
              <a:rPr lang="en-GB" dirty="0" smtClean="0">
                <a:solidFill>
                  <a:srgbClr val="666600"/>
                </a:solidFill>
              </a:rPr>
              <a:t>;</a:t>
            </a:r>
            <a:r>
              <a:rPr lang="en-GB" dirty="0" smtClean="0">
                <a:solidFill>
                  <a:srgbClr val="252C33"/>
                </a:solidFill>
              </a:rPr>
              <a:t>i</a:t>
            </a:r>
            <a:r>
              <a:rPr lang="en-GB" dirty="0" smtClean="0">
                <a:solidFill>
                  <a:srgbClr val="666600"/>
                </a:solidFill>
              </a:rPr>
              <a:t>--)</a:t>
            </a:r>
          </a:p>
          <a:p>
            <a:pPr>
              <a:buNone/>
            </a:pPr>
            <a:r>
              <a:rPr lang="en-GB" dirty="0" smtClean="0">
                <a:solidFill>
                  <a:srgbClr val="666600"/>
                </a:solidFill>
              </a:rPr>
              <a:t>{</a:t>
            </a:r>
            <a:r>
              <a:rPr lang="en-GB" dirty="0" smtClean="0">
                <a:solidFill>
                  <a:srgbClr val="252C33"/>
                </a:solidFill>
              </a:rPr>
              <a:t> </a:t>
            </a:r>
          </a:p>
          <a:p>
            <a:pPr>
              <a:buNone/>
            </a:pPr>
            <a:r>
              <a:rPr lang="en-GB" dirty="0" smtClean="0">
                <a:solidFill>
                  <a:srgbClr val="252C33"/>
                </a:solidFill>
              </a:rPr>
              <a:t>output</a:t>
            </a:r>
            <a:r>
              <a:rPr lang="en-GB" dirty="0" smtClean="0">
                <a:solidFill>
                  <a:srgbClr val="666600"/>
                </a:solidFill>
              </a:rPr>
              <a:t>[</a:t>
            </a:r>
            <a:r>
              <a:rPr lang="en-GB" dirty="0" smtClean="0">
                <a:solidFill>
                  <a:srgbClr val="252C33"/>
                </a:solidFill>
              </a:rPr>
              <a:t>freq</a:t>
            </a:r>
            <a:r>
              <a:rPr lang="en-GB" dirty="0" smtClean="0">
                <a:solidFill>
                  <a:srgbClr val="666600"/>
                </a:solidFill>
              </a:rPr>
              <a:t>[(</a:t>
            </a:r>
            <a:r>
              <a:rPr lang="en-GB" dirty="0" err="1" smtClean="0">
                <a:solidFill>
                  <a:srgbClr val="252C33"/>
                </a:solidFill>
              </a:rPr>
              <a:t>arr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place</a:t>
            </a:r>
            <a:r>
              <a:rPr lang="en-GB" dirty="0" smtClean="0">
                <a:solidFill>
                  <a:srgbClr val="666600"/>
                </a:solidFill>
              </a:rPr>
              <a:t>)%</a:t>
            </a:r>
            <a:r>
              <a:rPr lang="en-GB" dirty="0" smtClean="0">
                <a:solidFill>
                  <a:srgbClr val="252C33"/>
                </a:solidFill>
              </a:rPr>
              <a:t>range</a:t>
            </a:r>
            <a:r>
              <a:rPr lang="en-GB" dirty="0" smtClean="0">
                <a:solidFill>
                  <a:srgbClr val="666600"/>
                </a:solidFill>
              </a:rPr>
              <a:t>]-</a:t>
            </a:r>
            <a:r>
              <a:rPr lang="en-GB" dirty="0" smtClean="0">
                <a:solidFill>
                  <a:srgbClr val="006666"/>
                </a:solidFill>
              </a:rPr>
              <a:t>1</a:t>
            </a:r>
            <a:r>
              <a:rPr lang="en-GB" dirty="0" smtClean="0">
                <a:solidFill>
                  <a:srgbClr val="666600"/>
                </a:solidFill>
              </a:rPr>
              <a:t>]=</a:t>
            </a:r>
            <a:r>
              <a:rPr lang="en-GB" dirty="0" err="1" smtClean="0">
                <a:solidFill>
                  <a:srgbClr val="252C33"/>
                </a:solidFill>
              </a:rPr>
              <a:t>arr</a:t>
            </a:r>
            <a:r>
              <a:rPr lang="en-GB" dirty="0" smtClean="0">
                <a:solidFill>
                  <a:srgbClr val="666600"/>
                </a:solidFill>
              </a:rPr>
              <a:t>[</a:t>
            </a:r>
            <a:r>
              <a:rPr lang="en-GB" dirty="0" err="1" smtClean="0">
                <a:solidFill>
                  <a:srgbClr val="252C33"/>
                </a:solidFill>
              </a:rPr>
              <a:t>i</a:t>
            </a:r>
            <a:r>
              <a:rPr lang="en-GB" dirty="0" smtClean="0">
                <a:solidFill>
                  <a:srgbClr val="666600"/>
                </a:solidFill>
              </a:rPr>
              <a:t>];</a:t>
            </a:r>
          </a:p>
          <a:p>
            <a:pPr>
              <a:buNone/>
            </a:pPr>
            <a:r>
              <a:rPr lang="en-GB" dirty="0" smtClean="0">
                <a:solidFill>
                  <a:srgbClr val="252C33"/>
                </a:solidFill>
              </a:rPr>
              <a:t>freq</a:t>
            </a:r>
            <a:r>
              <a:rPr lang="en-GB" dirty="0" smtClean="0">
                <a:solidFill>
                  <a:srgbClr val="666600"/>
                </a:solidFill>
              </a:rPr>
              <a:t>[(</a:t>
            </a:r>
            <a:r>
              <a:rPr lang="en-GB" dirty="0" err="1" smtClean="0">
                <a:solidFill>
                  <a:srgbClr val="252C33"/>
                </a:solidFill>
              </a:rPr>
              <a:t>arr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place</a:t>
            </a:r>
            <a:r>
              <a:rPr lang="en-GB" dirty="0" smtClean="0">
                <a:solidFill>
                  <a:srgbClr val="666600"/>
                </a:solidFill>
              </a:rPr>
              <a:t>)%</a:t>
            </a:r>
            <a:r>
              <a:rPr lang="en-GB" dirty="0" smtClean="0">
                <a:solidFill>
                  <a:srgbClr val="252C33"/>
                </a:solidFill>
              </a:rPr>
              <a:t>range</a:t>
            </a:r>
            <a:r>
              <a:rPr lang="en-GB" dirty="0" smtClean="0">
                <a:solidFill>
                  <a:srgbClr val="666600"/>
                </a:solidFill>
              </a:rPr>
              <a:t>]--;</a:t>
            </a:r>
            <a:r>
              <a:rPr lang="en-GB" dirty="0" smtClean="0">
                <a:solidFill>
                  <a:srgbClr val="252C33"/>
                </a:solidFill>
              </a:rPr>
              <a:t> </a:t>
            </a:r>
          </a:p>
          <a:p>
            <a:pPr>
              <a:buNone/>
            </a:pPr>
            <a:r>
              <a:rPr lang="en-GB" dirty="0" smtClean="0">
                <a:solidFill>
                  <a:srgbClr val="666600"/>
                </a:solidFill>
              </a:rPr>
              <a:t>}</a:t>
            </a:r>
            <a:r>
              <a:rPr lang="en-GB" dirty="0" smtClean="0">
                <a:solidFill>
                  <a:srgbClr val="252C33"/>
                </a:solidFill>
              </a:rPr>
              <a:t> </a:t>
            </a:r>
          </a:p>
          <a:p>
            <a:pPr>
              <a:buNone/>
            </a:pPr>
            <a:r>
              <a:rPr lang="en-GB" dirty="0" smtClean="0">
                <a:solidFill>
                  <a:srgbClr val="000088"/>
                </a:solidFill>
              </a:rPr>
              <a:t>for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006666"/>
                </a:solidFill>
              </a:rPr>
              <a:t>0</a:t>
            </a:r>
            <a:r>
              <a:rPr lang="en-GB" dirty="0" smtClean="0">
                <a:solidFill>
                  <a:srgbClr val="666600"/>
                </a:solidFill>
              </a:rPr>
              <a:t>;</a:t>
            </a:r>
            <a:r>
              <a:rPr lang="en-GB" dirty="0" smtClean="0">
                <a:solidFill>
                  <a:srgbClr val="252C33"/>
                </a:solidFill>
              </a:rPr>
              <a:t>i</a:t>
            </a:r>
            <a:r>
              <a:rPr lang="en-GB" dirty="0" smtClean="0">
                <a:solidFill>
                  <a:srgbClr val="666600"/>
                </a:solidFill>
              </a:rPr>
              <a:t>&lt;</a:t>
            </a:r>
            <a:r>
              <a:rPr lang="en-GB" dirty="0" err="1" smtClean="0">
                <a:solidFill>
                  <a:srgbClr val="252C33"/>
                </a:solidFill>
              </a:rPr>
              <a:t>n</a:t>
            </a:r>
            <a:r>
              <a:rPr lang="en-GB" dirty="0" err="1"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 </a:t>
            </a:r>
          </a:p>
          <a:p>
            <a:pPr>
              <a:buNone/>
            </a:pPr>
            <a:r>
              <a:rPr lang="en-GB" dirty="0" err="1" smtClean="0">
                <a:solidFill>
                  <a:srgbClr val="252C33"/>
                </a:solidFill>
              </a:rPr>
              <a:t>arr</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output</a:t>
            </a:r>
            <a:r>
              <a:rPr lang="en-GB" dirty="0" smtClean="0">
                <a:solidFill>
                  <a:srgbClr val="666600"/>
                </a:solidFill>
              </a:rPr>
              <a:t>[</a:t>
            </a:r>
            <a:r>
              <a:rPr lang="en-GB" dirty="0" err="1" smtClean="0">
                <a:solidFill>
                  <a:srgbClr val="252C33"/>
                </a:solidFill>
              </a:rPr>
              <a:t>i</a:t>
            </a:r>
            <a:r>
              <a:rPr lang="en-GB" dirty="0" smtClean="0">
                <a:solidFill>
                  <a:srgbClr val="666600"/>
                </a:solidFill>
              </a:rPr>
              <a:t>];</a:t>
            </a:r>
            <a:r>
              <a:rPr lang="en-GB" dirty="0" smtClean="0">
                <a:solidFill>
                  <a:srgbClr val="252C33"/>
                </a:solidFill>
              </a:rPr>
              <a:t> </a:t>
            </a:r>
            <a:r>
              <a:rPr lang="en-GB" dirty="0" smtClean="0">
                <a:solidFill>
                  <a:srgbClr val="666600"/>
                </a:solidFill>
              </a:rPr>
              <a:t>}</a:t>
            </a:r>
            <a:r>
              <a:rPr lang="en-GB" dirty="0" smtClean="0">
                <a:solidFill>
                  <a:srgbClr val="252C33"/>
                </a:solidFill>
              </a:rPr>
              <a:t> </a:t>
            </a:r>
          </a:p>
          <a:p>
            <a:pPr>
              <a:buNone/>
            </a:pPr>
            <a:r>
              <a:rPr lang="en-GB" dirty="0" smtClean="0">
                <a:solidFill>
                  <a:srgbClr val="000088"/>
                </a:solidFill>
              </a:rPr>
              <a:t>void</a:t>
            </a:r>
            <a:r>
              <a:rPr lang="en-GB" dirty="0" smtClean="0">
                <a:solidFill>
                  <a:srgbClr val="252C33"/>
                </a:solidFill>
              </a:rPr>
              <a:t> </a:t>
            </a:r>
            <a:r>
              <a:rPr lang="en-GB" dirty="0" err="1" smtClean="0">
                <a:solidFill>
                  <a:srgbClr val="252C33"/>
                </a:solidFill>
              </a:rPr>
              <a:t>radixsort</a:t>
            </a:r>
            <a:r>
              <a:rPr lang="en-GB" dirty="0" smtClean="0">
                <a:solidFill>
                  <a:srgbClr val="666600"/>
                </a:solidFill>
              </a:rPr>
              <a:t>(</a:t>
            </a:r>
            <a:r>
              <a:rPr lang="en-GB" dirty="0" err="1" smtClean="0">
                <a:solidFill>
                  <a:srgbClr val="252C33"/>
                </a:solidFill>
              </a:rPr>
              <a:t>ll</a:t>
            </a:r>
            <a:r>
              <a:rPr lang="en-GB" dirty="0" smtClean="0">
                <a:solidFill>
                  <a:srgbClr val="252C33"/>
                </a:solidFill>
              </a:rPr>
              <a:t> </a:t>
            </a:r>
            <a:r>
              <a:rPr lang="en-GB" dirty="0" err="1" smtClean="0">
                <a:solidFill>
                  <a:srgbClr val="252C33"/>
                </a:solidFill>
              </a:rPr>
              <a:t>arr</a:t>
            </a:r>
            <a:r>
              <a:rPr lang="en-GB" dirty="0" smtClean="0">
                <a:solidFill>
                  <a:srgbClr val="666600"/>
                </a:solidFill>
              </a:rPr>
              <a:t>[],</a:t>
            </a:r>
            <a:r>
              <a:rPr lang="en-GB" dirty="0" err="1" smtClean="0">
                <a:solidFill>
                  <a:srgbClr val="000088"/>
                </a:solidFill>
              </a:rPr>
              <a:t>int</a:t>
            </a:r>
            <a:r>
              <a:rPr lang="en-GB" dirty="0" smtClean="0">
                <a:solidFill>
                  <a:srgbClr val="252C33"/>
                </a:solidFill>
              </a:rPr>
              <a:t> </a:t>
            </a:r>
            <a:r>
              <a:rPr lang="en-GB" dirty="0" err="1" smtClean="0">
                <a:solidFill>
                  <a:srgbClr val="252C33"/>
                </a:solidFill>
              </a:rPr>
              <a:t>n</a:t>
            </a:r>
            <a:r>
              <a:rPr lang="en-GB" dirty="0" err="1" smtClean="0">
                <a:solidFill>
                  <a:srgbClr val="666600"/>
                </a:solidFill>
              </a:rPr>
              <a:t>,</a:t>
            </a:r>
            <a:r>
              <a:rPr lang="en-GB" dirty="0" err="1" smtClean="0">
                <a:solidFill>
                  <a:srgbClr val="000088"/>
                </a:solidFill>
              </a:rPr>
              <a:t>int</a:t>
            </a:r>
            <a:r>
              <a:rPr lang="en-GB" dirty="0" smtClean="0">
                <a:solidFill>
                  <a:srgbClr val="252C33"/>
                </a:solidFill>
              </a:rPr>
              <a:t> </a:t>
            </a:r>
            <a:r>
              <a:rPr lang="en-GB" dirty="0" err="1" smtClean="0">
                <a:solidFill>
                  <a:srgbClr val="252C33"/>
                </a:solidFill>
              </a:rPr>
              <a:t>maxx</a:t>
            </a:r>
            <a:r>
              <a:rPr lang="en-GB" dirty="0" smtClean="0">
                <a:solidFill>
                  <a:srgbClr val="666600"/>
                </a:solidFill>
              </a:rPr>
              <a:t>)</a:t>
            </a:r>
            <a:r>
              <a:rPr lang="en-GB" dirty="0" smtClean="0">
                <a:solidFill>
                  <a:srgbClr val="252C33"/>
                </a:solidFill>
              </a:rPr>
              <a:t>  </a:t>
            </a:r>
          </a:p>
          <a:p>
            <a:pPr>
              <a:buNone/>
            </a:pPr>
            <a:r>
              <a:rPr lang="en-GB" dirty="0" smtClean="0">
                <a:solidFill>
                  <a:srgbClr val="666600"/>
                </a:solidFill>
              </a:rPr>
              <a:t>{</a:t>
            </a:r>
            <a:r>
              <a:rPr lang="en-GB" dirty="0" smtClean="0">
                <a:solidFill>
                  <a:srgbClr val="252C33"/>
                </a:solidFill>
              </a:rPr>
              <a:t> </a:t>
            </a:r>
          </a:p>
          <a:p>
            <a:pPr>
              <a:buNone/>
            </a:pPr>
            <a:r>
              <a:rPr lang="en-GB" dirty="0" err="1" smtClean="0">
                <a:solidFill>
                  <a:srgbClr val="000088"/>
                </a:solidFill>
              </a:rPr>
              <a:t>int</a:t>
            </a:r>
            <a:r>
              <a:rPr lang="en-GB" dirty="0" smtClean="0">
                <a:solidFill>
                  <a:srgbClr val="252C33"/>
                </a:solidFill>
              </a:rPr>
              <a:t> </a:t>
            </a:r>
            <a:r>
              <a:rPr lang="en-GB" dirty="0" err="1" smtClean="0">
                <a:solidFill>
                  <a:srgbClr val="252C33"/>
                </a:solidFill>
              </a:rPr>
              <a:t>mul</a:t>
            </a:r>
            <a:r>
              <a:rPr lang="en-GB" dirty="0" smtClean="0">
                <a:solidFill>
                  <a:srgbClr val="666600"/>
                </a:solidFill>
              </a:rPr>
              <a:t>=</a:t>
            </a:r>
            <a:r>
              <a:rPr lang="en-GB" dirty="0" smtClean="0">
                <a:solidFill>
                  <a:srgbClr val="006666"/>
                </a:solidFill>
              </a:rPr>
              <a:t>1</a:t>
            </a:r>
            <a:r>
              <a:rPr lang="en-GB" dirty="0" smtClean="0">
                <a:solidFill>
                  <a:srgbClr val="666600"/>
                </a:solidFill>
              </a:rPr>
              <a:t>;</a:t>
            </a:r>
            <a:r>
              <a:rPr lang="en-GB" dirty="0" smtClean="0">
                <a:solidFill>
                  <a:srgbClr val="252C33"/>
                </a:solidFill>
              </a:rPr>
              <a:t> </a:t>
            </a:r>
          </a:p>
          <a:p>
            <a:pPr>
              <a:buNone/>
            </a:pPr>
            <a:r>
              <a:rPr lang="en-GB" dirty="0" smtClean="0">
                <a:solidFill>
                  <a:srgbClr val="000088"/>
                </a:solidFill>
              </a:rPr>
              <a:t>while</a:t>
            </a:r>
            <a:r>
              <a:rPr lang="en-GB" dirty="0" smtClean="0">
                <a:solidFill>
                  <a:srgbClr val="666600"/>
                </a:solidFill>
              </a:rPr>
              <a:t>(</a:t>
            </a:r>
            <a:r>
              <a:rPr lang="en-GB" dirty="0" err="1" smtClean="0">
                <a:solidFill>
                  <a:srgbClr val="252C33"/>
                </a:solidFill>
              </a:rPr>
              <a:t>maxx</a:t>
            </a:r>
            <a:r>
              <a:rPr lang="en-GB" dirty="0" smtClean="0">
                <a:solidFill>
                  <a:srgbClr val="666600"/>
                </a:solidFill>
              </a:rPr>
              <a:t>)</a:t>
            </a:r>
            <a:r>
              <a:rPr lang="en-GB" dirty="0" smtClean="0">
                <a:solidFill>
                  <a:srgbClr val="252C33"/>
                </a:solidFill>
              </a:rPr>
              <a:t> </a:t>
            </a:r>
          </a:p>
          <a:p>
            <a:pPr>
              <a:buNone/>
            </a:pPr>
            <a:r>
              <a:rPr lang="en-GB" dirty="0" smtClean="0">
                <a:solidFill>
                  <a:srgbClr val="666600"/>
                </a:solidFill>
              </a:rPr>
              <a:t>{</a:t>
            </a:r>
            <a:r>
              <a:rPr lang="en-GB" dirty="0" smtClean="0">
                <a:solidFill>
                  <a:srgbClr val="252C33"/>
                </a:solidFill>
              </a:rPr>
              <a:t> </a:t>
            </a:r>
            <a:r>
              <a:rPr lang="en-GB" dirty="0" err="1" smtClean="0">
                <a:solidFill>
                  <a:srgbClr val="252C33"/>
                </a:solidFill>
              </a:rPr>
              <a:t>countsort</a:t>
            </a:r>
            <a:r>
              <a:rPr lang="en-GB" dirty="0" smtClean="0">
                <a:solidFill>
                  <a:srgbClr val="666600"/>
                </a:solidFill>
              </a:rPr>
              <a:t>(</a:t>
            </a:r>
            <a:r>
              <a:rPr lang="en-GB" dirty="0" err="1" smtClean="0">
                <a:solidFill>
                  <a:srgbClr val="252C33"/>
                </a:solidFill>
              </a:rPr>
              <a:t>arr</a:t>
            </a:r>
            <a:r>
              <a:rPr lang="en-GB" dirty="0" err="1" smtClean="0">
                <a:solidFill>
                  <a:srgbClr val="666600"/>
                </a:solidFill>
              </a:rPr>
              <a:t>,</a:t>
            </a:r>
            <a:r>
              <a:rPr lang="en-GB" dirty="0" err="1" smtClean="0">
                <a:solidFill>
                  <a:srgbClr val="252C33"/>
                </a:solidFill>
              </a:rPr>
              <a:t>n</a:t>
            </a:r>
            <a:r>
              <a:rPr lang="en-GB" dirty="0" err="1" smtClean="0">
                <a:solidFill>
                  <a:srgbClr val="666600"/>
                </a:solidFill>
              </a:rPr>
              <a:t>,</a:t>
            </a:r>
            <a:r>
              <a:rPr lang="en-GB" dirty="0" err="1" smtClean="0">
                <a:solidFill>
                  <a:srgbClr val="252C33"/>
                </a:solidFill>
              </a:rPr>
              <a:t>mul</a:t>
            </a:r>
            <a:r>
              <a:rPr lang="en-GB" dirty="0" smtClean="0">
                <a:solidFill>
                  <a:srgbClr val="666600"/>
                </a:solidFill>
              </a:rPr>
              <a:t>);</a:t>
            </a:r>
            <a:r>
              <a:rPr lang="en-GB" dirty="0" smtClean="0">
                <a:solidFill>
                  <a:srgbClr val="252C33"/>
                </a:solidFill>
              </a:rPr>
              <a:t> </a:t>
            </a:r>
            <a:r>
              <a:rPr lang="en-GB" dirty="0" err="1" smtClean="0">
                <a:solidFill>
                  <a:srgbClr val="252C33"/>
                </a:solidFill>
              </a:rPr>
              <a:t>mul</a:t>
            </a:r>
            <a:r>
              <a:rPr lang="en-GB" dirty="0" smtClean="0">
                <a:solidFill>
                  <a:srgbClr val="666600"/>
                </a:solidFill>
              </a:rPr>
              <a:t>*=</a:t>
            </a:r>
            <a:r>
              <a:rPr lang="en-GB" dirty="0" smtClean="0">
                <a:solidFill>
                  <a:srgbClr val="006666"/>
                </a:solidFill>
              </a:rPr>
              <a:t>10</a:t>
            </a:r>
            <a:r>
              <a:rPr lang="en-GB" dirty="0" smtClean="0">
                <a:solidFill>
                  <a:srgbClr val="666600"/>
                </a:solidFill>
              </a:rPr>
              <a:t>;</a:t>
            </a:r>
            <a:r>
              <a:rPr lang="en-GB" dirty="0" smtClean="0">
                <a:solidFill>
                  <a:srgbClr val="252C33"/>
                </a:solidFill>
              </a:rPr>
              <a:t> </a:t>
            </a:r>
            <a:r>
              <a:rPr lang="en-GB" dirty="0" err="1" smtClean="0">
                <a:solidFill>
                  <a:srgbClr val="252C33"/>
                </a:solidFill>
              </a:rPr>
              <a:t>maxx</a:t>
            </a:r>
            <a:r>
              <a:rPr lang="en-GB" dirty="0" smtClean="0">
                <a:solidFill>
                  <a:srgbClr val="666600"/>
                </a:solidFill>
              </a:rPr>
              <a:t>/=</a:t>
            </a:r>
            <a:r>
              <a:rPr lang="en-GB" dirty="0" smtClean="0">
                <a:solidFill>
                  <a:srgbClr val="006666"/>
                </a:solidFill>
              </a:rPr>
              <a:t>10</a:t>
            </a:r>
            <a:r>
              <a:rPr lang="en-GB" dirty="0" smtClean="0">
                <a:solidFill>
                  <a:srgbClr val="666600"/>
                </a:solidFill>
              </a:rPr>
              <a:t>;</a:t>
            </a:r>
            <a:r>
              <a:rPr lang="en-GB" dirty="0" smtClean="0">
                <a:solidFill>
                  <a:srgbClr val="252C33"/>
                </a:solidFill>
              </a:rPr>
              <a:t> </a:t>
            </a:r>
            <a:r>
              <a:rPr lang="en-GB" dirty="0" smtClean="0">
                <a:solidFill>
                  <a:srgbClr val="666600"/>
                </a:solidFill>
              </a:rPr>
              <a:t>}</a:t>
            </a:r>
            <a:r>
              <a:rPr lang="en-GB" dirty="0" smtClean="0">
                <a:solidFill>
                  <a:srgbClr val="252C33"/>
                </a:solidFill>
              </a:rPr>
              <a:t> </a:t>
            </a:r>
            <a:r>
              <a:rPr lang="en-GB" dirty="0" smtClean="0">
                <a:solidFill>
                  <a:srgbClr val="666600"/>
                </a:solidFill>
              </a:rPr>
              <a:t>}</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80</TotalTime>
  <Words>401</Words>
  <Application>Microsoft Office PowerPoint</Application>
  <PresentationFormat>On-screen Show (4:3)</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Radix sort</vt:lpstr>
      <vt:lpstr>                Definition</vt:lpstr>
      <vt:lpstr>The time complexity of radix sort</vt:lpstr>
      <vt:lpstr>              complexity</vt:lpstr>
      <vt:lpstr>How Radix Sort Work</vt:lpstr>
      <vt:lpstr>Slide 6</vt:lpstr>
      <vt:lpstr>Slide 7</vt:lpstr>
      <vt:lpstr>     Step by Step Process</vt:lpstr>
      <vt:lpstr>          Implementation</vt:lpstr>
      <vt:lpstr>                ALGORITHM</vt:lpstr>
      <vt:lpstr>                  ANALYSIS</vt:lpstr>
      <vt:lpstr>   advantages of radix sort</vt:lpstr>
      <vt:lpstr>   disadvantages of radix sort</vt:lpstr>
      <vt:lpstr>   application of radix sort</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Rudix sort</dc:title>
  <dc:creator>Smart View</dc:creator>
  <cp:lastModifiedBy>Smart View</cp:lastModifiedBy>
  <cp:revision>10</cp:revision>
  <dcterms:created xsi:type="dcterms:W3CDTF">2021-07-07T16:55:41Z</dcterms:created>
  <dcterms:modified xsi:type="dcterms:W3CDTF">2021-07-10T06:38:51Z</dcterms:modified>
</cp:coreProperties>
</file>