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9" r:id="rId4"/>
    <p:sldId id="261" r:id="rId5"/>
    <p:sldId id="263" r:id="rId6"/>
    <p:sldId id="264" r:id="rId7"/>
    <p:sldId id="265" r:id="rId8"/>
    <p:sldId id="266" r:id="rId9"/>
    <p:sldId id="267" r:id="rId10"/>
    <p:sldId id="256" r:id="rId11"/>
    <p:sldId id="25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41400"/>
            <a:ext cx="10515600" cy="1325563"/>
          </a:xfrm>
        </p:spPr>
        <p:txBody>
          <a:bodyPr/>
          <a:p>
            <a:r>
              <a:rPr lang="en-US" altLang="en-GB" b="1"/>
              <a:t>Introduction to Data Visualization and Types</a:t>
            </a:r>
            <a:endParaRPr lang="en-US" altLang="en-GB" b="1"/>
          </a:p>
        </p:txBody>
      </p:sp>
      <p:sp>
        <p:nvSpPr>
          <p:cNvPr id="3" name="Content Placeholder 2"/>
          <p:cNvSpPr>
            <a:spLocks noGrp="1"/>
          </p:cNvSpPr>
          <p:nvPr>
            <p:ph idx="1"/>
          </p:nvPr>
        </p:nvSpPr>
        <p:spPr>
          <a:xfrm>
            <a:off x="838200" y="2949575"/>
            <a:ext cx="10515600" cy="3233420"/>
          </a:xfrm>
        </p:spPr>
        <p:txBody>
          <a:bodyPr/>
          <a:p>
            <a:pPr marL="0" indent="0" algn="ctr">
              <a:buNone/>
            </a:pPr>
            <a:r>
              <a:rPr lang="en-US" altLang="en-GB">
                <a:solidFill>
                  <a:schemeClr val="accent2"/>
                </a:solidFill>
              </a:rPr>
              <a:t>Arif Istiake Sunny</a:t>
            </a:r>
            <a:endParaRPr lang="en-US" altLang="en-GB">
              <a:solidFill>
                <a:schemeClr val="accent2"/>
              </a:solidFill>
            </a:endParaRPr>
          </a:p>
          <a:p>
            <a:pPr marL="0" indent="0" algn="ctr">
              <a:buNone/>
            </a:pPr>
            <a:r>
              <a:rPr lang="en-US" altLang="en-GB">
                <a:solidFill>
                  <a:schemeClr val="accent2"/>
                </a:solidFill>
              </a:rPr>
              <a:t>Senior AI Engnineer</a:t>
            </a:r>
            <a:endParaRPr lang="en-US" altLang="en-GB">
              <a:solidFill>
                <a:schemeClr val="accent2"/>
              </a:solidFill>
            </a:endParaRPr>
          </a:p>
          <a:p>
            <a:pPr marL="0" indent="0" algn="ctr">
              <a:buNone/>
            </a:pPr>
            <a:r>
              <a:rPr lang="en-US" altLang="en-GB">
                <a:solidFill>
                  <a:schemeClr val="accent2"/>
                </a:solidFill>
              </a:rPr>
              <a:t>Brain Staion 23 PLC</a:t>
            </a:r>
            <a:endParaRPr lang="en-US" altLang="en-GB">
              <a:solidFill>
                <a:schemeClr val="accent2"/>
              </a:solidFill>
            </a:endParaRPr>
          </a:p>
          <a:p>
            <a:pPr marL="0" indent="0" algn="ctr">
              <a:buNone/>
            </a:pPr>
            <a:endParaRPr lang="en-US" altLang="en-GB"/>
          </a:p>
          <a:p>
            <a:pPr marL="0" indent="0" algn="ctr">
              <a:buNone/>
            </a:pPr>
            <a:r>
              <a:rPr lang="en-US" altLang="en-GB"/>
              <a:t>Mobile: 01732009493</a:t>
            </a:r>
            <a:endParaRPr lang="en-US" altLang="en-GB"/>
          </a:p>
          <a:p>
            <a:pPr marL="0" indent="0" algn="ctr">
              <a:buNone/>
            </a:pPr>
            <a:r>
              <a:rPr lang="en-US" altLang="en-GB"/>
              <a:t>Email: sunny1506006@gmail.com</a:t>
            </a:r>
            <a:endParaRPr lang="en-US" altLang="en-GB"/>
          </a:p>
          <a:p>
            <a:pPr marL="0" indent="0" algn="ctr">
              <a:buNone/>
            </a:pPr>
            <a:endParaRPr lang="en-US" altLang="en-GB"/>
          </a:p>
          <a:p>
            <a:pPr marL="0" indent="0" algn="ctr">
              <a:buNone/>
            </a:pP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957070" y="995045"/>
            <a:ext cx="8277225" cy="2009775"/>
          </a:xfrm>
          <a:prstGeom prst="rect">
            <a:avLst/>
          </a:prstGeom>
        </p:spPr>
      </p:pic>
      <p:pic>
        <p:nvPicPr>
          <p:cNvPr id="5" name="Picture 4"/>
          <p:cNvPicPr>
            <a:picLocks noChangeAspect="1"/>
          </p:cNvPicPr>
          <p:nvPr/>
        </p:nvPicPr>
        <p:blipFill>
          <a:blip r:embed="rId2"/>
          <a:stretch>
            <a:fillRect/>
          </a:stretch>
        </p:blipFill>
        <p:spPr>
          <a:xfrm>
            <a:off x="1692910" y="3256280"/>
            <a:ext cx="8924925" cy="3143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356995" y="1590675"/>
            <a:ext cx="9477375" cy="3676650"/>
          </a:xfrm>
          <a:prstGeom prst="rect">
            <a:avLst/>
          </a:prstGeom>
        </p:spPr>
      </p:pic>
      <p:sp>
        <p:nvSpPr>
          <p:cNvPr id="3" name="Title 2"/>
          <p:cNvSpPr>
            <a:spLocks noGrp="1"/>
          </p:cNvSpPr>
          <p:nvPr>
            <p:ph type="title"/>
          </p:nvPr>
        </p:nvSpPr>
        <p:spPr>
          <a:xfrm>
            <a:off x="1380490" y="465455"/>
            <a:ext cx="9287510" cy="961390"/>
          </a:xfrm>
        </p:spPr>
        <p:txBody>
          <a:bodyPr>
            <a:normAutofit/>
          </a:bodyPr>
          <a:p>
            <a:r>
              <a:rPr lang="en-US" altLang="en-GB" b="1"/>
              <a:t>Heatmap color styling</a:t>
            </a:r>
            <a:endParaRPr lang="en-US" altLang="en-GB"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380490" y="465455"/>
            <a:ext cx="9287510" cy="961390"/>
          </a:xfrm>
        </p:spPr>
        <p:txBody>
          <a:bodyPr>
            <a:normAutofit/>
          </a:bodyPr>
          <a:p>
            <a:r>
              <a:rPr lang="en-US" altLang="en-GB" b="1"/>
              <a:t>Heatmap color styling</a:t>
            </a:r>
            <a:endParaRPr lang="en-US" altLang="en-GB" b="1"/>
          </a:p>
        </p:txBody>
      </p:sp>
      <p:pic>
        <p:nvPicPr>
          <p:cNvPr id="4" name="Picture 3"/>
          <p:cNvPicPr>
            <a:picLocks noChangeAspect="1"/>
          </p:cNvPicPr>
          <p:nvPr/>
        </p:nvPicPr>
        <p:blipFill>
          <a:blip r:embed="rId1"/>
          <a:stretch>
            <a:fillRect/>
          </a:stretch>
        </p:blipFill>
        <p:spPr>
          <a:xfrm>
            <a:off x="1362075" y="1728470"/>
            <a:ext cx="9467850" cy="3667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1380490" y="465455"/>
            <a:ext cx="9287510" cy="961390"/>
          </a:xfrm>
        </p:spPr>
        <p:txBody>
          <a:bodyPr>
            <a:normAutofit/>
          </a:bodyPr>
          <a:p>
            <a:r>
              <a:rPr lang="en-US" altLang="en-GB" b="1"/>
              <a:t>Heatmap color styling</a:t>
            </a:r>
            <a:endParaRPr lang="en-US" altLang="en-GB" b="1"/>
          </a:p>
        </p:txBody>
      </p:sp>
      <p:pic>
        <p:nvPicPr>
          <p:cNvPr id="2" name="Picture 1"/>
          <p:cNvPicPr>
            <a:picLocks noChangeAspect="1"/>
          </p:cNvPicPr>
          <p:nvPr/>
        </p:nvPicPr>
        <p:blipFill>
          <a:blip r:embed="rId1"/>
          <a:stretch>
            <a:fillRect/>
          </a:stretch>
        </p:blipFill>
        <p:spPr>
          <a:xfrm>
            <a:off x="1414145" y="1685925"/>
            <a:ext cx="9363075" cy="3790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t>Contents</a:t>
            </a:r>
            <a:endParaRPr lang="en-US" altLang="en-GB" b="1"/>
          </a:p>
        </p:txBody>
      </p:sp>
      <p:sp>
        <p:nvSpPr>
          <p:cNvPr id="3" name="Content Placeholder 2"/>
          <p:cNvSpPr>
            <a:spLocks noGrp="1"/>
          </p:cNvSpPr>
          <p:nvPr>
            <p:ph idx="1"/>
          </p:nvPr>
        </p:nvSpPr>
        <p:spPr>
          <a:xfrm>
            <a:off x="838200" y="2006600"/>
            <a:ext cx="10515600" cy="4351338"/>
          </a:xfrm>
        </p:spPr>
        <p:txBody>
          <a:bodyPr/>
          <a:p>
            <a:pPr>
              <a:buFont typeface="Wingdings" panose="05000000000000000000" charset="0"/>
              <a:buChar char="v"/>
            </a:pPr>
            <a:r>
              <a:rPr lang="en-US" altLang="en-GB"/>
              <a:t> Exploratory Data Analysis</a:t>
            </a:r>
            <a:endParaRPr lang="en-US" altLang="en-GB"/>
          </a:p>
          <a:p>
            <a:pPr>
              <a:buFont typeface="Wingdings" panose="05000000000000000000" charset="0"/>
              <a:buChar char="v"/>
            </a:pPr>
            <a:r>
              <a:rPr lang="en-US" altLang="en-GB"/>
              <a:t> Seaborn styling set</a:t>
            </a:r>
            <a:endParaRPr lang="en-US" altLang="en-GB"/>
          </a:p>
          <a:p>
            <a:pPr>
              <a:buFont typeface="Wingdings" panose="05000000000000000000" charset="0"/>
              <a:buChar char="v"/>
            </a:pPr>
            <a:r>
              <a:rPr lang="en-US" altLang="en-GB"/>
              <a:t> Heatmap color styling</a:t>
            </a:r>
            <a:endParaRPr lang="en-US" altLang="en-GB"/>
          </a:p>
          <a:p>
            <a:pPr marL="0" indent="0">
              <a:buFont typeface="Wingdings" panose="05000000000000000000" charset="0"/>
              <a:buNone/>
            </a:pPr>
            <a:endParaRPr lang="en-US" alt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sym typeface="+mn-ea"/>
              </a:rPr>
              <a:t>Exploratory Data Analysis</a:t>
            </a:r>
            <a:endParaRPr lang="en-GB" altLang="en-US" b="1"/>
          </a:p>
        </p:txBody>
      </p:sp>
      <p:sp>
        <p:nvSpPr>
          <p:cNvPr id="3" name="Content Placeholder 2"/>
          <p:cNvSpPr>
            <a:spLocks noGrp="1"/>
          </p:cNvSpPr>
          <p:nvPr>
            <p:ph idx="1"/>
          </p:nvPr>
        </p:nvSpPr>
        <p:spPr/>
        <p:txBody>
          <a:bodyPr/>
          <a:p>
            <a:pPr marL="0" indent="0">
              <a:buNone/>
            </a:pPr>
            <a:r>
              <a:rPr lang="en-US" altLang="en-GB"/>
              <a:t>Teacher:</a:t>
            </a:r>
            <a:endParaRPr lang="en-US" altLang="en-GB"/>
          </a:p>
          <a:p>
            <a:pPr marL="0" indent="0">
              <a:buNone/>
            </a:pPr>
            <a:endParaRPr lang="en-US" altLang="en-GB"/>
          </a:p>
          <a:p>
            <a:pPr marL="0" indent="0">
              <a:buNone/>
            </a:pPr>
            <a:r>
              <a:rPr lang="en-US" altLang="en-GB"/>
              <a:t>“Good morning, data detectives! </a:t>
            </a:r>
            <a:r>
              <a:rPr lang="zh-CN" altLang="en-US"/>
              <a:t>👀</a:t>
            </a:r>
            <a:r>
              <a:rPr lang="en-US" altLang="en-GB"/>
              <a:t> Today, we’re going on a journey — not just into data, but into the heart of SunnyVille, a town full of secrets, weather changes, and even... pigeons with GPS trackers.”</a:t>
            </a:r>
            <a:endParaRPr lang="en-US" altLang="en-GB"/>
          </a:p>
          <a:p>
            <a:pPr marL="3657600" lvl="8" indent="457200">
              <a:buNone/>
            </a:pPr>
            <a:r>
              <a:rPr lang="zh-CN" altLang="en-US"/>
              <a:t>🕵</a:t>
            </a:r>
            <a:r>
              <a:rPr lang="en-US" altLang="en-GB"/>
              <a:t>‍</a:t>
            </a:r>
            <a:r>
              <a:rPr lang="zh-CN" altLang="en-US"/>
              <a:t>📈🌍</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sym typeface="+mn-ea"/>
              </a:rPr>
              <a:t>Exploratory Data Analysis</a:t>
            </a:r>
            <a:endParaRPr lang="en-GB" altLang="en-US" b="1"/>
          </a:p>
        </p:txBody>
      </p:sp>
      <p:sp>
        <p:nvSpPr>
          <p:cNvPr id="3" name="Content Placeholder 2"/>
          <p:cNvSpPr>
            <a:spLocks noGrp="1"/>
          </p:cNvSpPr>
          <p:nvPr>
            <p:ph idx="1"/>
          </p:nvPr>
        </p:nvSpPr>
        <p:spPr/>
        <p:txBody>
          <a:bodyPr>
            <a:normAutofit fontScale="80000"/>
          </a:bodyPr>
          <a:p>
            <a:pPr marL="0" indent="0">
              <a:buNone/>
            </a:pPr>
            <a:r>
              <a:rPr lang="en-US" altLang="en-GB"/>
              <a:t>Teacher:</a:t>
            </a:r>
            <a:endParaRPr lang="en-US" altLang="en-GB"/>
          </a:p>
          <a:p>
            <a:pPr marL="0" indent="0">
              <a:buNone/>
            </a:pPr>
            <a:r>
              <a:rPr lang="en-US" altLang="en-GB"/>
              <a:t>Once upon a time, in SunnyVille, the mayor was worried. People were complaining about power cuts, traffic, and even too many ice cream carts in some areas. So, she collected tons of data from surveys, temperature logs, electricity usage, and more.</a:t>
            </a:r>
            <a:endParaRPr lang="en-US" altLang="en-GB"/>
          </a:p>
          <a:p>
            <a:pPr marL="0" indent="0">
              <a:buNone/>
            </a:pPr>
            <a:r>
              <a:rPr lang="en-US" altLang="en-GB" b="1"/>
              <a:t>Now, imagine you're her data scientist.</a:t>
            </a:r>
            <a:endParaRPr lang="en-US" altLang="en-GB" b="1"/>
          </a:p>
          <a:p>
            <a:pPr marL="0" indent="0">
              <a:buNone/>
            </a:pPr>
            <a:r>
              <a:rPr lang="en-US" altLang="en-GB"/>
              <a:t>You open the Excel file. What do you see?</a:t>
            </a:r>
            <a:endParaRPr lang="en-US" altLang="en-GB"/>
          </a:p>
          <a:p>
            <a:pPr marL="0" indent="0">
              <a:buNone/>
            </a:pPr>
            <a:endParaRPr lang="en-US" altLang="en-GB"/>
          </a:p>
          <a:p>
            <a:r>
              <a:rPr lang="en-US" altLang="en-GB"/>
              <a:t>Some rows have missing values.</a:t>
            </a:r>
            <a:endParaRPr lang="en-US" altLang="en-GB"/>
          </a:p>
          <a:p>
            <a:r>
              <a:rPr lang="en-US" altLang="en-GB"/>
              <a:t>Some columns like “complaint_type” have strange typos like "Trafic" and "Traffick."</a:t>
            </a:r>
            <a:endParaRPr lang="en-US" altLang="en-GB"/>
          </a:p>
          <a:p>
            <a:r>
              <a:rPr lang="en-US" altLang="en-GB"/>
              <a:t>There are 10 types of ice cream carts in just one street. </a:t>
            </a:r>
            <a:r>
              <a:rPr lang="zh-CN" altLang="en-US"/>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sym typeface="+mn-ea"/>
              </a:rPr>
              <a:t>Exploratory Data Analysis</a:t>
            </a:r>
            <a:endParaRPr lang="en-GB" altLang="en-US" b="1"/>
          </a:p>
        </p:txBody>
      </p:sp>
      <p:sp>
        <p:nvSpPr>
          <p:cNvPr id="3" name="Content Placeholder 2"/>
          <p:cNvSpPr>
            <a:spLocks noGrp="1"/>
          </p:cNvSpPr>
          <p:nvPr>
            <p:ph idx="1"/>
          </p:nvPr>
        </p:nvSpPr>
        <p:spPr/>
        <p:txBody>
          <a:bodyPr>
            <a:normAutofit fontScale="80000"/>
          </a:bodyPr>
          <a:p>
            <a:pPr marL="0" indent="0">
              <a:buNone/>
            </a:pPr>
            <a:r>
              <a:rPr lang="en-US" altLang="en-GB"/>
              <a:t>Teacher:</a:t>
            </a:r>
            <a:endParaRPr lang="en-US" altLang="en-GB"/>
          </a:p>
          <a:p>
            <a:pPr marL="0" indent="0">
              <a:buNone/>
            </a:pPr>
            <a:r>
              <a:rPr lang="en-US" altLang="en-GB"/>
              <a:t>Once upon a time, in SunnyVille, the mayor was worried. People were complaining about power cuts, traffic, and even too many ice cream carts in some areas. So, she collected tons of data from surveys, temperature logs, electricity usage, and more.</a:t>
            </a:r>
            <a:endParaRPr lang="en-US" altLang="en-GB"/>
          </a:p>
          <a:p>
            <a:pPr marL="0" indent="0">
              <a:buNone/>
            </a:pPr>
            <a:r>
              <a:rPr lang="en-US" altLang="en-GB" b="1"/>
              <a:t>Now, imagine you're her data scientist.</a:t>
            </a:r>
            <a:endParaRPr lang="en-US" altLang="en-GB" b="1"/>
          </a:p>
          <a:p>
            <a:pPr marL="0" indent="0">
              <a:buNone/>
            </a:pPr>
            <a:r>
              <a:rPr lang="en-US" altLang="en-GB"/>
              <a:t>You open the Excel file. What do you see?</a:t>
            </a:r>
            <a:endParaRPr lang="en-US" altLang="en-GB"/>
          </a:p>
          <a:p>
            <a:pPr marL="0" indent="0">
              <a:buNone/>
            </a:pPr>
            <a:endParaRPr lang="en-US" altLang="en-GB"/>
          </a:p>
          <a:p>
            <a:r>
              <a:rPr lang="en-US" altLang="en-GB"/>
              <a:t>Some rows have missing values.</a:t>
            </a:r>
            <a:endParaRPr lang="en-US" altLang="en-GB"/>
          </a:p>
          <a:p>
            <a:r>
              <a:rPr lang="en-US" altLang="en-GB"/>
              <a:t>Some columns like “complaint_type” have strange typos like "Trafic" and "Traffick."</a:t>
            </a:r>
            <a:endParaRPr lang="en-US" altLang="en-GB"/>
          </a:p>
          <a:p>
            <a:r>
              <a:rPr lang="en-US" altLang="en-GB"/>
              <a:t>There are 10 types of ice cream carts in just one street. </a:t>
            </a:r>
            <a:r>
              <a:rPr lang="zh-CN" altLang="en-US"/>
              <a:t>🍦</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sym typeface="+mn-ea"/>
              </a:rPr>
              <a:t>Exploratory Data Analysis</a:t>
            </a:r>
            <a:endParaRPr lang="en-GB" altLang="en-US" b="1"/>
          </a:p>
        </p:txBody>
      </p:sp>
      <p:sp>
        <p:nvSpPr>
          <p:cNvPr id="3" name="Content Placeholder 2"/>
          <p:cNvSpPr>
            <a:spLocks noGrp="1"/>
          </p:cNvSpPr>
          <p:nvPr>
            <p:ph idx="1"/>
          </p:nvPr>
        </p:nvSpPr>
        <p:spPr/>
        <p:txBody>
          <a:bodyPr>
            <a:normAutofit/>
          </a:bodyPr>
          <a:p>
            <a:pPr marL="0" indent="0">
              <a:buNone/>
            </a:pPr>
            <a:r>
              <a:rPr lang="en-US" altLang="en-GB"/>
              <a:t>Welcome to Exploratory Data Analysis (EDA) — the art of understanding your data before doing anything else.</a:t>
            </a:r>
            <a:endParaRPr lang="en-US" altLang="en-GB"/>
          </a:p>
          <a:p>
            <a:pPr marL="0" indent="0">
              <a:buNone/>
            </a:pPr>
            <a:r>
              <a:rPr lang="en-US" altLang="en-GB"/>
              <a:t>We ask:</a:t>
            </a:r>
            <a:endParaRPr lang="en-US" altLang="en-GB"/>
          </a:p>
          <a:p>
            <a:pPr marL="0" indent="0">
              <a:buNone/>
            </a:pPr>
            <a:endParaRPr lang="en-US" altLang="en-GB"/>
          </a:p>
          <a:p>
            <a:pPr>
              <a:buFont typeface="Wingdings" panose="05000000000000000000" charset="0"/>
              <a:buChar char="o"/>
            </a:pPr>
            <a:r>
              <a:rPr lang="en-US" altLang="en-GB"/>
              <a:t> What’s the shape of the data?</a:t>
            </a:r>
            <a:endParaRPr lang="en-US" altLang="en-GB"/>
          </a:p>
          <a:p>
            <a:pPr>
              <a:buFont typeface="Wingdings" panose="05000000000000000000" charset="0"/>
              <a:buChar char="o"/>
            </a:pPr>
            <a:r>
              <a:rPr lang="en-US" altLang="en-GB"/>
              <a:t> Are there missing or duplicate values?</a:t>
            </a:r>
            <a:endParaRPr lang="en-US" altLang="en-GB"/>
          </a:p>
          <a:p>
            <a:pPr>
              <a:buFont typeface="Wingdings" panose="05000000000000000000" charset="0"/>
              <a:buChar char="o"/>
            </a:pPr>
            <a:r>
              <a:rPr lang="en-US" altLang="en-GB"/>
              <a:t> What are the data types?</a:t>
            </a:r>
            <a:endParaRPr lang="en-US" altLang="en-GB"/>
          </a:p>
          <a:p>
            <a:pPr>
              <a:buFont typeface="Wingdings" panose="05000000000000000000" charset="0"/>
              <a:buChar char="o"/>
            </a:pPr>
            <a:r>
              <a:rPr lang="en-US" altLang="en-GB"/>
              <a:t> What's the average number of complaints per district?</a:t>
            </a:r>
            <a:endParaRPr lang="en-US" alt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sym typeface="+mn-ea"/>
              </a:rPr>
              <a:t>What is Exploratory Data Analysis?</a:t>
            </a:r>
            <a:endParaRPr lang="en-GB" altLang="en-US" b="1"/>
          </a:p>
        </p:txBody>
      </p:sp>
      <p:sp>
        <p:nvSpPr>
          <p:cNvPr id="3" name="Content Placeholder 2"/>
          <p:cNvSpPr>
            <a:spLocks noGrp="1"/>
          </p:cNvSpPr>
          <p:nvPr>
            <p:ph idx="1"/>
          </p:nvPr>
        </p:nvSpPr>
        <p:spPr/>
        <p:txBody>
          <a:bodyPr>
            <a:normAutofit/>
          </a:bodyPr>
          <a:p>
            <a:pPr marL="0" indent="0">
              <a:buNone/>
            </a:pPr>
            <a:r>
              <a:rPr lang="en-US" altLang="en-GB"/>
              <a:t>Welcome to Exploratory Data Analysis (EDA) — the art of understanding your data before doing anything else.</a:t>
            </a:r>
            <a:endParaRPr lang="en-US" altLang="en-GB"/>
          </a:p>
          <a:p>
            <a:pPr marL="0" indent="0">
              <a:buNone/>
            </a:pPr>
            <a:r>
              <a:rPr lang="en-US" altLang="en-GB"/>
              <a:t>We ask:</a:t>
            </a:r>
            <a:endParaRPr lang="en-US" altLang="en-GB"/>
          </a:p>
          <a:p>
            <a:pPr marL="0" indent="0">
              <a:buNone/>
            </a:pPr>
            <a:endParaRPr lang="en-US" altLang="en-GB"/>
          </a:p>
          <a:p>
            <a:pPr>
              <a:buFont typeface="Wingdings" panose="05000000000000000000" charset="0"/>
              <a:buChar char="o"/>
            </a:pPr>
            <a:r>
              <a:rPr lang="en-US" altLang="en-GB"/>
              <a:t> What’s the shape of the data?</a:t>
            </a:r>
            <a:endParaRPr lang="en-US" altLang="en-GB"/>
          </a:p>
          <a:p>
            <a:pPr>
              <a:buFont typeface="Wingdings" panose="05000000000000000000" charset="0"/>
              <a:buChar char="o"/>
            </a:pPr>
            <a:r>
              <a:rPr lang="en-US" altLang="en-GB"/>
              <a:t> Are there missing or duplicate values?</a:t>
            </a:r>
            <a:endParaRPr lang="en-US" altLang="en-GB"/>
          </a:p>
          <a:p>
            <a:pPr>
              <a:buFont typeface="Wingdings" panose="05000000000000000000" charset="0"/>
              <a:buChar char="o"/>
            </a:pPr>
            <a:r>
              <a:rPr lang="en-US" altLang="en-GB"/>
              <a:t> What are the data types?</a:t>
            </a:r>
            <a:endParaRPr lang="en-US" altLang="en-GB"/>
          </a:p>
          <a:p>
            <a:pPr>
              <a:buFont typeface="Wingdings" panose="05000000000000000000" charset="0"/>
              <a:buChar char="o"/>
            </a:pPr>
            <a:r>
              <a:rPr lang="en-US" altLang="en-GB"/>
              <a:t> What's the average number of complaints per district?</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b="1">
                <a:sym typeface="+mn-ea"/>
              </a:rPr>
              <a:t>What can you do?</a:t>
            </a:r>
            <a:endParaRPr lang="en-GB" altLang="en-US" b="1"/>
          </a:p>
        </p:txBody>
      </p:sp>
      <p:sp>
        <p:nvSpPr>
          <p:cNvPr id="3" name="Content Placeholder 2"/>
          <p:cNvSpPr>
            <a:spLocks noGrp="1"/>
          </p:cNvSpPr>
          <p:nvPr>
            <p:ph idx="1"/>
          </p:nvPr>
        </p:nvSpPr>
        <p:spPr/>
        <p:txBody>
          <a:bodyPr>
            <a:normAutofit/>
          </a:bodyPr>
          <a:p>
            <a:pPr marL="0" indent="0">
              <a:buNone/>
            </a:pPr>
            <a:r>
              <a:rPr lang="en-US" altLang="en-GB"/>
              <a:t>You use:</a:t>
            </a:r>
            <a:endParaRPr lang="en-US" altLang="en-GB"/>
          </a:p>
          <a:p>
            <a:pPr marL="0" indent="0">
              <a:buNone/>
            </a:pPr>
            <a:endParaRPr lang="en-US" altLang="en-GB"/>
          </a:p>
          <a:p>
            <a:pPr>
              <a:buFont typeface="Wingdings" panose="05000000000000000000" charset="0"/>
              <a:buChar char="ü"/>
            </a:pPr>
            <a:r>
              <a:rPr lang="en-US" altLang="en-GB"/>
              <a:t> Histograms</a:t>
            </a:r>
            <a:endParaRPr lang="en-US" altLang="en-GB"/>
          </a:p>
          <a:p>
            <a:pPr>
              <a:buFont typeface="Wingdings" panose="05000000000000000000" charset="0"/>
              <a:buChar char="ü"/>
            </a:pPr>
            <a:r>
              <a:rPr lang="en-US" altLang="en-GB"/>
              <a:t> Box plots</a:t>
            </a:r>
            <a:endParaRPr lang="en-US" altLang="en-GB"/>
          </a:p>
          <a:p>
            <a:pPr>
              <a:buFont typeface="Wingdings" panose="05000000000000000000" charset="0"/>
              <a:buChar char="ü"/>
            </a:pPr>
            <a:r>
              <a:rPr lang="en-US" altLang="en-GB"/>
              <a:t> Correlation heatmaps</a:t>
            </a:r>
            <a:endParaRPr lang="en-US" altLang="en-GB"/>
          </a:p>
          <a:p>
            <a:pPr>
              <a:buFont typeface="Wingdings" panose="05000000000000000000" charset="0"/>
              <a:buChar char="ü"/>
            </a:pPr>
            <a:r>
              <a:rPr lang="en-US" altLang="en-GB"/>
              <a:t> Bar charts</a:t>
            </a:r>
            <a:endParaRPr lang="en-US" altLang="en-GB"/>
          </a:p>
          <a:p>
            <a:pPr marL="0" indent="0">
              <a:buNone/>
            </a:pPr>
            <a:endParaRPr lang="en-US" altLang="en-GB"/>
          </a:p>
          <a:p>
            <a:pPr marL="0" indent="0">
              <a:buNone/>
            </a:pPr>
            <a:r>
              <a:rPr lang="en-US" altLang="en-GB"/>
              <a:t>And slowly, the messy jungle of numbers becomes a clear story.</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217930" y="1945005"/>
            <a:ext cx="10318750" cy="3538220"/>
          </a:xfrm>
          <a:prstGeom prst="rect">
            <a:avLst/>
          </a:prstGeom>
        </p:spPr>
      </p:pic>
      <p:sp>
        <p:nvSpPr>
          <p:cNvPr id="5" name="Title 4"/>
          <p:cNvSpPr>
            <a:spLocks noGrp="1"/>
          </p:cNvSpPr>
          <p:nvPr>
            <p:ph type="title"/>
          </p:nvPr>
        </p:nvSpPr>
        <p:spPr>
          <a:xfrm>
            <a:off x="1380490" y="465455"/>
            <a:ext cx="9287510" cy="961390"/>
          </a:xfrm>
        </p:spPr>
        <p:txBody>
          <a:bodyPr>
            <a:normAutofit fontScale="90000"/>
          </a:bodyPr>
          <a:p>
            <a:r>
              <a:rPr lang="en-US" altLang="en-GB" b="1"/>
              <a:t>Seaborn styling set</a:t>
            </a:r>
            <a:endParaRPr lang="en-US" altLang="en-GB"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2337</Words>
  <Application>WPS Presentation</Application>
  <PresentationFormat>Widescreen</PresentationFormat>
  <Paragraphs>86</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Wingdings</vt:lpstr>
      <vt:lpstr>Calibri Light</vt:lpstr>
      <vt:lpstr>Calibri</vt:lpstr>
      <vt:lpstr>Microsoft YaHei</vt:lpstr>
      <vt:lpstr>Arial Unicode MS</vt:lpstr>
      <vt:lpstr>Office Theme</vt:lpstr>
      <vt:lpstr>Introduction to Data Visualization and Types</vt:lpstr>
      <vt:lpstr>Contents</vt:lpstr>
      <vt:lpstr>Exploratory Data Analysis</vt:lpstr>
      <vt:lpstr>Exploratory Data Analysis</vt:lpstr>
      <vt:lpstr>Exploratory Data Analysis</vt:lpstr>
      <vt:lpstr>Exploratory Data Analysis</vt:lpstr>
      <vt:lpstr>What is Exploratory Data Analysis?</vt:lpstr>
      <vt:lpstr>What can you do?</vt:lpstr>
      <vt:lpstr>Seaborn styling set</vt:lpstr>
      <vt:lpstr>PowerPoint 演示文稿</vt:lpstr>
      <vt:lpstr>Heatmap color styling</vt:lpstr>
      <vt:lpstr>Heatmap color styling</vt:lpstr>
      <vt:lpstr>Heatmap color styling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Visualization and Types</dc:title>
  <dc:creator/>
  <cp:lastModifiedBy>arif istiake sunny</cp:lastModifiedBy>
  <cp:revision>2</cp:revision>
  <dcterms:created xsi:type="dcterms:W3CDTF">2025-06-26T06:54:00Z</dcterms:created>
  <dcterms:modified xsi:type="dcterms:W3CDTF">2025-06-26T06:56:15Z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06561619E5CF416990E6CBF140D31A86_11</vt:lpwstr>
  </property>
  <property fmtid="{D5CDD505-2E9C-101B-9397-08002B2CF9AE}" pid="3" name="KSOProductBuildVer">
    <vt:lpwstr>2057-12.2.0.21183</vt:lpwstr>
  </property>
</Properties>
</file>