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99761"/>
            <a:ext cx="8374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4"/>
            <a:ext cx="9143981" cy="450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3113" y="1591153"/>
            <a:ext cx="529777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3113" y="1591153"/>
            <a:ext cx="529777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hillipi.github.io/pix2pix/" TargetMode="External"/><Relationship Id="rId3" Type="http://schemas.openxmlformats.org/officeDocument/2006/relationships/image" Target="../media/image2.jpg"/><Relationship Id="rId4" Type="http://schemas.openxmlformats.org/officeDocument/2006/relationships/hyperlink" Target="https://docs.google.com/presentation/d/1pvyOFygLzhG3fifa8G1j46EavuUxsQELMIKxKlbydrU/edit?usp=sharing" TargetMode="External"/><Relationship Id="rId5" Type="http://schemas.openxmlformats.org/officeDocument/2006/relationships/hyperlink" Target="https://imatge.upc.edu/web/teaching/computer-vision-reading-group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0.jpg"/><Relationship Id="rId4" Type="http://schemas.openxmlformats.org/officeDocument/2006/relationships/image" Target="../media/image2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0.jpg"/><Relationship Id="rId4" Type="http://schemas.openxmlformats.org/officeDocument/2006/relationships/image" Target="../media/image2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Relationship Id="rId3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0.jpg"/><Relationship Id="rId4" Type="http://schemas.openxmlformats.org/officeDocument/2006/relationships/image" Target="../media/image2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Relationship Id="rId3" Type="http://schemas.openxmlformats.org/officeDocument/2006/relationships/image" Target="../media/image2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0.jpg"/><Relationship Id="rId4" Type="http://schemas.openxmlformats.org/officeDocument/2006/relationships/image" Target="../media/image2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4.png"/><Relationship Id="rId4" Type="http://schemas.openxmlformats.org/officeDocument/2006/relationships/image" Target="../media/image21.jpg"/><Relationship Id="rId5" Type="http://schemas.openxmlformats.org/officeDocument/2006/relationships/image" Target="../media/image25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Relationship Id="rId4" Type="http://schemas.openxmlformats.org/officeDocument/2006/relationships/image" Target="../media/image53.jpg"/><Relationship Id="rId5" Type="http://schemas.openxmlformats.org/officeDocument/2006/relationships/image" Target="../media/image54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Relationship Id="rId4" Type="http://schemas.openxmlformats.org/officeDocument/2006/relationships/image" Target="../media/image57.jpg"/><Relationship Id="rId5" Type="http://schemas.openxmlformats.org/officeDocument/2006/relationships/image" Target="../media/image58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6.png"/><Relationship Id="rId7" Type="http://schemas.openxmlformats.org/officeDocument/2006/relationships/image" Target="../media/image9.jpg"/><Relationship Id="rId8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 h="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 h="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 h="0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 h="0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 h="0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 h="0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 marR="5080" indent="29845">
              <a:lnSpc>
                <a:spcPct val="100000"/>
              </a:lnSpc>
              <a:spcBef>
                <a:spcPts val="100"/>
              </a:spcBef>
            </a:pPr>
            <a:r>
              <a:rPr dirty="0" spc="-919"/>
              <a:t>Image-to-Image </a:t>
            </a:r>
            <a:r>
              <a:rPr dirty="0" spc="-740"/>
              <a:t>Translation </a:t>
            </a:r>
            <a:r>
              <a:rPr dirty="0" spc="-815"/>
              <a:t>with  </a:t>
            </a:r>
            <a:r>
              <a:rPr dirty="0" spc="-730"/>
              <a:t>Conditional </a:t>
            </a:r>
            <a:r>
              <a:rPr dirty="0" spc="-765"/>
              <a:t>Adversarial</a:t>
            </a:r>
            <a:r>
              <a:rPr dirty="0" spc="-695"/>
              <a:t> </a:t>
            </a:r>
            <a:r>
              <a:rPr dirty="0" spc="-894"/>
              <a:t>Networks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18336" y="2911885"/>
            <a:ext cx="4302760" cy="100520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>
              <a:lnSpc>
                <a:spcPts val="2620"/>
              </a:lnSpc>
              <a:spcBef>
                <a:spcPts val="200"/>
              </a:spcBef>
            </a:pPr>
            <a:r>
              <a:rPr dirty="0" sz="2200" spc="-15">
                <a:solidFill>
                  <a:srgbClr val="695D46"/>
                </a:solidFill>
                <a:latin typeface="Noto Sans"/>
                <a:cs typeface="Noto Sans"/>
              </a:rPr>
              <a:t>Phillip </a:t>
            </a:r>
            <a:r>
              <a:rPr dirty="0" sz="2200" spc="-40">
                <a:solidFill>
                  <a:srgbClr val="695D46"/>
                </a:solidFill>
                <a:latin typeface="Noto Sans"/>
                <a:cs typeface="Noto Sans"/>
              </a:rPr>
              <a:t>Isola, </a:t>
            </a:r>
            <a:r>
              <a:rPr dirty="0" sz="2200" spc="-15">
                <a:solidFill>
                  <a:srgbClr val="695D46"/>
                </a:solidFill>
                <a:latin typeface="Noto Sans"/>
                <a:cs typeface="Noto Sans"/>
              </a:rPr>
              <a:t>Jun-Yan </a:t>
            </a:r>
            <a:r>
              <a:rPr dirty="0" sz="2200" spc="-25">
                <a:solidFill>
                  <a:srgbClr val="695D46"/>
                </a:solidFill>
                <a:latin typeface="Noto Sans"/>
                <a:cs typeface="Noto Sans"/>
              </a:rPr>
              <a:t>Zhu, </a:t>
            </a:r>
            <a:r>
              <a:rPr dirty="0" sz="2200" spc="-35">
                <a:solidFill>
                  <a:srgbClr val="695D46"/>
                </a:solidFill>
                <a:latin typeface="Noto Sans"/>
                <a:cs typeface="Noto Sans"/>
              </a:rPr>
              <a:t>Tinghui  </a:t>
            </a:r>
            <a:r>
              <a:rPr dirty="0" sz="2200" spc="-20">
                <a:solidFill>
                  <a:srgbClr val="695D46"/>
                </a:solidFill>
                <a:latin typeface="Noto Sans"/>
                <a:cs typeface="Noto Sans"/>
              </a:rPr>
              <a:t>Zhou, </a:t>
            </a:r>
            <a:r>
              <a:rPr dirty="0" sz="2200" spc="-15">
                <a:solidFill>
                  <a:srgbClr val="695D46"/>
                </a:solidFill>
                <a:latin typeface="Noto Sans"/>
                <a:cs typeface="Noto Sans"/>
              </a:rPr>
              <a:t>Alexei A.</a:t>
            </a:r>
            <a:r>
              <a:rPr dirty="0" sz="2200" spc="-1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695D46"/>
                </a:solidFill>
                <a:latin typeface="Noto Sans"/>
                <a:cs typeface="Noto Sans"/>
              </a:rPr>
              <a:t>Efros</a:t>
            </a:r>
            <a:endParaRPr sz="2200">
              <a:latin typeface="Noto Sans"/>
              <a:cs typeface="Noto Sans"/>
            </a:endParaRPr>
          </a:p>
          <a:p>
            <a:pPr algn="ctr" marL="5715">
              <a:lnSpc>
                <a:spcPct val="100000"/>
              </a:lnSpc>
              <a:spcBef>
                <a:spcPts val="690"/>
              </a:spcBef>
              <a:tabLst>
                <a:tab pos="920115" algn="l"/>
              </a:tabLst>
            </a:pPr>
            <a:r>
              <a:rPr dirty="0" u="heavy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oto Sans"/>
                <a:cs typeface="Noto Sans"/>
                <a:hlinkClick r:id="rId2"/>
              </a:rPr>
              <a:t>[GitHub</a:t>
            </a:r>
            <a:r>
              <a:rPr dirty="0" sz="1400" spc="-10">
                <a:solidFill>
                  <a:srgbClr val="0000FF"/>
                </a:solidFill>
                <a:latin typeface="Noto Sans"/>
                <a:cs typeface="Noto Sans"/>
              </a:rPr>
              <a:t>]	</a:t>
            </a:r>
            <a:r>
              <a:rPr dirty="0" u="heavy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oto Sans"/>
                <a:cs typeface="Noto Sans"/>
                <a:hlinkClick r:id="rId2"/>
              </a:rPr>
              <a:t>[Arxiv</a:t>
            </a:r>
            <a:r>
              <a:rPr dirty="0" sz="1400" spc="-10">
                <a:solidFill>
                  <a:srgbClr val="0000FF"/>
                </a:solidFill>
                <a:latin typeface="Noto Sans"/>
                <a:cs typeface="Noto Sans"/>
                <a:hlinkClick r:id="rId2"/>
              </a:rPr>
              <a:t>]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99" y="4464265"/>
            <a:ext cx="2835166" cy="536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39526" y="4560608"/>
            <a:ext cx="403225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673860">
              <a:lnSpc>
                <a:spcPts val="1650"/>
              </a:lnSpc>
              <a:spcBef>
                <a:spcPts val="180"/>
              </a:spcBef>
            </a:pPr>
            <a:r>
              <a:rPr dirty="0" sz="1400">
                <a:solidFill>
                  <a:srgbClr val="677480"/>
                </a:solidFill>
                <a:latin typeface="Lato"/>
                <a:cs typeface="Lato"/>
              </a:rPr>
              <a:t>Slides</a:t>
            </a:r>
            <a:r>
              <a:rPr dirty="0" sz="1400" spc="-100">
                <a:solidFill>
                  <a:srgbClr val="677480"/>
                </a:solidFill>
                <a:latin typeface="Lato"/>
                <a:cs typeface="Lato"/>
              </a:rPr>
              <a:t> </a:t>
            </a:r>
            <a:r>
              <a:rPr dirty="0" sz="1400" spc="-5">
                <a:solidFill>
                  <a:srgbClr val="677480"/>
                </a:solidFill>
                <a:latin typeface="Lato"/>
                <a:cs typeface="Lato"/>
              </a:rPr>
              <a:t>by</a:t>
            </a:r>
            <a:r>
              <a:rPr dirty="0" sz="1400" spc="-95">
                <a:solidFill>
                  <a:srgbClr val="677480"/>
                </a:solidFill>
                <a:latin typeface="Lato"/>
                <a:cs typeface="Lato"/>
              </a:rPr>
              <a:t> </a:t>
            </a:r>
            <a:r>
              <a:rPr dirty="0" sz="1400" spc="10">
                <a:solidFill>
                  <a:srgbClr val="677480"/>
                </a:solidFill>
                <a:latin typeface="Lato"/>
                <a:cs typeface="Lato"/>
              </a:rPr>
              <a:t>Víctor</a:t>
            </a:r>
            <a:r>
              <a:rPr dirty="0" sz="1400" spc="-100">
                <a:solidFill>
                  <a:srgbClr val="677480"/>
                </a:solidFill>
                <a:latin typeface="Lato"/>
                <a:cs typeface="Lato"/>
              </a:rPr>
              <a:t> </a:t>
            </a:r>
            <a:r>
              <a:rPr dirty="0" sz="1400" spc="15">
                <a:solidFill>
                  <a:srgbClr val="677480"/>
                </a:solidFill>
                <a:latin typeface="Lato"/>
                <a:cs typeface="Lato"/>
              </a:rPr>
              <a:t>Garcia</a:t>
            </a:r>
            <a:r>
              <a:rPr dirty="0" sz="1400" spc="-95">
                <a:solidFill>
                  <a:srgbClr val="677480"/>
                </a:solidFill>
                <a:latin typeface="Lato"/>
                <a:cs typeface="Lato"/>
              </a:rPr>
              <a:t> </a:t>
            </a:r>
            <a:r>
              <a:rPr dirty="0" sz="1400" spc="-15">
                <a:solidFill>
                  <a:srgbClr val="677480"/>
                </a:solidFill>
                <a:latin typeface="Lato"/>
                <a:cs typeface="Lato"/>
              </a:rPr>
              <a:t>[</a:t>
            </a:r>
            <a:r>
              <a:rPr dirty="0" u="sng" sz="1400" spc="-1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4"/>
              </a:rPr>
              <a:t>GDoc</a:t>
            </a:r>
            <a:r>
              <a:rPr dirty="0" sz="1400" spc="-15">
                <a:solidFill>
                  <a:srgbClr val="677480"/>
                </a:solidFill>
                <a:latin typeface="Lato"/>
                <a:cs typeface="Lato"/>
              </a:rPr>
              <a:t>]  </a:t>
            </a:r>
            <a:r>
              <a:rPr dirty="0" u="sng" sz="1400" spc="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5"/>
              </a:rPr>
              <a:t>UPC</a:t>
            </a:r>
            <a:r>
              <a:rPr dirty="0" u="sng" sz="1400" spc="-9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5"/>
              </a:rPr>
              <a:t> </a:t>
            </a:r>
            <a:r>
              <a:rPr dirty="0" u="sng" sz="1400" spc="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5"/>
              </a:rPr>
              <a:t>Computer</a:t>
            </a:r>
            <a:r>
              <a:rPr dirty="0" u="sng" sz="1400" spc="-9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5"/>
              </a:rPr>
              <a:t> </a:t>
            </a:r>
            <a:r>
              <a:rPr dirty="0" u="sng" sz="1400" spc="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5"/>
              </a:rPr>
              <a:t>Vision</a:t>
            </a:r>
            <a:r>
              <a:rPr dirty="0" u="sng" sz="1400" spc="-9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5"/>
              </a:rPr>
              <a:t> </a:t>
            </a:r>
            <a:r>
              <a:rPr dirty="0" u="sng" sz="1400" spc="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5"/>
              </a:rPr>
              <a:t>Reading</a:t>
            </a:r>
            <a:r>
              <a:rPr dirty="0" u="sng" sz="1400" spc="-9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5"/>
              </a:rPr>
              <a:t> </a:t>
            </a:r>
            <a:r>
              <a:rPr dirty="0" u="sng" sz="1400" spc="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Lato"/>
                <a:cs typeface="Lato"/>
                <a:hlinkClick r:id="rId5"/>
              </a:rPr>
              <a:t>Group</a:t>
            </a:r>
            <a:r>
              <a:rPr dirty="0" sz="1400" spc="-110">
                <a:solidFill>
                  <a:srgbClr val="1154CC"/>
                </a:solidFill>
                <a:latin typeface="Lato"/>
                <a:cs typeface="Lato"/>
                <a:hlinkClick r:id="rId5"/>
              </a:rPr>
              <a:t> </a:t>
            </a:r>
            <a:r>
              <a:rPr dirty="0" sz="1400" spc="-15">
                <a:solidFill>
                  <a:srgbClr val="677480"/>
                </a:solidFill>
                <a:latin typeface="Lato"/>
                <a:cs typeface="Lato"/>
                <a:hlinkClick r:id="rId5"/>
              </a:rPr>
              <a:t>(25/11/2016)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0"/>
              <a:t>State </a:t>
            </a:r>
            <a:r>
              <a:rPr dirty="0" sz="3600" spc="-715"/>
              <a:t>of </a:t>
            </a:r>
            <a:r>
              <a:rPr dirty="0" sz="3600" spc="-800"/>
              <a:t>the </a:t>
            </a:r>
            <a:r>
              <a:rPr dirty="0" sz="3600" spc="-775"/>
              <a:t>Art </a:t>
            </a:r>
            <a:r>
              <a:rPr dirty="0" sz="3600" spc="-660"/>
              <a:t>- </a:t>
            </a:r>
            <a:r>
              <a:rPr dirty="0" sz="3600" spc="-1045"/>
              <a:t>Image </a:t>
            </a:r>
            <a:r>
              <a:rPr dirty="0" sz="3600" spc="-735"/>
              <a:t>to</a:t>
            </a:r>
            <a:r>
              <a:rPr dirty="0" sz="3600" spc="-605"/>
              <a:t> </a:t>
            </a:r>
            <a:r>
              <a:rPr dirty="0" sz="3600" spc="-1045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9523" y="20020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06516" y="20404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37269" y="20404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94615" y="2402819"/>
            <a:ext cx="410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73" y="1283910"/>
            <a:ext cx="8173084" cy="979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Some works already use </a:t>
            </a:r>
            <a:r>
              <a:rPr dirty="0" sz="1400">
                <a:latin typeface="Arial"/>
                <a:cs typeface="Arial"/>
              </a:rPr>
              <a:t>conditional </a:t>
            </a:r>
            <a:r>
              <a:rPr dirty="0" sz="1400" spc="-5">
                <a:latin typeface="Arial"/>
                <a:cs typeface="Arial"/>
              </a:rPr>
              <a:t>GANs for Image to Image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translation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Photo-Realistic Single Image Super-Resolution Using </a:t>
            </a:r>
            <a:r>
              <a:rPr dirty="0" sz="1400" i="1">
                <a:latin typeface="Arial"/>
                <a:cs typeface="Arial"/>
              </a:rPr>
              <a:t>a </a:t>
            </a:r>
            <a:r>
              <a:rPr dirty="0" sz="1400" spc="-5" i="1">
                <a:latin typeface="Arial"/>
                <a:cs typeface="Arial"/>
              </a:rPr>
              <a:t>Generative Adversarial Network. </a:t>
            </a:r>
            <a:r>
              <a:rPr dirty="0" sz="1400" i="1">
                <a:latin typeface="Arial"/>
                <a:cs typeface="Arial"/>
              </a:rPr>
              <a:t>(2 </a:t>
            </a:r>
            <a:r>
              <a:rPr dirty="0" sz="1400" spc="-5" i="1">
                <a:latin typeface="Arial"/>
                <a:cs typeface="Arial"/>
              </a:rPr>
              <a:t>Weeks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ago)</a:t>
            </a:r>
            <a:endParaRPr sz="1400">
              <a:latin typeface="Arial"/>
              <a:cs typeface="Arial"/>
            </a:endParaRPr>
          </a:p>
          <a:p>
            <a:pPr marL="4924425">
              <a:lnSpc>
                <a:spcPct val="100000"/>
              </a:lnSpc>
              <a:spcBef>
                <a:spcPts val="790"/>
              </a:spcBef>
            </a:pP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Loss1 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MSE_VGG(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dirty="0" sz="12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7509" y="2443404"/>
            <a:ext cx="1838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Loss2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4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73" y="2862503"/>
            <a:ext cx="6423025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Loss3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dirty="0" sz="1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Unsupervised </a:t>
            </a:r>
            <a:r>
              <a:rPr dirty="0" sz="1400" i="1">
                <a:latin typeface="Arial"/>
                <a:cs typeface="Arial"/>
              </a:rPr>
              <a:t>cross-domain </a:t>
            </a:r>
            <a:r>
              <a:rPr dirty="0" sz="1400" spc="-5" i="1">
                <a:latin typeface="Arial"/>
                <a:cs typeface="Arial"/>
              </a:rPr>
              <a:t>Image Generation </a:t>
            </a:r>
            <a:r>
              <a:rPr dirty="0" sz="1400" i="1">
                <a:latin typeface="Arial"/>
                <a:cs typeface="Arial"/>
              </a:rPr>
              <a:t>(2 </a:t>
            </a:r>
            <a:r>
              <a:rPr dirty="0" sz="1400" spc="-5" i="1">
                <a:latin typeface="Arial"/>
                <a:cs typeface="Arial"/>
              </a:rPr>
              <a:t>Weeks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ago)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8767" y="3684892"/>
            <a:ext cx="927734" cy="957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81366" y="3710127"/>
            <a:ext cx="848873" cy="856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4020" y="3640617"/>
            <a:ext cx="528955" cy="1051560"/>
          </a:xfrm>
          <a:custGeom>
            <a:avLst/>
            <a:gdLst/>
            <a:ahLst/>
            <a:cxnLst/>
            <a:rect l="l" t="t" r="r" b="b"/>
            <a:pathLst>
              <a:path w="528955" h="1051560">
                <a:moveTo>
                  <a:pt x="0" y="1051197"/>
                </a:moveTo>
                <a:lnTo>
                  <a:pt x="0" y="0"/>
                </a:lnTo>
                <a:lnTo>
                  <a:pt x="528598" y="132149"/>
                </a:lnTo>
                <a:lnTo>
                  <a:pt x="528598" y="919048"/>
                </a:lnTo>
                <a:lnTo>
                  <a:pt x="0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9743" y="3640617"/>
            <a:ext cx="608330" cy="1051560"/>
          </a:xfrm>
          <a:custGeom>
            <a:avLst/>
            <a:gdLst/>
            <a:ahLst/>
            <a:cxnLst/>
            <a:rect l="l" t="t" r="r" b="b"/>
            <a:pathLst>
              <a:path w="608329" h="1051560">
                <a:moveTo>
                  <a:pt x="607798" y="1051197"/>
                </a:moveTo>
                <a:lnTo>
                  <a:pt x="0" y="899248"/>
                </a:lnTo>
                <a:lnTo>
                  <a:pt x="0" y="151949"/>
                </a:lnTo>
                <a:lnTo>
                  <a:pt x="607798" y="0"/>
                </a:lnTo>
                <a:lnTo>
                  <a:pt x="607798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84044" y="3806017"/>
            <a:ext cx="141605" cy="708025"/>
          </a:xfrm>
          <a:prstGeom prst="rect">
            <a:avLst/>
          </a:prstGeom>
          <a:solidFill>
            <a:srgbClr val="C8DAF7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0"/>
              <a:t>State </a:t>
            </a:r>
            <a:r>
              <a:rPr dirty="0" sz="3600" spc="-715"/>
              <a:t>of </a:t>
            </a:r>
            <a:r>
              <a:rPr dirty="0" sz="3600" spc="-800"/>
              <a:t>the </a:t>
            </a:r>
            <a:r>
              <a:rPr dirty="0" sz="3600" spc="-775"/>
              <a:t>Art </a:t>
            </a:r>
            <a:r>
              <a:rPr dirty="0" sz="3600" spc="-660"/>
              <a:t>- </a:t>
            </a:r>
            <a:r>
              <a:rPr dirty="0" sz="3600" spc="-1045"/>
              <a:t>Image </a:t>
            </a:r>
            <a:r>
              <a:rPr dirty="0" sz="3600" spc="-735"/>
              <a:t>to</a:t>
            </a:r>
            <a:r>
              <a:rPr dirty="0" sz="3600" spc="-605"/>
              <a:t> </a:t>
            </a:r>
            <a:r>
              <a:rPr dirty="0" sz="3600" spc="-1045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9523" y="20020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06516" y="20404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37269" y="20404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94615" y="2402819"/>
            <a:ext cx="410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73" y="1283910"/>
            <a:ext cx="8173084" cy="979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Some works already use </a:t>
            </a:r>
            <a:r>
              <a:rPr dirty="0" sz="1400">
                <a:latin typeface="Arial"/>
                <a:cs typeface="Arial"/>
              </a:rPr>
              <a:t>conditional </a:t>
            </a:r>
            <a:r>
              <a:rPr dirty="0" sz="1400" spc="-5">
                <a:latin typeface="Arial"/>
                <a:cs typeface="Arial"/>
              </a:rPr>
              <a:t>GANs for Image to Image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translation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Photo-Realistic Single Image Super-Resolution Using </a:t>
            </a:r>
            <a:r>
              <a:rPr dirty="0" sz="1400" i="1">
                <a:latin typeface="Arial"/>
                <a:cs typeface="Arial"/>
              </a:rPr>
              <a:t>a </a:t>
            </a:r>
            <a:r>
              <a:rPr dirty="0" sz="1400" spc="-5" i="1">
                <a:latin typeface="Arial"/>
                <a:cs typeface="Arial"/>
              </a:rPr>
              <a:t>Generative Adversarial Network. </a:t>
            </a:r>
            <a:r>
              <a:rPr dirty="0" sz="1400" i="1">
                <a:latin typeface="Arial"/>
                <a:cs typeface="Arial"/>
              </a:rPr>
              <a:t>(2 </a:t>
            </a:r>
            <a:r>
              <a:rPr dirty="0" sz="1400" spc="-5" i="1">
                <a:latin typeface="Arial"/>
                <a:cs typeface="Arial"/>
              </a:rPr>
              <a:t>Weeks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ago)</a:t>
            </a:r>
            <a:endParaRPr sz="1400">
              <a:latin typeface="Arial"/>
              <a:cs typeface="Arial"/>
            </a:endParaRPr>
          </a:p>
          <a:p>
            <a:pPr marL="4924425">
              <a:lnSpc>
                <a:spcPct val="100000"/>
              </a:lnSpc>
              <a:spcBef>
                <a:spcPts val="790"/>
              </a:spcBef>
            </a:pP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Loss1 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MSE_VGG(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dirty="0" sz="12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7509" y="2443404"/>
            <a:ext cx="1838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Loss2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4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73" y="2862503"/>
            <a:ext cx="6423025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Loss3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dirty="0" sz="1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Unsupervised </a:t>
            </a:r>
            <a:r>
              <a:rPr dirty="0" sz="1400" i="1">
                <a:latin typeface="Arial"/>
                <a:cs typeface="Arial"/>
              </a:rPr>
              <a:t>cross-domain </a:t>
            </a:r>
            <a:r>
              <a:rPr dirty="0" sz="1400" spc="-5" i="1">
                <a:latin typeface="Arial"/>
                <a:cs typeface="Arial"/>
              </a:rPr>
              <a:t>Image Generation </a:t>
            </a:r>
            <a:r>
              <a:rPr dirty="0" sz="1400" i="1">
                <a:latin typeface="Arial"/>
                <a:cs typeface="Arial"/>
              </a:rPr>
              <a:t>(2 </a:t>
            </a:r>
            <a:r>
              <a:rPr dirty="0" sz="1400" spc="-5" i="1">
                <a:latin typeface="Arial"/>
                <a:cs typeface="Arial"/>
              </a:rPr>
              <a:t>Weeks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ago)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1522" y="3750567"/>
            <a:ext cx="906468" cy="934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24566" y="3716867"/>
            <a:ext cx="906473" cy="934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4020" y="3640617"/>
            <a:ext cx="528955" cy="1051560"/>
          </a:xfrm>
          <a:custGeom>
            <a:avLst/>
            <a:gdLst/>
            <a:ahLst/>
            <a:cxnLst/>
            <a:rect l="l" t="t" r="r" b="b"/>
            <a:pathLst>
              <a:path w="528955" h="1051560">
                <a:moveTo>
                  <a:pt x="0" y="1051197"/>
                </a:moveTo>
                <a:lnTo>
                  <a:pt x="0" y="0"/>
                </a:lnTo>
                <a:lnTo>
                  <a:pt x="528598" y="132149"/>
                </a:lnTo>
                <a:lnTo>
                  <a:pt x="528598" y="919048"/>
                </a:lnTo>
                <a:lnTo>
                  <a:pt x="0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9743" y="3640617"/>
            <a:ext cx="608330" cy="1051560"/>
          </a:xfrm>
          <a:custGeom>
            <a:avLst/>
            <a:gdLst/>
            <a:ahLst/>
            <a:cxnLst/>
            <a:rect l="l" t="t" r="r" b="b"/>
            <a:pathLst>
              <a:path w="608329" h="1051560">
                <a:moveTo>
                  <a:pt x="607798" y="1051197"/>
                </a:moveTo>
                <a:lnTo>
                  <a:pt x="0" y="899248"/>
                </a:lnTo>
                <a:lnTo>
                  <a:pt x="0" y="151949"/>
                </a:lnTo>
                <a:lnTo>
                  <a:pt x="607798" y="0"/>
                </a:lnTo>
                <a:lnTo>
                  <a:pt x="607798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84044" y="3806017"/>
            <a:ext cx="141605" cy="708025"/>
          </a:xfrm>
          <a:prstGeom prst="rect">
            <a:avLst/>
          </a:prstGeom>
          <a:solidFill>
            <a:srgbClr val="C8DAF7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0"/>
              <a:t>State </a:t>
            </a:r>
            <a:r>
              <a:rPr dirty="0" sz="3600" spc="-715"/>
              <a:t>of </a:t>
            </a:r>
            <a:r>
              <a:rPr dirty="0" sz="3600" spc="-800"/>
              <a:t>the </a:t>
            </a:r>
            <a:r>
              <a:rPr dirty="0" sz="3600" spc="-775"/>
              <a:t>Art </a:t>
            </a:r>
            <a:r>
              <a:rPr dirty="0" sz="3600" spc="-660"/>
              <a:t>- </a:t>
            </a:r>
            <a:r>
              <a:rPr dirty="0" sz="3600" spc="-1045"/>
              <a:t>Image </a:t>
            </a:r>
            <a:r>
              <a:rPr dirty="0" sz="3600" spc="-735"/>
              <a:t>to</a:t>
            </a:r>
            <a:r>
              <a:rPr dirty="0" sz="3600" spc="-605"/>
              <a:t> </a:t>
            </a:r>
            <a:r>
              <a:rPr dirty="0" sz="3600" spc="-1045"/>
              <a:t>Image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3742" y="3699744"/>
            <a:ext cx="804100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350010" marR="5080" indent="-1337945">
              <a:lnSpc>
                <a:spcPct val="101600"/>
              </a:lnSpc>
              <a:spcBef>
                <a:spcPts val="70"/>
              </a:spcBef>
            </a:pPr>
            <a:r>
              <a:rPr dirty="0" sz="1600" spc="-5" i="1">
                <a:latin typeface="Arial"/>
                <a:cs typeface="Arial"/>
              </a:rPr>
              <a:t>This paper </a:t>
            </a:r>
            <a:r>
              <a:rPr dirty="0" sz="1600" i="1">
                <a:latin typeface="Arial"/>
                <a:cs typeface="Arial"/>
              </a:rPr>
              <a:t>solves </a:t>
            </a:r>
            <a:r>
              <a:rPr dirty="0" sz="1600" spc="-5" i="1">
                <a:latin typeface="Arial"/>
                <a:cs typeface="Arial"/>
              </a:rPr>
              <a:t>the problem of Image to Image Translation using the </a:t>
            </a:r>
            <a:r>
              <a:rPr dirty="0" sz="1600" i="1">
                <a:latin typeface="Arial"/>
                <a:cs typeface="Arial"/>
              </a:rPr>
              <a:t>same </a:t>
            </a:r>
            <a:r>
              <a:rPr dirty="0" sz="1600" spc="-5" i="1">
                <a:latin typeface="Arial"/>
                <a:cs typeface="Arial"/>
              </a:rPr>
              <a:t>architecture  </a:t>
            </a:r>
            <a:r>
              <a:rPr dirty="0" sz="1600" spc="-5" i="1">
                <a:latin typeface="Arial"/>
                <a:cs typeface="Arial"/>
              </a:rPr>
              <a:t>for any task without need of handcrafting any Loss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function.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4098" y="1406079"/>
            <a:ext cx="4473575" cy="1828800"/>
            <a:chOff x="2064098" y="1406079"/>
            <a:chExt cx="4473575" cy="1828800"/>
          </a:xfrm>
        </p:grpSpPr>
        <p:sp>
          <p:nvSpPr>
            <p:cNvPr id="5" name="object 5"/>
            <p:cNvSpPr/>
            <p:nvPr/>
          </p:nvSpPr>
          <p:spPr>
            <a:xfrm>
              <a:off x="3386036" y="1881174"/>
              <a:ext cx="1897380" cy="1353820"/>
            </a:xfrm>
            <a:custGeom>
              <a:avLst/>
              <a:gdLst/>
              <a:ahLst/>
              <a:cxnLst/>
              <a:rect l="l" t="t" r="r" b="b"/>
              <a:pathLst>
                <a:path w="1897379" h="1353820">
                  <a:moveTo>
                    <a:pt x="680402" y="170103"/>
                  </a:moveTo>
                  <a:lnTo>
                    <a:pt x="0" y="0"/>
                  </a:lnTo>
                  <a:lnTo>
                    <a:pt x="0" y="1353299"/>
                  </a:lnTo>
                  <a:lnTo>
                    <a:pt x="680402" y="1183195"/>
                  </a:lnTo>
                  <a:lnTo>
                    <a:pt x="680402" y="170103"/>
                  </a:lnTo>
                  <a:close/>
                </a:path>
                <a:path w="1897379" h="1353820">
                  <a:moveTo>
                    <a:pt x="1896821" y="76"/>
                  </a:moveTo>
                  <a:lnTo>
                    <a:pt x="1114425" y="195681"/>
                  </a:lnTo>
                  <a:lnTo>
                    <a:pt x="1114425" y="1157770"/>
                  </a:lnTo>
                  <a:lnTo>
                    <a:pt x="1896821" y="1353375"/>
                  </a:lnTo>
                  <a:lnTo>
                    <a:pt x="1896821" y="76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83369" y="1415604"/>
              <a:ext cx="3130550" cy="566420"/>
            </a:xfrm>
            <a:custGeom>
              <a:avLst/>
              <a:gdLst/>
              <a:ahLst/>
              <a:cxnLst/>
              <a:rect l="l" t="t" r="r" b="b"/>
              <a:pathLst>
                <a:path w="3130550" h="566419">
                  <a:moveTo>
                    <a:pt x="0" y="565981"/>
                  </a:moveTo>
                  <a:lnTo>
                    <a:pt x="8278" y="550990"/>
                  </a:lnTo>
                  <a:lnTo>
                    <a:pt x="12736" y="532025"/>
                  </a:lnTo>
                  <a:lnTo>
                    <a:pt x="15015" y="509688"/>
                  </a:lnTo>
                  <a:lnTo>
                    <a:pt x="16756" y="484579"/>
                  </a:lnTo>
                  <a:lnTo>
                    <a:pt x="19603" y="457299"/>
                  </a:lnTo>
                  <a:lnTo>
                    <a:pt x="35180" y="398635"/>
                  </a:lnTo>
                  <a:lnTo>
                    <a:pt x="74880" y="338504"/>
                  </a:lnTo>
                  <a:lnTo>
                    <a:pt x="107882" y="309391"/>
                  </a:lnTo>
                  <a:lnTo>
                    <a:pt x="151842" y="281716"/>
                  </a:lnTo>
                  <a:lnTo>
                    <a:pt x="208400" y="256079"/>
                  </a:lnTo>
                  <a:lnTo>
                    <a:pt x="279199" y="233082"/>
                  </a:lnTo>
                  <a:lnTo>
                    <a:pt x="343069" y="216344"/>
                  </a:lnTo>
                  <a:lnTo>
                    <a:pt x="417327" y="198272"/>
                  </a:lnTo>
                  <a:lnTo>
                    <a:pt x="457992" y="188845"/>
                  </a:lnTo>
                  <a:lnTo>
                    <a:pt x="500824" y="179215"/>
                  </a:lnTo>
                  <a:lnTo>
                    <a:pt x="545678" y="169425"/>
                  </a:lnTo>
                  <a:lnTo>
                    <a:pt x="592411" y="159520"/>
                  </a:lnTo>
                  <a:lnTo>
                    <a:pt x="640881" y="149543"/>
                  </a:lnTo>
                  <a:lnTo>
                    <a:pt x="690942" y="139537"/>
                  </a:lnTo>
                  <a:lnTo>
                    <a:pt x="742452" y="129546"/>
                  </a:lnTo>
                  <a:lnTo>
                    <a:pt x="795268" y="119614"/>
                  </a:lnTo>
                  <a:lnTo>
                    <a:pt x="849245" y="109784"/>
                  </a:lnTo>
                  <a:lnTo>
                    <a:pt x="904241" y="100100"/>
                  </a:lnTo>
                  <a:lnTo>
                    <a:pt x="960111" y="90605"/>
                  </a:lnTo>
                  <a:lnTo>
                    <a:pt x="1016713" y="81343"/>
                  </a:lnTo>
                  <a:lnTo>
                    <a:pt x="1073902" y="72358"/>
                  </a:lnTo>
                  <a:lnTo>
                    <a:pt x="1131536" y="63692"/>
                  </a:lnTo>
                  <a:lnTo>
                    <a:pt x="1189470" y="55391"/>
                  </a:lnTo>
                  <a:lnTo>
                    <a:pt x="1247561" y="47496"/>
                  </a:lnTo>
                  <a:lnTo>
                    <a:pt x="1305667" y="40053"/>
                  </a:lnTo>
                  <a:lnTo>
                    <a:pt x="1363642" y="33104"/>
                  </a:lnTo>
                  <a:lnTo>
                    <a:pt x="1421344" y="26693"/>
                  </a:lnTo>
                  <a:lnTo>
                    <a:pt x="1478630" y="20863"/>
                  </a:lnTo>
                  <a:lnTo>
                    <a:pt x="1535355" y="15658"/>
                  </a:lnTo>
                  <a:lnTo>
                    <a:pt x="1591376" y="11123"/>
                  </a:lnTo>
                  <a:lnTo>
                    <a:pt x="1646550" y="7299"/>
                  </a:lnTo>
                  <a:lnTo>
                    <a:pt x="1700734" y="4232"/>
                  </a:lnTo>
                  <a:lnTo>
                    <a:pt x="1753783" y="1963"/>
                  </a:lnTo>
                  <a:lnTo>
                    <a:pt x="1805554" y="538"/>
                  </a:lnTo>
                  <a:lnTo>
                    <a:pt x="1855904" y="0"/>
                  </a:lnTo>
                  <a:lnTo>
                    <a:pt x="1904689" y="391"/>
                  </a:lnTo>
                  <a:lnTo>
                    <a:pt x="1951766" y="1756"/>
                  </a:lnTo>
                  <a:lnTo>
                    <a:pt x="1996991" y="4139"/>
                  </a:lnTo>
                  <a:lnTo>
                    <a:pt x="2040220" y="7582"/>
                  </a:lnTo>
                  <a:lnTo>
                    <a:pt x="2089454" y="13305"/>
                  </a:lnTo>
                  <a:lnTo>
                    <a:pt x="2138678" y="21073"/>
                  </a:lnTo>
                  <a:lnTo>
                    <a:pt x="2187823" y="30751"/>
                  </a:lnTo>
                  <a:lnTo>
                    <a:pt x="2236821" y="42200"/>
                  </a:lnTo>
                  <a:lnTo>
                    <a:pt x="2285602" y="55284"/>
                  </a:lnTo>
                  <a:lnTo>
                    <a:pt x="2334097" y="69865"/>
                  </a:lnTo>
                  <a:lnTo>
                    <a:pt x="2382236" y="85807"/>
                  </a:lnTo>
                  <a:lnTo>
                    <a:pt x="2429951" y="102971"/>
                  </a:lnTo>
                  <a:lnTo>
                    <a:pt x="2477171" y="121221"/>
                  </a:lnTo>
                  <a:lnTo>
                    <a:pt x="2523829" y="140420"/>
                  </a:lnTo>
                  <a:lnTo>
                    <a:pt x="2569854" y="160430"/>
                  </a:lnTo>
                  <a:lnTo>
                    <a:pt x="2615177" y="181114"/>
                  </a:lnTo>
                  <a:lnTo>
                    <a:pt x="2659729" y="202335"/>
                  </a:lnTo>
                  <a:lnTo>
                    <a:pt x="2703441" y="223956"/>
                  </a:lnTo>
                  <a:lnTo>
                    <a:pt x="2746244" y="245840"/>
                  </a:lnTo>
                  <a:lnTo>
                    <a:pt x="2798367" y="273353"/>
                  </a:lnTo>
                  <a:lnTo>
                    <a:pt x="2848824" y="300794"/>
                  </a:lnTo>
                  <a:lnTo>
                    <a:pt x="2897481" y="327896"/>
                  </a:lnTo>
                  <a:lnTo>
                    <a:pt x="2944205" y="354389"/>
                  </a:lnTo>
                  <a:lnTo>
                    <a:pt x="2988862" y="380006"/>
                  </a:lnTo>
                  <a:lnTo>
                    <a:pt x="3031318" y="404479"/>
                  </a:lnTo>
                  <a:lnTo>
                    <a:pt x="3046640" y="413307"/>
                  </a:lnTo>
                  <a:lnTo>
                    <a:pt x="3090543" y="438457"/>
                  </a:lnTo>
                  <a:lnTo>
                    <a:pt x="3118068" y="453972"/>
                  </a:lnTo>
                  <a:lnTo>
                    <a:pt x="3130143" y="460694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89788" y="1838693"/>
              <a:ext cx="110399" cy="861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50738" y="2142470"/>
              <a:ext cx="1086862" cy="1050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64098" y="2187418"/>
              <a:ext cx="1084144" cy="1005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97016" y="2094115"/>
            <a:ext cx="182880" cy="911225"/>
          </a:xfrm>
          <a:prstGeom prst="rect">
            <a:avLst/>
          </a:prstGeom>
          <a:solidFill>
            <a:srgbClr val="C8DA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3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959735" cy="25876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State </a:t>
            </a:r>
            <a:r>
              <a:rPr dirty="0" sz="1800" spc="-1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the</a:t>
            </a:r>
            <a:r>
              <a:rPr dirty="0" sz="180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dirty="0" sz="1800" spc="-20">
                <a:solidFill>
                  <a:srgbClr val="695D46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24242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24242"/>
                </a:solidFill>
                <a:latin typeface="Noto Sans"/>
                <a:cs typeface="Noto Sans"/>
              </a:rPr>
              <a:t>Conditioned</a:t>
            </a:r>
            <a:r>
              <a:rPr dirty="0" sz="1400" spc="-15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dirty="0" sz="1400" spc="-5">
                <a:solidFill>
                  <a:srgbClr val="424242"/>
                </a:solidFill>
                <a:latin typeface="Noto Sans"/>
                <a:cs typeface="Noto Sans"/>
              </a:rPr>
              <a:t>GANs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24242"/>
                </a:solidFill>
                <a:latin typeface="Noto Sans"/>
                <a:cs typeface="Noto Sans"/>
              </a:rPr>
              <a:t>Generator </a:t>
            </a:r>
            <a:r>
              <a:rPr dirty="0" sz="1400">
                <a:solidFill>
                  <a:srgbClr val="424242"/>
                </a:solidFill>
                <a:latin typeface="Noto Sans"/>
                <a:cs typeface="Noto Sans"/>
              </a:rPr>
              <a:t>- </a:t>
            </a:r>
            <a:r>
              <a:rPr dirty="0" sz="1400" spc="-10">
                <a:solidFill>
                  <a:srgbClr val="424242"/>
                </a:solidFill>
                <a:latin typeface="Noto Sans"/>
                <a:cs typeface="Noto Sans"/>
              </a:rPr>
              <a:t>Skip</a:t>
            </a:r>
            <a:r>
              <a:rPr dirty="0" sz="1400" spc="-7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dirty="0" sz="1400" spc="-15">
                <a:solidFill>
                  <a:srgbClr val="424242"/>
                </a:solidFill>
                <a:latin typeface="Noto Sans"/>
                <a:cs typeface="Noto Sans"/>
              </a:rPr>
              <a:t>Network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24242"/>
                </a:solidFill>
                <a:latin typeface="Noto Sans"/>
                <a:cs typeface="Noto Sans"/>
              </a:rPr>
              <a:t>Discriminator </a:t>
            </a:r>
            <a:r>
              <a:rPr dirty="0" sz="1400">
                <a:solidFill>
                  <a:srgbClr val="424242"/>
                </a:solidFill>
                <a:latin typeface="Noto Sans"/>
                <a:cs typeface="Noto Sans"/>
              </a:rPr>
              <a:t>-</a:t>
            </a:r>
            <a:r>
              <a:rPr dirty="0" sz="1400" spc="-15">
                <a:solidFill>
                  <a:srgbClr val="424242"/>
                </a:solidFill>
                <a:latin typeface="Noto Sans"/>
                <a:cs typeface="Noto Sans"/>
              </a:rPr>
              <a:t> PatchGAN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424242"/>
                </a:solidFill>
                <a:latin typeface="Noto Sans"/>
                <a:cs typeface="Noto Sans"/>
              </a:rPr>
              <a:t>Optimization</a:t>
            </a:r>
            <a:r>
              <a:rPr dirty="0" sz="1400" spc="-10">
                <a:solidFill>
                  <a:srgbClr val="424242"/>
                </a:solidFill>
                <a:latin typeface="Noto Sans"/>
                <a:cs typeface="Noto Sans"/>
              </a:rPr>
              <a:t> Losses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25" b="1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066" y="3294917"/>
            <a:ext cx="1881505" cy="1385570"/>
          </a:xfrm>
          <a:custGeom>
            <a:avLst/>
            <a:gdLst/>
            <a:ahLst/>
            <a:cxnLst/>
            <a:rect l="l" t="t" r="r" b="b"/>
            <a:pathLst>
              <a:path w="1881505" h="1385570">
                <a:moveTo>
                  <a:pt x="1619920" y="74625"/>
                </a:moveTo>
                <a:lnTo>
                  <a:pt x="1299137" y="74625"/>
                </a:lnTo>
                <a:lnTo>
                  <a:pt x="1334322" y="41587"/>
                </a:lnTo>
                <a:lnTo>
                  <a:pt x="1375261" y="17774"/>
                </a:lnTo>
                <a:lnTo>
                  <a:pt x="1420205" y="3730"/>
                </a:lnTo>
                <a:lnTo>
                  <a:pt x="1467408" y="0"/>
                </a:lnTo>
                <a:lnTo>
                  <a:pt x="1515121" y="7125"/>
                </a:lnTo>
                <a:lnTo>
                  <a:pt x="1559982" y="24894"/>
                </a:lnTo>
                <a:lnTo>
                  <a:pt x="1598963" y="51803"/>
                </a:lnTo>
                <a:lnTo>
                  <a:pt x="1619920" y="74625"/>
                </a:lnTo>
                <a:close/>
              </a:path>
              <a:path w="1881505" h="1385570">
                <a:moveTo>
                  <a:pt x="1641466" y="105125"/>
                </a:moveTo>
                <a:lnTo>
                  <a:pt x="978242" y="105125"/>
                </a:lnTo>
                <a:lnTo>
                  <a:pt x="1005162" y="64793"/>
                </a:lnTo>
                <a:lnTo>
                  <a:pt x="1040745" y="33025"/>
                </a:lnTo>
                <a:lnTo>
                  <a:pt x="1083080" y="11138"/>
                </a:lnTo>
                <a:lnTo>
                  <a:pt x="1130255" y="450"/>
                </a:lnTo>
                <a:lnTo>
                  <a:pt x="1178590" y="2052"/>
                </a:lnTo>
                <a:lnTo>
                  <a:pt x="1224265" y="15572"/>
                </a:lnTo>
                <a:lnTo>
                  <a:pt x="1265155" y="40075"/>
                </a:lnTo>
                <a:lnTo>
                  <a:pt x="1299137" y="74625"/>
                </a:lnTo>
                <a:lnTo>
                  <a:pt x="1619920" y="74625"/>
                </a:lnTo>
                <a:lnTo>
                  <a:pt x="1630825" y="86501"/>
                </a:lnTo>
                <a:lnTo>
                  <a:pt x="1641466" y="105125"/>
                </a:lnTo>
                <a:close/>
              </a:path>
              <a:path w="1881505" h="1385570">
                <a:moveTo>
                  <a:pt x="1664631" y="161875"/>
                </a:moveTo>
                <a:lnTo>
                  <a:pt x="610628" y="161875"/>
                </a:lnTo>
                <a:lnTo>
                  <a:pt x="641448" y="117129"/>
                </a:lnTo>
                <a:lnTo>
                  <a:pt x="681182" y="81200"/>
                </a:lnTo>
                <a:lnTo>
                  <a:pt x="728047" y="55359"/>
                </a:lnTo>
                <a:lnTo>
                  <a:pt x="780260" y="40875"/>
                </a:lnTo>
                <a:lnTo>
                  <a:pt x="834395" y="38943"/>
                </a:lnTo>
                <a:lnTo>
                  <a:pt x="886825" y="49459"/>
                </a:lnTo>
                <a:lnTo>
                  <a:pt x="935467" y="71746"/>
                </a:lnTo>
                <a:lnTo>
                  <a:pt x="978242" y="105125"/>
                </a:lnTo>
                <a:lnTo>
                  <a:pt x="1641466" y="105125"/>
                </a:lnTo>
                <a:lnTo>
                  <a:pt x="1654331" y="127642"/>
                </a:lnTo>
                <a:lnTo>
                  <a:pt x="1664631" y="161875"/>
                </a:lnTo>
                <a:close/>
              </a:path>
              <a:path w="1881505" h="1385570">
                <a:moveTo>
                  <a:pt x="566846" y="1301702"/>
                </a:moveTo>
                <a:lnTo>
                  <a:pt x="513625" y="1300894"/>
                </a:lnTo>
                <a:lnTo>
                  <a:pt x="460714" y="1291498"/>
                </a:lnTo>
                <a:lnTo>
                  <a:pt x="409966" y="1273739"/>
                </a:lnTo>
                <a:lnTo>
                  <a:pt x="363107" y="1248330"/>
                </a:lnTo>
                <a:lnTo>
                  <a:pt x="320941" y="1215892"/>
                </a:lnTo>
                <a:lnTo>
                  <a:pt x="284277" y="1177049"/>
                </a:lnTo>
                <a:lnTo>
                  <a:pt x="253921" y="1132423"/>
                </a:lnTo>
                <a:lnTo>
                  <a:pt x="207098" y="1132106"/>
                </a:lnTo>
                <a:lnTo>
                  <a:pt x="162724" y="1120677"/>
                </a:lnTo>
                <a:lnTo>
                  <a:pt x="122622" y="1099114"/>
                </a:lnTo>
                <a:lnTo>
                  <a:pt x="88613" y="1068395"/>
                </a:lnTo>
                <a:lnTo>
                  <a:pt x="62517" y="1029498"/>
                </a:lnTo>
                <a:lnTo>
                  <a:pt x="46719" y="985395"/>
                </a:lnTo>
                <a:lnTo>
                  <a:pt x="42197" y="939771"/>
                </a:lnTo>
                <a:lnTo>
                  <a:pt x="48656" y="894677"/>
                </a:lnTo>
                <a:lnTo>
                  <a:pt x="65804" y="852161"/>
                </a:lnTo>
                <a:lnTo>
                  <a:pt x="93347" y="814273"/>
                </a:lnTo>
                <a:lnTo>
                  <a:pt x="55323" y="784706"/>
                </a:lnTo>
                <a:lnTo>
                  <a:pt x="26489" y="747363"/>
                </a:lnTo>
                <a:lnTo>
                  <a:pt x="7748" y="704317"/>
                </a:lnTo>
                <a:lnTo>
                  <a:pt x="0" y="657639"/>
                </a:lnTo>
                <a:lnTo>
                  <a:pt x="4144" y="609399"/>
                </a:lnTo>
                <a:lnTo>
                  <a:pt x="20184" y="563750"/>
                </a:lnTo>
                <a:lnTo>
                  <a:pt x="46407" y="524497"/>
                </a:lnTo>
                <a:lnTo>
                  <a:pt x="81143" y="493146"/>
                </a:lnTo>
                <a:lnTo>
                  <a:pt x="122721" y="471203"/>
                </a:lnTo>
                <a:lnTo>
                  <a:pt x="169474" y="460174"/>
                </a:lnTo>
                <a:lnTo>
                  <a:pt x="171057" y="455849"/>
                </a:lnTo>
                <a:lnTo>
                  <a:pt x="168475" y="408164"/>
                </a:lnTo>
                <a:lnTo>
                  <a:pt x="173470" y="361439"/>
                </a:lnTo>
                <a:lnTo>
                  <a:pt x="185674" y="316496"/>
                </a:lnTo>
                <a:lnTo>
                  <a:pt x="204717" y="274156"/>
                </a:lnTo>
                <a:lnTo>
                  <a:pt x="230229" y="235237"/>
                </a:lnTo>
                <a:lnTo>
                  <a:pt x="261841" y="200562"/>
                </a:lnTo>
                <a:lnTo>
                  <a:pt x="299184" y="170950"/>
                </a:lnTo>
                <a:lnTo>
                  <a:pt x="340797" y="147761"/>
                </a:lnTo>
                <a:lnTo>
                  <a:pt x="384866" y="131826"/>
                </a:lnTo>
                <a:lnTo>
                  <a:pt x="430492" y="123170"/>
                </a:lnTo>
                <a:lnTo>
                  <a:pt x="476779" y="121822"/>
                </a:lnTo>
                <a:lnTo>
                  <a:pt x="522829" y="127805"/>
                </a:lnTo>
                <a:lnTo>
                  <a:pt x="567745" y="141147"/>
                </a:lnTo>
                <a:lnTo>
                  <a:pt x="610628" y="161875"/>
                </a:lnTo>
                <a:lnTo>
                  <a:pt x="1664631" y="161875"/>
                </a:lnTo>
                <a:lnTo>
                  <a:pt x="1668241" y="173875"/>
                </a:lnTo>
                <a:lnTo>
                  <a:pt x="1714582" y="192115"/>
                </a:lnTo>
                <a:lnTo>
                  <a:pt x="1755558" y="219518"/>
                </a:lnTo>
                <a:lnTo>
                  <a:pt x="1789863" y="254994"/>
                </a:lnTo>
                <a:lnTo>
                  <a:pt x="1816188" y="297450"/>
                </a:lnTo>
                <a:lnTo>
                  <a:pt x="1832903" y="344585"/>
                </a:lnTo>
                <a:lnTo>
                  <a:pt x="1839219" y="393656"/>
                </a:lnTo>
                <a:lnTo>
                  <a:pt x="1835098" y="442961"/>
                </a:lnTo>
                <a:lnTo>
                  <a:pt x="1820503" y="490799"/>
                </a:lnTo>
                <a:lnTo>
                  <a:pt x="1848301" y="534568"/>
                </a:lnTo>
                <a:lnTo>
                  <a:pt x="1867800" y="581805"/>
                </a:lnTo>
                <a:lnTo>
                  <a:pt x="1878844" y="631361"/>
                </a:lnTo>
                <a:lnTo>
                  <a:pt x="1881280" y="682084"/>
                </a:lnTo>
                <a:lnTo>
                  <a:pt x="1874951" y="732822"/>
                </a:lnTo>
                <a:lnTo>
                  <a:pt x="1859703" y="782424"/>
                </a:lnTo>
                <a:lnTo>
                  <a:pt x="1836055" y="828592"/>
                </a:lnTo>
                <a:lnTo>
                  <a:pt x="1805236" y="869320"/>
                </a:lnTo>
                <a:lnTo>
                  <a:pt x="1768157" y="903892"/>
                </a:lnTo>
                <a:lnTo>
                  <a:pt x="1725733" y="931594"/>
                </a:lnTo>
                <a:lnTo>
                  <a:pt x="1678874" y="951709"/>
                </a:lnTo>
                <a:lnTo>
                  <a:pt x="1628494" y="963523"/>
                </a:lnTo>
                <a:lnTo>
                  <a:pt x="1624119" y="1008407"/>
                </a:lnTo>
                <a:lnTo>
                  <a:pt x="1612083" y="1051137"/>
                </a:lnTo>
                <a:lnTo>
                  <a:pt x="1592921" y="1090817"/>
                </a:lnTo>
                <a:lnTo>
                  <a:pt x="1567167" y="1126551"/>
                </a:lnTo>
                <a:lnTo>
                  <a:pt x="1535354" y="1157443"/>
                </a:lnTo>
                <a:lnTo>
                  <a:pt x="1508555" y="1175498"/>
                </a:lnTo>
                <a:lnTo>
                  <a:pt x="1243589" y="1175498"/>
                </a:lnTo>
                <a:lnTo>
                  <a:pt x="1225944" y="1220493"/>
                </a:lnTo>
                <a:lnTo>
                  <a:pt x="1206002" y="1254073"/>
                </a:lnTo>
                <a:lnTo>
                  <a:pt x="718306" y="1254073"/>
                </a:lnTo>
                <a:lnTo>
                  <a:pt x="670192" y="1278144"/>
                </a:lnTo>
                <a:lnTo>
                  <a:pt x="619370" y="1294070"/>
                </a:lnTo>
                <a:lnTo>
                  <a:pt x="566846" y="1301702"/>
                </a:lnTo>
                <a:close/>
              </a:path>
              <a:path w="1881505" h="1385570">
                <a:moveTo>
                  <a:pt x="1369841" y="1213670"/>
                </a:moveTo>
                <a:lnTo>
                  <a:pt x="1326154" y="1208600"/>
                </a:lnTo>
                <a:lnTo>
                  <a:pt x="1283723" y="1195866"/>
                </a:lnTo>
                <a:lnTo>
                  <a:pt x="1243589" y="1175498"/>
                </a:lnTo>
                <a:lnTo>
                  <a:pt x="1508555" y="1175498"/>
                </a:lnTo>
                <a:lnTo>
                  <a:pt x="1498016" y="1182598"/>
                </a:lnTo>
                <a:lnTo>
                  <a:pt x="1456814" y="1200699"/>
                </a:lnTo>
                <a:lnTo>
                  <a:pt x="1413742" y="1211046"/>
                </a:lnTo>
                <a:lnTo>
                  <a:pt x="1369841" y="1213670"/>
                </a:lnTo>
                <a:close/>
              </a:path>
              <a:path w="1881505" h="1385570">
                <a:moveTo>
                  <a:pt x="957706" y="1385312"/>
                </a:moveTo>
                <a:lnTo>
                  <a:pt x="910625" y="1380712"/>
                </a:lnTo>
                <a:lnTo>
                  <a:pt x="865288" y="1368700"/>
                </a:lnTo>
                <a:lnTo>
                  <a:pt x="822542" y="1349652"/>
                </a:lnTo>
                <a:lnTo>
                  <a:pt x="783232" y="1323947"/>
                </a:lnTo>
                <a:lnTo>
                  <a:pt x="748205" y="1291961"/>
                </a:lnTo>
                <a:lnTo>
                  <a:pt x="718306" y="1254073"/>
                </a:lnTo>
                <a:lnTo>
                  <a:pt x="1206002" y="1254073"/>
                </a:lnTo>
                <a:lnTo>
                  <a:pt x="1171511" y="1297440"/>
                </a:lnTo>
                <a:lnTo>
                  <a:pt x="1136124" y="1328176"/>
                </a:lnTo>
                <a:lnTo>
                  <a:pt x="1096225" y="1352940"/>
                </a:lnTo>
                <a:lnTo>
                  <a:pt x="1052512" y="1371125"/>
                </a:lnTo>
                <a:lnTo>
                  <a:pt x="1005687" y="1382122"/>
                </a:lnTo>
                <a:lnTo>
                  <a:pt x="957706" y="13853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Real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1942" y="3160368"/>
            <a:ext cx="347345" cy="302260"/>
          </a:xfrm>
          <a:custGeom>
            <a:avLst/>
            <a:gdLst/>
            <a:ahLst/>
            <a:cxnLst/>
            <a:rect l="l" t="t" r="r" b="b"/>
            <a:pathLst>
              <a:path w="347344" h="302260">
                <a:moveTo>
                  <a:pt x="76949" y="302074"/>
                </a:moveTo>
                <a:lnTo>
                  <a:pt x="0" y="186574"/>
                </a:lnTo>
                <a:lnTo>
                  <a:pt x="193222" y="57749"/>
                </a:lnTo>
                <a:lnTo>
                  <a:pt x="154747" y="0"/>
                </a:lnTo>
                <a:lnTo>
                  <a:pt x="347176" y="38524"/>
                </a:lnTo>
                <a:lnTo>
                  <a:pt x="308651" y="230999"/>
                </a:lnTo>
                <a:lnTo>
                  <a:pt x="270176" y="173249"/>
                </a:lnTo>
                <a:lnTo>
                  <a:pt x="76949" y="30207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5" name="object 15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9" name="object 19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25" b="1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36111" y="2362312"/>
            <a:ext cx="1051560" cy="1781175"/>
            <a:chOff x="6636111" y="2362312"/>
            <a:chExt cx="1051560" cy="1781175"/>
          </a:xfrm>
        </p:grpSpPr>
        <p:sp>
          <p:nvSpPr>
            <p:cNvPr id="8" name="object 8"/>
            <p:cNvSpPr/>
            <p:nvPr/>
          </p:nvSpPr>
          <p:spPr>
            <a:xfrm>
              <a:off x="6664286" y="2362312"/>
              <a:ext cx="777668" cy="75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36106" y="3246704"/>
              <a:ext cx="1051560" cy="896619"/>
            </a:xfrm>
            <a:custGeom>
              <a:avLst/>
              <a:gdLst/>
              <a:ahLst/>
              <a:cxnLst/>
              <a:rect l="l" t="t" r="r" b="b"/>
              <a:pathLst>
                <a:path w="1051559" h="896620">
                  <a:moveTo>
                    <a:pt x="1051191" y="0"/>
                  </a:moveTo>
                  <a:lnTo>
                    <a:pt x="0" y="0"/>
                  </a:lnTo>
                  <a:lnTo>
                    <a:pt x="112052" y="448170"/>
                  </a:lnTo>
                  <a:lnTo>
                    <a:pt x="0" y="896391"/>
                  </a:lnTo>
                  <a:lnTo>
                    <a:pt x="1051191" y="896391"/>
                  </a:lnTo>
                  <a:lnTo>
                    <a:pt x="939152" y="448170"/>
                  </a:lnTo>
                  <a:lnTo>
                    <a:pt x="1051191" y="0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782634" y="3635881"/>
            <a:ext cx="74231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5"/>
              </a:lnSpc>
            </a:pPr>
            <a:r>
              <a:rPr dirty="0" sz="1300" spc="-5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060" y="3160369"/>
            <a:ext cx="2011680" cy="1520190"/>
          </a:xfrm>
          <a:custGeom>
            <a:avLst/>
            <a:gdLst/>
            <a:ahLst/>
            <a:cxnLst/>
            <a:rect l="l" t="t" r="r" b="b"/>
            <a:pathLst>
              <a:path w="2011680" h="1520189">
                <a:moveTo>
                  <a:pt x="1881276" y="816635"/>
                </a:moveTo>
                <a:lnTo>
                  <a:pt x="1878838" y="765911"/>
                </a:lnTo>
                <a:lnTo>
                  <a:pt x="1867801" y="716356"/>
                </a:lnTo>
                <a:lnTo>
                  <a:pt x="1848307" y="669124"/>
                </a:lnTo>
                <a:lnTo>
                  <a:pt x="1820506" y="625348"/>
                </a:lnTo>
                <a:lnTo>
                  <a:pt x="1835099" y="577519"/>
                </a:lnTo>
                <a:lnTo>
                  <a:pt x="1839214" y="528205"/>
                </a:lnTo>
                <a:lnTo>
                  <a:pt x="1832902" y="479145"/>
                </a:lnTo>
                <a:lnTo>
                  <a:pt x="1816188" y="432003"/>
                </a:lnTo>
                <a:lnTo>
                  <a:pt x="1789861" y="389547"/>
                </a:lnTo>
                <a:lnTo>
                  <a:pt x="1755559" y="354076"/>
                </a:lnTo>
                <a:lnTo>
                  <a:pt x="1714576" y="326669"/>
                </a:lnTo>
                <a:lnTo>
                  <a:pt x="1668246" y="308432"/>
                </a:lnTo>
                <a:lnTo>
                  <a:pt x="1664627" y="296430"/>
                </a:lnTo>
                <a:lnTo>
                  <a:pt x="1641462" y="239674"/>
                </a:lnTo>
                <a:lnTo>
                  <a:pt x="1598968" y="186359"/>
                </a:lnTo>
                <a:lnTo>
                  <a:pt x="1559979" y="159448"/>
                </a:lnTo>
                <a:lnTo>
                  <a:pt x="1515122" y="141681"/>
                </a:lnTo>
                <a:lnTo>
                  <a:pt x="1467408" y="134556"/>
                </a:lnTo>
                <a:lnTo>
                  <a:pt x="1420202" y="138290"/>
                </a:lnTo>
                <a:lnTo>
                  <a:pt x="1375257" y="152323"/>
                </a:lnTo>
                <a:lnTo>
                  <a:pt x="1334325" y="176136"/>
                </a:lnTo>
                <a:lnTo>
                  <a:pt x="1299133" y="209181"/>
                </a:lnTo>
                <a:lnTo>
                  <a:pt x="1265148" y="174625"/>
                </a:lnTo>
                <a:lnTo>
                  <a:pt x="1224267" y="150126"/>
                </a:lnTo>
                <a:lnTo>
                  <a:pt x="1178585" y="136601"/>
                </a:lnTo>
                <a:lnTo>
                  <a:pt x="1130249" y="135001"/>
                </a:lnTo>
                <a:lnTo>
                  <a:pt x="1083081" y="145694"/>
                </a:lnTo>
                <a:lnTo>
                  <a:pt x="1040739" y="167576"/>
                </a:lnTo>
                <a:lnTo>
                  <a:pt x="1005166" y="199351"/>
                </a:lnTo>
                <a:lnTo>
                  <a:pt x="978242" y="239674"/>
                </a:lnTo>
                <a:lnTo>
                  <a:pt x="935469" y="206298"/>
                </a:lnTo>
                <a:lnTo>
                  <a:pt x="886828" y="184010"/>
                </a:lnTo>
                <a:lnTo>
                  <a:pt x="834390" y="173494"/>
                </a:lnTo>
                <a:lnTo>
                  <a:pt x="780262" y="175425"/>
                </a:lnTo>
                <a:lnTo>
                  <a:pt x="728052" y="189915"/>
                </a:lnTo>
                <a:lnTo>
                  <a:pt x="681177" y="215760"/>
                </a:lnTo>
                <a:lnTo>
                  <a:pt x="641451" y="251688"/>
                </a:lnTo>
                <a:lnTo>
                  <a:pt x="610628" y="296430"/>
                </a:lnTo>
                <a:lnTo>
                  <a:pt x="567740" y="275704"/>
                </a:lnTo>
                <a:lnTo>
                  <a:pt x="522833" y="262356"/>
                </a:lnTo>
                <a:lnTo>
                  <a:pt x="476783" y="256374"/>
                </a:lnTo>
                <a:lnTo>
                  <a:pt x="430491" y="257721"/>
                </a:lnTo>
                <a:lnTo>
                  <a:pt x="384860" y="266382"/>
                </a:lnTo>
                <a:lnTo>
                  <a:pt x="340791" y="282321"/>
                </a:lnTo>
                <a:lnTo>
                  <a:pt x="299186" y="305511"/>
                </a:lnTo>
                <a:lnTo>
                  <a:pt x="261835" y="335114"/>
                </a:lnTo>
                <a:lnTo>
                  <a:pt x="230225" y="369798"/>
                </a:lnTo>
                <a:lnTo>
                  <a:pt x="204711" y="408711"/>
                </a:lnTo>
                <a:lnTo>
                  <a:pt x="185674" y="451053"/>
                </a:lnTo>
                <a:lnTo>
                  <a:pt x="173469" y="495998"/>
                </a:lnTo>
                <a:lnTo>
                  <a:pt x="168478" y="542721"/>
                </a:lnTo>
                <a:lnTo>
                  <a:pt x="171056" y="590410"/>
                </a:lnTo>
                <a:lnTo>
                  <a:pt x="169468" y="594728"/>
                </a:lnTo>
                <a:lnTo>
                  <a:pt x="122720" y="605764"/>
                </a:lnTo>
                <a:lnTo>
                  <a:pt x="81140" y="627697"/>
                </a:lnTo>
                <a:lnTo>
                  <a:pt x="46405" y="659053"/>
                </a:lnTo>
                <a:lnTo>
                  <a:pt x="20180" y="698309"/>
                </a:lnTo>
                <a:lnTo>
                  <a:pt x="4140" y="743953"/>
                </a:lnTo>
                <a:lnTo>
                  <a:pt x="0" y="792187"/>
                </a:lnTo>
                <a:lnTo>
                  <a:pt x="7747" y="838873"/>
                </a:lnTo>
                <a:lnTo>
                  <a:pt x="26492" y="881913"/>
                </a:lnTo>
                <a:lnTo>
                  <a:pt x="55321" y="919264"/>
                </a:lnTo>
                <a:lnTo>
                  <a:pt x="93345" y="948829"/>
                </a:lnTo>
                <a:lnTo>
                  <a:pt x="65798" y="986713"/>
                </a:lnTo>
                <a:lnTo>
                  <a:pt x="48653" y="1029233"/>
                </a:lnTo>
                <a:lnTo>
                  <a:pt x="42202" y="1074331"/>
                </a:lnTo>
                <a:lnTo>
                  <a:pt x="46723" y="1119949"/>
                </a:lnTo>
                <a:lnTo>
                  <a:pt x="62522" y="1164056"/>
                </a:lnTo>
                <a:lnTo>
                  <a:pt x="88607" y="1202944"/>
                </a:lnTo>
                <a:lnTo>
                  <a:pt x="122618" y="1233665"/>
                </a:lnTo>
                <a:lnTo>
                  <a:pt x="162725" y="1255229"/>
                </a:lnTo>
                <a:lnTo>
                  <a:pt x="207098" y="1266659"/>
                </a:lnTo>
                <a:lnTo>
                  <a:pt x="253923" y="1266977"/>
                </a:lnTo>
                <a:lnTo>
                  <a:pt x="284276" y="1311605"/>
                </a:lnTo>
                <a:lnTo>
                  <a:pt x="320941" y="1350441"/>
                </a:lnTo>
                <a:lnTo>
                  <a:pt x="363105" y="1382890"/>
                </a:lnTo>
                <a:lnTo>
                  <a:pt x="409968" y="1408290"/>
                </a:lnTo>
                <a:lnTo>
                  <a:pt x="460717" y="1426057"/>
                </a:lnTo>
                <a:lnTo>
                  <a:pt x="513626" y="1435455"/>
                </a:lnTo>
                <a:lnTo>
                  <a:pt x="566851" y="1436255"/>
                </a:lnTo>
                <a:lnTo>
                  <a:pt x="619366" y="1428623"/>
                </a:lnTo>
                <a:lnTo>
                  <a:pt x="670191" y="1412697"/>
                </a:lnTo>
                <a:lnTo>
                  <a:pt x="718299" y="1388630"/>
                </a:lnTo>
                <a:lnTo>
                  <a:pt x="748207" y="1426514"/>
                </a:lnTo>
                <a:lnTo>
                  <a:pt x="783234" y="1458506"/>
                </a:lnTo>
                <a:lnTo>
                  <a:pt x="822540" y="1484210"/>
                </a:lnTo>
                <a:lnTo>
                  <a:pt x="865289" y="1503260"/>
                </a:lnTo>
                <a:lnTo>
                  <a:pt x="910628" y="1515262"/>
                </a:lnTo>
                <a:lnTo>
                  <a:pt x="957707" y="1519872"/>
                </a:lnTo>
                <a:lnTo>
                  <a:pt x="1005687" y="1516672"/>
                </a:lnTo>
                <a:lnTo>
                  <a:pt x="1052512" y="1505686"/>
                </a:lnTo>
                <a:lnTo>
                  <a:pt x="1096225" y="1487500"/>
                </a:lnTo>
                <a:lnTo>
                  <a:pt x="1136129" y="1462735"/>
                </a:lnTo>
                <a:lnTo>
                  <a:pt x="1171511" y="1432001"/>
                </a:lnTo>
                <a:lnTo>
                  <a:pt x="1201686" y="1395895"/>
                </a:lnTo>
                <a:lnTo>
                  <a:pt x="1225943" y="1355051"/>
                </a:lnTo>
                <a:lnTo>
                  <a:pt x="1243584" y="1310055"/>
                </a:lnTo>
                <a:lnTo>
                  <a:pt x="1283728" y="1330426"/>
                </a:lnTo>
                <a:lnTo>
                  <a:pt x="1326159" y="1343152"/>
                </a:lnTo>
                <a:lnTo>
                  <a:pt x="1369834" y="1348219"/>
                </a:lnTo>
                <a:lnTo>
                  <a:pt x="1413738" y="1345603"/>
                </a:lnTo>
                <a:lnTo>
                  <a:pt x="1456817" y="1335252"/>
                </a:lnTo>
                <a:lnTo>
                  <a:pt x="1498015" y="1317155"/>
                </a:lnTo>
                <a:lnTo>
                  <a:pt x="1535353" y="1291996"/>
                </a:lnTo>
                <a:lnTo>
                  <a:pt x="1567167" y="1261110"/>
                </a:lnTo>
                <a:lnTo>
                  <a:pt x="1592922" y="1225372"/>
                </a:lnTo>
                <a:lnTo>
                  <a:pt x="1612087" y="1185697"/>
                </a:lnTo>
                <a:lnTo>
                  <a:pt x="1624114" y="1142961"/>
                </a:lnTo>
                <a:lnTo>
                  <a:pt x="1628495" y="1098080"/>
                </a:lnTo>
                <a:lnTo>
                  <a:pt x="1678876" y="1086269"/>
                </a:lnTo>
                <a:lnTo>
                  <a:pt x="1725726" y="1066152"/>
                </a:lnTo>
                <a:lnTo>
                  <a:pt x="1768157" y="1038453"/>
                </a:lnTo>
                <a:lnTo>
                  <a:pt x="1805241" y="1003871"/>
                </a:lnTo>
                <a:lnTo>
                  <a:pt x="1836051" y="963142"/>
                </a:lnTo>
                <a:lnTo>
                  <a:pt x="1859699" y="916978"/>
                </a:lnTo>
                <a:lnTo>
                  <a:pt x="1874951" y="867371"/>
                </a:lnTo>
                <a:lnTo>
                  <a:pt x="1881276" y="816635"/>
                </a:lnTo>
                <a:close/>
              </a:path>
              <a:path w="2011680" h="1520189">
                <a:moveTo>
                  <a:pt x="2011057" y="38531"/>
                </a:moveTo>
                <a:lnTo>
                  <a:pt x="1818627" y="0"/>
                </a:lnTo>
                <a:lnTo>
                  <a:pt x="1857095" y="57759"/>
                </a:lnTo>
                <a:lnTo>
                  <a:pt x="1663877" y="186575"/>
                </a:lnTo>
                <a:lnTo>
                  <a:pt x="1740827" y="302082"/>
                </a:lnTo>
                <a:lnTo>
                  <a:pt x="1934057" y="173253"/>
                </a:lnTo>
                <a:lnTo>
                  <a:pt x="1972525" y="231000"/>
                </a:lnTo>
                <a:lnTo>
                  <a:pt x="2011057" y="385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3" name="object 13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7" name="object 17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6474461" y="3141093"/>
            <a:ext cx="1514475" cy="1683385"/>
            <a:chOff x="6474461" y="3141093"/>
            <a:chExt cx="1514475" cy="1683385"/>
          </a:xfrm>
        </p:grpSpPr>
        <p:sp>
          <p:nvSpPr>
            <p:cNvPr id="21" name="object 21"/>
            <p:cNvSpPr/>
            <p:nvPr/>
          </p:nvSpPr>
          <p:spPr>
            <a:xfrm>
              <a:off x="6791286" y="4278191"/>
              <a:ext cx="779723" cy="5458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74461" y="3141093"/>
              <a:ext cx="1514475" cy="1110615"/>
            </a:xfrm>
            <a:custGeom>
              <a:avLst/>
              <a:gdLst/>
              <a:ahLst/>
              <a:cxnLst/>
              <a:rect l="l" t="t" r="r" b="b"/>
              <a:pathLst>
                <a:path w="1514475" h="1110614">
                  <a:moveTo>
                    <a:pt x="15140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514096" y="0"/>
                  </a:lnTo>
                  <a:lnTo>
                    <a:pt x="15140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Real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25" b="1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466" y="624736"/>
            <a:ext cx="41020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628317" y="1056672"/>
            <a:ext cx="2850515" cy="1539875"/>
            <a:chOff x="3628317" y="1056672"/>
            <a:chExt cx="2850515" cy="1539875"/>
          </a:xfrm>
        </p:grpSpPr>
        <p:sp>
          <p:nvSpPr>
            <p:cNvPr id="11" name="object 11"/>
            <p:cNvSpPr/>
            <p:nvPr/>
          </p:nvSpPr>
          <p:spPr>
            <a:xfrm>
              <a:off x="5175964" y="2230968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28317" y="1056672"/>
              <a:ext cx="1798320" cy="1110615"/>
            </a:xfrm>
            <a:custGeom>
              <a:avLst/>
              <a:gdLst/>
              <a:ahLst/>
              <a:cxnLst/>
              <a:rect l="l" t="t" r="r" b="b"/>
              <a:pathLst>
                <a:path w="1798320" h="1110614">
                  <a:moveTo>
                    <a:pt x="17978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797896" y="0"/>
                  </a:lnTo>
                  <a:lnTo>
                    <a:pt x="17978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25" b="1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636111" y="2362312"/>
            <a:ext cx="1051560" cy="1781175"/>
            <a:chOff x="6636111" y="2362312"/>
            <a:chExt cx="1051560" cy="1781175"/>
          </a:xfrm>
        </p:grpSpPr>
        <p:sp>
          <p:nvSpPr>
            <p:cNvPr id="7" name="object 7"/>
            <p:cNvSpPr/>
            <p:nvPr/>
          </p:nvSpPr>
          <p:spPr>
            <a:xfrm>
              <a:off x="6664286" y="2362312"/>
              <a:ext cx="777668" cy="75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36106" y="3246704"/>
              <a:ext cx="1051560" cy="896619"/>
            </a:xfrm>
            <a:custGeom>
              <a:avLst/>
              <a:gdLst/>
              <a:ahLst/>
              <a:cxnLst/>
              <a:rect l="l" t="t" r="r" b="b"/>
              <a:pathLst>
                <a:path w="1051559" h="896620">
                  <a:moveTo>
                    <a:pt x="1051191" y="0"/>
                  </a:moveTo>
                  <a:lnTo>
                    <a:pt x="0" y="0"/>
                  </a:lnTo>
                  <a:lnTo>
                    <a:pt x="112052" y="448170"/>
                  </a:lnTo>
                  <a:lnTo>
                    <a:pt x="0" y="896391"/>
                  </a:lnTo>
                  <a:lnTo>
                    <a:pt x="1051191" y="896391"/>
                  </a:lnTo>
                  <a:lnTo>
                    <a:pt x="939152" y="448170"/>
                  </a:lnTo>
                  <a:lnTo>
                    <a:pt x="1051191" y="0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782634" y="3635881"/>
            <a:ext cx="74231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5"/>
              </a:lnSpc>
            </a:pPr>
            <a:r>
              <a:rPr dirty="0" sz="1300" spc="-5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060" y="3160369"/>
            <a:ext cx="2011680" cy="1520190"/>
          </a:xfrm>
          <a:custGeom>
            <a:avLst/>
            <a:gdLst/>
            <a:ahLst/>
            <a:cxnLst/>
            <a:rect l="l" t="t" r="r" b="b"/>
            <a:pathLst>
              <a:path w="2011680" h="1520189">
                <a:moveTo>
                  <a:pt x="1881276" y="816635"/>
                </a:moveTo>
                <a:lnTo>
                  <a:pt x="1878838" y="765911"/>
                </a:lnTo>
                <a:lnTo>
                  <a:pt x="1867801" y="716356"/>
                </a:lnTo>
                <a:lnTo>
                  <a:pt x="1848307" y="669124"/>
                </a:lnTo>
                <a:lnTo>
                  <a:pt x="1820506" y="625348"/>
                </a:lnTo>
                <a:lnTo>
                  <a:pt x="1835099" y="577519"/>
                </a:lnTo>
                <a:lnTo>
                  <a:pt x="1839214" y="528205"/>
                </a:lnTo>
                <a:lnTo>
                  <a:pt x="1832902" y="479145"/>
                </a:lnTo>
                <a:lnTo>
                  <a:pt x="1816188" y="432003"/>
                </a:lnTo>
                <a:lnTo>
                  <a:pt x="1789861" y="389547"/>
                </a:lnTo>
                <a:lnTo>
                  <a:pt x="1755559" y="354076"/>
                </a:lnTo>
                <a:lnTo>
                  <a:pt x="1714576" y="326669"/>
                </a:lnTo>
                <a:lnTo>
                  <a:pt x="1668246" y="308432"/>
                </a:lnTo>
                <a:lnTo>
                  <a:pt x="1664627" y="296430"/>
                </a:lnTo>
                <a:lnTo>
                  <a:pt x="1641462" y="239674"/>
                </a:lnTo>
                <a:lnTo>
                  <a:pt x="1598968" y="186359"/>
                </a:lnTo>
                <a:lnTo>
                  <a:pt x="1559979" y="159448"/>
                </a:lnTo>
                <a:lnTo>
                  <a:pt x="1515122" y="141681"/>
                </a:lnTo>
                <a:lnTo>
                  <a:pt x="1467408" y="134556"/>
                </a:lnTo>
                <a:lnTo>
                  <a:pt x="1420202" y="138290"/>
                </a:lnTo>
                <a:lnTo>
                  <a:pt x="1375257" y="152323"/>
                </a:lnTo>
                <a:lnTo>
                  <a:pt x="1334325" y="176136"/>
                </a:lnTo>
                <a:lnTo>
                  <a:pt x="1299133" y="209181"/>
                </a:lnTo>
                <a:lnTo>
                  <a:pt x="1265148" y="174625"/>
                </a:lnTo>
                <a:lnTo>
                  <a:pt x="1224267" y="150126"/>
                </a:lnTo>
                <a:lnTo>
                  <a:pt x="1178585" y="136601"/>
                </a:lnTo>
                <a:lnTo>
                  <a:pt x="1130249" y="135001"/>
                </a:lnTo>
                <a:lnTo>
                  <a:pt x="1083081" y="145694"/>
                </a:lnTo>
                <a:lnTo>
                  <a:pt x="1040739" y="167576"/>
                </a:lnTo>
                <a:lnTo>
                  <a:pt x="1005166" y="199351"/>
                </a:lnTo>
                <a:lnTo>
                  <a:pt x="978242" y="239674"/>
                </a:lnTo>
                <a:lnTo>
                  <a:pt x="935469" y="206298"/>
                </a:lnTo>
                <a:lnTo>
                  <a:pt x="886828" y="184010"/>
                </a:lnTo>
                <a:lnTo>
                  <a:pt x="834390" y="173494"/>
                </a:lnTo>
                <a:lnTo>
                  <a:pt x="780262" y="175425"/>
                </a:lnTo>
                <a:lnTo>
                  <a:pt x="728052" y="189915"/>
                </a:lnTo>
                <a:lnTo>
                  <a:pt x="681177" y="215760"/>
                </a:lnTo>
                <a:lnTo>
                  <a:pt x="641451" y="251688"/>
                </a:lnTo>
                <a:lnTo>
                  <a:pt x="610628" y="296430"/>
                </a:lnTo>
                <a:lnTo>
                  <a:pt x="567740" y="275704"/>
                </a:lnTo>
                <a:lnTo>
                  <a:pt x="522833" y="262356"/>
                </a:lnTo>
                <a:lnTo>
                  <a:pt x="476783" y="256374"/>
                </a:lnTo>
                <a:lnTo>
                  <a:pt x="430491" y="257721"/>
                </a:lnTo>
                <a:lnTo>
                  <a:pt x="384860" y="266382"/>
                </a:lnTo>
                <a:lnTo>
                  <a:pt x="340791" y="282321"/>
                </a:lnTo>
                <a:lnTo>
                  <a:pt x="299186" y="305511"/>
                </a:lnTo>
                <a:lnTo>
                  <a:pt x="261835" y="335114"/>
                </a:lnTo>
                <a:lnTo>
                  <a:pt x="230225" y="369798"/>
                </a:lnTo>
                <a:lnTo>
                  <a:pt x="204711" y="408711"/>
                </a:lnTo>
                <a:lnTo>
                  <a:pt x="185674" y="451053"/>
                </a:lnTo>
                <a:lnTo>
                  <a:pt x="173469" y="495998"/>
                </a:lnTo>
                <a:lnTo>
                  <a:pt x="168478" y="542721"/>
                </a:lnTo>
                <a:lnTo>
                  <a:pt x="171056" y="590410"/>
                </a:lnTo>
                <a:lnTo>
                  <a:pt x="169468" y="594728"/>
                </a:lnTo>
                <a:lnTo>
                  <a:pt x="122720" y="605764"/>
                </a:lnTo>
                <a:lnTo>
                  <a:pt x="81140" y="627697"/>
                </a:lnTo>
                <a:lnTo>
                  <a:pt x="46405" y="659053"/>
                </a:lnTo>
                <a:lnTo>
                  <a:pt x="20180" y="698309"/>
                </a:lnTo>
                <a:lnTo>
                  <a:pt x="4140" y="743953"/>
                </a:lnTo>
                <a:lnTo>
                  <a:pt x="0" y="792187"/>
                </a:lnTo>
                <a:lnTo>
                  <a:pt x="7747" y="838873"/>
                </a:lnTo>
                <a:lnTo>
                  <a:pt x="26492" y="881913"/>
                </a:lnTo>
                <a:lnTo>
                  <a:pt x="55321" y="919264"/>
                </a:lnTo>
                <a:lnTo>
                  <a:pt x="93345" y="948829"/>
                </a:lnTo>
                <a:lnTo>
                  <a:pt x="65798" y="986713"/>
                </a:lnTo>
                <a:lnTo>
                  <a:pt x="48653" y="1029233"/>
                </a:lnTo>
                <a:lnTo>
                  <a:pt x="42202" y="1074331"/>
                </a:lnTo>
                <a:lnTo>
                  <a:pt x="46723" y="1119949"/>
                </a:lnTo>
                <a:lnTo>
                  <a:pt x="62522" y="1164056"/>
                </a:lnTo>
                <a:lnTo>
                  <a:pt x="88607" y="1202944"/>
                </a:lnTo>
                <a:lnTo>
                  <a:pt x="122618" y="1233665"/>
                </a:lnTo>
                <a:lnTo>
                  <a:pt x="162725" y="1255229"/>
                </a:lnTo>
                <a:lnTo>
                  <a:pt x="207098" y="1266659"/>
                </a:lnTo>
                <a:lnTo>
                  <a:pt x="253923" y="1266977"/>
                </a:lnTo>
                <a:lnTo>
                  <a:pt x="284276" y="1311605"/>
                </a:lnTo>
                <a:lnTo>
                  <a:pt x="320941" y="1350441"/>
                </a:lnTo>
                <a:lnTo>
                  <a:pt x="363105" y="1382890"/>
                </a:lnTo>
                <a:lnTo>
                  <a:pt x="409968" y="1408290"/>
                </a:lnTo>
                <a:lnTo>
                  <a:pt x="460717" y="1426057"/>
                </a:lnTo>
                <a:lnTo>
                  <a:pt x="513626" y="1435455"/>
                </a:lnTo>
                <a:lnTo>
                  <a:pt x="566851" y="1436255"/>
                </a:lnTo>
                <a:lnTo>
                  <a:pt x="619366" y="1428623"/>
                </a:lnTo>
                <a:lnTo>
                  <a:pt x="670191" y="1412697"/>
                </a:lnTo>
                <a:lnTo>
                  <a:pt x="718299" y="1388630"/>
                </a:lnTo>
                <a:lnTo>
                  <a:pt x="748207" y="1426514"/>
                </a:lnTo>
                <a:lnTo>
                  <a:pt x="783234" y="1458506"/>
                </a:lnTo>
                <a:lnTo>
                  <a:pt x="822540" y="1484210"/>
                </a:lnTo>
                <a:lnTo>
                  <a:pt x="865289" y="1503260"/>
                </a:lnTo>
                <a:lnTo>
                  <a:pt x="910628" y="1515262"/>
                </a:lnTo>
                <a:lnTo>
                  <a:pt x="957707" y="1519872"/>
                </a:lnTo>
                <a:lnTo>
                  <a:pt x="1005687" y="1516672"/>
                </a:lnTo>
                <a:lnTo>
                  <a:pt x="1052512" y="1505686"/>
                </a:lnTo>
                <a:lnTo>
                  <a:pt x="1096225" y="1487500"/>
                </a:lnTo>
                <a:lnTo>
                  <a:pt x="1136129" y="1462735"/>
                </a:lnTo>
                <a:lnTo>
                  <a:pt x="1171511" y="1432001"/>
                </a:lnTo>
                <a:lnTo>
                  <a:pt x="1201686" y="1395895"/>
                </a:lnTo>
                <a:lnTo>
                  <a:pt x="1225943" y="1355051"/>
                </a:lnTo>
                <a:lnTo>
                  <a:pt x="1243584" y="1310055"/>
                </a:lnTo>
                <a:lnTo>
                  <a:pt x="1283728" y="1330426"/>
                </a:lnTo>
                <a:lnTo>
                  <a:pt x="1326159" y="1343152"/>
                </a:lnTo>
                <a:lnTo>
                  <a:pt x="1369834" y="1348219"/>
                </a:lnTo>
                <a:lnTo>
                  <a:pt x="1413738" y="1345603"/>
                </a:lnTo>
                <a:lnTo>
                  <a:pt x="1456817" y="1335252"/>
                </a:lnTo>
                <a:lnTo>
                  <a:pt x="1498015" y="1317155"/>
                </a:lnTo>
                <a:lnTo>
                  <a:pt x="1535353" y="1291996"/>
                </a:lnTo>
                <a:lnTo>
                  <a:pt x="1567167" y="1261110"/>
                </a:lnTo>
                <a:lnTo>
                  <a:pt x="1592922" y="1225372"/>
                </a:lnTo>
                <a:lnTo>
                  <a:pt x="1612087" y="1185697"/>
                </a:lnTo>
                <a:lnTo>
                  <a:pt x="1624114" y="1142961"/>
                </a:lnTo>
                <a:lnTo>
                  <a:pt x="1628495" y="1098080"/>
                </a:lnTo>
                <a:lnTo>
                  <a:pt x="1678876" y="1086269"/>
                </a:lnTo>
                <a:lnTo>
                  <a:pt x="1725726" y="1066152"/>
                </a:lnTo>
                <a:lnTo>
                  <a:pt x="1768157" y="1038453"/>
                </a:lnTo>
                <a:lnTo>
                  <a:pt x="1805241" y="1003871"/>
                </a:lnTo>
                <a:lnTo>
                  <a:pt x="1836051" y="963142"/>
                </a:lnTo>
                <a:lnTo>
                  <a:pt x="1859699" y="916978"/>
                </a:lnTo>
                <a:lnTo>
                  <a:pt x="1874951" y="867371"/>
                </a:lnTo>
                <a:lnTo>
                  <a:pt x="1881276" y="816635"/>
                </a:lnTo>
                <a:close/>
              </a:path>
              <a:path w="2011680" h="1520189">
                <a:moveTo>
                  <a:pt x="2011057" y="38531"/>
                </a:moveTo>
                <a:lnTo>
                  <a:pt x="1818627" y="0"/>
                </a:lnTo>
                <a:lnTo>
                  <a:pt x="1857095" y="57759"/>
                </a:lnTo>
                <a:lnTo>
                  <a:pt x="1663877" y="186575"/>
                </a:lnTo>
                <a:lnTo>
                  <a:pt x="1740827" y="302082"/>
                </a:lnTo>
                <a:lnTo>
                  <a:pt x="1934057" y="173253"/>
                </a:lnTo>
                <a:lnTo>
                  <a:pt x="1972525" y="231000"/>
                </a:lnTo>
                <a:lnTo>
                  <a:pt x="2011057" y="385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2" name="object 12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6" name="object 16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474461" y="3141093"/>
            <a:ext cx="1514475" cy="1683385"/>
            <a:chOff x="6474461" y="3141093"/>
            <a:chExt cx="1514475" cy="1683385"/>
          </a:xfrm>
        </p:grpSpPr>
        <p:sp>
          <p:nvSpPr>
            <p:cNvPr id="20" name="object 20"/>
            <p:cNvSpPr/>
            <p:nvPr/>
          </p:nvSpPr>
          <p:spPr>
            <a:xfrm>
              <a:off x="6791286" y="4278191"/>
              <a:ext cx="779723" cy="5458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74461" y="3141093"/>
              <a:ext cx="1514475" cy="1110615"/>
            </a:xfrm>
            <a:custGeom>
              <a:avLst/>
              <a:gdLst/>
              <a:ahLst/>
              <a:cxnLst/>
              <a:rect l="l" t="t" r="r" b="b"/>
              <a:pathLst>
                <a:path w="1514475" h="1110614">
                  <a:moveTo>
                    <a:pt x="15140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514096" y="0"/>
                  </a:lnTo>
                  <a:lnTo>
                    <a:pt x="15140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11916" y="777136"/>
            <a:ext cx="9137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Real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25" b="1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466" y="624736"/>
            <a:ext cx="41020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628317" y="1056672"/>
            <a:ext cx="2850515" cy="1539875"/>
            <a:chOff x="3628317" y="1056672"/>
            <a:chExt cx="2850515" cy="1539875"/>
          </a:xfrm>
        </p:grpSpPr>
        <p:sp>
          <p:nvSpPr>
            <p:cNvPr id="11" name="object 11"/>
            <p:cNvSpPr/>
            <p:nvPr/>
          </p:nvSpPr>
          <p:spPr>
            <a:xfrm>
              <a:off x="5175964" y="2230968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28317" y="1056672"/>
              <a:ext cx="1798320" cy="1110615"/>
            </a:xfrm>
            <a:custGeom>
              <a:avLst/>
              <a:gdLst/>
              <a:ahLst/>
              <a:cxnLst/>
              <a:rect l="l" t="t" r="r" b="b"/>
              <a:pathLst>
                <a:path w="1798320" h="1110614">
                  <a:moveTo>
                    <a:pt x="17978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797896" y="0"/>
                  </a:lnTo>
                  <a:lnTo>
                    <a:pt x="17978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25" b="1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066" y="3294917"/>
            <a:ext cx="1881505" cy="1385570"/>
          </a:xfrm>
          <a:custGeom>
            <a:avLst/>
            <a:gdLst/>
            <a:ahLst/>
            <a:cxnLst/>
            <a:rect l="l" t="t" r="r" b="b"/>
            <a:pathLst>
              <a:path w="1881505" h="1385570">
                <a:moveTo>
                  <a:pt x="1619920" y="74625"/>
                </a:moveTo>
                <a:lnTo>
                  <a:pt x="1299137" y="74625"/>
                </a:lnTo>
                <a:lnTo>
                  <a:pt x="1334322" y="41587"/>
                </a:lnTo>
                <a:lnTo>
                  <a:pt x="1375261" y="17774"/>
                </a:lnTo>
                <a:lnTo>
                  <a:pt x="1420205" y="3730"/>
                </a:lnTo>
                <a:lnTo>
                  <a:pt x="1467408" y="0"/>
                </a:lnTo>
                <a:lnTo>
                  <a:pt x="1515121" y="7125"/>
                </a:lnTo>
                <a:lnTo>
                  <a:pt x="1559982" y="24894"/>
                </a:lnTo>
                <a:lnTo>
                  <a:pt x="1598963" y="51803"/>
                </a:lnTo>
                <a:lnTo>
                  <a:pt x="1619920" y="74625"/>
                </a:lnTo>
                <a:close/>
              </a:path>
              <a:path w="1881505" h="1385570">
                <a:moveTo>
                  <a:pt x="1641466" y="105125"/>
                </a:moveTo>
                <a:lnTo>
                  <a:pt x="978242" y="105125"/>
                </a:lnTo>
                <a:lnTo>
                  <a:pt x="1005162" y="64793"/>
                </a:lnTo>
                <a:lnTo>
                  <a:pt x="1040745" y="33025"/>
                </a:lnTo>
                <a:lnTo>
                  <a:pt x="1083080" y="11138"/>
                </a:lnTo>
                <a:lnTo>
                  <a:pt x="1130255" y="450"/>
                </a:lnTo>
                <a:lnTo>
                  <a:pt x="1178590" y="2052"/>
                </a:lnTo>
                <a:lnTo>
                  <a:pt x="1224265" y="15572"/>
                </a:lnTo>
                <a:lnTo>
                  <a:pt x="1265155" y="40075"/>
                </a:lnTo>
                <a:lnTo>
                  <a:pt x="1299137" y="74625"/>
                </a:lnTo>
                <a:lnTo>
                  <a:pt x="1619920" y="74625"/>
                </a:lnTo>
                <a:lnTo>
                  <a:pt x="1630825" y="86501"/>
                </a:lnTo>
                <a:lnTo>
                  <a:pt x="1641466" y="105125"/>
                </a:lnTo>
                <a:close/>
              </a:path>
              <a:path w="1881505" h="1385570">
                <a:moveTo>
                  <a:pt x="1664631" y="161875"/>
                </a:moveTo>
                <a:lnTo>
                  <a:pt x="610628" y="161875"/>
                </a:lnTo>
                <a:lnTo>
                  <a:pt x="641448" y="117129"/>
                </a:lnTo>
                <a:lnTo>
                  <a:pt x="681182" y="81200"/>
                </a:lnTo>
                <a:lnTo>
                  <a:pt x="728047" y="55359"/>
                </a:lnTo>
                <a:lnTo>
                  <a:pt x="780260" y="40875"/>
                </a:lnTo>
                <a:lnTo>
                  <a:pt x="834395" y="38943"/>
                </a:lnTo>
                <a:lnTo>
                  <a:pt x="886825" y="49459"/>
                </a:lnTo>
                <a:lnTo>
                  <a:pt x="935467" y="71746"/>
                </a:lnTo>
                <a:lnTo>
                  <a:pt x="978242" y="105125"/>
                </a:lnTo>
                <a:lnTo>
                  <a:pt x="1641466" y="105125"/>
                </a:lnTo>
                <a:lnTo>
                  <a:pt x="1654331" y="127642"/>
                </a:lnTo>
                <a:lnTo>
                  <a:pt x="1664631" y="161875"/>
                </a:lnTo>
                <a:close/>
              </a:path>
              <a:path w="1881505" h="1385570">
                <a:moveTo>
                  <a:pt x="566846" y="1301702"/>
                </a:moveTo>
                <a:lnTo>
                  <a:pt x="513625" y="1300894"/>
                </a:lnTo>
                <a:lnTo>
                  <a:pt x="460714" y="1291498"/>
                </a:lnTo>
                <a:lnTo>
                  <a:pt x="409966" y="1273739"/>
                </a:lnTo>
                <a:lnTo>
                  <a:pt x="363107" y="1248330"/>
                </a:lnTo>
                <a:lnTo>
                  <a:pt x="320941" y="1215892"/>
                </a:lnTo>
                <a:lnTo>
                  <a:pt x="284277" y="1177049"/>
                </a:lnTo>
                <a:lnTo>
                  <a:pt x="253921" y="1132423"/>
                </a:lnTo>
                <a:lnTo>
                  <a:pt x="207098" y="1132106"/>
                </a:lnTo>
                <a:lnTo>
                  <a:pt x="162724" y="1120677"/>
                </a:lnTo>
                <a:lnTo>
                  <a:pt x="122622" y="1099114"/>
                </a:lnTo>
                <a:lnTo>
                  <a:pt x="88613" y="1068395"/>
                </a:lnTo>
                <a:lnTo>
                  <a:pt x="62517" y="1029498"/>
                </a:lnTo>
                <a:lnTo>
                  <a:pt x="46719" y="985395"/>
                </a:lnTo>
                <a:lnTo>
                  <a:pt x="42197" y="939771"/>
                </a:lnTo>
                <a:lnTo>
                  <a:pt x="48656" y="894677"/>
                </a:lnTo>
                <a:lnTo>
                  <a:pt x="65804" y="852161"/>
                </a:lnTo>
                <a:lnTo>
                  <a:pt x="93347" y="814273"/>
                </a:lnTo>
                <a:lnTo>
                  <a:pt x="55323" y="784706"/>
                </a:lnTo>
                <a:lnTo>
                  <a:pt x="26489" y="747363"/>
                </a:lnTo>
                <a:lnTo>
                  <a:pt x="7748" y="704317"/>
                </a:lnTo>
                <a:lnTo>
                  <a:pt x="0" y="657639"/>
                </a:lnTo>
                <a:lnTo>
                  <a:pt x="4144" y="609399"/>
                </a:lnTo>
                <a:lnTo>
                  <a:pt x="20184" y="563750"/>
                </a:lnTo>
                <a:lnTo>
                  <a:pt x="46407" y="524497"/>
                </a:lnTo>
                <a:lnTo>
                  <a:pt x="81143" y="493146"/>
                </a:lnTo>
                <a:lnTo>
                  <a:pt x="122721" y="471203"/>
                </a:lnTo>
                <a:lnTo>
                  <a:pt x="169474" y="460174"/>
                </a:lnTo>
                <a:lnTo>
                  <a:pt x="171057" y="455849"/>
                </a:lnTo>
                <a:lnTo>
                  <a:pt x="168475" y="408164"/>
                </a:lnTo>
                <a:lnTo>
                  <a:pt x="173470" y="361439"/>
                </a:lnTo>
                <a:lnTo>
                  <a:pt x="185674" y="316496"/>
                </a:lnTo>
                <a:lnTo>
                  <a:pt x="204717" y="274156"/>
                </a:lnTo>
                <a:lnTo>
                  <a:pt x="230229" y="235237"/>
                </a:lnTo>
                <a:lnTo>
                  <a:pt x="261841" y="200562"/>
                </a:lnTo>
                <a:lnTo>
                  <a:pt x="299184" y="170950"/>
                </a:lnTo>
                <a:lnTo>
                  <a:pt x="340797" y="147761"/>
                </a:lnTo>
                <a:lnTo>
                  <a:pt x="384866" y="131826"/>
                </a:lnTo>
                <a:lnTo>
                  <a:pt x="430492" y="123170"/>
                </a:lnTo>
                <a:lnTo>
                  <a:pt x="476779" y="121822"/>
                </a:lnTo>
                <a:lnTo>
                  <a:pt x="522829" y="127805"/>
                </a:lnTo>
                <a:lnTo>
                  <a:pt x="567745" y="141147"/>
                </a:lnTo>
                <a:lnTo>
                  <a:pt x="610628" y="161875"/>
                </a:lnTo>
                <a:lnTo>
                  <a:pt x="1664631" y="161875"/>
                </a:lnTo>
                <a:lnTo>
                  <a:pt x="1668241" y="173875"/>
                </a:lnTo>
                <a:lnTo>
                  <a:pt x="1714582" y="192115"/>
                </a:lnTo>
                <a:lnTo>
                  <a:pt x="1755558" y="219518"/>
                </a:lnTo>
                <a:lnTo>
                  <a:pt x="1789863" y="254994"/>
                </a:lnTo>
                <a:lnTo>
                  <a:pt x="1816188" y="297450"/>
                </a:lnTo>
                <a:lnTo>
                  <a:pt x="1832903" y="344585"/>
                </a:lnTo>
                <a:lnTo>
                  <a:pt x="1839219" y="393656"/>
                </a:lnTo>
                <a:lnTo>
                  <a:pt x="1835098" y="442961"/>
                </a:lnTo>
                <a:lnTo>
                  <a:pt x="1820503" y="490799"/>
                </a:lnTo>
                <a:lnTo>
                  <a:pt x="1848301" y="534568"/>
                </a:lnTo>
                <a:lnTo>
                  <a:pt x="1867800" y="581805"/>
                </a:lnTo>
                <a:lnTo>
                  <a:pt x="1878844" y="631361"/>
                </a:lnTo>
                <a:lnTo>
                  <a:pt x="1881280" y="682084"/>
                </a:lnTo>
                <a:lnTo>
                  <a:pt x="1874951" y="732822"/>
                </a:lnTo>
                <a:lnTo>
                  <a:pt x="1859703" y="782424"/>
                </a:lnTo>
                <a:lnTo>
                  <a:pt x="1836055" y="828592"/>
                </a:lnTo>
                <a:lnTo>
                  <a:pt x="1805236" y="869320"/>
                </a:lnTo>
                <a:lnTo>
                  <a:pt x="1768157" y="903892"/>
                </a:lnTo>
                <a:lnTo>
                  <a:pt x="1725733" y="931594"/>
                </a:lnTo>
                <a:lnTo>
                  <a:pt x="1678874" y="951709"/>
                </a:lnTo>
                <a:lnTo>
                  <a:pt x="1628494" y="963523"/>
                </a:lnTo>
                <a:lnTo>
                  <a:pt x="1624119" y="1008407"/>
                </a:lnTo>
                <a:lnTo>
                  <a:pt x="1612083" y="1051137"/>
                </a:lnTo>
                <a:lnTo>
                  <a:pt x="1592921" y="1090817"/>
                </a:lnTo>
                <a:lnTo>
                  <a:pt x="1567167" y="1126551"/>
                </a:lnTo>
                <a:lnTo>
                  <a:pt x="1535354" y="1157443"/>
                </a:lnTo>
                <a:lnTo>
                  <a:pt x="1508555" y="1175498"/>
                </a:lnTo>
                <a:lnTo>
                  <a:pt x="1243589" y="1175498"/>
                </a:lnTo>
                <a:lnTo>
                  <a:pt x="1225944" y="1220493"/>
                </a:lnTo>
                <a:lnTo>
                  <a:pt x="1206002" y="1254073"/>
                </a:lnTo>
                <a:lnTo>
                  <a:pt x="718306" y="1254073"/>
                </a:lnTo>
                <a:lnTo>
                  <a:pt x="670192" y="1278144"/>
                </a:lnTo>
                <a:lnTo>
                  <a:pt x="619370" y="1294070"/>
                </a:lnTo>
                <a:lnTo>
                  <a:pt x="566846" y="1301702"/>
                </a:lnTo>
                <a:close/>
              </a:path>
              <a:path w="1881505" h="1385570">
                <a:moveTo>
                  <a:pt x="1369841" y="1213670"/>
                </a:moveTo>
                <a:lnTo>
                  <a:pt x="1326154" y="1208600"/>
                </a:lnTo>
                <a:lnTo>
                  <a:pt x="1283723" y="1195866"/>
                </a:lnTo>
                <a:lnTo>
                  <a:pt x="1243589" y="1175498"/>
                </a:lnTo>
                <a:lnTo>
                  <a:pt x="1508555" y="1175498"/>
                </a:lnTo>
                <a:lnTo>
                  <a:pt x="1498016" y="1182598"/>
                </a:lnTo>
                <a:lnTo>
                  <a:pt x="1456814" y="1200699"/>
                </a:lnTo>
                <a:lnTo>
                  <a:pt x="1413742" y="1211046"/>
                </a:lnTo>
                <a:lnTo>
                  <a:pt x="1369841" y="1213670"/>
                </a:lnTo>
                <a:close/>
              </a:path>
              <a:path w="1881505" h="1385570">
                <a:moveTo>
                  <a:pt x="957706" y="1385312"/>
                </a:moveTo>
                <a:lnTo>
                  <a:pt x="910625" y="1380712"/>
                </a:lnTo>
                <a:lnTo>
                  <a:pt x="865288" y="1368700"/>
                </a:lnTo>
                <a:lnTo>
                  <a:pt x="822542" y="1349652"/>
                </a:lnTo>
                <a:lnTo>
                  <a:pt x="783232" y="1323947"/>
                </a:lnTo>
                <a:lnTo>
                  <a:pt x="748205" y="1291961"/>
                </a:lnTo>
                <a:lnTo>
                  <a:pt x="718306" y="1254073"/>
                </a:lnTo>
                <a:lnTo>
                  <a:pt x="1206002" y="1254073"/>
                </a:lnTo>
                <a:lnTo>
                  <a:pt x="1171511" y="1297440"/>
                </a:lnTo>
                <a:lnTo>
                  <a:pt x="1136124" y="1328176"/>
                </a:lnTo>
                <a:lnTo>
                  <a:pt x="1096225" y="1352940"/>
                </a:lnTo>
                <a:lnTo>
                  <a:pt x="1052512" y="1371125"/>
                </a:lnTo>
                <a:lnTo>
                  <a:pt x="1005687" y="1382122"/>
                </a:lnTo>
                <a:lnTo>
                  <a:pt x="957706" y="13853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Real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1942" y="3160368"/>
            <a:ext cx="347345" cy="302260"/>
          </a:xfrm>
          <a:custGeom>
            <a:avLst/>
            <a:gdLst/>
            <a:ahLst/>
            <a:cxnLst/>
            <a:rect l="l" t="t" r="r" b="b"/>
            <a:pathLst>
              <a:path w="347344" h="302260">
                <a:moveTo>
                  <a:pt x="76949" y="302074"/>
                </a:moveTo>
                <a:lnTo>
                  <a:pt x="0" y="186574"/>
                </a:lnTo>
                <a:lnTo>
                  <a:pt x="193222" y="57749"/>
                </a:lnTo>
                <a:lnTo>
                  <a:pt x="154747" y="0"/>
                </a:lnTo>
                <a:lnTo>
                  <a:pt x="347176" y="38524"/>
                </a:lnTo>
                <a:lnTo>
                  <a:pt x="308651" y="230999"/>
                </a:lnTo>
                <a:lnTo>
                  <a:pt x="270176" y="173249"/>
                </a:lnTo>
                <a:lnTo>
                  <a:pt x="76949" y="30207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5" name="object 15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9" name="object 19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3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727325" cy="28352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 b="1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State </a:t>
            </a:r>
            <a:r>
              <a:rPr dirty="0" sz="1800" spc="-1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the</a:t>
            </a:r>
            <a:r>
              <a:rPr dirty="0" sz="1800" spc="-5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dirty="0" sz="1800" spc="-20">
                <a:solidFill>
                  <a:srgbClr val="695D46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695D46"/>
                </a:solidFill>
                <a:latin typeface="Noto Sans"/>
                <a:cs typeface="Noto Sans"/>
              </a:rPr>
              <a:t>Network</a:t>
            </a:r>
            <a:r>
              <a:rPr dirty="0" sz="1400" spc="-2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dirty="0" sz="1400" spc="-15">
                <a:solidFill>
                  <a:srgbClr val="695D46"/>
                </a:solidFill>
                <a:latin typeface="Noto Sans"/>
                <a:cs typeface="Noto Sans"/>
              </a:rPr>
              <a:t>Architecture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695D46"/>
                </a:solidFill>
                <a:latin typeface="Noto Sans"/>
                <a:cs typeface="Noto Sans"/>
              </a:rPr>
              <a:t>Losses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695D46"/>
                </a:solidFill>
                <a:latin typeface="Noto Sans"/>
                <a:cs typeface="Noto Sans"/>
              </a:rPr>
              <a:t>Qualitative</a:t>
            </a:r>
            <a:r>
              <a:rPr dirty="0" sz="1400" spc="-1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dirty="0" sz="1400" spc="-15">
                <a:solidFill>
                  <a:srgbClr val="695D46"/>
                </a:solidFill>
                <a:latin typeface="Noto Sans"/>
                <a:cs typeface="Noto Sans"/>
              </a:rPr>
              <a:t>Results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695D46"/>
                </a:solidFill>
                <a:latin typeface="Noto Sans"/>
                <a:cs typeface="Noto Sans"/>
              </a:rPr>
              <a:t>Sentence</a:t>
            </a:r>
            <a:r>
              <a:rPr dirty="0" sz="1400" spc="-4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dirty="0" sz="1400" spc="-15">
                <a:solidFill>
                  <a:srgbClr val="695D46"/>
                </a:solidFill>
                <a:latin typeface="Noto Sans"/>
                <a:cs typeface="Noto Sans"/>
              </a:rPr>
              <a:t>interpolation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695D46"/>
                </a:solidFill>
                <a:latin typeface="Noto Sans"/>
                <a:cs typeface="Noto Sans"/>
              </a:rPr>
              <a:t>Style </a:t>
            </a:r>
            <a:r>
              <a:rPr dirty="0" sz="1400" spc="-15">
                <a:solidFill>
                  <a:srgbClr val="695D46"/>
                </a:solidFill>
                <a:latin typeface="Noto Sans"/>
                <a:cs typeface="Noto Sans"/>
              </a:rPr>
              <a:t>Transfer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30835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25" b="1">
                <a:solidFill>
                  <a:srgbClr val="EF6B00"/>
                </a:solidFill>
                <a:latin typeface="Verdana"/>
                <a:cs typeface="Verdana"/>
              </a:rPr>
              <a:t>GANs </a:t>
            </a:r>
            <a:r>
              <a:rPr dirty="0" sz="3600" spc="-660" b="1">
                <a:solidFill>
                  <a:srgbClr val="EF6B00"/>
                </a:solidFill>
                <a:latin typeface="Verdana"/>
                <a:cs typeface="Verdana"/>
              </a:rPr>
              <a:t>-</a:t>
            </a:r>
            <a:r>
              <a:rPr dirty="0" sz="3600" spc="-625" b="1">
                <a:solidFill>
                  <a:srgbClr val="EF6B00"/>
                </a:solidFill>
                <a:latin typeface="Verdana"/>
                <a:cs typeface="Verdana"/>
              </a:rPr>
              <a:t> </a:t>
            </a:r>
            <a:r>
              <a:rPr dirty="0" sz="3600" spc="-750" b="1">
                <a:solidFill>
                  <a:srgbClr val="EF6B00"/>
                </a:solidFill>
                <a:latin typeface="Verdana"/>
                <a:cs typeface="Verdana"/>
              </a:rPr>
              <a:t>Conditional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7471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64286" y="2362312"/>
            <a:ext cx="1663064" cy="2317750"/>
            <a:chOff x="6664286" y="2362312"/>
            <a:chExt cx="1663064" cy="2317750"/>
          </a:xfrm>
        </p:grpSpPr>
        <p:sp>
          <p:nvSpPr>
            <p:cNvPr id="8" name="object 8"/>
            <p:cNvSpPr/>
            <p:nvPr/>
          </p:nvSpPr>
          <p:spPr>
            <a:xfrm>
              <a:off x="6664286" y="2362312"/>
              <a:ext cx="777668" cy="75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61643" y="2411428"/>
              <a:ext cx="775739" cy="719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3908" y="3010544"/>
              <a:ext cx="538480" cy="1664335"/>
            </a:xfrm>
            <a:custGeom>
              <a:avLst/>
              <a:gdLst/>
              <a:ahLst/>
              <a:cxnLst/>
              <a:rect l="l" t="t" r="r" b="b"/>
              <a:pathLst>
                <a:path w="538479" h="1664335">
                  <a:moveTo>
                    <a:pt x="0" y="1664196"/>
                  </a:moveTo>
                  <a:lnTo>
                    <a:pt x="22163" y="1655265"/>
                  </a:lnTo>
                  <a:lnTo>
                    <a:pt x="51546" y="1648835"/>
                  </a:lnTo>
                  <a:lnTo>
                    <a:pt x="86673" y="1643237"/>
                  </a:lnTo>
                  <a:lnTo>
                    <a:pt x="126067" y="1636800"/>
                  </a:lnTo>
                  <a:lnTo>
                    <a:pt x="168253" y="1627854"/>
                  </a:lnTo>
                  <a:lnTo>
                    <a:pt x="211752" y="1614729"/>
                  </a:lnTo>
                  <a:lnTo>
                    <a:pt x="255090" y="1595756"/>
                  </a:lnTo>
                  <a:lnTo>
                    <a:pt x="296790" y="1569263"/>
                  </a:lnTo>
                  <a:lnTo>
                    <a:pt x="335376" y="1533582"/>
                  </a:lnTo>
                  <a:lnTo>
                    <a:pt x="369371" y="1487041"/>
                  </a:lnTo>
                  <a:lnTo>
                    <a:pt x="397299" y="1427972"/>
                  </a:lnTo>
                  <a:lnTo>
                    <a:pt x="419046" y="1357958"/>
                  </a:lnTo>
                  <a:lnTo>
                    <a:pt x="429426" y="1316377"/>
                  </a:lnTo>
                  <a:lnTo>
                    <a:pt x="439452" y="1270979"/>
                  </a:lnTo>
                  <a:lnTo>
                    <a:pt x="449105" y="1222188"/>
                  </a:lnTo>
                  <a:lnTo>
                    <a:pt x="458367" y="1170428"/>
                  </a:lnTo>
                  <a:lnTo>
                    <a:pt x="467218" y="1116124"/>
                  </a:lnTo>
                  <a:lnTo>
                    <a:pt x="475641" y="1059698"/>
                  </a:lnTo>
                  <a:lnTo>
                    <a:pt x="483617" y="1001576"/>
                  </a:lnTo>
                  <a:lnTo>
                    <a:pt x="491126" y="942182"/>
                  </a:lnTo>
                  <a:lnTo>
                    <a:pt x="498152" y="881940"/>
                  </a:lnTo>
                  <a:lnTo>
                    <a:pt x="504673" y="821273"/>
                  </a:lnTo>
                  <a:lnTo>
                    <a:pt x="510673" y="760606"/>
                  </a:lnTo>
                  <a:lnTo>
                    <a:pt x="516133" y="700364"/>
                  </a:lnTo>
                  <a:lnTo>
                    <a:pt x="521033" y="640969"/>
                  </a:lnTo>
                  <a:lnTo>
                    <a:pt x="525356" y="582847"/>
                  </a:lnTo>
                  <a:lnTo>
                    <a:pt x="529082" y="526422"/>
                  </a:lnTo>
                  <a:lnTo>
                    <a:pt x="532193" y="472117"/>
                  </a:lnTo>
                  <a:lnTo>
                    <a:pt x="534670" y="420357"/>
                  </a:lnTo>
                  <a:lnTo>
                    <a:pt x="536495" y="371566"/>
                  </a:lnTo>
                  <a:lnTo>
                    <a:pt x="537649" y="326168"/>
                  </a:lnTo>
                  <a:lnTo>
                    <a:pt x="538113" y="284588"/>
                  </a:lnTo>
                  <a:lnTo>
                    <a:pt x="537869" y="247248"/>
                  </a:lnTo>
                  <a:lnTo>
                    <a:pt x="529492" y="150313"/>
                  </a:lnTo>
                  <a:lnTo>
                    <a:pt x="514817" y="101009"/>
                  </a:lnTo>
                  <a:lnTo>
                    <a:pt x="494516" y="64440"/>
                  </a:lnTo>
                  <a:lnTo>
                    <a:pt x="443599" y="20624"/>
                  </a:lnTo>
                  <a:lnTo>
                    <a:pt x="403949" y="4924"/>
                  </a:lnTo>
                  <a:lnTo>
                    <a:pt x="393099" y="1924"/>
                  </a:lnTo>
                  <a:lnTo>
                    <a:pt x="3857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29658" y="299416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049" y="30924"/>
                  </a:moveTo>
                  <a:lnTo>
                    <a:pt x="0" y="0"/>
                  </a:lnTo>
                  <a:lnTo>
                    <a:pt x="45974" y="1799"/>
                  </a:lnTo>
                  <a:lnTo>
                    <a:pt x="34049" y="30924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29658" y="299416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4" y="1799"/>
                  </a:moveTo>
                  <a:lnTo>
                    <a:pt x="0" y="0"/>
                  </a:lnTo>
                  <a:lnTo>
                    <a:pt x="34049" y="30924"/>
                  </a:lnTo>
                  <a:lnTo>
                    <a:pt x="45974" y="179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8060" y="3160369"/>
            <a:ext cx="2011680" cy="1520190"/>
          </a:xfrm>
          <a:custGeom>
            <a:avLst/>
            <a:gdLst/>
            <a:ahLst/>
            <a:cxnLst/>
            <a:rect l="l" t="t" r="r" b="b"/>
            <a:pathLst>
              <a:path w="2011680" h="1520189">
                <a:moveTo>
                  <a:pt x="1881276" y="816635"/>
                </a:moveTo>
                <a:lnTo>
                  <a:pt x="1878838" y="765911"/>
                </a:lnTo>
                <a:lnTo>
                  <a:pt x="1867801" y="716356"/>
                </a:lnTo>
                <a:lnTo>
                  <a:pt x="1848307" y="669124"/>
                </a:lnTo>
                <a:lnTo>
                  <a:pt x="1820506" y="625348"/>
                </a:lnTo>
                <a:lnTo>
                  <a:pt x="1835099" y="577519"/>
                </a:lnTo>
                <a:lnTo>
                  <a:pt x="1839214" y="528205"/>
                </a:lnTo>
                <a:lnTo>
                  <a:pt x="1832902" y="479145"/>
                </a:lnTo>
                <a:lnTo>
                  <a:pt x="1816188" y="432003"/>
                </a:lnTo>
                <a:lnTo>
                  <a:pt x="1789861" y="389547"/>
                </a:lnTo>
                <a:lnTo>
                  <a:pt x="1755559" y="354076"/>
                </a:lnTo>
                <a:lnTo>
                  <a:pt x="1714576" y="326669"/>
                </a:lnTo>
                <a:lnTo>
                  <a:pt x="1668246" y="308432"/>
                </a:lnTo>
                <a:lnTo>
                  <a:pt x="1664627" y="296430"/>
                </a:lnTo>
                <a:lnTo>
                  <a:pt x="1641462" y="239674"/>
                </a:lnTo>
                <a:lnTo>
                  <a:pt x="1598968" y="186359"/>
                </a:lnTo>
                <a:lnTo>
                  <a:pt x="1559979" y="159448"/>
                </a:lnTo>
                <a:lnTo>
                  <a:pt x="1515122" y="141681"/>
                </a:lnTo>
                <a:lnTo>
                  <a:pt x="1467408" y="134556"/>
                </a:lnTo>
                <a:lnTo>
                  <a:pt x="1420202" y="138290"/>
                </a:lnTo>
                <a:lnTo>
                  <a:pt x="1375257" y="152323"/>
                </a:lnTo>
                <a:lnTo>
                  <a:pt x="1334325" y="176136"/>
                </a:lnTo>
                <a:lnTo>
                  <a:pt x="1299133" y="209181"/>
                </a:lnTo>
                <a:lnTo>
                  <a:pt x="1265148" y="174625"/>
                </a:lnTo>
                <a:lnTo>
                  <a:pt x="1224267" y="150126"/>
                </a:lnTo>
                <a:lnTo>
                  <a:pt x="1178585" y="136601"/>
                </a:lnTo>
                <a:lnTo>
                  <a:pt x="1130249" y="135001"/>
                </a:lnTo>
                <a:lnTo>
                  <a:pt x="1083081" y="145694"/>
                </a:lnTo>
                <a:lnTo>
                  <a:pt x="1040739" y="167576"/>
                </a:lnTo>
                <a:lnTo>
                  <a:pt x="1005166" y="199351"/>
                </a:lnTo>
                <a:lnTo>
                  <a:pt x="978242" y="239674"/>
                </a:lnTo>
                <a:lnTo>
                  <a:pt x="935469" y="206298"/>
                </a:lnTo>
                <a:lnTo>
                  <a:pt x="886828" y="184010"/>
                </a:lnTo>
                <a:lnTo>
                  <a:pt x="834390" y="173494"/>
                </a:lnTo>
                <a:lnTo>
                  <a:pt x="780262" y="175425"/>
                </a:lnTo>
                <a:lnTo>
                  <a:pt x="728052" y="189915"/>
                </a:lnTo>
                <a:lnTo>
                  <a:pt x="681177" y="215760"/>
                </a:lnTo>
                <a:lnTo>
                  <a:pt x="641451" y="251688"/>
                </a:lnTo>
                <a:lnTo>
                  <a:pt x="610628" y="296430"/>
                </a:lnTo>
                <a:lnTo>
                  <a:pt x="567740" y="275704"/>
                </a:lnTo>
                <a:lnTo>
                  <a:pt x="522833" y="262356"/>
                </a:lnTo>
                <a:lnTo>
                  <a:pt x="476783" y="256374"/>
                </a:lnTo>
                <a:lnTo>
                  <a:pt x="430491" y="257721"/>
                </a:lnTo>
                <a:lnTo>
                  <a:pt x="384860" y="266382"/>
                </a:lnTo>
                <a:lnTo>
                  <a:pt x="340791" y="282321"/>
                </a:lnTo>
                <a:lnTo>
                  <a:pt x="299186" y="305511"/>
                </a:lnTo>
                <a:lnTo>
                  <a:pt x="261835" y="335114"/>
                </a:lnTo>
                <a:lnTo>
                  <a:pt x="230225" y="369798"/>
                </a:lnTo>
                <a:lnTo>
                  <a:pt x="204711" y="408711"/>
                </a:lnTo>
                <a:lnTo>
                  <a:pt x="185674" y="451053"/>
                </a:lnTo>
                <a:lnTo>
                  <a:pt x="173469" y="495998"/>
                </a:lnTo>
                <a:lnTo>
                  <a:pt x="168478" y="542721"/>
                </a:lnTo>
                <a:lnTo>
                  <a:pt x="171056" y="590410"/>
                </a:lnTo>
                <a:lnTo>
                  <a:pt x="169468" y="594728"/>
                </a:lnTo>
                <a:lnTo>
                  <a:pt x="122720" y="605764"/>
                </a:lnTo>
                <a:lnTo>
                  <a:pt x="81140" y="627697"/>
                </a:lnTo>
                <a:lnTo>
                  <a:pt x="46405" y="659053"/>
                </a:lnTo>
                <a:lnTo>
                  <a:pt x="20180" y="698309"/>
                </a:lnTo>
                <a:lnTo>
                  <a:pt x="4140" y="743953"/>
                </a:lnTo>
                <a:lnTo>
                  <a:pt x="0" y="792187"/>
                </a:lnTo>
                <a:lnTo>
                  <a:pt x="7747" y="838873"/>
                </a:lnTo>
                <a:lnTo>
                  <a:pt x="26492" y="881913"/>
                </a:lnTo>
                <a:lnTo>
                  <a:pt x="55321" y="919264"/>
                </a:lnTo>
                <a:lnTo>
                  <a:pt x="93345" y="948829"/>
                </a:lnTo>
                <a:lnTo>
                  <a:pt x="65798" y="986713"/>
                </a:lnTo>
                <a:lnTo>
                  <a:pt x="48653" y="1029233"/>
                </a:lnTo>
                <a:lnTo>
                  <a:pt x="42202" y="1074331"/>
                </a:lnTo>
                <a:lnTo>
                  <a:pt x="46723" y="1119949"/>
                </a:lnTo>
                <a:lnTo>
                  <a:pt x="62522" y="1164056"/>
                </a:lnTo>
                <a:lnTo>
                  <a:pt x="88607" y="1202944"/>
                </a:lnTo>
                <a:lnTo>
                  <a:pt x="122618" y="1233665"/>
                </a:lnTo>
                <a:lnTo>
                  <a:pt x="162725" y="1255229"/>
                </a:lnTo>
                <a:lnTo>
                  <a:pt x="207098" y="1266659"/>
                </a:lnTo>
                <a:lnTo>
                  <a:pt x="253923" y="1266977"/>
                </a:lnTo>
                <a:lnTo>
                  <a:pt x="284276" y="1311605"/>
                </a:lnTo>
                <a:lnTo>
                  <a:pt x="320941" y="1350441"/>
                </a:lnTo>
                <a:lnTo>
                  <a:pt x="363105" y="1382890"/>
                </a:lnTo>
                <a:lnTo>
                  <a:pt x="409968" y="1408290"/>
                </a:lnTo>
                <a:lnTo>
                  <a:pt x="460717" y="1426057"/>
                </a:lnTo>
                <a:lnTo>
                  <a:pt x="513626" y="1435455"/>
                </a:lnTo>
                <a:lnTo>
                  <a:pt x="566851" y="1436255"/>
                </a:lnTo>
                <a:lnTo>
                  <a:pt x="619366" y="1428623"/>
                </a:lnTo>
                <a:lnTo>
                  <a:pt x="670191" y="1412697"/>
                </a:lnTo>
                <a:lnTo>
                  <a:pt x="718299" y="1388630"/>
                </a:lnTo>
                <a:lnTo>
                  <a:pt x="748207" y="1426514"/>
                </a:lnTo>
                <a:lnTo>
                  <a:pt x="783234" y="1458506"/>
                </a:lnTo>
                <a:lnTo>
                  <a:pt x="822540" y="1484210"/>
                </a:lnTo>
                <a:lnTo>
                  <a:pt x="865289" y="1503260"/>
                </a:lnTo>
                <a:lnTo>
                  <a:pt x="910628" y="1515262"/>
                </a:lnTo>
                <a:lnTo>
                  <a:pt x="957707" y="1519872"/>
                </a:lnTo>
                <a:lnTo>
                  <a:pt x="1005687" y="1516672"/>
                </a:lnTo>
                <a:lnTo>
                  <a:pt x="1052512" y="1505686"/>
                </a:lnTo>
                <a:lnTo>
                  <a:pt x="1096225" y="1487500"/>
                </a:lnTo>
                <a:lnTo>
                  <a:pt x="1136129" y="1462735"/>
                </a:lnTo>
                <a:lnTo>
                  <a:pt x="1171511" y="1432001"/>
                </a:lnTo>
                <a:lnTo>
                  <a:pt x="1201686" y="1395895"/>
                </a:lnTo>
                <a:lnTo>
                  <a:pt x="1225943" y="1355051"/>
                </a:lnTo>
                <a:lnTo>
                  <a:pt x="1243584" y="1310055"/>
                </a:lnTo>
                <a:lnTo>
                  <a:pt x="1283728" y="1330426"/>
                </a:lnTo>
                <a:lnTo>
                  <a:pt x="1326159" y="1343152"/>
                </a:lnTo>
                <a:lnTo>
                  <a:pt x="1369834" y="1348219"/>
                </a:lnTo>
                <a:lnTo>
                  <a:pt x="1413738" y="1345603"/>
                </a:lnTo>
                <a:lnTo>
                  <a:pt x="1456817" y="1335252"/>
                </a:lnTo>
                <a:lnTo>
                  <a:pt x="1498015" y="1317155"/>
                </a:lnTo>
                <a:lnTo>
                  <a:pt x="1535353" y="1291996"/>
                </a:lnTo>
                <a:lnTo>
                  <a:pt x="1567167" y="1261110"/>
                </a:lnTo>
                <a:lnTo>
                  <a:pt x="1592922" y="1225372"/>
                </a:lnTo>
                <a:lnTo>
                  <a:pt x="1612087" y="1185697"/>
                </a:lnTo>
                <a:lnTo>
                  <a:pt x="1624114" y="1142961"/>
                </a:lnTo>
                <a:lnTo>
                  <a:pt x="1628495" y="1098080"/>
                </a:lnTo>
                <a:lnTo>
                  <a:pt x="1678876" y="1086269"/>
                </a:lnTo>
                <a:lnTo>
                  <a:pt x="1725726" y="1066152"/>
                </a:lnTo>
                <a:lnTo>
                  <a:pt x="1768157" y="1038453"/>
                </a:lnTo>
                <a:lnTo>
                  <a:pt x="1805241" y="1003871"/>
                </a:lnTo>
                <a:lnTo>
                  <a:pt x="1836051" y="963142"/>
                </a:lnTo>
                <a:lnTo>
                  <a:pt x="1859699" y="916978"/>
                </a:lnTo>
                <a:lnTo>
                  <a:pt x="1874951" y="867371"/>
                </a:lnTo>
                <a:lnTo>
                  <a:pt x="1881276" y="816635"/>
                </a:lnTo>
                <a:close/>
              </a:path>
              <a:path w="2011680" h="1520189">
                <a:moveTo>
                  <a:pt x="2011057" y="38531"/>
                </a:moveTo>
                <a:lnTo>
                  <a:pt x="1818627" y="0"/>
                </a:lnTo>
                <a:lnTo>
                  <a:pt x="1857095" y="57759"/>
                </a:lnTo>
                <a:lnTo>
                  <a:pt x="1663877" y="186575"/>
                </a:lnTo>
                <a:lnTo>
                  <a:pt x="1740827" y="302082"/>
                </a:lnTo>
                <a:lnTo>
                  <a:pt x="1934057" y="173253"/>
                </a:lnTo>
                <a:lnTo>
                  <a:pt x="1972525" y="231000"/>
                </a:lnTo>
                <a:lnTo>
                  <a:pt x="2011057" y="385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7" name="object 17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21" name="object 21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2731953" y="2394478"/>
            <a:ext cx="775714" cy="719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75845" y="4240224"/>
            <a:ext cx="775739" cy="719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Real</a:t>
            </a:r>
            <a:r>
              <a:rPr dirty="0" sz="1300" spc="-7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738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Generator </a:t>
            </a:r>
            <a:r>
              <a:rPr dirty="0" sz="3600" spc="-660"/>
              <a:t>-</a:t>
            </a:r>
            <a:r>
              <a:rPr dirty="0" sz="3600" spc="-575"/>
              <a:t> </a:t>
            </a:r>
            <a:r>
              <a:rPr dirty="0" sz="3600" spc="-865"/>
              <a:t>Unet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081550" y="1427172"/>
            <a:ext cx="2371090" cy="3410585"/>
            <a:chOff x="3081550" y="1427172"/>
            <a:chExt cx="2371090" cy="3410585"/>
          </a:xfrm>
        </p:grpSpPr>
        <p:sp>
          <p:nvSpPr>
            <p:cNvPr id="4" name="object 4"/>
            <p:cNvSpPr/>
            <p:nvPr/>
          </p:nvSpPr>
          <p:spPr>
            <a:xfrm>
              <a:off x="4071116" y="1427172"/>
              <a:ext cx="809600" cy="782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91075" y="2060505"/>
              <a:ext cx="934719" cy="2442845"/>
            </a:xfrm>
            <a:custGeom>
              <a:avLst/>
              <a:gdLst/>
              <a:ahLst/>
              <a:cxnLst/>
              <a:rect l="l" t="t" r="r" b="b"/>
              <a:pathLst>
                <a:path w="934720" h="2442845">
                  <a:moveTo>
                    <a:pt x="934541" y="2442435"/>
                  </a:moveTo>
                  <a:lnTo>
                    <a:pt x="888085" y="2413174"/>
                  </a:lnTo>
                  <a:lnTo>
                    <a:pt x="824940" y="2380976"/>
                  </a:lnTo>
                  <a:lnTo>
                    <a:pt x="788400" y="2363341"/>
                  </a:lnTo>
                  <a:lnTo>
                    <a:pt x="749238" y="2344450"/>
                  </a:lnTo>
                  <a:lnTo>
                    <a:pt x="707971" y="2324130"/>
                  </a:lnTo>
                  <a:lnTo>
                    <a:pt x="665114" y="2302206"/>
                  </a:lnTo>
                  <a:lnTo>
                    <a:pt x="621185" y="2278506"/>
                  </a:lnTo>
                  <a:lnTo>
                    <a:pt x="576700" y="2252855"/>
                  </a:lnTo>
                  <a:lnTo>
                    <a:pt x="532176" y="2225079"/>
                  </a:lnTo>
                  <a:lnTo>
                    <a:pt x="488129" y="2195005"/>
                  </a:lnTo>
                  <a:lnTo>
                    <a:pt x="445076" y="2162458"/>
                  </a:lnTo>
                  <a:lnTo>
                    <a:pt x="403535" y="2127266"/>
                  </a:lnTo>
                  <a:lnTo>
                    <a:pt x="364020" y="2089255"/>
                  </a:lnTo>
                  <a:lnTo>
                    <a:pt x="327049" y="2048249"/>
                  </a:lnTo>
                  <a:lnTo>
                    <a:pt x="293139" y="2004077"/>
                  </a:lnTo>
                  <a:lnTo>
                    <a:pt x="262807" y="1956564"/>
                  </a:lnTo>
                  <a:lnTo>
                    <a:pt x="236568" y="1905536"/>
                  </a:lnTo>
                  <a:lnTo>
                    <a:pt x="221405" y="1870517"/>
                  </a:lnTo>
                  <a:lnTo>
                    <a:pt x="206371" y="1832539"/>
                  </a:lnTo>
                  <a:lnTo>
                    <a:pt x="191511" y="1791814"/>
                  </a:lnTo>
                  <a:lnTo>
                    <a:pt x="176871" y="1748556"/>
                  </a:lnTo>
                  <a:lnTo>
                    <a:pt x="162496" y="1702979"/>
                  </a:lnTo>
                  <a:lnTo>
                    <a:pt x="148431" y="1655296"/>
                  </a:lnTo>
                  <a:lnTo>
                    <a:pt x="134722" y="1605721"/>
                  </a:lnTo>
                  <a:lnTo>
                    <a:pt x="121413" y="1554468"/>
                  </a:lnTo>
                  <a:lnTo>
                    <a:pt x="108551" y="1501749"/>
                  </a:lnTo>
                  <a:lnTo>
                    <a:pt x="96181" y="1447779"/>
                  </a:lnTo>
                  <a:lnTo>
                    <a:pt x="84348" y="1392771"/>
                  </a:lnTo>
                  <a:lnTo>
                    <a:pt x="73097" y="1336939"/>
                  </a:lnTo>
                  <a:lnTo>
                    <a:pt x="62473" y="1280496"/>
                  </a:lnTo>
                  <a:lnTo>
                    <a:pt x="52522" y="1223655"/>
                  </a:lnTo>
                  <a:lnTo>
                    <a:pt x="43290" y="1166631"/>
                  </a:lnTo>
                  <a:lnTo>
                    <a:pt x="34821" y="1109637"/>
                  </a:lnTo>
                  <a:lnTo>
                    <a:pt x="27161" y="1052886"/>
                  </a:lnTo>
                  <a:lnTo>
                    <a:pt x="20356" y="996591"/>
                  </a:lnTo>
                  <a:lnTo>
                    <a:pt x="14450" y="940968"/>
                  </a:lnTo>
                  <a:lnTo>
                    <a:pt x="9489" y="886228"/>
                  </a:lnTo>
                  <a:lnTo>
                    <a:pt x="5518" y="832587"/>
                  </a:lnTo>
                  <a:lnTo>
                    <a:pt x="2582" y="780256"/>
                  </a:lnTo>
                  <a:lnTo>
                    <a:pt x="728" y="729450"/>
                  </a:lnTo>
                  <a:lnTo>
                    <a:pt x="0" y="680382"/>
                  </a:lnTo>
                  <a:lnTo>
                    <a:pt x="443" y="633266"/>
                  </a:lnTo>
                  <a:lnTo>
                    <a:pt x="2103" y="588316"/>
                  </a:lnTo>
                  <a:lnTo>
                    <a:pt x="5025" y="545744"/>
                  </a:lnTo>
                  <a:lnTo>
                    <a:pt x="9255" y="505765"/>
                  </a:lnTo>
                  <a:lnTo>
                    <a:pt x="21818" y="434439"/>
                  </a:lnTo>
                  <a:lnTo>
                    <a:pt x="36337" y="387415"/>
                  </a:lnTo>
                  <a:lnTo>
                    <a:pt x="56416" y="343933"/>
                  </a:lnTo>
                  <a:lnTo>
                    <a:pt x="81467" y="303804"/>
                  </a:lnTo>
                  <a:lnTo>
                    <a:pt x="110902" y="266838"/>
                  </a:lnTo>
                  <a:lnTo>
                    <a:pt x="144134" y="232847"/>
                  </a:lnTo>
                  <a:lnTo>
                    <a:pt x="180573" y="201641"/>
                  </a:lnTo>
                  <a:lnTo>
                    <a:pt x="219631" y="173031"/>
                  </a:lnTo>
                  <a:lnTo>
                    <a:pt x="260721" y="146827"/>
                  </a:lnTo>
                  <a:lnTo>
                    <a:pt x="303254" y="122840"/>
                  </a:lnTo>
                  <a:lnTo>
                    <a:pt x="346643" y="100882"/>
                  </a:lnTo>
                  <a:lnTo>
                    <a:pt x="401187" y="75999"/>
                  </a:lnTo>
                  <a:lnTo>
                    <a:pt x="455005" y="53619"/>
                  </a:lnTo>
                  <a:lnTo>
                    <a:pt x="506948" y="33373"/>
                  </a:lnTo>
                  <a:lnTo>
                    <a:pt x="555867" y="14892"/>
                  </a:lnTo>
                  <a:lnTo>
                    <a:pt x="563717" y="11937"/>
                  </a:lnTo>
                  <a:lnTo>
                    <a:pt x="571367" y="9042"/>
                  </a:lnTo>
                  <a:lnTo>
                    <a:pt x="578842" y="6197"/>
                  </a:lnTo>
                  <a:lnTo>
                    <a:pt x="582567" y="4772"/>
                  </a:lnTo>
                  <a:lnTo>
                    <a:pt x="586242" y="3362"/>
                  </a:lnTo>
                  <a:lnTo>
                    <a:pt x="589892" y="1964"/>
                  </a:lnTo>
                  <a:lnTo>
                    <a:pt x="594942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63067" y="2014083"/>
              <a:ext cx="110674" cy="84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94090" y="4088220"/>
              <a:ext cx="807574" cy="749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60842" y="2229295"/>
              <a:ext cx="1591271" cy="18254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738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Generator </a:t>
            </a:r>
            <a:r>
              <a:rPr dirty="0" sz="3600" spc="-660"/>
              <a:t>-</a:t>
            </a:r>
            <a:r>
              <a:rPr dirty="0" sz="3600" spc="-575"/>
              <a:t> </a:t>
            </a:r>
            <a:r>
              <a:rPr dirty="0" sz="3600" spc="-865"/>
              <a:t>Unet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071116" y="1427172"/>
            <a:ext cx="809600" cy="782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928344" y="2262545"/>
            <a:ext cx="1330325" cy="2574925"/>
            <a:chOff x="3928344" y="2262545"/>
            <a:chExt cx="1330325" cy="2574925"/>
          </a:xfrm>
        </p:grpSpPr>
        <p:sp>
          <p:nvSpPr>
            <p:cNvPr id="5" name="object 5"/>
            <p:cNvSpPr/>
            <p:nvPr/>
          </p:nvSpPr>
          <p:spPr>
            <a:xfrm>
              <a:off x="4094090" y="4088220"/>
              <a:ext cx="807574" cy="749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28344" y="2262545"/>
              <a:ext cx="1330018" cy="18254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98611" y="3068634"/>
            <a:ext cx="14077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Skip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Connections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284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5"/>
              <a:t>Discriminator </a:t>
            </a:r>
            <a:r>
              <a:rPr dirty="0" sz="3600" spc="-660"/>
              <a:t>- </a:t>
            </a:r>
            <a:r>
              <a:rPr dirty="0" sz="3600" spc="-850"/>
              <a:t>Patch</a:t>
            </a:r>
            <a:r>
              <a:rPr dirty="0" sz="3600" spc="-490"/>
              <a:t> </a:t>
            </a:r>
            <a:r>
              <a:rPr dirty="0" sz="3600" spc="-1070"/>
              <a:t>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66630" y="2531057"/>
            <a:ext cx="1978025" cy="1509395"/>
            <a:chOff x="3566630" y="2531057"/>
            <a:chExt cx="1978025" cy="1509395"/>
          </a:xfrm>
        </p:grpSpPr>
        <p:sp>
          <p:nvSpPr>
            <p:cNvPr id="4" name="object 4"/>
            <p:cNvSpPr/>
            <p:nvPr/>
          </p:nvSpPr>
          <p:spPr>
            <a:xfrm>
              <a:off x="3571392" y="3334575"/>
              <a:ext cx="1968500" cy="701675"/>
            </a:xfrm>
            <a:custGeom>
              <a:avLst/>
              <a:gdLst/>
              <a:ahLst/>
              <a:cxnLst/>
              <a:rect l="l" t="t" r="r" b="b"/>
              <a:pathLst>
                <a:path w="1968500" h="701675">
                  <a:moveTo>
                    <a:pt x="1968284" y="0"/>
                  </a:moveTo>
                  <a:lnTo>
                    <a:pt x="1330617" y="637667"/>
                  </a:lnTo>
                  <a:lnTo>
                    <a:pt x="0" y="637667"/>
                  </a:lnTo>
                  <a:lnTo>
                    <a:pt x="0" y="701103"/>
                  </a:lnTo>
                  <a:lnTo>
                    <a:pt x="1330617" y="701103"/>
                  </a:lnTo>
                  <a:lnTo>
                    <a:pt x="1968284" y="63423"/>
                  </a:lnTo>
                  <a:lnTo>
                    <a:pt x="1968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71392" y="3334568"/>
              <a:ext cx="1968500" cy="638175"/>
            </a:xfrm>
            <a:custGeom>
              <a:avLst/>
              <a:gdLst/>
              <a:ahLst/>
              <a:cxnLst/>
              <a:rect l="l" t="t" r="r" b="b"/>
              <a:pathLst>
                <a:path w="1968500" h="638175">
                  <a:moveTo>
                    <a:pt x="1330622" y="637673"/>
                  </a:moveTo>
                  <a:lnTo>
                    <a:pt x="0" y="637673"/>
                  </a:lnTo>
                  <a:lnTo>
                    <a:pt x="637673" y="0"/>
                  </a:lnTo>
                  <a:lnTo>
                    <a:pt x="1968296" y="0"/>
                  </a:lnTo>
                  <a:lnTo>
                    <a:pt x="1330622" y="6376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71392" y="3334568"/>
              <a:ext cx="1968500" cy="701675"/>
            </a:xfrm>
            <a:custGeom>
              <a:avLst/>
              <a:gdLst/>
              <a:ahLst/>
              <a:cxnLst/>
              <a:rect l="l" t="t" r="r" b="b"/>
              <a:pathLst>
                <a:path w="1968500" h="701675">
                  <a:moveTo>
                    <a:pt x="0" y="637673"/>
                  </a:moveTo>
                  <a:lnTo>
                    <a:pt x="637673" y="0"/>
                  </a:lnTo>
                  <a:lnTo>
                    <a:pt x="1968296" y="0"/>
                  </a:lnTo>
                  <a:lnTo>
                    <a:pt x="1968296" y="63424"/>
                  </a:lnTo>
                  <a:lnTo>
                    <a:pt x="1330622" y="701098"/>
                  </a:lnTo>
                  <a:lnTo>
                    <a:pt x="0" y="701098"/>
                  </a:lnTo>
                  <a:lnTo>
                    <a:pt x="0" y="637673"/>
                  </a:lnTo>
                  <a:close/>
                </a:path>
                <a:path w="1968500" h="701675">
                  <a:moveTo>
                    <a:pt x="0" y="637673"/>
                  </a:moveTo>
                  <a:lnTo>
                    <a:pt x="1330622" y="637673"/>
                  </a:lnTo>
                  <a:lnTo>
                    <a:pt x="1968296" y="0"/>
                  </a:lnTo>
                </a:path>
                <a:path w="1968500" h="701675">
                  <a:moveTo>
                    <a:pt x="1330622" y="637673"/>
                  </a:moveTo>
                  <a:lnTo>
                    <a:pt x="1330622" y="70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30367" y="3596917"/>
              <a:ext cx="1045210" cy="212090"/>
            </a:xfrm>
            <a:custGeom>
              <a:avLst/>
              <a:gdLst/>
              <a:ahLst/>
              <a:cxnLst/>
              <a:rect l="l" t="t" r="r" b="b"/>
              <a:pathLst>
                <a:path w="1045210" h="212089">
                  <a:moveTo>
                    <a:pt x="1044722" y="211624"/>
                  </a:moveTo>
                  <a:lnTo>
                    <a:pt x="0" y="211624"/>
                  </a:lnTo>
                  <a:lnTo>
                    <a:pt x="0" y="0"/>
                  </a:lnTo>
                  <a:lnTo>
                    <a:pt x="1044722" y="0"/>
                  </a:lnTo>
                  <a:lnTo>
                    <a:pt x="1044722" y="2116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75090" y="3107443"/>
              <a:ext cx="489584" cy="701675"/>
            </a:xfrm>
            <a:custGeom>
              <a:avLst/>
              <a:gdLst/>
              <a:ahLst/>
              <a:cxnLst/>
              <a:rect l="l" t="t" r="r" b="b"/>
              <a:pathLst>
                <a:path w="489585" h="701675">
                  <a:moveTo>
                    <a:pt x="0" y="701098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489474" y="211624"/>
                  </a:lnTo>
                  <a:lnTo>
                    <a:pt x="0" y="7010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30367" y="3107443"/>
              <a:ext cx="1534795" cy="489584"/>
            </a:xfrm>
            <a:custGeom>
              <a:avLst/>
              <a:gdLst/>
              <a:ahLst/>
              <a:cxnLst/>
              <a:rect l="l" t="t" r="r" b="b"/>
              <a:pathLst>
                <a:path w="1534795" h="489585">
                  <a:moveTo>
                    <a:pt x="1044722" y="489474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1534196" y="0"/>
                  </a:lnTo>
                  <a:lnTo>
                    <a:pt x="1044722" y="4894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0367" y="3107443"/>
              <a:ext cx="1534795" cy="701675"/>
            </a:xfrm>
            <a:custGeom>
              <a:avLst/>
              <a:gdLst/>
              <a:ahLst/>
              <a:cxnLst/>
              <a:rect l="l" t="t" r="r" b="b"/>
              <a:pathLst>
                <a:path w="1534795" h="701675">
                  <a:moveTo>
                    <a:pt x="0" y="489474"/>
                  </a:moveTo>
                  <a:lnTo>
                    <a:pt x="489474" y="0"/>
                  </a:lnTo>
                  <a:lnTo>
                    <a:pt x="1534196" y="0"/>
                  </a:lnTo>
                  <a:lnTo>
                    <a:pt x="1534196" y="211624"/>
                  </a:lnTo>
                  <a:lnTo>
                    <a:pt x="1044722" y="701098"/>
                  </a:lnTo>
                  <a:lnTo>
                    <a:pt x="0" y="701098"/>
                  </a:lnTo>
                  <a:lnTo>
                    <a:pt x="0" y="489474"/>
                  </a:lnTo>
                  <a:close/>
                </a:path>
                <a:path w="1534795" h="701675">
                  <a:moveTo>
                    <a:pt x="0" y="489474"/>
                  </a:moveTo>
                  <a:lnTo>
                    <a:pt x="1044722" y="489474"/>
                  </a:lnTo>
                  <a:lnTo>
                    <a:pt x="1534196" y="0"/>
                  </a:lnTo>
                </a:path>
                <a:path w="1534795" h="701675">
                  <a:moveTo>
                    <a:pt x="1044722" y="489474"/>
                  </a:moveTo>
                  <a:lnTo>
                    <a:pt x="1044722" y="70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18067" y="3225493"/>
              <a:ext cx="753110" cy="153035"/>
            </a:xfrm>
            <a:custGeom>
              <a:avLst/>
              <a:gdLst/>
              <a:ahLst/>
              <a:cxnLst/>
              <a:rect l="l" t="t" r="r" b="b"/>
              <a:pathLst>
                <a:path w="753110" h="153035">
                  <a:moveTo>
                    <a:pt x="752498" y="152499"/>
                  </a:moveTo>
                  <a:lnTo>
                    <a:pt x="0" y="152499"/>
                  </a:lnTo>
                  <a:lnTo>
                    <a:pt x="0" y="0"/>
                  </a:lnTo>
                  <a:lnTo>
                    <a:pt x="752498" y="0"/>
                  </a:lnTo>
                  <a:lnTo>
                    <a:pt x="752498" y="1524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70565" y="2872794"/>
              <a:ext cx="353060" cy="505459"/>
            </a:xfrm>
            <a:custGeom>
              <a:avLst/>
              <a:gdLst/>
              <a:ahLst/>
              <a:cxnLst/>
              <a:rect l="l" t="t" r="r" b="b"/>
              <a:pathLst>
                <a:path w="353060" h="505460">
                  <a:moveTo>
                    <a:pt x="0" y="505198"/>
                  </a:moveTo>
                  <a:lnTo>
                    <a:pt x="0" y="352699"/>
                  </a:lnTo>
                  <a:lnTo>
                    <a:pt x="352699" y="0"/>
                  </a:lnTo>
                  <a:lnTo>
                    <a:pt x="352699" y="152499"/>
                  </a:lnTo>
                  <a:lnTo>
                    <a:pt x="0" y="5051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18067" y="2872794"/>
              <a:ext cx="1105535" cy="353060"/>
            </a:xfrm>
            <a:custGeom>
              <a:avLst/>
              <a:gdLst/>
              <a:ahLst/>
              <a:cxnLst/>
              <a:rect l="l" t="t" r="r" b="b"/>
              <a:pathLst>
                <a:path w="1105535" h="353060">
                  <a:moveTo>
                    <a:pt x="752498" y="352699"/>
                  </a:moveTo>
                  <a:lnTo>
                    <a:pt x="0" y="352699"/>
                  </a:lnTo>
                  <a:lnTo>
                    <a:pt x="352724" y="0"/>
                  </a:lnTo>
                  <a:lnTo>
                    <a:pt x="1105197" y="0"/>
                  </a:lnTo>
                  <a:lnTo>
                    <a:pt x="752498" y="35269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18067" y="2872794"/>
              <a:ext cx="1105535" cy="505459"/>
            </a:xfrm>
            <a:custGeom>
              <a:avLst/>
              <a:gdLst/>
              <a:ahLst/>
              <a:cxnLst/>
              <a:rect l="l" t="t" r="r" b="b"/>
              <a:pathLst>
                <a:path w="1105535" h="505460">
                  <a:moveTo>
                    <a:pt x="0" y="352699"/>
                  </a:moveTo>
                  <a:lnTo>
                    <a:pt x="352724" y="0"/>
                  </a:lnTo>
                  <a:lnTo>
                    <a:pt x="1105197" y="0"/>
                  </a:lnTo>
                  <a:lnTo>
                    <a:pt x="1105197" y="152499"/>
                  </a:lnTo>
                  <a:lnTo>
                    <a:pt x="752498" y="505198"/>
                  </a:lnTo>
                  <a:lnTo>
                    <a:pt x="0" y="505198"/>
                  </a:lnTo>
                  <a:lnTo>
                    <a:pt x="0" y="352699"/>
                  </a:lnTo>
                  <a:close/>
                </a:path>
                <a:path w="1105535" h="505460">
                  <a:moveTo>
                    <a:pt x="0" y="352699"/>
                  </a:moveTo>
                  <a:lnTo>
                    <a:pt x="752498" y="352699"/>
                  </a:lnTo>
                  <a:lnTo>
                    <a:pt x="1105197" y="0"/>
                  </a:lnTo>
                </a:path>
                <a:path w="1105535" h="505460">
                  <a:moveTo>
                    <a:pt x="752498" y="352699"/>
                  </a:moveTo>
                  <a:lnTo>
                    <a:pt x="752498" y="5051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91166" y="2940093"/>
              <a:ext cx="539115" cy="109220"/>
            </a:xfrm>
            <a:custGeom>
              <a:avLst/>
              <a:gdLst/>
              <a:ahLst/>
              <a:cxnLst/>
              <a:rect l="l" t="t" r="r" b="b"/>
              <a:pathLst>
                <a:path w="539114" h="109219">
                  <a:moveTo>
                    <a:pt x="538698" y="109124"/>
                  </a:moveTo>
                  <a:lnTo>
                    <a:pt x="0" y="109124"/>
                  </a:lnTo>
                  <a:lnTo>
                    <a:pt x="0" y="0"/>
                  </a:lnTo>
                  <a:lnTo>
                    <a:pt x="538698" y="0"/>
                  </a:lnTo>
                  <a:lnTo>
                    <a:pt x="538698" y="1091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29865" y="2687719"/>
              <a:ext cx="252729" cy="361950"/>
            </a:xfrm>
            <a:custGeom>
              <a:avLst/>
              <a:gdLst/>
              <a:ahLst/>
              <a:cxnLst/>
              <a:rect l="l" t="t" r="r" b="b"/>
              <a:pathLst>
                <a:path w="252729" h="361950">
                  <a:moveTo>
                    <a:pt x="0" y="361499"/>
                  </a:moveTo>
                  <a:lnTo>
                    <a:pt x="0" y="252374"/>
                  </a:lnTo>
                  <a:lnTo>
                    <a:pt x="252399" y="0"/>
                  </a:lnTo>
                  <a:lnTo>
                    <a:pt x="252399" y="109124"/>
                  </a:lnTo>
                  <a:lnTo>
                    <a:pt x="0" y="3614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1166" y="2687719"/>
              <a:ext cx="791210" cy="252729"/>
            </a:xfrm>
            <a:custGeom>
              <a:avLst/>
              <a:gdLst/>
              <a:ahLst/>
              <a:cxnLst/>
              <a:rect l="l" t="t" r="r" b="b"/>
              <a:pathLst>
                <a:path w="791210" h="252730">
                  <a:moveTo>
                    <a:pt x="538698" y="252374"/>
                  </a:moveTo>
                  <a:lnTo>
                    <a:pt x="0" y="252374"/>
                  </a:lnTo>
                  <a:lnTo>
                    <a:pt x="252374" y="0"/>
                  </a:lnTo>
                  <a:lnTo>
                    <a:pt x="791098" y="0"/>
                  </a:lnTo>
                  <a:lnTo>
                    <a:pt x="538698" y="2523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91166" y="2687719"/>
              <a:ext cx="791210" cy="361950"/>
            </a:xfrm>
            <a:custGeom>
              <a:avLst/>
              <a:gdLst/>
              <a:ahLst/>
              <a:cxnLst/>
              <a:rect l="l" t="t" r="r" b="b"/>
              <a:pathLst>
                <a:path w="791210" h="361950">
                  <a:moveTo>
                    <a:pt x="0" y="252374"/>
                  </a:moveTo>
                  <a:lnTo>
                    <a:pt x="252374" y="0"/>
                  </a:lnTo>
                  <a:lnTo>
                    <a:pt x="791098" y="0"/>
                  </a:lnTo>
                  <a:lnTo>
                    <a:pt x="791098" y="109124"/>
                  </a:lnTo>
                  <a:lnTo>
                    <a:pt x="538698" y="361499"/>
                  </a:lnTo>
                  <a:lnTo>
                    <a:pt x="0" y="361499"/>
                  </a:lnTo>
                  <a:lnTo>
                    <a:pt x="0" y="252374"/>
                  </a:lnTo>
                  <a:close/>
                </a:path>
                <a:path w="791210" h="361950">
                  <a:moveTo>
                    <a:pt x="0" y="252374"/>
                  </a:moveTo>
                  <a:lnTo>
                    <a:pt x="538698" y="252374"/>
                  </a:lnTo>
                  <a:lnTo>
                    <a:pt x="791098" y="0"/>
                  </a:lnTo>
                </a:path>
                <a:path w="791210" h="361950">
                  <a:moveTo>
                    <a:pt x="538698" y="252374"/>
                  </a:moveTo>
                  <a:lnTo>
                    <a:pt x="538698" y="3614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87228" y="2531057"/>
              <a:ext cx="237524" cy="237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380426" y="1996330"/>
            <a:ext cx="273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1/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2993" y="4106076"/>
            <a:ext cx="895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256x256x3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284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5"/>
              <a:t>Discriminator </a:t>
            </a:r>
            <a:r>
              <a:rPr dirty="0" sz="3600" spc="-660"/>
              <a:t>- </a:t>
            </a:r>
            <a:r>
              <a:rPr dirty="0" sz="3600" spc="-850"/>
              <a:t>Patch</a:t>
            </a:r>
            <a:r>
              <a:rPr dirty="0" sz="3600" spc="-490"/>
              <a:t> </a:t>
            </a:r>
            <a:r>
              <a:rPr dirty="0" sz="3600" spc="-1070"/>
              <a:t>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338757" y="2269233"/>
            <a:ext cx="5049520" cy="1712595"/>
            <a:chOff x="2338757" y="2269233"/>
            <a:chExt cx="5049520" cy="1712595"/>
          </a:xfrm>
        </p:grpSpPr>
        <p:sp>
          <p:nvSpPr>
            <p:cNvPr id="4" name="object 4"/>
            <p:cNvSpPr/>
            <p:nvPr/>
          </p:nvSpPr>
          <p:spPr>
            <a:xfrm>
              <a:off x="2343518" y="2273998"/>
              <a:ext cx="5039995" cy="1703070"/>
            </a:xfrm>
            <a:custGeom>
              <a:avLst/>
              <a:gdLst/>
              <a:ahLst/>
              <a:cxnLst/>
              <a:rect l="l" t="t" r="r" b="b"/>
              <a:pathLst>
                <a:path w="5039995" h="1703070">
                  <a:moveTo>
                    <a:pt x="5039385" y="0"/>
                  </a:moveTo>
                  <a:lnTo>
                    <a:pt x="3411740" y="1627644"/>
                  </a:lnTo>
                  <a:lnTo>
                    <a:pt x="0" y="1627644"/>
                  </a:lnTo>
                  <a:lnTo>
                    <a:pt x="0" y="1702803"/>
                  </a:lnTo>
                  <a:lnTo>
                    <a:pt x="3411740" y="1702803"/>
                  </a:lnTo>
                  <a:lnTo>
                    <a:pt x="5039385" y="75145"/>
                  </a:lnTo>
                  <a:lnTo>
                    <a:pt x="50393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43520" y="2273995"/>
              <a:ext cx="5039995" cy="1628139"/>
            </a:xfrm>
            <a:custGeom>
              <a:avLst/>
              <a:gdLst/>
              <a:ahLst/>
              <a:cxnLst/>
              <a:rect l="l" t="t" r="r" b="b"/>
              <a:pathLst>
                <a:path w="5039995" h="1628139">
                  <a:moveTo>
                    <a:pt x="3411743" y="1627646"/>
                  </a:moveTo>
                  <a:lnTo>
                    <a:pt x="0" y="1627646"/>
                  </a:lnTo>
                  <a:lnTo>
                    <a:pt x="1627646" y="0"/>
                  </a:lnTo>
                  <a:lnTo>
                    <a:pt x="5039389" y="0"/>
                  </a:lnTo>
                  <a:lnTo>
                    <a:pt x="3411743" y="162764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43520" y="2273995"/>
              <a:ext cx="5039995" cy="1703070"/>
            </a:xfrm>
            <a:custGeom>
              <a:avLst/>
              <a:gdLst/>
              <a:ahLst/>
              <a:cxnLst/>
              <a:rect l="l" t="t" r="r" b="b"/>
              <a:pathLst>
                <a:path w="5039995" h="1703070">
                  <a:moveTo>
                    <a:pt x="0" y="1627646"/>
                  </a:moveTo>
                  <a:lnTo>
                    <a:pt x="1627646" y="0"/>
                  </a:lnTo>
                  <a:lnTo>
                    <a:pt x="5039389" y="0"/>
                  </a:lnTo>
                  <a:lnTo>
                    <a:pt x="5039389" y="75144"/>
                  </a:lnTo>
                  <a:lnTo>
                    <a:pt x="3411743" y="1702796"/>
                  </a:lnTo>
                  <a:lnTo>
                    <a:pt x="0" y="1702796"/>
                  </a:lnTo>
                  <a:lnTo>
                    <a:pt x="0" y="1627646"/>
                  </a:lnTo>
                  <a:close/>
                </a:path>
                <a:path w="5039995" h="1703070">
                  <a:moveTo>
                    <a:pt x="0" y="1627646"/>
                  </a:moveTo>
                  <a:lnTo>
                    <a:pt x="3411743" y="1627646"/>
                  </a:lnTo>
                  <a:lnTo>
                    <a:pt x="5039389" y="0"/>
                  </a:lnTo>
                </a:path>
                <a:path w="5039995" h="1703070">
                  <a:moveTo>
                    <a:pt x="3411743" y="1627646"/>
                  </a:moveTo>
                  <a:lnTo>
                    <a:pt x="3411743" y="1702796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30367" y="3596917"/>
              <a:ext cx="1045210" cy="212090"/>
            </a:xfrm>
            <a:custGeom>
              <a:avLst/>
              <a:gdLst/>
              <a:ahLst/>
              <a:cxnLst/>
              <a:rect l="l" t="t" r="r" b="b"/>
              <a:pathLst>
                <a:path w="1045210" h="212089">
                  <a:moveTo>
                    <a:pt x="1044722" y="211624"/>
                  </a:moveTo>
                  <a:lnTo>
                    <a:pt x="0" y="211624"/>
                  </a:lnTo>
                  <a:lnTo>
                    <a:pt x="0" y="0"/>
                  </a:lnTo>
                  <a:lnTo>
                    <a:pt x="1044722" y="0"/>
                  </a:lnTo>
                  <a:lnTo>
                    <a:pt x="1044722" y="2116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75090" y="3107443"/>
              <a:ext cx="489584" cy="701675"/>
            </a:xfrm>
            <a:custGeom>
              <a:avLst/>
              <a:gdLst/>
              <a:ahLst/>
              <a:cxnLst/>
              <a:rect l="l" t="t" r="r" b="b"/>
              <a:pathLst>
                <a:path w="489585" h="701675">
                  <a:moveTo>
                    <a:pt x="0" y="701098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489474" y="211624"/>
                  </a:lnTo>
                  <a:lnTo>
                    <a:pt x="0" y="7010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30367" y="3107443"/>
              <a:ext cx="1534795" cy="489584"/>
            </a:xfrm>
            <a:custGeom>
              <a:avLst/>
              <a:gdLst/>
              <a:ahLst/>
              <a:cxnLst/>
              <a:rect l="l" t="t" r="r" b="b"/>
              <a:pathLst>
                <a:path w="1534795" h="489585">
                  <a:moveTo>
                    <a:pt x="1044722" y="489474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1534196" y="0"/>
                  </a:lnTo>
                  <a:lnTo>
                    <a:pt x="1044722" y="4894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0367" y="3107443"/>
              <a:ext cx="1534795" cy="701675"/>
            </a:xfrm>
            <a:custGeom>
              <a:avLst/>
              <a:gdLst/>
              <a:ahLst/>
              <a:cxnLst/>
              <a:rect l="l" t="t" r="r" b="b"/>
              <a:pathLst>
                <a:path w="1534795" h="701675">
                  <a:moveTo>
                    <a:pt x="0" y="489474"/>
                  </a:moveTo>
                  <a:lnTo>
                    <a:pt x="489474" y="0"/>
                  </a:lnTo>
                  <a:lnTo>
                    <a:pt x="1534196" y="0"/>
                  </a:lnTo>
                  <a:lnTo>
                    <a:pt x="1534196" y="211624"/>
                  </a:lnTo>
                  <a:lnTo>
                    <a:pt x="1044722" y="701098"/>
                  </a:lnTo>
                  <a:lnTo>
                    <a:pt x="0" y="701098"/>
                  </a:lnTo>
                  <a:lnTo>
                    <a:pt x="0" y="489474"/>
                  </a:lnTo>
                  <a:close/>
                </a:path>
                <a:path w="1534795" h="701675">
                  <a:moveTo>
                    <a:pt x="0" y="489474"/>
                  </a:moveTo>
                  <a:lnTo>
                    <a:pt x="1044722" y="489474"/>
                  </a:lnTo>
                  <a:lnTo>
                    <a:pt x="1534196" y="0"/>
                  </a:lnTo>
                </a:path>
                <a:path w="1534795" h="701675">
                  <a:moveTo>
                    <a:pt x="1044722" y="489474"/>
                  </a:moveTo>
                  <a:lnTo>
                    <a:pt x="1044722" y="70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18067" y="3225493"/>
              <a:ext cx="753110" cy="153035"/>
            </a:xfrm>
            <a:custGeom>
              <a:avLst/>
              <a:gdLst/>
              <a:ahLst/>
              <a:cxnLst/>
              <a:rect l="l" t="t" r="r" b="b"/>
              <a:pathLst>
                <a:path w="753110" h="153035">
                  <a:moveTo>
                    <a:pt x="752498" y="152499"/>
                  </a:moveTo>
                  <a:lnTo>
                    <a:pt x="0" y="152499"/>
                  </a:lnTo>
                  <a:lnTo>
                    <a:pt x="0" y="0"/>
                  </a:lnTo>
                  <a:lnTo>
                    <a:pt x="752498" y="0"/>
                  </a:lnTo>
                  <a:lnTo>
                    <a:pt x="752498" y="1524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70565" y="2872794"/>
              <a:ext cx="353060" cy="505459"/>
            </a:xfrm>
            <a:custGeom>
              <a:avLst/>
              <a:gdLst/>
              <a:ahLst/>
              <a:cxnLst/>
              <a:rect l="l" t="t" r="r" b="b"/>
              <a:pathLst>
                <a:path w="353060" h="505460">
                  <a:moveTo>
                    <a:pt x="0" y="505198"/>
                  </a:moveTo>
                  <a:lnTo>
                    <a:pt x="0" y="352699"/>
                  </a:lnTo>
                  <a:lnTo>
                    <a:pt x="352699" y="0"/>
                  </a:lnTo>
                  <a:lnTo>
                    <a:pt x="352699" y="152499"/>
                  </a:lnTo>
                  <a:lnTo>
                    <a:pt x="0" y="5051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18067" y="2872794"/>
              <a:ext cx="1105535" cy="353060"/>
            </a:xfrm>
            <a:custGeom>
              <a:avLst/>
              <a:gdLst/>
              <a:ahLst/>
              <a:cxnLst/>
              <a:rect l="l" t="t" r="r" b="b"/>
              <a:pathLst>
                <a:path w="1105535" h="353060">
                  <a:moveTo>
                    <a:pt x="752498" y="352699"/>
                  </a:moveTo>
                  <a:lnTo>
                    <a:pt x="0" y="352699"/>
                  </a:lnTo>
                  <a:lnTo>
                    <a:pt x="352724" y="0"/>
                  </a:lnTo>
                  <a:lnTo>
                    <a:pt x="1105197" y="0"/>
                  </a:lnTo>
                  <a:lnTo>
                    <a:pt x="752498" y="35269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18067" y="2872794"/>
              <a:ext cx="1105535" cy="505459"/>
            </a:xfrm>
            <a:custGeom>
              <a:avLst/>
              <a:gdLst/>
              <a:ahLst/>
              <a:cxnLst/>
              <a:rect l="l" t="t" r="r" b="b"/>
              <a:pathLst>
                <a:path w="1105535" h="505460">
                  <a:moveTo>
                    <a:pt x="0" y="352699"/>
                  </a:moveTo>
                  <a:lnTo>
                    <a:pt x="352724" y="0"/>
                  </a:lnTo>
                  <a:lnTo>
                    <a:pt x="1105197" y="0"/>
                  </a:lnTo>
                  <a:lnTo>
                    <a:pt x="1105197" y="152499"/>
                  </a:lnTo>
                  <a:lnTo>
                    <a:pt x="752498" y="505198"/>
                  </a:lnTo>
                  <a:lnTo>
                    <a:pt x="0" y="505198"/>
                  </a:lnTo>
                  <a:lnTo>
                    <a:pt x="0" y="352699"/>
                  </a:lnTo>
                  <a:close/>
                </a:path>
                <a:path w="1105535" h="505460">
                  <a:moveTo>
                    <a:pt x="0" y="352699"/>
                  </a:moveTo>
                  <a:lnTo>
                    <a:pt x="752498" y="352699"/>
                  </a:lnTo>
                  <a:lnTo>
                    <a:pt x="1105197" y="0"/>
                  </a:lnTo>
                </a:path>
                <a:path w="1105535" h="505460">
                  <a:moveTo>
                    <a:pt x="752498" y="352699"/>
                  </a:moveTo>
                  <a:lnTo>
                    <a:pt x="752498" y="5051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91166" y="2940094"/>
              <a:ext cx="539115" cy="109220"/>
            </a:xfrm>
            <a:custGeom>
              <a:avLst/>
              <a:gdLst/>
              <a:ahLst/>
              <a:cxnLst/>
              <a:rect l="l" t="t" r="r" b="b"/>
              <a:pathLst>
                <a:path w="539114" h="109219">
                  <a:moveTo>
                    <a:pt x="538698" y="109124"/>
                  </a:moveTo>
                  <a:lnTo>
                    <a:pt x="0" y="109124"/>
                  </a:lnTo>
                  <a:lnTo>
                    <a:pt x="0" y="0"/>
                  </a:lnTo>
                  <a:lnTo>
                    <a:pt x="538698" y="0"/>
                  </a:lnTo>
                  <a:lnTo>
                    <a:pt x="538698" y="1091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29865" y="2687719"/>
              <a:ext cx="252729" cy="361950"/>
            </a:xfrm>
            <a:custGeom>
              <a:avLst/>
              <a:gdLst/>
              <a:ahLst/>
              <a:cxnLst/>
              <a:rect l="l" t="t" r="r" b="b"/>
              <a:pathLst>
                <a:path w="252729" h="361950">
                  <a:moveTo>
                    <a:pt x="0" y="361499"/>
                  </a:moveTo>
                  <a:lnTo>
                    <a:pt x="0" y="252374"/>
                  </a:lnTo>
                  <a:lnTo>
                    <a:pt x="252399" y="0"/>
                  </a:lnTo>
                  <a:lnTo>
                    <a:pt x="252399" y="109124"/>
                  </a:lnTo>
                  <a:lnTo>
                    <a:pt x="0" y="3614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1166" y="2687719"/>
              <a:ext cx="791210" cy="252729"/>
            </a:xfrm>
            <a:custGeom>
              <a:avLst/>
              <a:gdLst/>
              <a:ahLst/>
              <a:cxnLst/>
              <a:rect l="l" t="t" r="r" b="b"/>
              <a:pathLst>
                <a:path w="791210" h="252730">
                  <a:moveTo>
                    <a:pt x="538698" y="252374"/>
                  </a:moveTo>
                  <a:lnTo>
                    <a:pt x="0" y="252374"/>
                  </a:lnTo>
                  <a:lnTo>
                    <a:pt x="252374" y="0"/>
                  </a:lnTo>
                  <a:lnTo>
                    <a:pt x="791098" y="0"/>
                  </a:lnTo>
                  <a:lnTo>
                    <a:pt x="538698" y="2523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91166" y="2687719"/>
              <a:ext cx="791210" cy="361950"/>
            </a:xfrm>
            <a:custGeom>
              <a:avLst/>
              <a:gdLst/>
              <a:ahLst/>
              <a:cxnLst/>
              <a:rect l="l" t="t" r="r" b="b"/>
              <a:pathLst>
                <a:path w="791210" h="361950">
                  <a:moveTo>
                    <a:pt x="0" y="252374"/>
                  </a:moveTo>
                  <a:lnTo>
                    <a:pt x="252374" y="0"/>
                  </a:lnTo>
                  <a:lnTo>
                    <a:pt x="791098" y="0"/>
                  </a:lnTo>
                  <a:lnTo>
                    <a:pt x="791098" y="109124"/>
                  </a:lnTo>
                  <a:lnTo>
                    <a:pt x="538698" y="361499"/>
                  </a:lnTo>
                  <a:lnTo>
                    <a:pt x="0" y="361499"/>
                  </a:lnTo>
                  <a:lnTo>
                    <a:pt x="0" y="252374"/>
                  </a:lnTo>
                  <a:close/>
                </a:path>
                <a:path w="791210" h="361950">
                  <a:moveTo>
                    <a:pt x="0" y="252374"/>
                  </a:moveTo>
                  <a:lnTo>
                    <a:pt x="538698" y="252374"/>
                  </a:lnTo>
                  <a:lnTo>
                    <a:pt x="791098" y="0"/>
                  </a:lnTo>
                </a:path>
                <a:path w="791210" h="361950">
                  <a:moveTo>
                    <a:pt x="538698" y="252374"/>
                  </a:moveTo>
                  <a:lnTo>
                    <a:pt x="538698" y="3614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87228" y="2531057"/>
              <a:ext cx="237524" cy="237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74589" y="3518143"/>
              <a:ext cx="587375" cy="0"/>
            </a:xfrm>
            <a:custGeom>
              <a:avLst/>
              <a:gdLst/>
              <a:ahLst/>
              <a:cxnLst/>
              <a:rect l="l" t="t" r="r" b="b"/>
              <a:pathLst>
                <a:path w="587375" h="0">
                  <a:moveTo>
                    <a:pt x="0" y="0"/>
                  </a:moveTo>
                  <a:lnTo>
                    <a:pt x="587248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61838" y="3502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61838" y="3502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70519" y="3626517"/>
              <a:ext cx="807720" cy="0"/>
            </a:xfrm>
            <a:custGeom>
              <a:avLst/>
              <a:gdLst/>
              <a:ahLst/>
              <a:cxnLst/>
              <a:rect l="l" t="t" r="r" b="b"/>
              <a:pathLst>
                <a:path w="807720" h="0">
                  <a:moveTo>
                    <a:pt x="80744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27294" y="3610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74"/>
                  </a:moveTo>
                  <a:lnTo>
                    <a:pt x="0" y="15724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27294" y="3610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24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083527" y="2636532"/>
              <a:ext cx="244774" cy="2447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803388" y="1454413"/>
            <a:ext cx="493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dirty="0" sz="1200" b="1">
                <a:solidFill>
                  <a:srgbClr val="0000FF"/>
                </a:solidFill>
                <a:latin typeface="Arial"/>
                <a:cs typeface="Arial"/>
              </a:rPr>
              <a:t>1	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03388" y="1818239"/>
            <a:ext cx="493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dirty="0" sz="1200" b="1">
                <a:solidFill>
                  <a:srgbClr val="0000FF"/>
                </a:solidFill>
                <a:latin typeface="Arial"/>
                <a:cs typeface="Arial"/>
              </a:rPr>
              <a:t>1	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05566" y="1432284"/>
            <a:ext cx="176530" cy="657225"/>
          </a:xfrm>
          <a:custGeom>
            <a:avLst/>
            <a:gdLst/>
            <a:ahLst/>
            <a:cxnLst/>
            <a:rect l="l" t="t" r="r" b="b"/>
            <a:pathLst>
              <a:path w="176529" h="657225">
                <a:moveTo>
                  <a:pt x="0" y="656698"/>
                </a:moveTo>
                <a:lnTo>
                  <a:pt x="1760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793986" y="1454413"/>
            <a:ext cx="493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0	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3986" y="1818239"/>
            <a:ext cx="493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0	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5117" y="2103258"/>
            <a:ext cx="250190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"/>
                <a:cs typeface="Arial"/>
              </a:rPr>
              <a:t>Faster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"/>
                <a:cs typeface="Arial"/>
              </a:rPr>
              <a:t>Training with larger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"/>
                <a:cs typeface="Arial"/>
              </a:rPr>
              <a:t>Equal or better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0367" y="3603621"/>
            <a:ext cx="104013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NxNxdepth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1019"/>
              </a:spcBef>
            </a:pPr>
            <a:r>
              <a:rPr dirty="0" sz="1400" spc="-5">
                <a:latin typeface="Arial"/>
                <a:cs typeface="Arial"/>
              </a:rPr>
              <a:t>512x512x3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284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5"/>
              <a:t>Discriminator </a:t>
            </a:r>
            <a:r>
              <a:rPr dirty="0" sz="3600" spc="-660"/>
              <a:t>- </a:t>
            </a:r>
            <a:r>
              <a:rPr dirty="0" sz="3600" spc="-850"/>
              <a:t>Patch</a:t>
            </a:r>
            <a:r>
              <a:rPr dirty="0" sz="3600" spc="-490"/>
              <a:t> </a:t>
            </a:r>
            <a:r>
              <a:rPr dirty="0" sz="3600" spc="-1070"/>
              <a:t>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7561" y="2771781"/>
            <a:ext cx="5700395" cy="1057275"/>
            <a:chOff x="357561" y="2771781"/>
            <a:chExt cx="5700395" cy="1057275"/>
          </a:xfrm>
        </p:grpSpPr>
        <p:sp>
          <p:nvSpPr>
            <p:cNvPr id="4" name="object 4"/>
            <p:cNvSpPr/>
            <p:nvPr/>
          </p:nvSpPr>
          <p:spPr>
            <a:xfrm>
              <a:off x="3177311" y="2776550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2875496" y="0"/>
                  </a:moveTo>
                  <a:lnTo>
                    <a:pt x="1946973" y="928522"/>
                  </a:lnTo>
                  <a:lnTo>
                    <a:pt x="0" y="928522"/>
                  </a:lnTo>
                  <a:lnTo>
                    <a:pt x="0" y="971397"/>
                  </a:lnTo>
                  <a:lnTo>
                    <a:pt x="1946973" y="971397"/>
                  </a:lnTo>
                  <a:lnTo>
                    <a:pt x="2875496" y="42875"/>
                  </a:lnTo>
                  <a:lnTo>
                    <a:pt x="2875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77318" y="2776544"/>
              <a:ext cx="2875915" cy="929005"/>
            </a:xfrm>
            <a:custGeom>
              <a:avLst/>
              <a:gdLst/>
              <a:ahLst/>
              <a:cxnLst/>
              <a:rect l="l" t="t" r="r" b="b"/>
              <a:pathLst>
                <a:path w="2875915" h="929004">
                  <a:moveTo>
                    <a:pt x="1946971" y="928523"/>
                  </a:moveTo>
                  <a:lnTo>
                    <a:pt x="0" y="928523"/>
                  </a:lnTo>
                  <a:lnTo>
                    <a:pt x="928548" y="0"/>
                  </a:lnTo>
                  <a:lnTo>
                    <a:pt x="2875494" y="0"/>
                  </a:lnTo>
                  <a:lnTo>
                    <a:pt x="1946971" y="9285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77318" y="2776544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0" y="928523"/>
                  </a:moveTo>
                  <a:lnTo>
                    <a:pt x="928548" y="0"/>
                  </a:lnTo>
                  <a:lnTo>
                    <a:pt x="2875494" y="0"/>
                  </a:lnTo>
                  <a:lnTo>
                    <a:pt x="2875494" y="42874"/>
                  </a:lnTo>
                  <a:lnTo>
                    <a:pt x="1946971" y="971398"/>
                  </a:lnTo>
                  <a:lnTo>
                    <a:pt x="0" y="971398"/>
                  </a:lnTo>
                  <a:lnTo>
                    <a:pt x="0" y="928523"/>
                  </a:lnTo>
                  <a:close/>
                </a:path>
                <a:path w="2875915" h="971550">
                  <a:moveTo>
                    <a:pt x="0" y="928523"/>
                  </a:moveTo>
                  <a:lnTo>
                    <a:pt x="1946971" y="928523"/>
                  </a:lnTo>
                  <a:lnTo>
                    <a:pt x="2875494" y="0"/>
                  </a:lnTo>
                </a:path>
                <a:path w="2875915" h="971550">
                  <a:moveTo>
                    <a:pt x="1946971" y="928523"/>
                  </a:moveTo>
                  <a:lnTo>
                    <a:pt x="1946971" y="9713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47116" y="3509992"/>
              <a:ext cx="655320" cy="133350"/>
            </a:xfrm>
            <a:custGeom>
              <a:avLst/>
              <a:gdLst/>
              <a:ahLst/>
              <a:cxnLst/>
              <a:rect l="l" t="t" r="r" b="b"/>
              <a:pathLst>
                <a:path w="655320" h="133350">
                  <a:moveTo>
                    <a:pt x="655048" y="132774"/>
                  </a:moveTo>
                  <a:lnTo>
                    <a:pt x="0" y="132774"/>
                  </a:lnTo>
                  <a:lnTo>
                    <a:pt x="0" y="0"/>
                  </a:lnTo>
                  <a:lnTo>
                    <a:pt x="655048" y="0"/>
                  </a:lnTo>
                  <a:lnTo>
                    <a:pt x="655048" y="13277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02165" y="3202968"/>
              <a:ext cx="307340" cy="440055"/>
            </a:xfrm>
            <a:custGeom>
              <a:avLst/>
              <a:gdLst/>
              <a:ahLst/>
              <a:cxnLst/>
              <a:rect l="l" t="t" r="r" b="b"/>
              <a:pathLst>
                <a:path w="307339" h="440054">
                  <a:moveTo>
                    <a:pt x="0" y="439799"/>
                  </a:moveTo>
                  <a:lnTo>
                    <a:pt x="0" y="307024"/>
                  </a:lnTo>
                  <a:lnTo>
                    <a:pt x="307024" y="0"/>
                  </a:lnTo>
                  <a:lnTo>
                    <a:pt x="307024" y="132749"/>
                  </a:lnTo>
                  <a:lnTo>
                    <a:pt x="0" y="439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47116" y="3202968"/>
              <a:ext cx="962660" cy="307340"/>
            </a:xfrm>
            <a:custGeom>
              <a:avLst/>
              <a:gdLst/>
              <a:ahLst/>
              <a:cxnLst/>
              <a:rect l="l" t="t" r="r" b="b"/>
              <a:pathLst>
                <a:path w="962660" h="307339">
                  <a:moveTo>
                    <a:pt x="655048" y="307024"/>
                  </a:moveTo>
                  <a:lnTo>
                    <a:pt x="0" y="307024"/>
                  </a:lnTo>
                  <a:lnTo>
                    <a:pt x="307024" y="0"/>
                  </a:lnTo>
                  <a:lnTo>
                    <a:pt x="962073" y="0"/>
                  </a:lnTo>
                  <a:lnTo>
                    <a:pt x="655048" y="30702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47116" y="3202968"/>
              <a:ext cx="962660" cy="440055"/>
            </a:xfrm>
            <a:custGeom>
              <a:avLst/>
              <a:gdLst/>
              <a:ahLst/>
              <a:cxnLst/>
              <a:rect l="l" t="t" r="r" b="b"/>
              <a:pathLst>
                <a:path w="962660" h="440054">
                  <a:moveTo>
                    <a:pt x="0" y="307024"/>
                  </a:moveTo>
                  <a:lnTo>
                    <a:pt x="307024" y="0"/>
                  </a:lnTo>
                  <a:lnTo>
                    <a:pt x="962073" y="0"/>
                  </a:lnTo>
                  <a:lnTo>
                    <a:pt x="962073" y="132749"/>
                  </a:lnTo>
                  <a:lnTo>
                    <a:pt x="655048" y="439799"/>
                  </a:lnTo>
                  <a:lnTo>
                    <a:pt x="0" y="439799"/>
                  </a:lnTo>
                  <a:lnTo>
                    <a:pt x="0" y="307024"/>
                  </a:lnTo>
                  <a:close/>
                </a:path>
                <a:path w="962660" h="440054">
                  <a:moveTo>
                    <a:pt x="0" y="307024"/>
                  </a:moveTo>
                  <a:lnTo>
                    <a:pt x="655048" y="307024"/>
                  </a:lnTo>
                  <a:lnTo>
                    <a:pt x="962073" y="0"/>
                  </a:lnTo>
                </a:path>
                <a:path w="962660" h="440054">
                  <a:moveTo>
                    <a:pt x="655048" y="307024"/>
                  </a:moveTo>
                  <a:lnTo>
                    <a:pt x="655048" y="439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64841" y="3276968"/>
              <a:ext cx="472440" cy="95885"/>
            </a:xfrm>
            <a:custGeom>
              <a:avLst/>
              <a:gdLst/>
              <a:ahLst/>
              <a:cxnLst/>
              <a:rect l="l" t="t" r="r" b="b"/>
              <a:pathLst>
                <a:path w="472439" h="95885">
                  <a:moveTo>
                    <a:pt x="472124" y="95624"/>
                  </a:moveTo>
                  <a:lnTo>
                    <a:pt x="0" y="95624"/>
                  </a:lnTo>
                  <a:lnTo>
                    <a:pt x="0" y="0"/>
                  </a:lnTo>
                  <a:lnTo>
                    <a:pt x="472124" y="0"/>
                  </a:lnTo>
                  <a:lnTo>
                    <a:pt x="472124" y="956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36965" y="3055793"/>
              <a:ext cx="221615" cy="316865"/>
            </a:xfrm>
            <a:custGeom>
              <a:avLst/>
              <a:gdLst/>
              <a:ahLst/>
              <a:cxnLst/>
              <a:rect l="l" t="t" r="r" b="b"/>
              <a:pathLst>
                <a:path w="221614" h="316864">
                  <a:moveTo>
                    <a:pt x="0" y="316799"/>
                  </a:moveTo>
                  <a:lnTo>
                    <a:pt x="0" y="221174"/>
                  </a:lnTo>
                  <a:lnTo>
                    <a:pt x="221174" y="0"/>
                  </a:lnTo>
                  <a:lnTo>
                    <a:pt x="221174" y="95649"/>
                  </a:lnTo>
                  <a:lnTo>
                    <a:pt x="0" y="31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4841" y="3055793"/>
              <a:ext cx="693420" cy="221615"/>
            </a:xfrm>
            <a:custGeom>
              <a:avLst/>
              <a:gdLst/>
              <a:ahLst/>
              <a:cxnLst/>
              <a:rect l="l" t="t" r="r" b="b"/>
              <a:pathLst>
                <a:path w="693420" h="221614">
                  <a:moveTo>
                    <a:pt x="472124" y="221174"/>
                  </a:moveTo>
                  <a:lnTo>
                    <a:pt x="0" y="221174"/>
                  </a:lnTo>
                  <a:lnTo>
                    <a:pt x="221149" y="0"/>
                  </a:lnTo>
                  <a:lnTo>
                    <a:pt x="693298" y="0"/>
                  </a:lnTo>
                  <a:lnTo>
                    <a:pt x="472124" y="2211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64841" y="3055793"/>
              <a:ext cx="693420" cy="316865"/>
            </a:xfrm>
            <a:custGeom>
              <a:avLst/>
              <a:gdLst/>
              <a:ahLst/>
              <a:cxnLst/>
              <a:rect l="l" t="t" r="r" b="b"/>
              <a:pathLst>
                <a:path w="693420" h="316864">
                  <a:moveTo>
                    <a:pt x="0" y="221174"/>
                  </a:moveTo>
                  <a:lnTo>
                    <a:pt x="221149" y="0"/>
                  </a:lnTo>
                  <a:lnTo>
                    <a:pt x="693298" y="0"/>
                  </a:lnTo>
                  <a:lnTo>
                    <a:pt x="693298" y="95649"/>
                  </a:lnTo>
                  <a:lnTo>
                    <a:pt x="472124" y="316799"/>
                  </a:lnTo>
                  <a:lnTo>
                    <a:pt x="0" y="316799"/>
                  </a:lnTo>
                  <a:lnTo>
                    <a:pt x="0" y="221174"/>
                  </a:lnTo>
                  <a:close/>
                </a:path>
                <a:path w="693420" h="316864">
                  <a:moveTo>
                    <a:pt x="0" y="221174"/>
                  </a:moveTo>
                  <a:lnTo>
                    <a:pt x="472124" y="221174"/>
                  </a:lnTo>
                  <a:lnTo>
                    <a:pt x="693298" y="0"/>
                  </a:lnTo>
                </a:path>
                <a:path w="693420" h="316864">
                  <a:moveTo>
                    <a:pt x="472124" y="221174"/>
                  </a:moveTo>
                  <a:lnTo>
                    <a:pt x="472124" y="31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73366" y="3098068"/>
              <a:ext cx="338455" cy="68580"/>
            </a:xfrm>
            <a:custGeom>
              <a:avLst/>
              <a:gdLst/>
              <a:ahLst/>
              <a:cxnLst/>
              <a:rect l="l" t="t" r="r" b="b"/>
              <a:pathLst>
                <a:path w="338454" h="68580">
                  <a:moveTo>
                    <a:pt x="337874" y="68449"/>
                  </a:moveTo>
                  <a:lnTo>
                    <a:pt x="0" y="68449"/>
                  </a:lnTo>
                  <a:lnTo>
                    <a:pt x="0" y="0"/>
                  </a:lnTo>
                  <a:lnTo>
                    <a:pt x="337874" y="0"/>
                  </a:lnTo>
                  <a:lnTo>
                    <a:pt x="337874" y="6844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11240" y="2939719"/>
              <a:ext cx="158750" cy="227329"/>
            </a:xfrm>
            <a:custGeom>
              <a:avLst/>
              <a:gdLst/>
              <a:ahLst/>
              <a:cxnLst/>
              <a:rect l="l" t="t" r="r" b="b"/>
              <a:pathLst>
                <a:path w="158750" h="227330">
                  <a:moveTo>
                    <a:pt x="0" y="226799"/>
                  </a:moveTo>
                  <a:lnTo>
                    <a:pt x="0" y="158349"/>
                  </a:lnTo>
                  <a:lnTo>
                    <a:pt x="158324" y="0"/>
                  </a:lnTo>
                  <a:lnTo>
                    <a:pt x="158324" y="68474"/>
                  </a:lnTo>
                  <a:lnTo>
                    <a:pt x="0" y="22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73366" y="2939719"/>
              <a:ext cx="496570" cy="158750"/>
            </a:xfrm>
            <a:custGeom>
              <a:avLst/>
              <a:gdLst/>
              <a:ahLst/>
              <a:cxnLst/>
              <a:rect l="l" t="t" r="r" b="b"/>
              <a:pathLst>
                <a:path w="496570" h="158750">
                  <a:moveTo>
                    <a:pt x="337874" y="158349"/>
                  </a:moveTo>
                  <a:lnTo>
                    <a:pt x="0" y="158349"/>
                  </a:lnTo>
                  <a:lnTo>
                    <a:pt x="158349" y="0"/>
                  </a:lnTo>
                  <a:lnTo>
                    <a:pt x="496199" y="0"/>
                  </a:lnTo>
                  <a:lnTo>
                    <a:pt x="337874" y="15834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3366" y="2939719"/>
              <a:ext cx="496570" cy="227329"/>
            </a:xfrm>
            <a:custGeom>
              <a:avLst/>
              <a:gdLst/>
              <a:ahLst/>
              <a:cxnLst/>
              <a:rect l="l" t="t" r="r" b="b"/>
              <a:pathLst>
                <a:path w="496570" h="227330">
                  <a:moveTo>
                    <a:pt x="0" y="158349"/>
                  </a:moveTo>
                  <a:lnTo>
                    <a:pt x="158349" y="0"/>
                  </a:lnTo>
                  <a:lnTo>
                    <a:pt x="496199" y="0"/>
                  </a:lnTo>
                  <a:lnTo>
                    <a:pt x="496199" y="68474"/>
                  </a:lnTo>
                  <a:lnTo>
                    <a:pt x="337874" y="226799"/>
                  </a:lnTo>
                  <a:lnTo>
                    <a:pt x="0" y="226799"/>
                  </a:lnTo>
                  <a:lnTo>
                    <a:pt x="0" y="158349"/>
                  </a:lnTo>
                  <a:close/>
                </a:path>
                <a:path w="496570" h="227330">
                  <a:moveTo>
                    <a:pt x="0" y="158349"/>
                  </a:moveTo>
                  <a:lnTo>
                    <a:pt x="337874" y="158349"/>
                  </a:lnTo>
                  <a:lnTo>
                    <a:pt x="496199" y="0"/>
                  </a:lnTo>
                </a:path>
                <a:path w="496570" h="227330">
                  <a:moveTo>
                    <a:pt x="337874" y="158349"/>
                  </a:moveTo>
                  <a:lnTo>
                    <a:pt x="337874" y="22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57278" y="2839706"/>
              <a:ext cx="152624" cy="152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52865" y="3460543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5" h="0">
                  <a:moveTo>
                    <a:pt x="0" y="0"/>
                  </a:moveTo>
                  <a:lnTo>
                    <a:pt x="346949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99814" y="34447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4" y="157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299814" y="34447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4" y="15749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66567" y="3528517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39" h="0">
                  <a:moveTo>
                    <a:pt x="484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423343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74"/>
                  </a:moveTo>
                  <a:lnTo>
                    <a:pt x="0" y="15749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423343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49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3977" y="2909631"/>
              <a:ext cx="153274" cy="153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2318" y="2852750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2875496" y="0"/>
                  </a:moveTo>
                  <a:lnTo>
                    <a:pt x="1946960" y="928522"/>
                  </a:lnTo>
                  <a:lnTo>
                    <a:pt x="0" y="928522"/>
                  </a:lnTo>
                  <a:lnTo>
                    <a:pt x="0" y="971397"/>
                  </a:lnTo>
                  <a:lnTo>
                    <a:pt x="1946960" y="971397"/>
                  </a:lnTo>
                  <a:lnTo>
                    <a:pt x="2875496" y="42875"/>
                  </a:lnTo>
                  <a:lnTo>
                    <a:pt x="2875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2324" y="2852744"/>
              <a:ext cx="2875915" cy="929005"/>
            </a:xfrm>
            <a:custGeom>
              <a:avLst/>
              <a:gdLst/>
              <a:ahLst/>
              <a:cxnLst/>
              <a:rect l="l" t="t" r="r" b="b"/>
              <a:pathLst>
                <a:path w="2875915" h="929004">
                  <a:moveTo>
                    <a:pt x="1946963" y="928523"/>
                  </a:moveTo>
                  <a:lnTo>
                    <a:pt x="0" y="928523"/>
                  </a:lnTo>
                  <a:lnTo>
                    <a:pt x="928530" y="0"/>
                  </a:lnTo>
                  <a:lnTo>
                    <a:pt x="2875494" y="0"/>
                  </a:lnTo>
                  <a:lnTo>
                    <a:pt x="1946963" y="9285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2324" y="2852744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0" y="928523"/>
                  </a:moveTo>
                  <a:lnTo>
                    <a:pt x="928530" y="0"/>
                  </a:lnTo>
                  <a:lnTo>
                    <a:pt x="2875494" y="0"/>
                  </a:lnTo>
                  <a:lnTo>
                    <a:pt x="2875494" y="42874"/>
                  </a:lnTo>
                  <a:lnTo>
                    <a:pt x="1946963" y="971398"/>
                  </a:lnTo>
                  <a:lnTo>
                    <a:pt x="0" y="971398"/>
                  </a:lnTo>
                  <a:lnTo>
                    <a:pt x="0" y="928523"/>
                  </a:lnTo>
                  <a:close/>
                </a:path>
                <a:path w="2875915" h="971550">
                  <a:moveTo>
                    <a:pt x="0" y="928523"/>
                  </a:moveTo>
                  <a:lnTo>
                    <a:pt x="1946963" y="928523"/>
                  </a:lnTo>
                  <a:lnTo>
                    <a:pt x="2875494" y="0"/>
                  </a:lnTo>
                </a:path>
                <a:path w="2875915" h="971550">
                  <a:moveTo>
                    <a:pt x="1946963" y="928523"/>
                  </a:moveTo>
                  <a:lnTo>
                    <a:pt x="1946963" y="9713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36896" y="3387718"/>
              <a:ext cx="133985" cy="255270"/>
            </a:xfrm>
            <a:custGeom>
              <a:avLst/>
              <a:gdLst/>
              <a:ahLst/>
              <a:cxnLst/>
              <a:rect l="l" t="t" r="r" b="b"/>
              <a:pathLst>
                <a:path w="133985" h="255270">
                  <a:moveTo>
                    <a:pt x="133474" y="255274"/>
                  </a:moveTo>
                  <a:lnTo>
                    <a:pt x="0" y="255274"/>
                  </a:lnTo>
                  <a:lnTo>
                    <a:pt x="0" y="0"/>
                  </a:lnTo>
                  <a:lnTo>
                    <a:pt x="133474" y="0"/>
                  </a:lnTo>
                  <a:lnTo>
                    <a:pt x="133474" y="25527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70371" y="3326193"/>
              <a:ext cx="61594" cy="316865"/>
            </a:xfrm>
            <a:custGeom>
              <a:avLst/>
              <a:gdLst/>
              <a:ahLst/>
              <a:cxnLst/>
              <a:rect l="l" t="t" r="r" b="b"/>
              <a:pathLst>
                <a:path w="61594" h="316864">
                  <a:moveTo>
                    <a:pt x="0" y="316799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61524" y="255274"/>
                  </a:lnTo>
                  <a:lnTo>
                    <a:pt x="0" y="31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36896" y="3326193"/>
              <a:ext cx="195580" cy="61594"/>
            </a:xfrm>
            <a:custGeom>
              <a:avLst/>
              <a:gdLst/>
              <a:ahLst/>
              <a:cxnLst/>
              <a:rect l="l" t="t" r="r" b="b"/>
              <a:pathLst>
                <a:path w="195580" h="61595">
                  <a:moveTo>
                    <a:pt x="133474" y="61524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194999" y="0"/>
                  </a:lnTo>
                  <a:lnTo>
                    <a:pt x="133474" y="6152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36896" y="3326193"/>
              <a:ext cx="195580" cy="316865"/>
            </a:xfrm>
            <a:custGeom>
              <a:avLst/>
              <a:gdLst/>
              <a:ahLst/>
              <a:cxnLst/>
              <a:rect l="l" t="t" r="r" b="b"/>
              <a:pathLst>
                <a:path w="195580" h="316864">
                  <a:moveTo>
                    <a:pt x="0" y="61524"/>
                  </a:moveTo>
                  <a:lnTo>
                    <a:pt x="61524" y="0"/>
                  </a:lnTo>
                  <a:lnTo>
                    <a:pt x="194999" y="0"/>
                  </a:lnTo>
                  <a:lnTo>
                    <a:pt x="194999" y="255274"/>
                  </a:lnTo>
                  <a:lnTo>
                    <a:pt x="133474" y="316799"/>
                  </a:lnTo>
                  <a:lnTo>
                    <a:pt x="0" y="316799"/>
                  </a:lnTo>
                  <a:lnTo>
                    <a:pt x="0" y="61524"/>
                  </a:lnTo>
                  <a:close/>
                </a:path>
                <a:path w="195580" h="316864">
                  <a:moveTo>
                    <a:pt x="0" y="61524"/>
                  </a:moveTo>
                  <a:lnTo>
                    <a:pt x="133474" y="61524"/>
                  </a:lnTo>
                  <a:lnTo>
                    <a:pt x="194999" y="0"/>
                  </a:lnTo>
                </a:path>
                <a:path w="195580" h="316864">
                  <a:moveTo>
                    <a:pt x="133474" y="61524"/>
                  </a:moveTo>
                  <a:lnTo>
                    <a:pt x="133474" y="31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58084" y="2861531"/>
              <a:ext cx="152627" cy="152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09263" y="3536742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4" h="0">
                  <a:moveTo>
                    <a:pt x="0" y="0"/>
                  </a:moveTo>
                  <a:lnTo>
                    <a:pt x="346949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56212" y="3520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7" y="157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256212" y="3520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7" y="15749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27773" y="3528517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 h="0">
                  <a:moveTo>
                    <a:pt x="484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4548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74"/>
                  </a:moveTo>
                  <a:lnTo>
                    <a:pt x="0" y="15749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4548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49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74178" y="3138231"/>
              <a:ext cx="153277" cy="1532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536896" y="3070918"/>
              <a:ext cx="133985" cy="255270"/>
            </a:xfrm>
            <a:custGeom>
              <a:avLst/>
              <a:gdLst/>
              <a:ahLst/>
              <a:cxnLst/>
              <a:rect l="l" t="t" r="r" b="b"/>
              <a:pathLst>
                <a:path w="133985" h="255270">
                  <a:moveTo>
                    <a:pt x="133474" y="255274"/>
                  </a:moveTo>
                  <a:lnTo>
                    <a:pt x="0" y="255274"/>
                  </a:lnTo>
                  <a:lnTo>
                    <a:pt x="0" y="0"/>
                  </a:lnTo>
                  <a:lnTo>
                    <a:pt x="133474" y="0"/>
                  </a:lnTo>
                  <a:lnTo>
                    <a:pt x="133474" y="25527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670371" y="3009393"/>
              <a:ext cx="61594" cy="316865"/>
            </a:xfrm>
            <a:custGeom>
              <a:avLst/>
              <a:gdLst/>
              <a:ahLst/>
              <a:cxnLst/>
              <a:rect l="l" t="t" r="r" b="b"/>
              <a:pathLst>
                <a:path w="61594" h="316864">
                  <a:moveTo>
                    <a:pt x="0" y="316799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61524" y="255274"/>
                  </a:lnTo>
                  <a:lnTo>
                    <a:pt x="0" y="31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36896" y="3009393"/>
              <a:ext cx="195580" cy="61594"/>
            </a:xfrm>
            <a:custGeom>
              <a:avLst/>
              <a:gdLst/>
              <a:ahLst/>
              <a:cxnLst/>
              <a:rect l="l" t="t" r="r" b="b"/>
              <a:pathLst>
                <a:path w="195580" h="61594">
                  <a:moveTo>
                    <a:pt x="133474" y="61524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194999" y="0"/>
                  </a:lnTo>
                  <a:lnTo>
                    <a:pt x="133474" y="6152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536896" y="3009393"/>
              <a:ext cx="195580" cy="316865"/>
            </a:xfrm>
            <a:custGeom>
              <a:avLst/>
              <a:gdLst/>
              <a:ahLst/>
              <a:cxnLst/>
              <a:rect l="l" t="t" r="r" b="b"/>
              <a:pathLst>
                <a:path w="195580" h="316864">
                  <a:moveTo>
                    <a:pt x="0" y="61524"/>
                  </a:moveTo>
                  <a:lnTo>
                    <a:pt x="61524" y="0"/>
                  </a:lnTo>
                  <a:lnTo>
                    <a:pt x="194999" y="0"/>
                  </a:lnTo>
                  <a:lnTo>
                    <a:pt x="194999" y="255274"/>
                  </a:lnTo>
                  <a:lnTo>
                    <a:pt x="133474" y="316799"/>
                  </a:lnTo>
                  <a:lnTo>
                    <a:pt x="0" y="316799"/>
                  </a:lnTo>
                  <a:lnTo>
                    <a:pt x="0" y="61524"/>
                  </a:lnTo>
                  <a:close/>
                </a:path>
                <a:path w="195580" h="316864">
                  <a:moveTo>
                    <a:pt x="0" y="61524"/>
                  </a:moveTo>
                  <a:lnTo>
                    <a:pt x="133474" y="61524"/>
                  </a:lnTo>
                  <a:lnTo>
                    <a:pt x="194999" y="0"/>
                  </a:lnTo>
                </a:path>
                <a:path w="195580" h="316864">
                  <a:moveTo>
                    <a:pt x="133474" y="61524"/>
                  </a:moveTo>
                  <a:lnTo>
                    <a:pt x="133474" y="31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69873" y="1497783"/>
            <a:ext cx="8343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PixelGAN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27466" y="1497783"/>
            <a:ext cx="9036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PatchGAN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70660" y="1497783"/>
            <a:ext cx="9334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ImageGAN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548924" y="2193107"/>
            <a:ext cx="2086610" cy="1585595"/>
            <a:chOff x="6548924" y="2193107"/>
            <a:chExt cx="2086610" cy="1585595"/>
          </a:xfrm>
        </p:grpSpPr>
        <p:sp>
          <p:nvSpPr>
            <p:cNvPr id="50" name="object 50"/>
            <p:cNvSpPr/>
            <p:nvPr/>
          </p:nvSpPr>
          <p:spPr>
            <a:xfrm>
              <a:off x="6553682" y="3066046"/>
              <a:ext cx="2077085" cy="708025"/>
            </a:xfrm>
            <a:custGeom>
              <a:avLst/>
              <a:gdLst/>
              <a:ahLst/>
              <a:cxnLst/>
              <a:rect l="l" t="t" r="r" b="b"/>
              <a:pathLst>
                <a:path w="2077084" h="708025">
                  <a:moveTo>
                    <a:pt x="2076894" y="0"/>
                  </a:moveTo>
                  <a:lnTo>
                    <a:pt x="1400721" y="676173"/>
                  </a:lnTo>
                  <a:lnTo>
                    <a:pt x="0" y="676173"/>
                  </a:lnTo>
                  <a:lnTo>
                    <a:pt x="0" y="707402"/>
                  </a:lnTo>
                  <a:lnTo>
                    <a:pt x="1400721" y="707402"/>
                  </a:lnTo>
                  <a:lnTo>
                    <a:pt x="2076894" y="31229"/>
                  </a:lnTo>
                  <a:lnTo>
                    <a:pt x="2076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553686" y="3066043"/>
              <a:ext cx="2077085" cy="676275"/>
            </a:xfrm>
            <a:custGeom>
              <a:avLst/>
              <a:gdLst/>
              <a:ahLst/>
              <a:cxnLst/>
              <a:rect l="l" t="t" r="r" b="b"/>
              <a:pathLst>
                <a:path w="2077084" h="676275">
                  <a:moveTo>
                    <a:pt x="1400722" y="676173"/>
                  </a:moveTo>
                  <a:lnTo>
                    <a:pt x="0" y="676173"/>
                  </a:lnTo>
                  <a:lnTo>
                    <a:pt x="676173" y="0"/>
                  </a:lnTo>
                  <a:lnTo>
                    <a:pt x="2076895" y="0"/>
                  </a:lnTo>
                  <a:lnTo>
                    <a:pt x="1400722" y="6761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553686" y="3066043"/>
              <a:ext cx="2077085" cy="708025"/>
            </a:xfrm>
            <a:custGeom>
              <a:avLst/>
              <a:gdLst/>
              <a:ahLst/>
              <a:cxnLst/>
              <a:rect l="l" t="t" r="r" b="b"/>
              <a:pathLst>
                <a:path w="2077084" h="708025">
                  <a:moveTo>
                    <a:pt x="0" y="676173"/>
                  </a:moveTo>
                  <a:lnTo>
                    <a:pt x="676173" y="0"/>
                  </a:lnTo>
                  <a:lnTo>
                    <a:pt x="2076895" y="0"/>
                  </a:lnTo>
                  <a:lnTo>
                    <a:pt x="2076895" y="31224"/>
                  </a:lnTo>
                  <a:lnTo>
                    <a:pt x="1400722" y="707398"/>
                  </a:lnTo>
                  <a:lnTo>
                    <a:pt x="0" y="707398"/>
                  </a:lnTo>
                  <a:lnTo>
                    <a:pt x="0" y="676173"/>
                  </a:lnTo>
                  <a:close/>
                </a:path>
                <a:path w="2077084" h="708025">
                  <a:moveTo>
                    <a:pt x="0" y="676173"/>
                  </a:moveTo>
                  <a:lnTo>
                    <a:pt x="1400722" y="676173"/>
                  </a:lnTo>
                  <a:lnTo>
                    <a:pt x="2076895" y="0"/>
                  </a:lnTo>
                </a:path>
                <a:path w="2077084" h="708025">
                  <a:moveTo>
                    <a:pt x="1400722" y="676173"/>
                  </a:moveTo>
                  <a:lnTo>
                    <a:pt x="1400722" y="7073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739036" y="3431742"/>
              <a:ext cx="1141095" cy="231140"/>
            </a:xfrm>
            <a:custGeom>
              <a:avLst/>
              <a:gdLst/>
              <a:ahLst/>
              <a:cxnLst/>
              <a:rect l="l" t="t" r="r" b="b"/>
              <a:pathLst>
                <a:path w="1141095" h="231139">
                  <a:moveTo>
                    <a:pt x="1140722" y="230849"/>
                  </a:moveTo>
                  <a:lnTo>
                    <a:pt x="0" y="230849"/>
                  </a:lnTo>
                  <a:lnTo>
                    <a:pt x="0" y="0"/>
                  </a:lnTo>
                  <a:lnTo>
                    <a:pt x="1140722" y="0"/>
                  </a:lnTo>
                  <a:lnTo>
                    <a:pt x="1140722" y="23084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879759" y="2897894"/>
              <a:ext cx="534035" cy="765175"/>
            </a:xfrm>
            <a:custGeom>
              <a:avLst/>
              <a:gdLst/>
              <a:ahLst/>
              <a:cxnLst/>
              <a:rect l="l" t="t" r="r" b="b"/>
              <a:pathLst>
                <a:path w="534034" h="765175">
                  <a:moveTo>
                    <a:pt x="0" y="764698"/>
                  </a:moveTo>
                  <a:lnTo>
                    <a:pt x="0" y="533848"/>
                  </a:lnTo>
                  <a:lnTo>
                    <a:pt x="533873" y="0"/>
                  </a:lnTo>
                  <a:lnTo>
                    <a:pt x="533873" y="230824"/>
                  </a:lnTo>
                  <a:lnTo>
                    <a:pt x="0" y="7646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739036" y="2897894"/>
              <a:ext cx="1675130" cy="534035"/>
            </a:xfrm>
            <a:custGeom>
              <a:avLst/>
              <a:gdLst/>
              <a:ahLst/>
              <a:cxnLst/>
              <a:rect l="l" t="t" r="r" b="b"/>
              <a:pathLst>
                <a:path w="1675129" h="534035">
                  <a:moveTo>
                    <a:pt x="1140722" y="533848"/>
                  </a:moveTo>
                  <a:lnTo>
                    <a:pt x="0" y="533848"/>
                  </a:lnTo>
                  <a:lnTo>
                    <a:pt x="533873" y="0"/>
                  </a:lnTo>
                  <a:lnTo>
                    <a:pt x="1674596" y="0"/>
                  </a:lnTo>
                  <a:lnTo>
                    <a:pt x="1140722" y="533848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739036" y="2897894"/>
              <a:ext cx="1675130" cy="765175"/>
            </a:xfrm>
            <a:custGeom>
              <a:avLst/>
              <a:gdLst/>
              <a:ahLst/>
              <a:cxnLst/>
              <a:rect l="l" t="t" r="r" b="b"/>
              <a:pathLst>
                <a:path w="1675129" h="765175">
                  <a:moveTo>
                    <a:pt x="0" y="533848"/>
                  </a:moveTo>
                  <a:lnTo>
                    <a:pt x="533873" y="0"/>
                  </a:lnTo>
                  <a:lnTo>
                    <a:pt x="1674596" y="0"/>
                  </a:lnTo>
                  <a:lnTo>
                    <a:pt x="1674596" y="230824"/>
                  </a:lnTo>
                  <a:lnTo>
                    <a:pt x="1140722" y="764698"/>
                  </a:lnTo>
                  <a:lnTo>
                    <a:pt x="0" y="764698"/>
                  </a:lnTo>
                  <a:lnTo>
                    <a:pt x="0" y="533848"/>
                  </a:lnTo>
                  <a:close/>
                </a:path>
                <a:path w="1675129" h="765175">
                  <a:moveTo>
                    <a:pt x="0" y="533848"/>
                  </a:moveTo>
                  <a:lnTo>
                    <a:pt x="1140722" y="533848"/>
                  </a:lnTo>
                  <a:lnTo>
                    <a:pt x="1674596" y="0"/>
                  </a:lnTo>
                </a:path>
                <a:path w="1675129" h="765175">
                  <a:moveTo>
                    <a:pt x="1140722" y="533848"/>
                  </a:moveTo>
                  <a:lnTo>
                    <a:pt x="1140722" y="7646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943885" y="3026568"/>
              <a:ext cx="821690" cy="166370"/>
            </a:xfrm>
            <a:custGeom>
              <a:avLst/>
              <a:gdLst/>
              <a:ahLst/>
              <a:cxnLst/>
              <a:rect l="l" t="t" r="r" b="b"/>
              <a:pathLst>
                <a:path w="821690" h="166369">
                  <a:moveTo>
                    <a:pt x="821248" y="166349"/>
                  </a:moveTo>
                  <a:lnTo>
                    <a:pt x="0" y="166349"/>
                  </a:lnTo>
                  <a:lnTo>
                    <a:pt x="0" y="0"/>
                  </a:lnTo>
                  <a:lnTo>
                    <a:pt x="821248" y="0"/>
                  </a:lnTo>
                  <a:lnTo>
                    <a:pt x="821248" y="16634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765134" y="2641819"/>
              <a:ext cx="384810" cy="551180"/>
            </a:xfrm>
            <a:custGeom>
              <a:avLst/>
              <a:gdLst/>
              <a:ahLst/>
              <a:cxnLst/>
              <a:rect l="l" t="t" r="r" b="b"/>
              <a:pathLst>
                <a:path w="384809" h="551180">
                  <a:moveTo>
                    <a:pt x="0" y="551098"/>
                  </a:moveTo>
                  <a:lnTo>
                    <a:pt x="0" y="384749"/>
                  </a:lnTo>
                  <a:lnTo>
                    <a:pt x="384749" y="0"/>
                  </a:lnTo>
                  <a:lnTo>
                    <a:pt x="384749" y="166349"/>
                  </a:lnTo>
                  <a:lnTo>
                    <a:pt x="0" y="5510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43885" y="2641819"/>
              <a:ext cx="1206500" cy="384810"/>
            </a:xfrm>
            <a:custGeom>
              <a:avLst/>
              <a:gdLst/>
              <a:ahLst/>
              <a:cxnLst/>
              <a:rect l="l" t="t" r="r" b="b"/>
              <a:pathLst>
                <a:path w="1206500" h="384810">
                  <a:moveTo>
                    <a:pt x="821248" y="384749"/>
                  </a:moveTo>
                  <a:lnTo>
                    <a:pt x="0" y="384749"/>
                  </a:lnTo>
                  <a:lnTo>
                    <a:pt x="384749" y="0"/>
                  </a:lnTo>
                  <a:lnTo>
                    <a:pt x="1205997" y="0"/>
                  </a:lnTo>
                  <a:lnTo>
                    <a:pt x="821248" y="38474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943885" y="2641819"/>
              <a:ext cx="1206500" cy="551180"/>
            </a:xfrm>
            <a:custGeom>
              <a:avLst/>
              <a:gdLst/>
              <a:ahLst/>
              <a:cxnLst/>
              <a:rect l="l" t="t" r="r" b="b"/>
              <a:pathLst>
                <a:path w="1206500" h="551180">
                  <a:moveTo>
                    <a:pt x="0" y="384749"/>
                  </a:moveTo>
                  <a:lnTo>
                    <a:pt x="384749" y="0"/>
                  </a:lnTo>
                  <a:lnTo>
                    <a:pt x="1205997" y="0"/>
                  </a:lnTo>
                  <a:lnTo>
                    <a:pt x="1205997" y="166349"/>
                  </a:lnTo>
                  <a:lnTo>
                    <a:pt x="821248" y="551098"/>
                  </a:lnTo>
                  <a:lnTo>
                    <a:pt x="0" y="551098"/>
                  </a:lnTo>
                  <a:lnTo>
                    <a:pt x="0" y="384749"/>
                  </a:lnTo>
                  <a:close/>
                </a:path>
                <a:path w="1206500" h="551180">
                  <a:moveTo>
                    <a:pt x="0" y="384749"/>
                  </a:moveTo>
                  <a:lnTo>
                    <a:pt x="821248" y="384749"/>
                  </a:lnTo>
                  <a:lnTo>
                    <a:pt x="1205997" y="0"/>
                  </a:lnTo>
                </a:path>
                <a:path w="1206500" h="551180">
                  <a:moveTo>
                    <a:pt x="821248" y="384749"/>
                  </a:moveTo>
                  <a:lnTo>
                    <a:pt x="821248" y="55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132760" y="2715244"/>
              <a:ext cx="587375" cy="119380"/>
            </a:xfrm>
            <a:custGeom>
              <a:avLst/>
              <a:gdLst/>
              <a:ahLst/>
              <a:cxnLst/>
              <a:rect l="l" t="t" r="r" b="b"/>
              <a:pathLst>
                <a:path w="587375" h="119380">
                  <a:moveTo>
                    <a:pt x="587373" y="119099"/>
                  </a:moveTo>
                  <a:lnTo>
                    <a:pt x="0" y="119099"/>
                  </a:lnTo>
                  <a:lnTo>
                    <a:pt x="0" y="0"/>
                  </a:lnTo>
                  <a:lnTo>
                    <a:pt x="587373" y="0"/>
                  </a:lnTo>
                  <a:lnTo>
                    <a:pt x="587373" y="1190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720134" y="2439837"/>
              <a:ext cx="275590" cy="394970"/>
            </a:xfrm>
            <a:custGeom>
              <a:avLst/>
              <a:gdLst/>
              <a:ahLst/>
              <a:cxnLst/>
              <a:rect l="l" t="t" r="r" b="b"/>
              <a:pathLst>
                <a:path w="275590" h="394969">
                  <a:moveTo>
                    <a:pt x="0" y="394506"/>
                  </a:moveTo>
                  <a:lnTo>
                    <a:pt x="0" y="275406"/>
                  </a:lnTo>
                  <a:lnTo>
                    <a:pt x="275424" y="0"/>
                  </a:lnTo>
                  <a:lnTo>
                    <a:pt x="275424" y="119082"/>
                  </a:lnTo>
                  <a:lnTo>
                    <a:pt x="0" y="394506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132760" y="2439837"/>
              <a:ext cx="862965" cy="275590"/>
            </a:xfrm>
            <a:custGeom>
              <a:avLst/>
              <a:gdLst/>
              <a:ahLst/>
              <a:cxnLst/>
              <a:rect l="l" t="t" r="r" b="b"/>
              <a:pathLst>
                <a:path w="862965" h="275589">
                  <a:moveTo>
                    <a:pt x="587373" y="275406"/>
                  </a:moveTo>
                  <a:lnTo>
                    <a:pt x="0" y="275406"/>
                  </a:lnTo>
                  <a:lnTo>
                    <a:pt x="275399" y="0"/>
                  </a:lnTo>
                  <a:lnTo>
                    <a:pt x="862798" y="0"/>
                  </a:lnTo>
                  <a:lnTo>
                    <a:pt x="587373" y="275406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132760" y="2439837"/>
              <a:ext cx="862965" cy="394970"/>
            </a:xfrm>
            <a:custGeom>
              <a:avLst/>
              <a:gdLst/>
              <a:ahLst/>
              <a:cxnLst/>
              <a:rect l="l" t="t" r="r" b="b"/>
              <a:pathLst>
                <a:path w="862965" h="394969">
                  <a:moveTo>
                    <a:pt x="0" y="275406"/>
                  </a:moveTo>
                  <a:lnTo>
                    <a:pt x="275399" y="0"/>
                  </a:lnTo>
                  <a:lnTo>
                    <a:pt x="862798" y="0"/>
                  </a:lnTo>
                  <a:lnTo>
                    <a:pt x="862798" y="119082"/>
                  </a:lnTo>
                  <a:lnTo>
                    <a:pt x="587373" y="394506"/>
                  </a:lnTo>
                  <a:lnTo>
                    <a:pt x="0" y="394506"/>
                  </a:lnTo>
                  <a:lnTo>
                    <a:pt x="0" y="275406"/>
                  </a:lnTo>
                  <a:close/>
                </a:path>
                <a:path w="862965" h="394969">
                  <a:moveTo>
                    <a:pt x="0" y="275406"/>
                  </a:moveTo>
                  <a:lnTo>
                    <a:pt x="587373" y="275406"/>
                  </a:lnTo>
                  <a:lnTo>
                    <a:pt x="862798" y="0"/>
                  </a:lnTo>
                </a:path>
                <a:path w="862965" h="394969">
                  <a:moveTo>
                    <a:pt x="587373" y="275406"/>
                  </a:moveTo>
                  <a:lnTo>
                    <a:pt x="587373" y="394506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384860" y="2197870"/>
              <a:ext cx="248999" cy="2489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384860" y="2197870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5">
                  <a:moveTo>
                    <a:pt x="0" y="124499"/>
                  </a:moveTo>
                  <a:lnTo>
                    <a:pt x="9781" y="76038"/>
                  </a:lnTo>
                  <a:lnTo>
                    <a:pt x="36459" y="36464"/>
                  </a:lnTo>
                  <a:lnTo>
                    <a:pt x="76032" y="9783"/>
                  </a:lnTo>
                  <a:lnTo>
                    <a:pt x="124499" y="0"/>
                  </a:lnTo>
                  <a:lnTo>
                    <a:pt x="172130" y="9477"/>
                  </a:lnTo>
                  <a:lnTo>
                    <a:pt x="212524" y="36464"/>
                  </a:lnTo>
                  <a:lnTo>
                    <a:pt x="239518" y="76855"/>
                  </a:lnTo>
                  <a:lnTo>
                    <a:pt x="248999" y="124499"/>
                  </a:lnTo>
                  <a:lnTo>
                    <a:pt x="239214" y="172960"/>
                  </a:lnTo>
                  <a:lnTo>
                    <a:pt x="212530" y="212534"/>
                  </a:lnTo>
                  <a:lnTo>
                    <a:pt x="172956" y="239215"/>
                  </a:lnTo>
                  <a:lnTo>
                    <a:pt x="124499" y="248999"/>
                  </a:lnTo>
                  <a:lnTo>
                    <a:pt x="76032" y="239215"/>
                  </a:lnTo>
                  <a:lnTo>
                    <a:pt x="36459" y="212534"/>
                  </a:lnTo>
                  <a:lnTo>
                    <a:pt x="9781" y="172960"/>
                  </a:lnTo>
                  <a:lnTo>
                    <a:pt x="0" y="12449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994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80"/>
              <a:t>Optimization</a:t>
            </a:r>
            <a:r>
              <a:rPr dirty="0" sz="3600" spc="-570"/>
              <a:t> </a:t>
            </a:r>
            <a:r>
              <a:rPr dirty="0" sz="3600" spc="-855"/>
              <a:t>Losses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2372" y="1485982"/>
            <a:ext cx="344805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For training they are only using two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Losses: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latin typeface="Arial"/>
                <a:cs typeface="Arial"/>
              </a:rPr>
              <a:t>GAN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4820" y="2233310"/>
            <a:ext cx="5436964" cy="63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994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80"/>
              <a:t>Optimization</a:t>
            </a:r>
            <a:r>
              <a:rPr dirty="0" sz="3600" spc="-570"/>
              <a:t> </a:t>
            </a:r>
            <a:r>
              <a:rPr dirty="0" sz="3600" spc="-855"/>
              <a:t>Losses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2372" y="1485982"/>
            <a:ext cx="344805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For training they are only using two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Losses: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latin typeface="Arial"/>
                <a:cs typeface="Arial"/>
              </a:rPr>
              <a:t>GAN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1" y="2952829"/>
            <a:ext cx="43802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"/>
                <a:cs typeface="Arial"/>
              </a:rPr>
              <a:t>L1 Loss </a:t>
            </a:r>
            <a:r>
              <a:rPr dirty="0" sz="1400">
                <a:latin typeface="Arial"/>
                <a:cs typeface="Arial"/>
              </a:rPr>
              <a:t>(Enforce correctness </a:t>
            </a:r>
            <a:r>
              <a:rPr dirty="0" sz="1400" spc="-5">
                <a:latin typeface="Arial"/>
                <a:cs typeface="Arial"/>
              </a:rPr>
              <a:t>at Low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Frequencies):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4820" y="2233310"/>
            <a:ext cx="5436964" cy="63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43685" y="3351377"/>
            <a:ext cx="4658175" cy="284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994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80"/>
              <a:t>Optimization</a:t>
            </a:r>
            <a:r>
              <a:rPr dirty="0" sz="3600" spc="-570"/>
              <a:t> </a:t>
            </a:r>
            <a:r>
              <a:rPr dirty="0" sz="3600" spc="-855"/>
              <a:t>Losses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2372" y="1485982"/>
            <a:ext cx="344805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For training they are only using two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Losses: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latin typeface="Arial"/>
                <a:cs typeface="Arial"/>
              </a:rPr>
              <a:t>GAN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1" y="2952829"/>
            <a:ext cx="43802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"/>
                <a:cs typeface="Arial"/>
              </a:rPr>
              <a:t>L1 Loss </a:t>
            </a:r>
            <a:r>
              <a:rPr dirty="0" sz="1400">
                <a:latin typeface="Arial"/>
                <a:cs typeface="Arial"/>
              </a:rPr>
              <a:t>(Enforce correctness </a:t>
            </a:r>
            <a:r>
              <a:rPr dirty="0" sz="1400" spc="-5">
                <a:latin typeface="Arial"/>
                <a:cs typeface="Arial"/>
              </a:rPr>
              <a:t>at Low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Frequencies):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4820" y="2233310"/>
            <a:ext cx="5436964" cy="63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43685" y="3351377"/>
            <a:ext cx="4658175" cy="284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169170" y="4096116"/>
            <a:ext cx="4833620" cy="727075"/>
            <a:chOff x="2169170" y="4096116"/>
            <a:chExt cx="4833620" cy="727075"/>
          </a:xfrm>
        </p:grpSpPr>
        <p:sp>
          <p:nvSpPr>
            <p:cNvPr id="8" name="object 8"/>
            <p:cNvSpPr/>
            <p:nvPr/>
          </p:nvSpPr>
          <p:spPr>
            <a:xfrm>
              <a:off x="2178695" y="4105641"/>
              <a:ext cx="4814570" cy="708025"/>
            </a:xfrm>
            <a:custGeom>
              <a:avLst/>
              <a:gdLst/>
              <a:ahLst/>
              <a:cxnLst/>
              <a:rect l="l" t="t" r="r" b="b"/>
              <a:pathLst>
                <a:path w="4814570" h="708025">
                  <a:moveTo>
                    <a:pt x="0" y="117899"/>
                  </a:moveTo>
                  <a:lnTo>
                    <a:pt x="9265" y="72003"/>
                  </a:lnTo>
                  <a:lnTo>
                    <a:pt x="34533" y="34528"/>
                  </a:lnTo>
                  <a:lnTo>
                    <a:pt x="72009" y="9263"/>
                  </a:lnTo>
                  <a:lnTo>
                    <a:pt x="117902" y="0"/>
                  </a:lnTo>
                  <a:lnTo>
                    <a:pt x="4696490" y="0"/>
                  </a:lnTo>
                  <a:lnTo>
                    <a:pt x="4741609" y="8974"/>
                  </a:lnTo>
                  <a:lnTo>
                    <a:pt x="4779865" y="34524"/>
                  </a:lnTo>
                  <a:lnTo>
                    <a:pt x="4805415" y="72781"/>
                  </a:lnTo>
                  <a:lnTo>
                    <a:pt x="4814390" y="117899"/>
                  </a:lnTo>
                  <a:lnTo>
                    <a:pt x="4814390" y="589498"/>
                  </a:lnTo>
                  <a:lnTo>
                    <a:pt x="4805126" y="635395"/>
                  </a:lnTo>
                  <a:lnTo>
                    <a:pt x="4779862" y="672870"/>
                  </a:lnTo>
                  <a:lnTo>
                    <a:pt x="4742386" y="698134"/>
                  </a:lnTo>
                  <a:lnTo>
                    <a:pt x="4696490" y="707398"/>
                  </a:lnTo>
                  <a:lnTo>
                    <a:pt x="117902" y="707398"/>
                  </a:lnTo>
                  <a:lnTo>
                    <a:pt x="72009" y="698134"/>
                  </a:lnTo>
                  <a:lnTo>
                    <a:pt x="34533" y="672870"/>
                  </a:lnTo>
                  <a:lnTo>
                    <a:pt x="9265" y="635395"/>
                  </a:lnTo>
                  <a:lnTo>
                    <a:pt x="0" y="589498"/>
                  </a:lnTo>
                  <a:lnTo>
                    <a:pt x="0" y="1178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79151" y="4342218"/>
              <a:ext cx="4199959" cy="3332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3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367915" cy="28352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State </a:t>
            </a:r>
            <a:r>
              <a:rPr dirty="0" sz="1800" spc="-1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the</a:t>
            </a:r>
            <a:r>
              <a:rPr dirty="0" sz="1800" spc="-1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dirty="0" sz="1800" spc="-20">
                <a:solidFill>
                  <a:srgbClr val="695D46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66666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24242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424242"/>
                </a:solidFill>
                <a:latin typeface="Noto Sans"/>
                <a:cs typeface="Noto Sans"/>
              </a:rPr>
              <a:t>Experiment</a:t>
            </a:r>
            <a:r>
              <a:rPr dirty="0" sz="1400" spc="-2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dirty="0" sz="1400" spc="-10">
                <a:solidFill>
                  <a:srgbClr val="424242"/>
                </a:solidFill>
                <a:latin typeface="Noto Sans"/>
                <a:cs typeface="Noto Sans"/>
              </a:rPr>
              <a:t>types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424242"/>
                </a:solidFill>
                <a:latin typeface="Noto Sans"/>
                <a:cs typeface="Noto Sans"/>
              </a:rPr>
              <a:t>Evaluation</a:t>
            </a:r>
            <a:r>
              <a:rPr dirty="0" sz="1400" spc="-25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dirty="0" sz="1400" spc="-15">
                <a:solidFill>
                  <a:srgbClr val="424242"/>
                </a:solidFill>
                <a:latin typeface="Noto Sans"/>
                <a:cs typeface="Noto Sans"/>
              </a:rPr>
              <a:t>Metrics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5">
                <a:solidFill>
                  <a:srgbClr val="424242"/>
                </a:solidFill>
                <a:latin typeface="Noto Sans"/>
                <a:cs typeface="Noto Sans"/>
              </a:rPr>
              <a:t>Cityscapes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24242"/>
                </a:solidFill>
                <a:latin typeface="Noto Sans"/>
                <a:cs typeface="Noto Sans"/>
              </a:rPr>
              <a:t>Colorization</a:t>
            </a:r>
            <a:endParaRPr sz="14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10">
                <a:solidFill>
                  <a:srgbClr val="424242"/>
                </a:solidFill>
                <a:latin typeface="Noto Sans"/>
                <a:cs typeface="Noto Sans"/>
              </a:rPr>
              <a:t>Map </a:t>
            </a:r>
            <a:r>
              <a:rPr dirty="0" sz="1400" spc="-5">
                <a:solidFill>
                  <a:srgbClr val="424242"/>
                </a:solidFill>
                <a:latin typeface="Noto Sans"/>
                <a:cs typeface="Noto Sans"/>
              </a:rPr>
              <a:t>&lt;-&gt;</a:t>
            </a:r>
            <a:r>
              <a:rPr dirty="0" sz="1400" spc="-15">
                <a:solidFill>
                  <a:srgbClr val="424242"/>
                </a:solidFill>
                <a:latin typeface="Noto Sans"/>
                <a:cs typeface="Noto Sans"/>
              </a:rPr>
              <a:t> Aerial</a:t>
            </a:r>
            <a:endParaRPr sz="1400">
              <a:latin typeface="Noto Sans"/>
              <a:cs typeface="Noto Sans"/>
            </a:endParaRPr>
          </a:p>
          <a:p>
            <a:pPr marL="379095" indent="-336550">
              <a:lnSpc>
                <a:spcPct val="100000"/>
              </a:lnSpc>
              <a:spcBef>
                <a:spcPts val="254"/>
              </a:spcBef>
              <a:buClr>
                <a:srgbClr val="424242"/>
              </a:buClr>
              <a:buSzPct val="77777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20224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19" b="1">
                <a:solidFill>
                  <a:srgbClr val="EF6B00"/>
                </a:solidFill>
                <a:latin typeface="Verdana"/>
                <a:cs typeface="Verdana"/>
              </a:rPr>
              <a:t>Introduction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177" y="1263908"/>
            <a:ext cx="177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dirty="0" sz="1800" b="1">
                <a:solidFill>
                  <a:srgbClr val="695D46"/>
                </a:solidFill>
                <a:latin typeface="Arial"/>
                <a:cs typeface="Arial"/>
              </a:rPr>
              <a:t>→</a:t>
            </a:r>
            <a:r>
              <a:rPr dirty="0" sz="1800" spc="-50" b="1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695D46"/>
                </a:solidFill>
                <a:latin typeface="Noto Sans"/>
                <a:cs typeface="Noto Sans"/>
              </a:rPr>
              <a:t>Image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1010" y="4776577"/>
            <a:ext cx="49910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GANs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808" y="1858846"/>
            <a:ext cx="7702252" cy="2893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866005" cy="20923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b="1" i="1">
                <a:latin typeface="Arial"/>
                <a:cs typeface="Arial"/>
              </a:rPr>
              <a:t>Archirectural labels </a:t>
            </a:r>
            <a:r>
              <a:rPr dirty="0" sz="1500" b="1" i="1">
                <a:latin typeface="Arial"/>
                <a:cs typeface="Arial"/>
              </a:rPr>
              <a:t>→ </a:t>
            </a:r>
            <a:r>
              <a:rPr dirty="0" sz="1500" spc="-5" b="1" i="1">
                <a:latin typeface="Arial"/>
                <a:cs typeface="Arial"/>
              </a:rPr>
              <a:t>photo, </a:t>
            </a:r>
            <a:r>
              <a:rPr dirty="0" sz="1500" b="1">
                <a:latin typeface="Arial"/>
                <a:cs typeface="Arial"/>
              </a:rPr>
              <a:t>trained </a:t>
            </a:r>
            <a:r>
              <a:rPr dirty="0" sz="1500" spc="-5" b="1">
                <a:latin typeface="Arial"/>
                <a:cs typeface="Arial"/>
              </a:rPr>
              <a:t>on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Semantic labels &lt;-&gt; </a:t>
            </a:r>
            <a:r>
              <a:rPr dirty="0" sz="1500" i="1">
                <a:latin typeface="Arial"/>
                <a:cs typeface="Arial"/>
              </a:rPr>
              <a:t>photo</a:t>
            </a:r>
            <a:r>
              <a:rPr dirty="0" sz="1500">
                <a:latin typeface="Arial"/>
                <a:cs typeface="Arial"/>
              </a:rPr>
              <a:t>, </a:t>
            </a:r>
            <a:r>
              <a:rPr dirty="0" sz="1500" spc="-5">
                <a:latin typeface="Arial"/>
                <a:cs typeface="Arial"/>
              </a:rPr>
              <a:t>on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i="1">
                <a:latin typeface="Arial"/>
                <a:cs typeface="Arial"/>
              </a:rPr>
              <a:t>Map </a:t>
            </a:r>
            <a:r>
              <a:rPr dirty="0" sz="1500" spc="-5" i="1">
                <a:latin typeface="Arial"/>
                <a:cs typeface="Arial"/>
              </a:rPr>
              <a:t>&lt;-&gt; Aerial photo, </a:t>
            </a:r>
            <a:r>
              <a:rPr dirty="0" sz="1500" spc="-5">
                <a:latin typeface="Arial"/>
                <a:cs typeface="Arial"/>
              </a:rPr>
              <a:t>from Google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BW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Color photos,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Edges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 Handbags and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Sketch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human drawn</a:t>
            </a:r>
            <a:r>
              <a:rPr dirty="0" sz="1500" spc="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Day </a:t>
            </a:r>
            <a:r>
              <a:rPr dirty="0" sz="1500" i="1">
                <a:latin typeface="Arial"/>
                <a:cs typeface="Arial"/>
              </a:rPr>
              <a:t>→</a:t>
            </a:r>
            <a:r>
              <a:rPr dirty="0" sz="1500" spc="-1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5537" y="1806121"/>
            <a:ext cx="2663894" cy="1692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Archirectural labels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b="1" i="1">
                <a:latin typeface="Arial"/>
                <a:cs typeface="Arial"/>
              </a:rPr>
              <a:t>Semantic labels &lt;-&gt; </a:t>
            </a:r>
            <a:r>
              <a:rPr dirty="0" sz="1500" spc="5" b="1" i="1">
                <a:latin typeface="Arial"/>
                <a:cs typeface="Arial"/>
              </a:rPr>
              <a:t>photo</a:t>
            </a:r>
            <a:r>
              <a:rPr dirty="0" sz="1500" spc="5" b="1">
                <a:latin typeface="Arial"/>
                <a:cs typeface="Arial"/>
              </a:rPr>
              <a:t>, </a:t>
            </a:r>
            <a:r>
              <a:rPr dirty="0" sz="1500" spc="-5" b="1">
                <a:latin typeface="Arial"/>
                <a:cs typeface="Arial"/>
              </a:rPr>
              <a:t>on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i="1">
                <a:latin typeface="Arial"/>
                <a:cs typeface="Arial"/>
              </a:rPr>
              <a:t>Map </a:t>
            </a:r>
            <a:r>
              <a:rPr dirty="0" sz="1500" spc="-5" i="1">
                <a:latin typeface="Arial"/>
                <a:cs typeface="Arial"/>
              </a:rPr>
              <a:t>&lt;-&gt; Aerial photo, </a:t>
            </a:r>
            <a:r>
              <a:rPr dirty="0" sz="1500" spc="-5">
                <a:latin typeface="Arial"/>
                <a:cs typeface="Arial"/>
              </a:rPr>
              <a:t>from Google</a:t>
            </a:r>
            <a:r>
              <a:rPr dirty="0" sz="150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BW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Color photos,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Edges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 Handbags and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Sketch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human drawn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Day </a:t>
            </a:r>
            <a:r>
              <a:rPr dirty="0" sz="1500" i="1">
                <a:latin typeface="Arial"/>
                <a:cs typeface="Arial"/>
              </a:rPr>
              <a:t>→</a:t>
            </a:r>
            <a:r>
              <a:rPr dirty="0" sz="1500" spc="-1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4732" y="3294043"/>
            <a:ext cx="3964599" cy="1401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Archirectural labels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Semantic labels &lt;-&gt; </a:t>
            </a:r>
            <a:r>
              <a:rPr dirty="0" sz="1500" i="1">
                <a:latin typeface="Arial"/>
                <a:cs typeface="Arial"/>
              </a:rPr>
              <a:t>photo</a:t>
            </a:r>
            <a:r>
              <a:rPr dirty="0" sz="1500">
                <a:latin typeface="Arial"/>
                <a:cs typeface="Arial"/>
              </a:rPr>
              <a:t>, </a:t>
            </a:r>
            <a:r>
              <a:rPr dirty="0" sz="1500" spc="-5">
                <a:latin typeface="Arial"/>
                <a:cs typeface="Arial"/>
              </a:rPr>
              <a:t>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b="1" i="1">
                <a:latin typeface="Arial"/>
                <a:cs typeface="Arial"/>
              </a:rPr>
              <a:t>Map </a:t>
            </a:r>
            <a:r>
              <a:rPr dirty="0" sz="1500" spc="-5" b="1" i="1">
                <a:latin typeface="Arial"/>
                <a:cs typeface="Arial"/>
              </a:rPr>
              <a:t>&lt;-&gt; Aerial photo, </a:t>
            </a:r>
            <a:r>
              <a:rPr dirty="0" sz="1500" b="1">
                <a:latin typeface="Arial"/>
                <a:cs typeface="Arial"/>
              </a:rPr>
              <a:t>from </a:t>
            </a:r>
            <a:r>
              <a:rPr dirty="0" sz="1500" spc="-5" b="1">
                <a:latin typeface="Arial"/>
                <a:cs typeface="Arial"/>
              </a:rPr>
              <a:t>Google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BW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Color photos,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Edges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 Handbags and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Sketch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human drawn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Day </a:t>
            </a:r>
            <a:r>
              <a:rPr dirty="0" sz="1500" i="1">
                <a:latin typeface="Arial"/>
                <a:cs typeface="Arial"/>
              </a:rPr>
              <a:t>→</a:t>
            </a:r>
            <a:r>
              <a:rPr dirty="0" sz="1500" spc="-1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3054" y="1600859"/>
            <a:ext cx="3387802" cy="1941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Archirectural labels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Semantic labels &lt;-&gt; </a:t>
            </a:r>
            <a:r>
              <a:rPr dirty="0" sz="1500" i="1">
                <a:latin typeface="Arial"/>
                <a:cs typeface="Arial"/>
              </a:rPr>
              <a:t>photo</a:t>
            </a:r>
            <a:r>
              <a:rPr dirty="0" sz="1500">
                <a:latin typeface="Arial"/>
                <a:cs typeface="Arial"/>
              </a:rPr>
              <a:t>, </a:t>
            </a:r>
            <a:r>
              <a:rPr dirty="0" sz="1500" spc="-5">
                <a:latin typeface="Arial"/>
                <a:cs typeface="Arial"/>
              </a:rPr>
              <a:t>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i="1">
                <a:latin typeface="Arial"/>
                <a:cs typeface="Arial"/>
              </a:rPr>
              <a:t>Map </a:t>
            </a:r>
            <a:r>
              <a:rPr dirty="0" sz="1500" spc="-5" i="1">
                <a:latin typeface="Arial"/>
                <a:cs typeface="Arial"/>
              </a:rPr>
              <a:t>&lt;-&gt; Aerial photo, </a:t>
            </a:r>
            <a:r>
              <a:rPr dirty="0" sz="1500" spc="-5">
                <a:latin typeface="Arial"/>
                <a:cs typeface="Arial"/>
              </a:rPr>
              <a:t>from Google</a:t>
            </a:r>
            <a:r>
              <a:rPr dirty="0" sz="150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b="1" i="1">
                <a:latin typeface="Arial"/>
                <a:cs typeface="Arial"/>
              </a:rPr>
              <a:t>BW </a:t>
            </a:r>
            <a:r>
              <a:rPr dirty="0" sz="1500" b="1" i="1">
                <a:latin typeface="Arial"/>
                <a:cs typeface="Arial"/>
              </a:rPr>
              <a:t>→ </a:t>
            </a:r>
            <a:r>
              <a:rPr dirty="0" sz="1500" spc="-5" b="1" i="1">
                <a:latin typeface="Arial"/>
                <a:cs typeface="Arial"/>
              </a:rPr>
              <a:t>Color photos, </a:t>
            </a:r>
            <a:r>
              <a:rPr dirty="0" sz="1500" b="1">
                <a:latin typeface="Arial"/>
                <a:cs typeface="Arial"/>
              </a:rPr>
              <a:t>trained </a:t>
            </a:r>
            <a:r>
              <a:rPr dirty="0" sz="1500" spc="-5" b="1">
                <a:latin typeface="Arial"/>
                <a:cs typeface="Arial"/>
              </a:rPr>
              <a:t>on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Edges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 Handbags and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Sketch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human drawn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Day </a:t>
            </a:r>
            <a:r>
              <a:rPr dirty="0" sz="1500" i="1">
                <a:latin typeface="Arial"/>
                <a:cs typeface="Arial"/>
              </a:rPr>
              <a:t>→</a:t>
            </a:r>
            <a:r>
              <a:rPr dirty="0" sz="1500" spc="-1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63" y="1811496"/>
            <a:ext cx="3286496" cy="2001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790440" cy="20923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Archirectural labels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 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Semantic labels &lt;-&gt; </a:t>
            </a:r>
            <a:r>
              <a:rPr dirty="0" sz="1500" i="1">
                <a:latin typeface="Arial"/>
                <a:cs typeface="Arial"/>
              </a:rPr>
              <a:t>photo</a:t>
            </a:r>
            <a:r>
              <a:rPr dirty="0" sz="1500">
                <a:latin typeface="Arial"/>
                <a:cs typeface="Arial"/>
              </a:rPr>
              <a:t>, </a:t>
            </a:r>
            <a:r>
              <a:rPr dirty="0" sz="1500" spc="-5">
                <a:latin typeface="Arial"/>
                <a:cs typeface="Arial"/>
              </a:rPr>
              <a:t>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i="1">
                <a:latin typeface="Arial"/>
                <a:cs typeface="Arial"/>
              </a:rPr>
              <a:t>Map </a:t>
            </a:r>
            <a:r>
              <a:rPr dirty="0" sz="1500" spc="-5" i="1">
                <a:latin typeface="Arial"/>
                <a:cs typeface="Arial"/>
              </a:rPr>
              <a:t>&lt;-&gt; Aerial photo, </a:t>
            </a:r>
            <a:r>
              <a:rPr dirty="0" sz="1500" spc="-5">
                <a:latin typeface="Arial"/>
                <a:cs typeface="Arial"/>
              </a:rPr>
              <a:t>from Google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BW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Color photos,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b="1" i="1">
                <a:latin typeface="Arial"/>
                <a:cs typeface="Arial"/>
              </a:rPr>
              <a:t>Edges </a:t>
            </a:r>
            <a:r>
              <a:rPr dirty="0" sz="1500" b="1" i="1">
                <a:latin typeface="Arial"/>
                <a:cs typeface="Arial"/>
              </a:rPr>
              <a:t>→ </a:t>
            </a:r>
            <a:r>
              <a:rPr dirty="0" sz="1500" spc="-5" b="1" i="1">
                <a:latin typeface="Arial"/>
                <a:cs typeface="Arial"/>
              </a:rPr>
              <a:t>Photo, </a:t>
            </a:r>
            <a:r>
              <a:rPr dirty="0" sz="1500" b="1">
                <a:latin typeface="Arial"/>
                <a:cs typeface="Arial"/>
              </a:rPr>
              <a:t>trained </a:t>
            </a:r>
            <a:r>
              <a:rPr dirty="0" sz="1500" spc="-5" b="1">
                <a:latin typeface="Arial"/>
                <a:cs typeface="Arial"/>
              </a:rPr>
              <a:t>on Handbags and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Sketch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human drawn</a:t>
            </a:r>
            <a:r>
              <a:rPr dirty="0" sz="1500" spc="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Day </a:t>
            </a:r>
            <a:r>
              <a:rPr dirty="0" sz="1500" i="1">
                <a:latin typeface="Arial"/>
                <a:cs typeface="Arial"/>
              </a:rPr>
              <a:t>→</a:t>
            </a:r>
            <a:r>
              <a:rPr dirty="0" sz="1500" spc="-1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0213" y="1413347"/>
            <a:ext cx="2821519" cy="200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Archirectural labels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Semantic labels &lt;-&gt; </a:t>
            </a:r>
            <a:r>
              <a:rPr dirty="0" sz="1500" i="1">
                <a:latin typeface="Arial"/>
                <a:cs typeface="Arial"/>
              </a:rPr>
              <a:t>photo</a:t>
            </a:r>
            <a:r>
              <a:rPr dirty="0" sz="1500">
                <a:latin typeface="Arial"/>
                <a:cs typeface="Arial"/>
              </a:rPr>
              <a:t>, </a:t>
            </a:r>
            <a:r>
              <a:rPr dirty="0" sz="1500" spc="-5">
                <a:latin typeface="Arial"/>
                <a:cs typeface="Arial"/>
              </a:rPr>
              <a:t>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i="1">
                <a:latin typeface="Arial"/>
                <a:cs typeface="Arial"/>
              </a:rPr>
              <a:t>Map </a:t>
            </a:r>
            <a:r>
              <a:rPr dirty="0" sz="1500" spc="-5" i="1">
                <a:latin typeface="Arial"/>
                <a:cs typeface="Arial"/>
              </a:rPr>
              <a:t>&lt;-&gt; Aerial photo, </a:t>
            </a:r>
            <a:r>
              <a:rPr dirty="0" sz="1500" spc="-5">
                <a:latin typeface="Arial"/>
                <a:cs typeface="Arial"/>
              </a:rPr>
              <a:t>from Google</a:t>
            </a:r>
            <a:r>
              <a:rPr dirty="0" sz="150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BW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Color photos,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Edges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 Handbags and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b="1" i="1">
                <a:latin typeface="Arial"/>
                <a:cs typeface="Arial"/>
              </a:rPr>
              <a:t>Sketch </a:t>
            </a:r>
            <a:r>
              <a:rPr dirty="0" sz="1500" b="1" i="1">
                <a:latin typeface="Arial"/>
                <a:cs typeface="Arial"/>
              </a:rPr>
              <a:t>→ </a:t>
            </a:r>
            <a:r>
              <a:rPr dirty="0" sz="1500" spc="-5" b="1" i="1">
                <a:latin typeface="Arial"/>
                <a:cs typeface="Arial"/>
              </a:rPr>
              <a:t>Photo, </a:t>
            </a:r>
            <a:r>
              <a:rPr dirty="0" sz="1500" spc="-5" b="1">
                <a:latin typeface="Arial"/>
                <a:cs typeface="Arial"/>
              </a:rPr>
              <a:t>human drawn</a:t>
            </a:r>
            <a:r>
              <a:rPr dirty="0" sz="150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Day </a:t>
            </a:r>
            <a:r>
              <a:rPr dirty="0" sz="1500" i="1">
                <a:latin typeface="Arial"/>
                <a:cs typeface="Arial"/>
              </a:rPr>
              <a:t>→</a:t>
            </a:r>
            <a:r>
              <a:rPr dirty="0" sz="1500" spc="-1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0358" y="1154076"/>
            <a:ext cx="2470999" cy="2734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Archirectural labels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Semantic labels &lt;-&gt; </a:t>
            </a:r>
            <a:r>
              <a:rPr dirty="0" sz="1500" i="1">
                <a:latin typeface="Arial"/>
                <a:cs typeface="Arial"/>
              </a:rPr>
              <a:t>photo</a:t>
            </a:r>
            <a:r>
              <a:rPr dirty="0" sz="1500">
                <a:latin typeface="Arial"/>
                <a:cs typeface="Arial"/>
              </a:rPr>
              <a:t>, </a:t>
            </a:r>
            <a:r>
              <a:rPr dirty="0" sz="1500" spc="-5">
                <a:latin typeface="Arial"/>
                <a:cs typeface="Arial"/>
              </a:rPr>
              <a:t>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i="1">
                <a:latin typeface="Arial"/>
                <a:cs typeface="Arial"/>
              </a:rPr>
              <a:t>Map </a:t>
            </a:r>
            <a:r>
              <a:rPr dirty="0" sz="1500" spc="-5" i="1">
                <a:latin typeface="Arial"/>
                <a:cs typeface="Arial"/>
              </a:rPr>
              <a:t>&lt;-&gt; Aerial photo, </a:t>
            </a:r>
            <a:r>
              <a:rPr dirty="0" sz="1500" spc="-5">
                <a:latin typeface="Arial"/>
                <a:cs typeface="Arial"/>
              </a:rPr>
              <a:t>from Google</a:t>
            </a:r>
            <a:r>
              <a:rPr dirty="0" sz="150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BW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Color photos,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Edges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 Handbags and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Sketch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human drawn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b="1" i="1">
                <a:latin typeface="Arial"/>
                <a:cs typeface="Arial"/>
              </a:rPr>
              <a:t>Day </a:t>
            </a:r>
            <a:r>
              <a:rPr dirty="0" sz="1500" b="1" i="1">
                <a:latin typeface="Arial"/>
                <a:cs typeface="Arial"/>
              </a:rPr>
              <a:t>→</a:t>
            </a:r>
            <a:r>
              <a:rPr dirty="0" sz="1500" spc="-10" b="1" i="1">
                <a:latin typeface="Arial"/>
                <a:cs typeface="Arial"/>
              </a:rPr>
              <a:t> </a:t>
            </a:r>
            <a:r>
              <a:rPr dirty="0" sz="1500" spc="-5" b="1" i="1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2713" y="1600296"/>
            <a:ext cx="3382848" cy="2094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Archirectural labels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b="1" i="1">
                <a:latin typeface="Arial"/>
                <a:cs typeface="Arial"/>
              </a:rPr>
              <a:t>Semantic labels &lt;-&gt; </a:t>
            </a:r>
            <a:r>
              <a:rPr dirty="0" sz="1500" spc="5" b="1" i="1">
                <a:latin typeface="Arial"/>
                <a:cs typeface="Arial"/>
              </a:rPr>
              <a:t>photo</a:t>
            </a:r>
            <a:r>
              <a:rPr dirty="0" sz="1500" spc="5" b="1">
                <a:latin typeface="Arial"/>
                <a:cs typeface="Arial"/>
              </a:rPr>
              <a:t>, </a:t>
            </a:r>
            <a:r>
              <a:rPr dirty="0" sz="1500" spc="-5" b="1">
                <a:latin typeface="Arial"/>
                <a:cs typeface="Arial"/>
              </a:rPr>
              <a:t>on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b="1" i="1">
                <a:latin typeface="Arial"/>
                <a:cs typeface="Arial"/>
              </a:rPr>
              <a:t>Map </a:t>
            </a:r>
            <a:r>
              <a:rPr dirty="0" sz="1500" spc="-5" b="1" i="1">
                <a:latin typeface="Arial"/>
                <a:cs typeface="Arial"/>
              </a:rPr>
              <a:t>&lt;-&gt; Aerial photo, </a:t>
            </a:r>
            <a:r>
              <a:rPr dirty="0" sz="1500" b="1">
                <a:latin typeface="Arial"/>
                <a:cs typeface="Arial"/>
              </a:rPr>
              <a:t>from </a:t>
            </a:r>
            <a:r>
              <a:rPr dirty="0" sz="1500" spc="-5" b="1">
                <a:latin typeface="Arial"/>
                <a:cs typeface="Arial"/>
              </a:rPr>
              <a:t>Google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b="1" i="1">
                <a:latin typeface="Arial"/>
                <a:cs typeface="Arial"/>
              </a:rPr>
              <a:t>BW </a:t>
            </a:r>
            <a:r>
              <a:rPr dirty="0" sz="1500" b="1" i="1">
                <a:latin typeface="Arial"/>
                <a:cs typeface="Arial"/>
              </a:rPr>
              <a:t>→ </a:t>
            </a:r>
            <a:r>
              <a:rPr dirty="0" sz="1500" spc="-5" b="1" i="1">
                <a:latin typeface="Arial"/>
                <a:cs typeface="Arial"/>
              </a:rPr>
              <a:t>Color photos, </a:t>
            </a:r>
            <a:r>
              <a:rPr dirty="0" sz="1500" b="1">
                <a:latin typeface="Arial"/>
                <a:cs typeface="Arial"/>
              </a:rPr>
              <a:t>trained </a:t>
            </a:r>
            <a:r>
              <a:rPr dirty="0" sz="1500" spc="-5" b="1">
                <a:latin typeface="Arial"/>
                <a:cs typeface="Arial"/>
              </a:rPr>
              <a:t>on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Edges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trained on Handbags and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Sketch </a:t>
            </a:r>
            <a:r>
              <a:rPr dirty="0" sz="1500" i="1">
                <a:latin typeface="Arial"/>
                <a:cs typeface="Arial"/>
              </a:rPr>
              <a:t>→ </a:t>
            </a:r>
            <a:r>
              <a:rPr dirty="0" sz="1500" spc="-5" i="1">
                <a:latin typeface="Arial"/>
                <a:cs typeface="Arial"/>
              </a:rPr>
              <a:t>Photo, </a:t>
            </a:r>
            <a:r>
              <a:rPr dirty="0" sz="1500" spc="-5">
                <a:latin typeface="Arial"/>
                <a:cs typeface="Arial"/>
              </a:rPr>
              <a:t>human drawn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dirty="0" sz="1500" spc="-5" i="1">
                <a:latin typeface="Arial"/>
                <a:cs typeface="Arial"/>
              </a:rPr>
              <a:t>Day </a:t>
            </a:r>
            <a:r>
              <a:rPr dirty="0" sz="1500" i="1">
                <a:latin typeface="Arial"/>
                <a:cs typeface="Arial"/>
              </a:rPr>
              <a:t>→</a:t>
            </a:r>
            <a:r>
              <a:rPr dirty="0" sz="1500" spc="-1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0450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80"/>
              <a:t>Evaluation </a:t>
            </a:r>
            <a:r>
              <a:rPr dirty="0" sz="3600" spc="-765"/>
              <a:t>Metrics </a:t>
            </a:r>
            <a:r>
              <a:rPr dirty="0" sz="3600" spc="-660"/>
              <a:t>-</a:t>
            </a:r>
            <a:r>
              <a:rPr dirty="0" sz="3600" spc="-905"/>
              <a:t> </a:t>
            </a:r>
            <a:r>
              <a:rPr dirty="0" sz="3600" spc="-819"/>
              <a:t>Cityscapes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5823" y="1530587"/>
            <a:ext cx="5088255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Evaluation for qualitative images is an open and difficult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algn="r" marR="3111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For </a:t>
            </a:r>
            <a:r>
              <a:rPr dirty="0" sz="1400">
                <a:latin typeface="Arial"/>
                <a:cs typeface="Arial"/>
              </a:rPr>
              <a:t>semantic </a:t>
            </a:r>
            <a:r>
              <a:rPr dirty="0" sz="1400" spc="-5">
                <a:latin typeface="Arial"/>
                <a:cs typeface="Arial"/>
              </a:rPr>
              <a:t>labels &lt;-&gt; Photo in Cityscapes we are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using: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2803525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FCN-Score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9988" y="3102818"/>
            <a:ext cx="3964599" cy="1431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962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80"/>
              <a:t>Evaluation </a:t>
            </a:r>
            <a:r>
              <a:rPr dirty="0" sz="3600" spc="-765"/>
              <a:t>Metrics </a:t>
            </a:r>
            <a:r>
              <a:rPr dirty="0" sz="3600" spc="-660"/>
              <a:t>- </a:t>
            </a:r>
            <a:r>
              <a:rPr dirty="0" sz="3600" spc="-730"/>
              <a:t>Colorization </a:t>
            </a:r>
            <a:r>
              <a:rPr dirty="0" sz="3600" spc="-930"/>
              <a:t>and</a:t>
            </a:r>
            <a:r>
              <a:rPr dirty="0" sz="3600" spc="-994"/>
              <a:t> </a:t>
            </a:r>
            <a:r>
              <a:rPr dirty="0" sz="3600" spc="-935"/>
              <a:t>Maps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64799" y="1949687"/>
            <a:ext cx="226441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Amazon </a:t>
            </a:r>
            <a:r>
              <a:rPr dirty="0" sz="1400" b="1">
                <a:latin typeface="Arial"/>
                <a:cs typeface="Arial"/>
              </a:rPr>
              <a:t>Mekanical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Turks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Is this picture Real </a:t>
            </a:r>
            <a:r>
              <a:rPr dirty="0" sz="1400">
                <a:latin typeface="Arial"/>
                <a:cs typeface="Arial"/>
              </a:rPr>
              <a:t>?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Yes/No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6195" y="2996194"/>
            <a:ext cx="1537571" cy="1528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89" y="3059768"/>
            <a:ext cx="1481522" cy="1509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3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139950" cy="18446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24242"/>
                </a:solidFill>
                <a:latin typeface="Noto Sans"/>
                <a:cs typeface="Noto Sans"/>
              </a:rPr>
              <a:t>State of the</a:t>
            </a:r>
            <a:r>
              <a:rPr dirty="0" sz="1800" spc="-85" b="1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dirty="0" sz="1800" spc="-5" b="1">
                <a:solidFill>
                  <a:srgbClr val="424242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400" spc="-45">
                <a:solidFill>
                  <a:srgbClr val="424242"/>
                </a:solidFill>
                <a:latin typeface="Noto Sans"/>
                <a:cs typeface="Noto Sans"/>
              </a:rPr>
              <a:t>Image </a:t>
            </a:r>
            <a:r>
              <a:rPr dirty="0" sz="1400" spc="-10">
                <a:solidFill>
                  <a:srgbClr val="424242"/>
                </a:solidFill>
                <a:latin typeface="Noto Sans"/>
                <a:cs typeface="Noto Sans"/>
              </a:rPr>
              <a:t>to</a:t>
            </a:r>
            <a:r>
              <a:rPr dirty="0" sz="1400" spc="-35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dirty="0" sz="1400" spc="-45">
                <a:solidFill>
                  <a:srgbClr val="424242"/>
                </a:solidFill>
                <a:latin typeface="Noto Sans"/>
                <a:cs typeface="Noto Sans"/>
              </a:rPr>
              <a:t>Image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810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19"/>
              <a:t>Cityscapes </a:t>
            </a:r>
            <a:r>
              <a:rPr dirty="0" sz="3600" spc="-660"/>
              <a:t>- </a:t>
            </a:r>
            <a:r>
              <a:rPr dirty="0" sz="3600" spc="-969"/>
              <a:t>FCN </a:t>
            </a:r>
            <a:r>
              <a:rPr dirty="0" sz="3600" spc="-860"/>
              <a:t>Score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60468" y="1740137"/>
            <a:ext cx="1170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dirty="0" sz="1400">
                <a:latin typeface="Arial"/>
                <a:cs typeface="Arial"/>
              </a:rPr>
              <a:t>-	</a:t>
            </a:r>
            <a:r>
              <a:rPr dirty="0" sz="1400" spc="-5">
                <a:latin typeface="Arial"/>
                <a:cs typeface="Arial"/>
              </a:rPr>
              <a:t>FCN-score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7544" y="1065672"/>
            <a:ext cx="4050665" cy="1488440"/>
            <a:chOff x="2547544" y="1065672"/>
            <a:chExt cx="4050665" cy="1488440"/>
          </a:xfrm>
        </p:grpSpPr>
        <p:sp>
          <p:nvSpPr>
            <p:cNvPr id="5" name="object 5"/>
            <p:cNvSpPr/>
            <p:nvPr/>
          </p:nvSpPr>
          <p:spPr>
            <a:xfrm>
              <a:off x="2547544" y="1065672"/>
              <a:ext cx="4050166" cy="1488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95644" y="2288470"/>
              <a:ext cx="652145" cy="0"/>
            </a:xfrm>
            <a:custGeom>
              <a:avLst/>
              <a:gdLst/>
              <a:ahLst/>
              <a:cxnLst/>
              <a:rect l="l" t="t" r="r" b="b"/>
              <a:pathLst>
                <a:path w="652145" h="0">
                  <a:moveTo>
                    <a:pt x="0" y="0"/>
                  </a:moveTo>
                  <a:lnTo>
                    <a:pt x="651898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16094" y="1740137"/>
            <a:ext cx="4876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dirty="0" u="heavy" sz="140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99" y="2820802"/>
            <a:ext cx="8922308" cy="1976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36810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19" b="1">
                <a:solidFill>
                  <a:srgbClr val="EF6B00"/>
                </a:solidFill>
                <a:latin typeface="Verdana"/>
                <a:cs typeface="Verdana"/>
              </a:rPr>
              <a:t>Cityscapes </a:t>
            </a:r>
            <a:r>
              <a:rPr dirty="0" sz="3600" spc="-660" b="1">
                <a:solidFill>
                  <a:srgbClr val="EF6B00"/>
                </a:solidFill>
                <a:latin typeface="Verdana"/>
                <a:cs typeface="Verdana"/>
              </a:rPr>
              <a:t>- </a:t>
            </a:r>
            <a:r>
              <a:rPr dirty="0" sz="3600" spc="-969" b="1">
                <a:solidFill>
                  <a:srgbClr val="EF6B00"/>
                </a:solidFill>
                <a:latin typeface="Verdana"/>
                <a:cs typeface="Verdana"/>
              </a:rPr>
              <a:t>FCN </a:t>
            </a:r>
            <a:r>
              <a:rPr dirty="0" sz="3600" spc="-860" b="1">
                <a:solidFill>
                  <a:srgbClr val="EF6B00"/>
                </a:solidFill>
                <a:latin typeface="Verdana"/>
                <a:cs typeface="Verdana"/>
              </a:rPr>
              <a:t>Score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468" y="1740137"/>
            <a:ext cx="1170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dirty="0" sz="1400">
                <a:latin typeface="Arial"/>
                <a:cs typeface="Arial"/>
              </a:rPr>
              <a:t>-	</a:t>
            </a:r>
            <a:r>
              <a:rPr dirty="0" sz="1400" spc="-5">
                <a:latin typeface="Arial"/>
                <a:cs typeface="Arial"/>
              </a:rPr>
              <a:t>FCN-score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7544" y="1065672"/>
            <a:ext cx="4050665" cy="1488440"/>
            <a:chOff x="2547544" y="1065672"/>
            <a:chExt cx="4050665" cy="1488440"/>
          </a:xfrm>
        </p:grpSpPr>
        <p:sp>
          <p:nvSpPr>
            <p:cNvPr id="5" name="object 5"/>
            <p:cNvSpPr/>
            <p:nvPr/>
          </p:nvSpPr>
          <p:spPr>
            <a:xfrm>
              <a:off x="2547544" y="1065672"/>
              <a:ext cx="4050166" cy="1488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28794" y="1809746"/>
              <a:ext cx="419734" cy="0"/>
            </a:xfrm>
            <a:custGeom>
              <a:avLst/>
              <a:gdLst/>
              <a:ahLst/>
              <a:cxnLst/>
              <a:rect l="l" t="t" r="r" b="b"/>
              <a:pathLst>
                <a:path w="419735" h="0">
                  <a:moveTo>
                    <a:pt x="0" y="0"/>
                  </a:moveTo>
                  <a:lnTo>
                    <a:pt x="419699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6199" y="2820802"/>
            <a:ext cx="8922308" cy="1976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56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19"/>
              <a:t>Cityscapes </a:t>
            </a:r>
            <a:r>
              <a:rPr dirty="0" sz="3600" spc="-660"/>
              <a:t>-</a:t>
            </a:r>
            <a:r>
              <a:rPr dirty="0" sz="3600" spc="-605"/>
              <a:t> </a:t>
            </a:r>
            <a:r>
              <a:rPr dirty="0" sz="3600" spc="-935"/>
              <a:t>PatchGAN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58831" y="3425218"/>
            <a:ext cx="8773795" cy="1283335"/>
            <a:chOff x="258831" y="3425218"/>
            <a:chExt cx="8773795" cy="1283335"/>
          </a:xfrm>
        </p:grpSpPr>
        <p:sp>
          <p:nvSpPr>
            <p:cNvPr id="4" name="object 4"/>
            <p:cNvSpPr/>
            <p:nvPr/>
          </p:nvSpPr>
          <p:spPr>
            <a:xfrm>
              <a:off x="258831" y="3425218"/>
              <a:ext cx="8773342" cy="1119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699" y="4561265"/>
              <a:ext cx="8597900" cy="137795"/>
            </a:xfrm>
            <a:custGeom>
              <a:avLst/>
              <a:gdLst/>
              <a:ahLst/>
              <a:cxnLst/>
              <a:rect l="l" t="t" r="r" b="b"/>
              <a:pathLst>
                <a:path w="8597900" h="137795">
                  <a:moveTo>
                    <a:pt x="1615196" y="0"/>
                  </a:moveTo>
                  <a:lnTo>
                    <a:pt x="1614294" y="26799"/>
                  </a:lnTo>
                  <a:lnTo>
                    <a:pt x="1611835" y="48684"/>
                  </a:lnTo>
                  <a:lnTo>
                    <a:pt x="1608188" y="63439"/>
                  </a:lnTo>
                  <a:lnTo>
                    <a:pt x="1603721" y="68849"/>
                  </a:lnTo>
                  <a:lnTo>
                    <a:pt x="819073" y="68849"/>
                  </a:lnTo>
                  <a:lnTo>
                    <a:pt x="814606" y="74260"/>
                  </a:lnTo>
                  <a:lnTo>
                    <a:pt x="810959" y="89015"/>
                  </a:lnTo>
                  <a:lnTo>
                    <a:pt x="808500" y="110900"/>
                  </a:lnTo>
                  <a:lnTo>
                    <a:pt x="807598" y="137699"/>
                  </a:lnTo>
                  <a:lnTo>
                    <a:pt x="806696" y="110900"/>
                  </a:lnTo>
                  <a:lnTo>
                    <a:pt x="804237" y="89015"/>
                  </a:lnTo>
                  <a:lnTo>
                    <a:pt x="800589" y="74260"/>
                  </a:lnTo>
                  <a:lnTo>
                    <a:pt x="796123" y="68849"/>
                  </a:lnTo>
                  <a:lnTo>
                    <a:pt x="11474" y="68849"/>
                  </a:lnTo>
                  <a:lnTo>
                    <a:pt x="7008" y="63439"/>
                  </a:lnTo>
                  <a:lnTo>
                    <a:pt x="3360" y="48684"/>
                  </a:lnTo>
                  <a:lnTo>
                    <a:pt x="901" y="26799"/>
                  </a:lnTo>
                  <a:lnTo>
                    <a:pt x="0" y="0"/>
                  </a:lnTo>
                </a:path>
                <a:path w="8597900" h="137795">
                  <a:moveTo>
                    <a:pt x="3398968" y="0"/>
                  </a:moveTo>
                  <a:lnTo>
                    <a:pt x="3398064" y="26799"/>
                  </a:lnTo>
                  <a:lnTo>
                    <a:pt x="3395602" y="48684"/>
                  </a:lnTo>
                  <a:lnTo>
                    <a:pt x="3391954" y="63439"/>
                  </a:lnTo>
                  <a:lnTo>
                    <a:pt x="3387493" y="68849"/>
                  </a:lnTo>
                  <a:lnTo>
                    <a:pt x="2602844" y="68849"/>
                  </a:lnTo>
                  <a:lnTo>
                    <a:pt x="2598372" y="74260"/>
                  </a:lnTo>
                  <a:lnTo>
                    <a:pt x="2594726" y="89015"/>
                  </a:lnTo>
                  <a:lnTo>
                    <a:pt x="2592269" y="110900"/>
                  </a:lnTo>
                  <a:lnTo>
                    <a:pt x="2591369" y="137699"/>
                  </a:lnTo>
                  <a:lnTo>
                    <a:pt x="2590466" y="110900"/>
                  </a:lnTo>
                  <a:lnTo>
                    <a:pt x="2588004" y="89015"/>
                  </a:lnTo>
                  <a:lnTo>
                    <a:pt x="2584356" y="74260"/>
                  </a:lnTo>
                  <a:lnTo>
                    <a:pt x="2579894" y="68849"/>
                  </a:lnTo>
                  <a:lnTo>
                    <a:pt x="1795241" y="68849"/>
                  </a:lnTo>
                  <a:lnTo>
                    <a:pt x="1790776" y="63439"/>
                  </a:lnTo>
                  <a:lnTo>
                    <a:pt x="1787129" y="48684"/>
                  </a:lnTo>
                  <a:lnTo>
                    <a:pt x="1784670" y="26799"/>
                  </a:lnTo>
                  <a:lnTo>
                    <a:pt x="1783768" y="0"/>
                  </a:lnTo>
                </a:path>
                <a:path w="8597900" h="137795">
                  <a:moveTo>
                    <a:pt x="6825036" y="0"/>
                  </a:moveTo>
                  <a:lnTo>
                    <a:pt x="6824132" y="26799"/>
                  </a:lnTo>
                  <a:lnTo>
                    <a:pt x="6821670" y="48684"/>
                  </a:lnTo>
                  <a:lnTo>
                    <a:pt x="6818022" y="63439"/>
                  </a:lnTo>
                  <a:lnTo>
                    <a:pt x="6813561" y="68849"/>
                  </a:lnTo>
                  <a:lnTo>
                    <a:pt x="5195214" y="68849"/>
                  </a:lnTo>
                  <a:lnTo>
                    <a:pt x="5190742" y="74260"/>
                  </a:lnTo>
                  <a:lnTo>
                    <a:pt x="5187095" y="89015"/>
                  </a:lnTo>
                  <a:lnTo>
                    <a:pt x="5184639" y="110900"/>
                  </a:lnTo>
                  <a:lnTo>
                    <a:pt x="5183739" y="137699"/>
                  </a:lnTo>
                  <a:lnTo>
                    <a:pt x="5182836" y="110900"/>
                  </a:lnTo>
                  <a:lnTo>
                    <a:pt x="5180373" y="89015"/>
                  </a:lnTo>
                  <a:lnTo>
                    <a:pt x="5176725" y="74260"/>
                  </a:lnTo>
                  <a:lnTo>
                    <a:pt x="5172264" y="68849"/>
                  </a:lnTo>
                  <a:lnTo>
                    <a:pt x="3553917" y="68849"/>
                  </a:lnTo>
                  <a:lnTo>
                    <a:pt x="3549445" y="63439"/>
                  </a:lnTo>
                  <a:lnTo>
                    <a:pt x="3545799" y="48684"/>
                  </a:lnTo>
                  <a:lnTo>
                    <a:pt x="3543342" y="26799"/>
                  </a:lnTo>
                  <a:lnTo>
                    <a:pt x="3542442" y="0"/>
                  </a:lnTo>
                </a:path>
                <a:path w="8597900" h="137795">
                  <a:moveTo>
                    <a:pt x="8597857" y="0"/>
                  </a:moveTo>
                  <a:lnTo>
                    <a:pt x="8596958" y="26799"/>
                  </a:lnTo>
                  <a:lnTo>
                    <a:pt x="8594504" y="48684"/>
                  </a:lnTo>
                  <a:lnTo>
                    <a:pt x="8590865" y="63439"/>
                  </a:lnTo>
                  <a:lnTo>
                    <a:pt x="8586407" y="68849"/>
                  </a:lnTo>
                  <a:lnTo>
                    <a:pt x="7801734" y="68849"/>
                  </a:lnTo>
                  <a:lnTo>
                    <a:pt x="7797272" y="74260"/>
                  </a:lnTo>
                  <a:lnTo>
                    <a:pt x="7793624" y="89015"/>
                  </a:lnTo>
                  <a:lnTo>
                    <a:pt x="7791162" y="110900"/>
                  </a:lnTo>
                  <a:lnTo>
                    <a:pt x="7790259" y="137699"/>
                  </a:lnTo>
                  <a:lnTo>
                    <a:pt x="7789359" y="110900"/>
                  </a:lnTo>
                  <a:lnTo>
                    <a:pt x="7786903" y="89015"/>
                  </a:lnTo>
                  <a:lnTo>
                    <a:pt x="7783256" y="74260"/>
                  </a:lnTo>
                  <a:lnTo>
                    <a:pt x="7778784" y="68849"/>
                  </a:lnTo>
                  <a:lnTo>
                    <a:pt x="6994135" y="68849"/>
                  </a:lnTo>
                  <a:lnTo>
                    <a:pt x="6989674" y="63439"/>
                  </a:lnTo>
                  <a:lnTo>
                    <a:pt x="6986026" y="48684"/>
                  </a:lnTo>
                  <a:lnTo>
                    <a:pt x="6983564" y="26799"/>
                  </a:lnTo>
                  <a:lnTo>
                    <a:pt x="6982660" y="0"/>
                  </a:lnTo>
                </a:path>
              </a:pathLst>
            </a:custGeom>
            <a:ln w="19049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2428779" y="1730112"/>
            <a:ext cx="4452462" cy="115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61839" y="4765389"/>
            <a:ext cx="7397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PixelGAN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4278" y="4765389"/>
            <a:ext cx="80454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PatchGAN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3941" y="4696685"/>
            <a:ext cx="8413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ImageGAN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841" y="4765389"/>
            <a:ext cx="6216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no-GAN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928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19"/>
              <a:t>Cityscapes </a:t>
            </a:r>
            <a:r>
              <a:rPr dirty="0" sz="3600" spc="-660"/>
              <a:t>- </a:t>
            </a:r>
            <a:r>
              <a:rPr dirty="0" sz="3600" spc="-760"/>
              <a:t>Color</a:t>
            </a:r>
            <a:r>
              <a:rPr dirty="0" sz="3600" spc="-459"/>
              <a:t> </a:t>
            </a:r>
            <a:r>
              <a:rPr dirty="0" sz="3600" spc="-735"/>
              <a:t>Distribution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27944" y="1374797"/>
            <a:ext cx="1747699" cy="1119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7856" y="2691970"/>
            <a:ext cx="7104482" cy="219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2842" y="1580121"/>
            <a:ext cx="1747346" cy="914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19712" y="1580121"/>
            <a:ext cx="1747346" cy="914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04321" y="1290339"/>
            <a:ext cx="12649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L1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pixelcGAN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3541" y="1294539"/>
            <a:ext cx="8997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L1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cGAN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5486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19"/>
              <a:t>Cityscapes </a:t>
            </a:r>
            <a:r>
              <a:rPr dirty="0" sz="3600" spc="-660"/>
              <a:t>- </a:t>
            </a:r>
            <a:r>
              <a:rPr dirty="0" sz="3600" spc="-860"/>
              <a:t>Autoencoder </a:t>
            </a:r>
            <a:r>
              <a:rPr dirty="0" sz="3600" spc="-890"/>
              <a:t>vs</a:t>
            </a:r>
            <a:r>
              <a:rPr dirty="0" sz="3600" spc="-785"/>
              <a:t> </a:t>
            </a:r>
            <a:r>
              <a:rPr dirty="0" sz="3600" spc="-825"/>
              <a:t>U-net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78547" y="1150890"/>
            <a:ext cx="2526030" cy="3800475"/>
            <a:chOff x="1078547" y="1150890"/>
            <a:chExt cx="2526030" cy="3800475"/>
          </a:xfrm>
        </p:grpSpPr>
        <p:sp>
          <p:nvSpPr>
            <p:cNvPr id="4" name="object 4"/>
            <p:cNvSpPr/>
            <p:nvPr/>
          </p:nvSpPr>
          <p:spPr>
            <a:xfrm>
              <a:off x="1658773" y="2603244"/>
              <a:ext cx="1270768" cy="2347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8547" y="1150890"/>
              <a:ext cx="2525494" cy="1452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223091" y="1127247"/>
            <a:ext cx="2521585" cy="3805554"/>
            <a:chOff x="5223091" y="1127247"/>
            <a:chExt cx="2521585" cy="3805554"/>
          </a:xfrm>
        </p:grpSpPr>
        <p:sp>
          <p:nvSpPr>
            <p:cNvPr id="7" name="object 7"/>
            <p:cNvSpPr/>
            <p:nvPr/>
          </p:nvSpPr>
          <p:spPr>
            <a:xfrm>
              <a:off x="5885234" y="2587495"/>
              <a:ext cx="1349988" cy="23448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23091" y="1127247"/>
              <a:ext cx="2521517" cy="1450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3089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45"/>
              <a:t>Image</a:t>
            </a:r>
            <a:r>
              <a:rPr dirty="0" sz="3600" spc="-930"/>
              <a:t> </a:t>
            </a:r>
            <a:r>
              <a:rPr dirty="0" sz="3600" spc="-730"/>
              <a:t>Colorization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701112" y="683230"/>
            <a:ext cx="3853143" cy="416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861" y="2258632"/>
          <a:ext cx="360299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/>
                <a:gridCol w="897255"/>
                <a:gridCol w="897255"/>
                <a:gridCol w="897255"/>
              </a:tblGrid>
              <a:tr h="7257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 marR="850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Classifica 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tion  (rebal.)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44798">
                <a:tc>
                  <a:txBody>
                    <a:bodyPr/>
                    <a:lstStyle/>
                    <a:p>
                      <a:pPr marL="207010" marR="154305" indent="-469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Labeled  as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16.3%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27.8%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22.5%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2207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50"/>
              <a:t>Map </a:t>
            </a:r>
            <a:r>
              <a:rPr dirty="0" sz="3600" spc="-735"/>
              <a:t>to</a:t>
            </a:r>
            <a:r>
              <a:rPr dirty="0" sz="3600" spc="-670"/>
              <a:t> </a:t>
            </a:r>
            <a:r>
              <a:rPr dirty="0" sz="3600" spc="-715"/>
              <a:t>Aerial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0861" y="2258632"/>
          <a:ext cx="2705735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/>
                <a:gridCol w="897255"/>
                <a:gridCol w="897255"/>
              </a:tblGrid>
              <a:tr h="43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44798">
                <a:tc>
                  <a:txBody>
                    <a:bodyPr/>
                    <a:lstStyle/>
                    <a:p>
                      <a:pPr marL="207010" marR="154305" indent="-469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Labeled  as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18.9%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79633" y="378374"/>
            <a:ext cx="4413973" cy="460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27661" y="165996"/>
            <a:ext cx="9963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"/>
                <a:cs typeface="Arial"/>
              </a:rPr>
              <a:t>Map </a:t>
            </a:r>
            <a:r>
              <a:rPr dirty="0" sz="1300" spc="-5">
                <a:latin typeface="Arial"/>
                <a:cs typeface="Arial"/>
              </a:rPr>
              <a:t>to</a:t>
            </a:r>
            <a:r>
              <a:rPr dirty="0" sz="1300" spc="-9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Aerial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1061" y="4787874"/>
            <a:ext cx="4152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512x512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2207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15"/>
              <a:t>Aerial </a:t>
            </a:r>
            <a:r>
              <a:rPr dirty="0" sz="3600" spc="-735"/>
              <a:t>to</a:t>
            </a:r>
            <a:r>
              <a:rPr dirty="0" sz="3600" spc="-855"/>
              <a:t> </a:t>
            </a:r>
            <a:r>
              <a:rPr dirty="0" sz="3600" spc="-950"/>
              <a:t>Map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0861" y="2258632"/>
          <a:ext cx="2705735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/>
                <a:gridCol w="897255"/>
                <a:gridCol w="897255"/>
              </a:tblGrid>
              <a:tr h="43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44798">
                <a:tc>
                  <a:txBody>
                    <a:bodyPr/>
                    <a:lstStyle/>
                    <a:p>
                      <a:pPr marL="207010" marR="154305" indent="-469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Labeled  as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2.8%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6.1%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61541" y="378374"/>
            <a:ext cx="4413071" cy="460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27661" y="165996"/>
            <a:ext cx="99568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Aerial to</a:t>
            </a:r>
            <a:r>
              <a:rPr dirty="0" sz="1300" spc="-8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Map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3387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45"/>
              <a:t>Image</a:t>
            </a:r>
            <a:r>
              <a:rPr dirty="0" sz="3600" spc="-944"/>
              <a:t> </a:t>
            </a:r>
            <a:r>
              <a:rPr dirty="0" sz="3600" spc="-860"/>
              <a:t>Segmentation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905140" y="1500817"/>
            <a:ext cx="5144285" cy="292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637" y="1881183"/>
          <a:ext cx="3544570" cy="2094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625"/>
                <a:gridCol w="701039"/>
                <a:gridCol w="882014"/>
                <a:gridCol w="882014"/>
              </a:tblGrid>
              <a:tr h="382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L1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cGAN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82898">
                <a:tc>
                  <a:txBody>
                    <a:bodyPr/>
                    <a:lstStyle/>
                    <a:p>
                      <a:pPr marL="85725" marR="275590">
                        <a:lnSpc>
                          <a:spcPct val="101000"/>
                        </a:lnSpc>
                        <a:spcBef>
                          <a:spcPts val="605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Per-pixel  acc.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0.86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0.74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0.83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82898">
                <a:tc>
                  <a:txBody>
                    <a:bodyPr/>
                    <a:lstStyle/>
                    <a:p>
                      <a:pPr marL="85725" marR="238760">
                        <a:lnSpc>
                          <a:spcPct val="101000"/>
                        </a:lnSpc>
                        <a:spcBef>
                          <a:spcPts val="605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Per-class  acc.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0.42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0.28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0.36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366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Class</a:t>
                      </a:r>
                      <a:r>
                        <a:rPr dirty="0" sz="13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IOU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0.35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0.22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0.29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63804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40"/>
              <a:t>Other </a:t>
            </a:r>
            <a:r>
              <a:rPr dirty="0" sz="3600" spc="-850"/>
              <a:t>Experiments </a:t>
            </a:r>
            <a:r>
              <a:rPr dirty="0" sz="3600" spc="-660"/>
              <a:t>- </a:t>
            </a:r>
            <a:r>
              <a:rPr dirty="0" sz="3600" spc="-785"/>
              <a:t>Labels </a:t>
            </a:r>
            <a:r>
              <a:rPr dirty="0" sz="3600">
                <a:latin typeface="Arial"/>
                <a:cs typeface="Arial"/>
              </a:rPr>
              <a:t>→</a:t>
            </a:r>
            <a:r>
              <a:rPr dirty="0" sz="3600" spc="-360">
                <a:latin typeface="Arial"/>
                <a:cs typeface="Arial"/>
              </a:rPr>
              <a:t> </a:t>
            </a:r>
            <a:r>
              <a:rPr dirty="0" sz="3600" spc="-885"/>
              <a:t>Facades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6248" y="928748"/>
            <a:ext cx="7691484" cy="3910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0"/>
              <a:t>State </a:t>
            </a:r>
            <a:r>
              <a:rPr dirty="0" sz="3600" spc="-715"/>
              <a:t>of </a:t>
            </a:r>
            <a:r>
              <a:rPr dirty="0" sz="3600" spc="-800"/>
              <a:t>the </a:t>
            </a:r>
            <a:r>
              <a:rPr dirty="0" sz="3600" spc="-775"/>
              <a:t>Art </a:t>
            </a:r>
            <a:r>
              <a:rPr dirty="0" sz="3600" spc="-660"/>
              <a:t>- </a:t>
            </a:r>
            <a:r>
              <a:rPr dirty="0" sz="3600" spc="-1045"/>
              <a:t>Image </a:t>
            </a:r>
            <a:r>
              <a:rPr dirty="0" sz="3600" spc="-735"/>
              <a:t>to</a:t>
            </a:r>
            <a:r>
              <a:rPr dirty="0" sz="3600" spc="-605"/>
              <a:t> </a:t>
            </a:r>
            <a:r>
              <a:rPr dirty="0" sz="3600" spc="-1045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5722" y="17734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2716" y="18118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13469" y="18118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301560" y="2087620"/>
            <a:ext cx="1648460" cy="880744"/>
            <a:chOff x="7301560" y="2087620"/>
            <a:chExt cx="1648460" cy="880744"/>
          </a:xfrm>
        </p:grpSpPr>
        <p:sp>
          <p:nvSpPr>
            <p:cNvPr id="7" name="object 7"/>
            <p:cNvSpPr/>
            <p:nvPr/>
          </p:nvSpPr>
          <p:spPr>
            <a:xfrm>
              <a:off x="7301560" y="2087620"/>
              <a:ext cx="1648319" cy="8802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31784" y="2184295"/>
              <a:ext cx="317500" cy="708025"/>
            </a:xfrm>
            <a:custGeom>
              <a:avLst/>
              <a:gdLst/>
              <a:ahLst/>
              <a:cxnLst/>
              <a:rect l="l" t="t" r="r" b="b"/>
              <a:pathLst>
                <a:path w="317500" h="708025">
                  <a:moveTo>
                    <a:pt x="0" y="353699"/>
                  </a:moveTo>
                  <a:lnTo>
                    <a:pt x="2556" y="290121"/>
                  </a:lnTo>
                  <a:lnTo>
                    <a:pt x="9928" y="230282"/>
                  </a:lnTo>
                  <a:lnTo>
                    <a:pt x="21666" y="175180"/>
                  </a:lnTo>
                  <a:lnTo>
                    <a:pt x="37323" y="125815"/>
                  </a:lnTo>
                  <a:lnTo>
                    <a:pt x="56450" y="83185"/>
                  </a:lnTo>
                  <a:lnTo>
                    <a:pt x="78599" y="48290"/>
                  </a:lnTo>
                  <a:lnTo>
                    <a:pt x="130172" y="5698"/>
                  </a:lnTo>
                  <a:lnTo>
                    <a:pt x="158699" y="0"/>
                  </a:lnTo>
                  <a:lnTo>
                    <a:pt x="219433" y="26924"/>
                  </a:lnTo>
                  <a:lnTo>
                    <a:pt x="246748" y="59426"/>
                  </a:lnTo>
                  <a:lnTo>
                    <a:pt x="270924" y="103597"/>
                  </a:lnTo>
                  <a:lnTo>
                    <a:pt x="287181" y="146073"/>
                  </a:lnTo>
                  <a:lnTo>
                    <a:pt x="300135" y="193271"/>
                  </a:lnTo>
                  <a:lnTo>
                    <a:pt x="309608" y="244241"/>
                  </a:lnTo>
                  <a:lnTo>
                    <a:pt x="315421" y="298034"/>
                  </a:lnTo>
                  <a:lnTo>
                    <a:pt x="317399" y="353699"/>
                  </a:lnTo>
                  <a:lnTo>
                    <a:pt x="314842" y="417278"/>
                  </a:lnTo>
                  <a:lnTo>
                    <a:pt x="307470" y="477119"/>
                  </a:lnTo>
                  <a:lnTo>
                    <a:pt x="295732" y="532221"/>
                  </a:lnTo>
                  <a:lnTo>
                    <a:pt x="280075" y="581586"/>
                  </a:lnTo>
                  <a:lnTo>
                    <a:pt x="260948" y="624215"/>
                  </a:lnTo>
                  <a:lnTo>
                    <a:pt x="238799" y="659109"/>
                  </a:lnTo>
                  <a:lnTo>
                    <a:pt x="187226" y="701700"/>
                  </a:lnTo>
                  <a:lnTo>
                    <a:pt x="158699" y="707398"/>
                  </a:lnTo>
                  <a:lnTo>
                    <a:pt x="103323" y="685271"/>
                  </a:lnTo>
                  <a:lnTo>
                    <a:pt x="56450" y="624215"/>
                  </a:lnTo>
                  <a:lnTo>
                    <a:pt x="37323" y="581586"/>
                  </a:lnTo>
                  <a:lnTo>
                    <a:pt x="21666" y="532221"/>
                  </a:lnTo>
                  <a:lnTo>
                    <a:pt x="9928" y="477119"/>
                  </a:lnTo>
                  <a:lnTo>
                    <a:pt x="2556" y="417278"/>
                  </a:lnTo>
                  <a:lnTo>
                    <a:pt x="0" y="3536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71873" y="1381218"/>
            <a:ext cx="6854825" cy="103187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00" spc="-5">
                <a:latin typeface="Arial"/>
                <a:cs typeface="Arial"/>
              </a:rPr>
              <a:t>Super-Resolution</a:t>
            </a: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9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MSE(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dirty="0" sz="1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algn="ctr" marR="1637664">
              <a:lnSpc>
                <a:spcPct val="100000"/>
              </a:lnSpc>
              <a:spcBef>
                <a:spcPts val="1305"/>
              </a:spcBef>
            </a:pPr>
            <a:r>
              <a:rPr dirty="0" sz="1400" spc="-5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5546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40"/>
              <a:t>Other </a:t>
            </a:r>
            <a:r>
              <a:rPr dirty="0" sz="3600" spc="-850"/>
              <a:t>Experiments </a:t>
            </a:r>
            <a:r>
              <a:rPr dirty="0" sz="3600" spc="-660"/>
              <a:t>- </a:t>
            </a:r>
            <a:r>
              <a:rPr dirty="0" sz="3600" spc="-965"/>
              <a:t>Day </a:t>
            </a:r>
            <a:r>
              <a:rPr dirty="0" sz="3600">
                <a:latin typeface="Arial"/>
                <a:cs typeface="Arial"/>
              </a:rPr>
              <a:t>→</a:t>
            </a:r>
            <a:r>
              <a:rPr dirty="0" sz="3600" spc="-290">
                <a:latin typeface="Arial"/>
                <a:cs typeface="Arial"/>
              </a:rPr>
              <a:t> </a:t>
            </a:r>
            <a:r>
              <a:rPr dirty="0" sz="3600" spc="-800"/>
              <a:t>Night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4817" y="1072655"/>
            <a:ext cx="7393567" cy="3808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65932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40"/>
              <a:t>Other </a:t>
            </a:r>
            <a:r>
              <a:rPr dirty="0" sz="3600" spc="-850"/>
              <a:t>Experiments </a:t>
            </a:r>
            <a:r>
              <a:rPr dirty="0" sz="3600" spc="-660"/>
              <a:t>- </a:t>
            </a:r>
            <a:r>
              <a:rPr dirty="0" sz="3600" spc="-894"/>
              <a:t>Edges </a:t>
            </a:r>
            <a:r>
              <a:rPr dirty="0" sz="3600">
                <a:latin typeface="Arial"/>
                <a:cs typeface="Arial"/>
              </a:rPr>
              <a:t>→</a:t>
            </a:r>
            <a:r>
              <a:rPr dirty="0" sz="3600" spc="-180">
                <a:latin typeface="Arial"/>
                <a:cs typeface="Arial"/>
              </a:rPr>
              <a:t> </a:t>
            </a:r>
            <a:r>
              <a:rPr dirty="0" sz="3600" spc="-940"/>
              <a:t>Handbags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62" y="1100698"/>
            <a:ext cx="7242520" cy="3697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59632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40"/>
              <a:t>Other </a:t>
            </a:r>
            <a:r>
              <a:rPr dirty="0" sz="3600" spc="-850"/>
              <a:t>Experiments </a:t>
            </a:r>
            <a:r>
              <a:rPr dirty="0" sz="3600" spc="-660"/>
              <a:t>- </a:t>
            </a:r>
            <a:r>
              <a:rPr dirty="0" sz="3600" spc="-894"/>
              <a:t>Edges </a:t>
            </a:r>
            <a:r>
              <a:rPr dirty="0" sz="3600">
                <a:latin typeface="Arial"/>
                <a:cs typeface="Arial"/>
              </a:rPr>
              <a:t>→</a:t>
            </a:r>
            <a:r>
              <a:rPr dirty="0" sz="3600" spc="-180">
                <a:latin typeface="Arial"/>
                <a:cs typeface="Arial"/>
              </a:rPr>
              <a:t> </a:t>
            </a:r>
            <a:r>
              <a:rPr dirty="0" sz="3600" spc="-905"/>
              <a:t>Shoes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298" y="1076331"/>
            <a:ext cx="7111068" cy="375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59632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40"/>
              <a:t>Other </a:t>
            </a:r>
            <a:r>
              <a:rPr dirty="0" sz="3600" spc="-850"/>
              <a:t>Experiments </a:t>
            </a:r>
            <a:r>
              <a:rPr dirty="0" sz="3600" spc="-660"/>
              <a:t>- </a:t>
            </a:r>
            <a:r>
              <a:rPr dirty="0" sz="3600" spc="-894"/>
              <a:t>Edges </a:t>
            </a:r>
            <a:r>
              <a:rPr dirty="0" sz="3600">
                <a:latin typeface="Arial"/>
                <a:cs typeface="Arial"/>
              </a:rPr>
              <a:t>→</a:t>
            </a:r>
            <a:r>
              <a:rPr dirty="0" sz="3600" spc="-180">
                <a:latin typeface="Arial"/>
                <a:cs typeface="Arial"/>
              </a:rPr>
              <a:t> </a:t>
            </a:r>
            <a:r>
              <a:rPr dirty="0" sz="3600" spc="-905"/>
              <a:t>Shoes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559" y="1324053"/>
            <a:ext cx="8406956" cy="3263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1950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15"/>
              <a:t>Conclusions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0891" y="1382407"/>
            <a:ext cx="6508750" cy="17056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48615" marR="5080" indent="-336550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"/>
                <a:cs typeface="Arial"/>
              </a:rPr>
              <a:t>Conditional Adversarial Networks are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promising approach for </a:t>
            </a:r>
            <a:r>
              <a:rPr dirty="0" sz="1400">
                <a:latin typeface="Arial"/>
                <a:cs typeface="Arial"/>
              </a:rPr>
              <a:t>many </a:t>
            </a:r>
            <a:r>
              <a:rPr dirty="0" sz="1400" spc="-5">
                <a:latin typeface="Arial"/>
                <a:cs typeface="Arial"/>
              </a:rPr>
              <a:t>image to  image translation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tasks.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48615" marR="8318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"/>
                <a:cs typeface="Arial"/>
              </a:rPr>
              <a:t>Using U-net as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generator has been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big improvement for forwarding low  level features through the network and partially </a:t>
            </a:r>
            <a:r>
              <a:rPr dirty="0" sz="1400">
                <a:latin typeface="Arial"/>
                <a:cs typeface="Arial"/>
              </a:rPr>
              <a:t>reconstructing </a:t>
            </a:r>
            <a:r>
              <a:rPr dirty="0" sz="1400" spc="-5">
                <a:latin typeface="Arial"/>
                <a:cs typeface="Arial"/>
              </a:rPr>
              <a:t>it at the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output.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48615" marR="35115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"/>
                <a:cs typeface="Arial"/>
              </a:rPr>
              <a:t>Using the Patch GAN Approach we </a:t>
            </a:r>
            <a:r>
              <a:rPr dirty="0" sz="1400">
                <a:latin typeface="Arial"/>
                <a:cs typeface="Arial"/>
              </a:rPr>
              <a:t>can </a:t>
            </a:r>
            <a:r>
              <a:rPr dirty="0" sz="1400" spc="-5">
                <a:latin typeface="Arial"/>
                <a:cs typeface="Arial"/>
              </a:rPr>
              <a:t>train and generate high </a:t>
            </a:r>
            <a:r>
              <a:rPr dirty="0" sz="1400">
                <a:latin typeface="Arial"/>
                <a:cs typeface="Arial"/>
              </a:rPr>
              <a:t>resolution  </a:t>
            </a:r>
            <a:r>
              <a:rPr dirty="0" sz="1400" spc="-5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0"/>
              <a:t>State </a:t>
            </a:r>
            <a:r>
              <a:rPr dirty="0" sz="3600" spc="-715"/>
              <a:t>of </a:t>
            </a:r>
            <a:r>
              <a:rPr dirty="0" sz="3600" spc="-800"/>
              <a:t>the </a:t>
            </a:r>
            <a:r>
              <a:rPr dirty="0" sz="3600" spc="-775"/>
              <a:t>Art </a:t>
            </a:r>
            <a:r>
              <a:rPr dirty="0" sz="3600" spc="-660"/>
              <a:t>- </a:t>
            </a:r>
            <a:r>
              <a:rPr dirty="0" sz="3600" spc="-1045"/>
              <a:t>Image </a:t>
            </a:r>
            <a:r>
              <a:rPr dirty="0" sz="3600" spc="-735"/>
              <a:t>to</a:t>
            </a:r>
            <a:r>
              <a:rPr dirty="0" sz="3600" spc="-605"/>
              <a:t> </a:t>
            </a:r>
            <a:r>
              <a:rPr dirty="0" sz="3600" spc="-1045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5722" y="17734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2716" y="18118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13469" y="18118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2616" y="3386868"/>
            <a:ext cx="1103697" cy="1121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13469" y="3412020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104"/>
                </a:lnTo>
                <a:lnTo>
                  <a:pt x="0" y="0"/>
                </a:lnTo>
                <a:lnTo>
                  <a:pt x="0" y="1051204"/>
                </a:lnTo>
                <a:lnTo>
                  <a:pt x="788390" y="854100"/>
                </a:lnTo>
                <a:lnTo>
                  <a:pt x="1576793" y="1051204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70815" y="3774416"/>
            <a:ext cx="410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4599" y="3402338"/>
            <a:ext cx="1094818" cy="111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1873" y="3081978"/>
            <a:ext cx="14668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Image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colorization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01560" y="2087620"/>
            <a:ext cx="1648460" cy="880744"/>
            <a:chOff x="7301560" y="2087620"/>
            <a:chExt cx="1648460" cy="880744"/>
          </a:xfrm>
        </p:grpSpPr>
        <p:sp>
          <p:nvSpPr>
            <p:cNvPr id="12" name="object 12"/>
            <p:cNvSpPr/>
            <p:nvPr/>
          </p:nvSpPr>
          <p:spPr>
            <a:xfrm>
              <a:off x="7301560" y="2087620"/>
              <a:ext cx="1648319" cy="8802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31784" y="2184295"/>
              <a:ext cx="317500" cy="708025"/>
            </a:xfrm>
            <a:custGeom>
              <a:avLst/>
              <a:gdLst/>
              <a:ahLst/>
              <a:cxnLst/>
              <a:rect l="l" t="t" r="r" b="b"/>
              <a:pathLst>
                <a:path w="317500" h="708025">
                  <a:moveTo>
                    <a:pt x="0" y="353699"/>
                  </a:moveTo>
                  <a:lnTo>
                    <a:pt x="2556" y="290121"/>
                  </a:lnTo>
                  <a:lnTo>
                    <a:pt x="9928" y="230282"/>
                  </a:lnTo>
                  <a:lnTo>
                    <a:pt x="21666" y="175180"/>
                  </a:lnTo>
                  <a:lnTo>
                    <a:pt x="37323" y="125815"/>
                  </a:lnTo>
                  <a:lnTo>
                    <a:pt x="56450" y="83185"/>
                  </a:lnTo>
                  <a:lnTo>
                    <a:pt x="78599" y="48290"/>
                  </a:lnTo>
                  <a:lnTo>
                    <a:pt x="130172" y="5698"/>
                  </a:lnTo>
                  <a:lnTo>
                    <a:pt x="158699" y="0"/>
                  </a:lnTo>
                  <a:lnTo>
                    <a:pt x="219433" y="26924"/>
                  </a:lnTo>
                  <a:lnTo>
                    <a:pt x="246748" y="59426"/>
                  </a:lnTo>
                  <a:lnTo>
                    <a:pt x="270924" y="103597"/>
                  </a:lnTo>
                  <a:lnTo>
                    <a:pt x="287181" y="146073"/>
                  </a:lnTo>
                  <a:lnTo>
                    <a:pt x="300135" y="193271"/>
                  </a:lnTo>
                  <a:lnTo>
                    <a:pt x="309608" y="244241"/>
                  </a:lnTo>
                  <a:lnTo>
                    <a:pt x="315421" y="298034"/>
                  </a:lnTo>
                  <a:lnTo>
                    <a:pt x="317399" y="353699"/>
                  </a:lnTo>
                  <a:lnTo>
                    <a:pt x="314842" y="417278"/>
                  </a:lnTo>
                  <a:lnTo>
                    <a:pt x="307470" y="477119"/>
                  </a:lnTo>
                  <a:lnTo>
                    <a:pt x="295732" y="532221"/>
                  </a:lnTo>
                  <a:lnTo>
                    <a:pt x="280075" y="581586"/>
                  </a:lnTo>
                  <a:lnTo>
                    <a:pt x="260948" y="624215"/>
                  </a:lnTo>
                  <a:lnTo>
                    <a:pt x="238799" y="659109"/>
                  </a:lnTo>
                  <a:lnTo>
                    <a:pt x="187226" y="701700"/>
                  </a:lnTo>
                  <a:lnTo>
                    <a:pt x="158699" y="707398"/>
                  </a:lnTo>
                  <a:lnTo>
                    <a:pt x="103323" y="685271"/>
                  </a:lnTo>
                  <a:lnTo>
                    <a:pt x="56450" y="624215"/>
                  </a:lnTo>
                  <a:lnTo>
                    <a:pt x="37323" y="581586"/>
                  </a:lnTo>
                  <a:lnTo>
                    <a:pt x="21666" y="532221"/>
                  </a:lnTo>
                  <a:lnTo>
                    <a:pt x="9928" y="477119"/>
                  </a:lnTo>
                  <a:lnTo>
                    <a:pt x="2556" y="417278"/>
                  </a:lnTo>
                  <a:lnTo>
                    <a:pt x="0" y="3536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71873" y="1381218"/>
            <a:ext cx="6854825" cy="103187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00" spc="-5">
                <a:latin typeface="Arial"/>
                <a:cs typeface="Arial"/>
              </a:rPr>
              <a:t>Super-Resolution</a:t>
            </a: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9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MSE(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dirty="0" sz="1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algn="ctr" marR="1637664">
              <a:lnSpc>
                <a:spcPct val="100000"/>
              </a:lnSpc>
              <a:spcBef>
                <a:spcPts val="1305"/>
              </a:spcBef>
            </a:pPr>
            <a:r>
              <a:rPr dirty="0" sz="1400" spc="-5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35518" y="3711267"/>
            <a:ext cx="3091180" cy="1122045"/>
            <a:chOff x="5635518" y="3711267"/>
            <a:chExt cx="3091180" cy="1122045"/>
          </a:xfrm>
        </p:grpSpPr>
        <p:sp>
          <p:nvSpPr>
            <p:cNvPr id="16" name="object 16"/>
            <p:cNvSpPr/>
            <p:nvPr/>
          </p:nvSpPr>
          <p:spPr>
            <a:xfrm>
              <a:off x="5635518" y="3731182"/>
              <a:ext cx="1788317" cy="1032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20011" y="3711267"/>
              <a:ext cx="1806071" cy="1121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483709" y="3395903"/>
            <a:ext cx="2260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CE(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), Φ(I</a:t>
            </a:r>
            <a:r>
              <a:rPr dirty="0" sz="800" spc="-5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4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0000"/>
                </a:solidFill>
                <a:latin typeface="Arial"/>
                <a:cs typeface="Arial"/>
              </a:rPr>
              <a:t>weighted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0"/>
              <a:t>State </a:t>
            </a:r>
            <a:r>
              <a:rPr dirty="0" sz="3600" spc="-715"/>
              <a:t>of </a:t>
            </a:r>
            <a:r>
              <a:rPr dirty="0" sz="3600" spc="-800"/>
              <a:t>the </a:t>
            </a:r>
            <a:r>
              <a:rPr dirty="0" sz="3600" spc="-775"/>
              <a:t>Art </a:t>
            </a:r>
            <a:r>
              <a:rPr dirty="0" sz="3600" spc="-660"/>
              <a:t>- </a:t>
            </a:r>
            <a:r>
              <a:rPr dirty="0" sz="3600" spc="-1045"/>
              <a:t>Image </a:t>
            </a:r>
            <a:r>
              <a:rPr dirty="0" sz="3600" spc="-735"/>
              <a:t>to</a:t>
            </a:r>
            <a:r>
              <a:rPr dirty="0" sz="3600" spc="-605"/>
              <a:t> </a:t>
            </a:r>
            <a:r>
              <a:rPr dirty="0" sz="3600" spc="-1045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174291" y="1572894"/>
            <a:ext cx="649823" cy="626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74" y="1572906"/>
            <a:ext cx="649826" cy="626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6581" y="1659407"/>
            <a:ext cx="2609215" cy="1739264"/>
          </a:xfrm>
          <a:custGeom>
            <a:avLst/>
            <a:gdLst/>
            <a:ahLst/>
            <a:cxnLst/>
            <a:rect l="l" t="t" r="r" b="b"/>
            <a:pathLst>
              <a:path w="2609215" h="1739264">
                <a:moveTo>
                  <a:pt x="2608808" y="0"/>
                </a:moveTo>
                <a:lnTo>
                  <a:pt x="1304404" y="326097"/>
                </a:lnTo>
                <a:lnTo>
                  <a:pt x="0" y="25"/>
                </a:lnTo>
                <a:lnTo>
                  <a:pt x="0" y="1739112"/>
                </a:lnTo>
                <a:lnTo>
                  <a:pt x="1304404" y="1413014"/>
                </a:lnTo>
                <a:lnTo>
                  <a:pt x="2608808" y="1739087"/>
                </a:lnTo>
                <a:lnTo>
                  <a:pt x="2608808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95383" y="2368233"/>
            <a:ext cx="8248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Generator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4241" y="2298120"/>
            <a:ext cx="649923" cy="660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7308" y="2297426"/>
            <a:ext cx="644676" cy="657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852" y="3049118"/>
            <a:ext cx="646145" cy="634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74291" y="3057493"/>
            <a:ext cx="649923" cy="654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64716" y="2404597"/>
            <a:ext cx="153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Global Loss</a:t>
            </a:r>
            <a:r>
              <a:rPr dirty="0" sz="1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0140" y="1531971"/>
            <a:ext cx="365760" cy="2151380"/>
          </a:xfrm>
          <a:custGeom>
            <a:avLst/>
            <a:gdLst/>
            <a:ahLst/>
            <a:cxnLst/>
            <a:rect l="l" t="t" r="r" b="b"/>
            <a:pathLst>
              <a:path w="365760" h="2151379">
                <a:moveTo>
                  <a:pt x="0" y="0"/>
                </a:moveTo>
                <a:lnTo>
                  <a:pt x="71113" y="2392"/>
                </a:lnTo>
                <a:lnTo>
                  <a:pt x="129187" y="8918"/>
                </a:lnTo>
                <a:lnTo>
                  <a:pt x="168341" y="18597"/>
                </a:lnTo>
                <a:lnTo>
                  <a:pt x="182699" y="30449"/>
                </a:lnTo>
                <a:lnTo>
                  <a:pt x="182699" y="1045197"/>
                </a:lnTo>
                <a:lnTo>
                  <a:pt x="197057" y="1057053"/>
                </a:lnTo>
                <a:lnTo>
                  <a:pt x="236212" y="1066732"/>
                </a:lnTo>
                <a:lnTo>
                  <a:pt x="294285" y="1073256"/>
                </a:lnTo>
                <a:lnTo>
                  <a:pt x="365399" y="1075647"/>
                </a:lnTo>
                <a:lnTo>
                  <a:pt x="294285" y="1078039"/>
                </a:lnTo>
                <a:lnTo>
                  <a:pt x="236212" y="1084563"/>
                </a:lnTo>
                <a:lnTo>
                  <a:pt x="197057" y="1094241"/>
                </a:lnTo>
                <a:lnTo>
                  <a:pt x="182699" y="1106097"/>
                </a:lnTo>
                <a:lnTo>
                  <a:pt x="182699" y="2120845"/>
                </a:lnTo>
                <a:lnTo>
                  <a:pt x="168341" y="2132701"/>
                </a:lnTo>
                <a:lnTo>
                  <a:pt x="129187" y="2142380"/>
                </a:lnTo>
                <a:lnTo>
                  <a:pt x="71113" y="2148903"/>
                </a:lnTo>
                <a:lnTo>
                  <a:pt x="0" y="2151295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0"/>
              <a:t>State </a:t>
            </a:r>
            <a:r>
              <a:rPr dirty="0" sz="3600" spc="-715"/>
              <a:t>of </a:t>
            </a:r>
            <a:r>
              <a:rPr dirty="0" sz="3600" spc="-800"/>
              <a:t>the </a:t>
            </a:r>
            <a:r>
              <a:rPr dirty="0" sz="3600" spc="-775"/>
              <a:t>Art </a:t>
            </a:r>
            <a:r>
              <a:rPr dirty="0" sz="3600" spc="-660"/>
              <a:t>- </a:t>
            </a:r>
            <a:r>
              <a:rPr dirty="0" sz="3600" spc="-1045"/>
              <a:t>Image </a:t>
            </a:r>
            <a:r>
              <a:rPr dirty="0" sz="3600" spc="-735"/>
              <a:t>to</a:t>
            </a:r>
            <a:r>
              <a:rPr dirty="0" sz="3600" spc="-605"/>
              <a:t> </a:t>
            </a:r>
            <a:r>
              <a:rPr dirty="0" sz="3600" spc="-1045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174291" y="1572894"/>
            <a:ext cx="649823" cy="626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74" y="1572906"/>
            <a:ext cx="649826" cy="626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6581" y="1659407"/>
            <a:ext cx="2609215" cy="1739264"/>
          </a:xfrm>
          <a:custGeom>
            <a:avLst/>
            <a:gdLst/>
            <a:ahLst/>
            <a:cxnLst/>
            <a:rect l="l" t="t" r="r" b="b"/>
            <a:pathLst>
              <a:path w="2609215" h="1739264">
                <a:moveTo>
                  <a:pt x="2608808" y="0"/>
                </a:moveTo>
                <a:lnTo>
                  <a:pt x="1304404" y="326097"/>
                </a:lnTo>
                <a:lnTo>
                  <a:pt x="0" y="25"/>
                </a:lnTo>
                <a:lnTo>
                  <a:pt x="0" y="1739112"/>
                </a:lnTo>
                <a:lnTo>
                  <a:pt x="1304404" y="1413014"/>
                </a:lnTo>
                <a:lnTo>
                  <a:pt x="2608808" y="1739087"/>
                </a:lnTo>
                <a:lnTo>
                  <a:pt x="2608808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95383" y="2368233"/>
            <a:ext cx="8248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Generator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4241" y="2298120"/>
            <a:ext cx="649923" cy="660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7308" y="2297426"/>
            <a:ext cx="644676" cy="657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852" y="3049118"/>
            <a:ext cx="646145" cy="634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74291" y="3057493"/>
            <a:ext cx="649923" cy="654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83836" y="2220620"/>
            <a:ext cx="1377315" cy="1837055"/>
          </a:xfrm>
          <a:custGeom>
            <a:avLst/>
            <a:gdLst/>
            <a:ahLst/>
            <a:cxnLst/>
            <a:rect l="l" t="t" r="r" b="b"/>
            <a:pathLst>
              <a:path w="1377315" h="1837054">
                <a:moveTo>
                  <a:pt x="0" y="1836596"/>
                </a:moveTo>
                <a:lnTo>
                  <a:pt x="0" y="0"/>
                </a:lnTo>
                <a:lnTo>
                  <a:pt x="1377297" y="344324"/>
                </a:lnTo>
                <a:lnTo>
                  <a:pt x="1377297" y="1492271"/>
                </a:lnTo>
                <a:lnTo>
                  <a:pt x="0" y="1836596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50342" y="2997358"/>
            <a:ext cx="1062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Discriminator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41527" y="2517432"/>
            <a:ext cx="1054100" cy="271145"/>
            <a:chOff x="5041527" y="2517432"/>
            <a:chExt cx="1054100" cy="271145"/>
          </a:xfrm>
        </p:grpSpPr>
        <p:sp>
          <p:nvSpPr>
            <p:cNvPr id="14" name="object 14"/>
            <p:cNvSpPr/>
            <p:nvPr/>
          </p:nvSpPr>
          <p:spPr>
            <a:xfrm>
              <a:off x="5046289" y="2522194"/>
              <a:ext cx="1002030" cy="246379"/>
            </a:xfrm>
            <a:custGeom>
              <a:avLst/>
              <a:gdLst/>
              <a:ahLst/>
              <a:cxnLst/>
              <a:rect l="l" t="t" r="r" b="b"/>
              <a:pathLst>
                <a:path w="1002029" h="246380">
                  <a:moveTo>
                    <a:pt x="0" y="0"/>
                  </a:moveTo>
                  <a:lnTo>
                    <a:pt x="1001997" y="245874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44537" y="275279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549"/>
                  </a:moveTo>
                  <a:lnTo>
                    <a:pt x="7499" y="0"/>
                  </a:lnTo>
                  <a:lnTo>
                    <a:pt x="45724" y="25574"/>
                  </a:lnTo>
                  <a:lnTo>
                    <a:pt x="0" y="3054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44537" y="275279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549"/>
                  </a:moveTo>
                  <a:lnTo>
                    <a:pt x="45724" y="25574"/>
                  </a:lnTo>
                  <a:lnTo>
                    <a:pt x="7499" y="0"/>
                  </a:lnTo>
                  <a:lnTo>
                    <a:pt x="0" y="3054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970312" y="2140205"/>
            <a:ext cx="1316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Generated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892" y="4052075"/>
            <a:ext cx="1499235" cy="918844"/>
            <a:chOff x="2892892" y="4052075"/>
            <a:chExt cx="1499235" cy="918844"/>
          </a:xfrm>
        </p:grpSpPr>
        <p:sp>
          <p:nvSpPr>
            <p:cNvPr id="19" name="object 19"/>
            <p:cNvSpPr/>
            <p:nvPr/>
          </p:nvSpPr>
          <p:spPr>
            <a:xfrm>
              <a:off x="2897654" y="4056838"/>
              <a:ext cx="1489710" cy="909319"/>
            </a:xfrm>
            <a:custGeom>
              <a:avLst/>
              <a:gdLst/>
              <a:ahLst/>
              <a:cxnLst/>
              <a:rect l="l" t="t" r="r" b="b"/>
              <a:pathLst>
                <a:path w="1489710" h="909320">
                  <a:moveTo>
                    <a:pt x="1284069" y="49053"/>
                  </a:moveTo>
                  <a:lnTo>
                    <a:pt x="1029462" y="49053"/>
                  </a:lnTo>
                  <a:lnTo>
                    <a:pt x="1065100" y="22858"/>
                  </a:lnTo>
                  <a:lnTo>
                    <a:pt x="1107324" y="6275"/>
                  </a:lnTo>
                  <a:lnTo>
                    <a:pt x="1153430" y="0"/>
                  </a:lnTo>
                  <a:lnTo>
                    <a:pt x="1200712" y="4728"/>
                  </a:lnTo>
                  <a:lnTo>
                    <a:pt x="1244486" y="20283"/>
                  </a:lnTo>
                  <a:lnTo>
                    <a:pt x="1280593" y="44872"/>
                  </a:lnTo>
                  <a:lnTo>
                    <a:pt x="1284069" y="49053"/>
                  </a:lnTo>
                  <a:close/>
                </a:path>
                <a:path w="1489710" h="909320">
                  <a:moveTo>
                    <a:pt x="1300719" y="69078"/>
                  </a:moveTo>
                  <a:lnTo>
                    <a:pt x="775012" y="69078"/>
                  </a:lnTo>
                  <a:lnTo>
                    <a:pt x="796355" y="42593"/>
                  </a:lnTo>
                  <a:lnTo>
                    <a:pt x="824569" y="21728"/>
                  </a:lnTo>
                  <a:lnTo>
                    <a:pt x="858136" y="7351"/>
                  </a:lnTo>
                  <a:lnTo>
                    <a:pt x="895537" y="328"/>
                  </a:lnTo>
                  <a:lnTo>
                    <a:pt x="933858" y="1388"/>
                  </a:lnTo>
                  <a:lnTo>
                    <a:pt x="970075" y="10272"/>
                  </a:lnTo>
                  <a:lnTo>
                    <a:pt x="1002503" y="26365"/>
                  </a:lnTo>
                  <a:lnTo>
                    <a:pt x="1029462" y="49053"/>
                  </a:lnTo>
                  <a:lnTo>
                    <a:pt x="1284069" y="49053"/>
                  </a:lnTo>
                  <a:lnTo>
                    <a:pt x="1300719" y="69078"/>
                  </a:lnTo>
                  <a:close/>
                </a:path>
                <a:path w="1489710" h="909320">
                  <a:moveTo>
                    <a:pt x="1318958" y="106353"/>
                  </a:moveTo>
                  <a:lnTo>
                    <a:pt x="483513" y="106353"/>
                  </a:lnTo>
                  <a:lnTo>
                    <a:pt x="507953" y="76965"/>
                  </a:lnTo>
                  <a:lnTo>
                    <a:pt x="539457" y="53369"/>
                  </a:lnTo>
                  <a:lnTo>
                    <a:pt x="576614" y="36396"/>
                  </a:lnTo>
                  <a:lnTo>
                    <a:pt x="618013" y="26878"/>
                  </a:lnTo>
                  <a:lnTo>
                    <a:pt x="660938" y="25614"/>
                  </a:lnTo>
                  <a:lnTo>
                    <a:pt x="702513" y="32519"/>
                  </a:lnTo>
                  <a:lnTo>
                    <a:pt x="741087" y="47153"/>
                  </a:lnTo>
                  <a:lnTo>
                    <a:pt x="775012" y="69078"/>
                  </a:lnTo>
                  <a:lnTo>
                    <a:pt x="1300719" y="69078"/>
                  </a:lnTo>
                  <a:lnTo>
                    <a:pt x="1307108" y="76763"/>
                  </a:lnTo>
                  <a:lnTo>
                    <a:pt x="1318958" y="106353"/>
                  </a:lnTo>
                  <a:close/>
                </a:path>
                <a:path w="1489710" h="909320">
                  <a:moveTo>
                    <a:pt x="417150" y="855110"/>
                  </a:moveTo>
                  <a:lnTo>
                    <a:pt x="364638" y="848276"/>
                  </a:lnTo>
                  <a:lnTo>
                    <a:pt x="314798" y="832894"/>
                  </a:lnTo>
                  <a:lnTo>
                    <a:pt x="270023" y="809820"/>
                  </a:lnTo>
                  <a:lnTo>
                    <a:pt x="231562" y="779855"/>
                  </a:lnTo>
                  <a:lnTo>
                    <a:pt x="200664" y="743802"/>
                  </a:lnTo>
                  <a:lnTo>
                    <a:pt x="154498" y="742380"/>
                  </a:lnTo>
                  <a:lnTo>
                    <a:pt x="111932" y="729802"/>
                  </a:lnTo>
                  <a:lnTo>
                    <a:pt x="75789" y="707323"/>
                  </a:lnTo>
                  <a:lnTo>
                    <a:pt x="48889" y="676202"/>
                  </a:lnTo>
                  <a:lnTo>
                    <a:pt x="34642" y="639786"/>
                  </a:lnTo>
                  <a:lnTo>
                    <a:pt x="34273" y="602339"/>
                  </a:lnTo>
                  <a:lnTo>
                    <a:pt x="47324" y="566486"/>
                  </a:lnTo>
                  <a:lnTo>
                    <a:pt x="73339" y="534852"/>
                  </a:lnTo>
                  <a:lnTo>
                    <a:pt x="36761" y="509718"/>
                  </a:lnTo>
                  <a:lnTo>
                    <a:pt x="11848" y="477146"/>
                  </a:lnTo>
                  <a:lnTo>
                    <a:pt x="0" y="439783"/>
                  </a:lnTo>
                  <a:lnTo>
                    <a:pt x="2614" y="400277"/>
                  </a:lnTo>
                  <a:lnTo>
                    <a:pt x="19822" y="363418"/>
                  </a:lnTo>
                  <a:lnTo>
                    <a:pt x="49133" y="333512"/>
                  </a:lnTo>
                  <a:lnTo>
                    <a:pt x="87959" y="312489"/>
                  </a:lnTo>
                  <a:lnTo>
                    <a:pt x="133714" y="302277"/>
                  </a:lnTo>
                  <a:lnTo>
                    <a:pt x="134964" y="299427"/>
                  </a:lnTo>
                  <a:lnTo>
                    <a:pt x="133792" y="255736"/>
                  </a:lnTo>
                  <a:lnTo>
                    <a:pt x="144170" y="213698"/>
                  </a:lnTo>
                  <a:lnTo>
                    <a:pt x="165294" y="174794"/>
                  </a:lnTo>
                  <a:lnTo>
                    <a:pt x="196360" y="140502"/>
                  </a:lnTo>
                  <a:lnTo>
                    <a:pt x="236563" y="112303"/>
                  </a:lnTo>
                  <a:lnTo>
                    <a:pt x="283337" y="92316"/>
                  </a:lnTo>
                  <a:lnTo>
                    <a:pt x="333375" y="81678"/>
                  </a:lnTo>
                  <a:lnTo>
                    <a:pt x="384721" y="80439"/>
                  </a:lnTo>
                  <a:lnTo>
                    <a:pt x="435419" y="88648"/>
                  </a:lnTo>
                  <a:lnTo>
                    <a:pt x="483513" y="106353"/>
                  </a:lnTo>
                  <a:lnTo>
                    <a:pt x="1318958" y="106353"/>
                  </a:lnTo>
                  <a:lnTo>
                    <a:pt x="1322111" y="114228"/>
                  </a:lnTo>
                  <a:lnTo>
                    <a:pt x="1358862" y="126212"/>
                  </a:lnTo>
                  <a:lnTo>
                    <a:pt x="1391358" y="144212"/>
                  </a:lnTo>
                  <a:lnTo>
                    <a:pt x="1418562" y="167514"/>
                  </a:lnTo>
                  <a:lnTo>
                    <a:pt x="1439436" y="195403"/>
                  </a:lnTo>
                  <a:lnTo>
                    <a:pt x="1452687" y="226355"/>
                  </a:lnTo>
                  <a:lnTo>
                    <a:pt x="1457695" y="258581"/>
                  </a:lnTo>
                  <a:lnTo>
                    <a:pt x="1454430" y="290961"/>
                  </a:lnTo>
                  <a:lnTo>
                    <a:pt x="1442861" y="322377"/>
                  </a:lnTo>
                  <a:lnTo>
                    <a:pt x="1473458" y="366408"/>
                  </a:lnTo>
                  <a:lnTo>
                    <a:pt x="1489111" y="414712"/>
                  </a:lnTo>
                  <a:lnTo>
                    <a:pt x="1489408" y="464735"/>
                  </a:lnTo>
                  <a:lnTo>
                    <a:pt x="1473936" y="513927"/>
                  </a:lnTo>
                  <a:lnTo>
                    <a:pt x="1450733" y="549897"/>
                  </a:lnTo>
                  <a:lnTo>
                    <a:pt x="1419547" y="580587"/>
                  </a:lnTo>
                  <a:lnTo>
                    <a:pt x="1381630" y="605187"/>
                  </a:lnTo>
                  <a:lnTo>
                    <a:pt x="1338235" y="622887"/>
                  </a:lnTo>
                  <a:lnTo>
                    <a:pt x="1290611" y="632877"/>
                  </a:lnTo>
                  <a:lnTo>
                    <a:pt x="1283106" y="676599"/>
                  </a:lnTo>
                  <a:lnTo>
                    <a:pt x="1262405" y="716477"/>
                  </a:lnTo>
                  <a:lnTo>
                    <a:pt x="1229939" y="750523"/>
                  </a:lnTo>
                  <a:lnTo>
                    <a:pt x="1194766" y="772076"/>
                  </a:lnTo>
                  <a:lnTo>
                    <a:pt x="985412" y="772076"/>
                  </a:lnTo>
                  <a:lnTo>
                    <a:pt x="964321" y="812724"/>
                  </a:lnTo>
                  <a:lnTo>
                    <a:pt x="954616" y="823701"/>
                  </a:lnTo>
                  <a:lnTo>
                    <a:pt x="568888" y="823701"/>
                  </a:lnTo>
                  <a:lnTo>
                    <a:pt x="520834" y="842630"/>
                  </a:lnTo>
                  <a:lnTo>
                    <a:pt x="469735" y="853164"/>
                  </a:lnTo>
                  <a:lnTo>
                    <a:pt x="417150" y="855110"/>
                  </a:lnTo>
                  <a:close/>
                </a:path>
                <a:path w="1489710" h="909320">
                  <a:moveTo>
                    <a:pt x="1085515" y="797158"/>
                  </a:moveTo>
                  <a:lnTo>
                    <a:pt x="1033880" y="790273"/>
                  </a:lnTo>
                  <a:lnTo>
                    <a:pt x="985412" y="772076"/>
                  </a:lnTo>
                  <a:lnTo>
                    <a:pt x="1194766" y="772076"/>
                  </a:lnTo>
                  <a:lnTo>
                    <a:pt x="1187137" y="776751"/>
                  </a:lnTo>
                  <a:lnTo>
                    <a:pt x="1137529" y="792671"/>
                  </a:lnTo>
                  <a:lnTo>
                    <a:pt x="1085515" y="797158"/>
                  </a:lnTo>
                  <a:close/>
                </a:path>
                <a:path w="1489710" h="909320">
                  <a:moveTo>
                    <a:pt x="743663" y="909288"/>
                  </a:moveTo>
                  <a:lnTo>
                    <a:pt x="692485" y="900943"/>
                  </a:lnTo>
                  <a:lnTo>
                    <a:pt x="645068" y="883444"/>
                  </a:lnTo>
                  <a:lnTo>
                    <a:pt x="603255" y="857470"/>
                  </a:lnTo>
                  <a:lnTo>
                    <a:pt x="568888" y="823701"/>
                  </a:lnTo>
                  <a:lnTo>
                    <a:pt x="954616" y="823701"/>
                  </a:lnTo>
                  <a:lnTo>
                    <a:pt x="894131" y="875956"/>
                  </a:lnTo>
                  <a:lnTo>
                    <a:pt x="848081" y="896350"/>
                  </a:lnTo>
                  <a:lnTo>
                    <a:pt x="796762" y="907801"/>
                  </a:lnTo>
                  <a:lnTo>
                    <a:pt x="743663" y="909288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97654" y="4056838"/>
              <a:ext cx="1489710" cy="909319"/>
            </a:xfrm>
            <a:custGeom>
              <a:avLst/>
              <a:gdLst/>
              <a:ahLst/>
              <a:cxnLst/>
              <a:rect l="l" t="t" r="r" b="b"/>
              <a:pathLst>
                <a:path w="1489710" h="909320">
                  <a:moveTo>
                    <a:pt x="134964" y="299427"/>
                  </a:moveTo>
                  <a:lnTo>
                    <a:pt x="133792" y="255736"/>
                  </a:lnTo>
                  <a:lnTo>
                    <a:pt x="144170" y="213698"/>
                  </a:lnTo>
                  <a:lnTo>
                    <a:pt x="165294" y="174794"/>
                  </a:lnTo>
                  <a:lnTo>
                    <a:pt x="196360" y="140502"/>
                  </a:lnTo>
                  <a:lnTo>
                    <a:pt x="236563" y="112303"/>
                  </a:lnTo>
                  <a:lnTo>
                    <a:pt x="283337" y="92316"/>
                  </a:lnTo>
                  <a:lnTo>
                    <a:pt x="333375" y="81678"/>
                  </a:lnTo>
                  <a:lnTo>
                    <a:pt x="384721" y="80439"/>
                  </a:lnTo>
                  <a:lnTo>
                    <a:pt x="435419" y="88648"/>
                  </a:lnTo>
                  <a:lnTo>
                    <a:pt x="483513" y="106353"/>
                  </a:lnTo>
                  <a:lnTo>
                    <a:pt x="507953" y="76965"/>
                  </a:lnTo>
                  <a:lnTo>
                    <a:pt x="539457" y="53369"/>
                  </a:lnTo>
                  <a:lnTo>
                    <a:pt x="576614" y="36396"/>
                  </a:lnTo>
                  <a:lnTo>
                    <a:pt x="618013" y="26878"/>
                  </a:lnTo>
                  <a:lnTo>
                    <a:pt x="660938" y="25614"/>
                  </a:lnTo>
                  <a:lnTo>
                    <a:pt x="702513" y="32519"/>
                  </a:lnTo>
                  <a:lnTo>
                    <a:pt x="741087" y="47153"/>
                  </a:lnTo>
                  <a:lnTo>
                    <a:pt x="775012" y="69078"/>
                  </a:lnTo>
                  <a:lnTo>
                    <a:pt x="796355" y="42593"/>
                  </a:lnTo>
                  <a:lnTo>
                    <a:pt x="824569" y="21728"/>
                  </a:lnTo>
                  <a:lnTo>
                    <a:pt x="858136" y="7351"/>
                  </a:lnTo>
                  <a:lnTo>
                    <a:pt x="895537" y="328"/>
                  </a:lnTo>
                  <a:lnTo>
                    <a:pt x="933858" y="1388"/>
                  </a:lnTo>
                  <a:lnTo>
                    <a:pt x="970074" y="10272"/>
                  </a:lnTo>
                  <a:lnTo>
                    <a:pt x="1002503" y="26365"/>
                  </a:lnTo>
                  <a:lnTo>
                    <a:pt x="1029462" y="49053"/>
                  </a:lnTo>
                  <a:lnTo>
                    <a:pt x="1065100" y="22858"/>
                  </a:lnTo>
                  <a:lnTo>
                    <a:pt x="1107324" y="6275"/>
                  </a:lnTo>
                  <a:lnTo>
                    <a:pt x="1153430" y="0"/>
                  </a:lnTo>
                  <a:lnTo>
                    <a:pt x="1200712" y="4728"/>
                  </a:lnTo>
                  <a:lnTo>
                    <a:pt x="1244486" y="20283"/>
                  </a:lnTo>
                  <a:lnTo>
                    <a:pt x="1280593" y="44872"/>
                  </a:lnTo>
                  <a:lnTo>
                    <a:pt x="1307108" y="76763"/>
                  </a:lnTo>
                  <a:lnTo>
                    <a:pt x="1322111" y="114228"/>
                  </a:lnTo>
                  <a:lnTo>
                    <a:pt x="1358862" y="126212"/>
                  </a:lnTo>
                  <a:lnTo>
                    <a:pt x="1418562" y="167514"/>
                  </a:lnTo>
                  <a:lnTo>
                    <a:pt x="1452687" y="226355"/>
                  </a:lnTo>
                  <a:lnTo>
                    <a:pt x="1457695" y="258581"/>
                  </a:lnTo>
                  <a:lnTo>
                    <a:pt x="1454430" y="290961"/>
                  </a:lnTo>
                  <a:lnTo>
                    <a:pt x="1442861" y="322377"/>
                  </a:lnTo>
                  <a:lnTo>
                    <a:pt x="1473458" y="366408"/>
                  </a:lnTo>
                  <a:lnTo>
                    <a:pt x="1489111" y="414712"/>
                  </a:lnTo>
                  <a:lnTo>
                    <a:pt x="1489408" y="464735"/>
                  </a:lnTo>
                  <a:lnTo>
                    <a:pt x="1473936" y="513927"/>
                  </a:lnTo>
                  <a:lnTo>
                    <a:pt x="1450733" y="549897"/>
                  </a:lnTo>
                  <a:lnTo>
                    <a:pt x="1419547" y="580587"/>
                  </a:lnTo>
                  <a:lnTo>
                    <a:pt x="1381630" y="605187"/>
                  </a:lnTo>
                  <a:lnTo>
                    <a:pt x="1338235" y="622887"/>
                  </a:lnTo>
                  <a:lnTo>
                    <a:pt x="1290611" y="632877"/>
                  </a:lnTo>
                  <a:lnTo>
                    <a:pt x="1283106" y="676599"/>
                  </a:lnTo>
                  <a:lnTo>
                    <a:pt x="1262405" y="716477"/>
                  </a:lnTo>
                  <a:lnTo>
                    <a:pt x="1229939" y="750523"/>
                  </a:lnTo>
                  <a:lnTo>
                    <a:pt x="1187137" y="776751"/>
                  </a:lnTo>
                  <a:lnTo>
                    <a:pt x="1137529" y="792671"/>
                  </a:lnTo>
                  <a:lnTo>
                    <a:pt x="1085515" y="797158"/>
                  </a:lnTo>
                  <a:lnTo>
                    <a:pt x="1033880" y="790273"/>
                  </a:lnTo>
                  <a:lnTo>
                    <a:pt x="985412" y="772076"/>
                  </a:lnTo>
                  <a:lnTo>
                    <a:pt x="964321" y="812724"/>
                  </a:lnTo>
                  <a:lnTo>
                    <a:pt x="933386" y="847716"/>
                  </a:lnTo>
                  <a:lnTo>
                    <a:pt x="894131" y="875956"/>
                  </a:lnTo>
                  <a:lnTo>
                    <a:pt x="848081" y="896350"/>
                  </a:lnTo>
                  <a:lnTo>
                    <a:pt x="796762" y="907801"/>
                  </a:lnTo>
                  <a:lnTo>
                    <a:pt x="743663" y="909288"/>
                  </a:lnTo>
                  <a:lnTo>
                    <a:pt x="692485" y="900943"/>
                  </a:lnTo>
                  <a:lnTo>
                    <a:pt x="645068" y="883444"/>
                  </a:lnTo>
                  <a:lnTo>
                    <a:pt x="603255" y="857470"/>
                  </a:lnTo>
                  <a:lnTo>
                    <a:pt x="568888" y="823701"/>
                  </a:lnTo>
                  <a:lnTo>
                    <a:pt x="520834" y="842630"/>
                  </a:lnTo>
                  <a:lnTo>
                    <a:pt x="469735" y="853164"/>
                  </a:lnTo>
                  <a:lnTo>
                    <a:pt x="417150" y="855110"/>
                  </a:lnTo>
                  <a:lnTo>
                    <a:pt x="364638" y="848276"/>
                  </a:lnTo>
                  <a:lnTo>
                    <a:pt x="314798" y="832894"/>
                  </a:lnTo>
                  <a:lnTo>
                    <a:pt x="270023" y="809820"/>
                  </a:lnTo>
                  <a:lnTo>
                    <a:pt x="231562" y="779855"/>
                  </a:lnTo>
                  <a:lnTo>
                    <a:pt x="200664" y="743802"/>
                  </a:lnTo>
                  <a:lnTo>
                    <a:pt x="154498" y="742380"/>
                  </a:lnTo>
                  <a:lnTo>
                    <a:pt x="111932" y="729802"/>
                  </a:lnTo>
                  <a:lnTo>
                    <a:pt x="75789" y="707323"/>
                  </a:lnTo>
                  <a:lnTo>
                    <a:pt x="48889" y="676202"/>
                  </a:lnTo>
                  <a:lnTo>
                    <a:pt x="34642" y="639786"/>
                  </a:lnTo>
                  <a:lnTo>
                    <a:pt x="34273" y="602339"/>
                  </a:lnTo>
                  <a:lnTo>
                    <a:pt x="47324" y="566486"/>
                  </a:lnTo>
                  <a:lnTo>
                    <a:pt x="73339" y="534852"/>
                  </a:lnTo>
                  <a:lnTo>
                    <a:pt x="36761" y="509718"/>
                  </a:lnTo>
                  <a:lnTo>
                    <a:pt x="11848" y="477146"/>
                  </a:lnTo>
                  <a:lnTo>
                    <a:pt x="0" y="439783"/>
                  </a:lnTo>
                  <a:lnTo>
                    <a:pt x="2614" y="400277"/>
                  </a:lnTo>
                  <a:lnTo>
                    <a:pt x="19822" y="363418"/>
                  </a:lnTo>
                  <a:lnTo>
                    <a:pt x="49133" y="333512"/>
                  </a:lnTo>
                  <a:lnTo>
                    <a:pt x="87959" y="312489"/>
                  </a:lnTo>
                  <a:lnTo>
                    <a:pt x="133714" y="302277"/>
                  </a:lnTo>
                  <a:lnTo>
                    <a:pt x="134964" y="299427"/>
                  </a:lnTo>
                  <a:close/>
                </a:path>
                <a:path w="1489710" h="909320">
                  <a:moveTo>
                    <a:pt x="73364" y="534852"/>
                  </a:moveTo>
                  <a:lnTo>
                    <a:pt x="93854" y="543193"/>
                  </a:lnTo>
                  <a:lnTo>
                    <a:pt x="115504" y="548818"/>
                  </a:lnTo>
                  <a:lnTo>
                    <a:pt x="137928" y="551653"/>
                  </a:lnTo>
                  <a:lnTo>
                    <a:pt x="160739" y="551627"/>
                  </a:lnTo>
                </a:path>
                <a:path w="1489710" h="909320">
                  <a:moveTo>
                    <a:pt x="200664" y="743802"/>
                  </a:moveTo>
                  <a:lnTo>
                    <a:pt x="210451" y="742579"/>
                  </a:lnTo>
                  <a:lnTo>
                    <a:pt x="220104" y="740827"/>
                  </a:lnTo>
                  <a:lnTo>
                    <a:pt x="229594" y="738549"/>
                  </a:lnTo>
                  <a:lnTo>
                    <a:pt x="238888" y="735752"/>
                  </a:lnTo>
                </a:path>
                <a:path w="1489710" h="909320">
                  <a:moveTo>
                    <a:pt x="568863" y="823701"/>
                  </a:moveTo>
                  <a:lnTo>
                    <a:pt x="562242" y="814934"/>
                  </a:lnTo>
                  <a:lnTo>
                    <a:pt x="556188" y="805892"/>
                  </a:lnTo>
                  <a:lnTo>
                    <a:pt x="550715" y="796592"/>
                  </a:lnTo>
                  <a:lnTo>
                    <a:pt x="545838" y="787051"/>
                  </a:lnTo>
                </a:path>
                <a:path w="1489710" h="909320">
                  <a:moveTo>
                    <a:pt x="985412" y="772076"/>
                  </a:moveTo>
                  <a:lnTo>
                    <a:pt x="988660" y="762185"/>
                  </a:lnTo>
                  <a:lnTo>
                    <a:pt x="991278" y="752173"/>
                  </a:lnTo>
                  <a:lnTo>
                    <a:pt x="993262" y="742064"/>
                  </a:lnTo>
                  <a:lnTo>
                    <a:pt x="994612" y="731877"/>
                  </a:lnTo>
                </a:path>
                <a:path w="1489710" h="909320">
                  <a:moveTo>
                    <a:pt x="1290586" y="632877"/>
                  </a:moveTo>
                  <a:lnTo>
                    <a:pt x="1283051" y="586390"/>
                  </a:lnTo>
                  <a:lnTo>
                    <a:pt x="1260677" y="544277"/>
                  </a:lnTo>
                  <a:lnTo>
                    <a:pt x="1225220" y="508895"/>
                  </a:lnTo>
                  <a:lnTo>
                    <a:pt x="1178437" y="482602"/>
                  </a:lnTo>
                </a:path>
                <a:path w="1489710" h="909320">
                  <a:moveTo>
                    <a:pt x="1442836" y="322377"/>
                  </a:moveTo>
                  <a:lnTo>
                    <a:pt x="1433355" y="338206"/>
                  </a:lnTo>
                  <a:lnTo>
                    <a:pt x="1421792" y="352971"/>
                  </a:lnTo>
                  <a:lnTo>
                    <a:pt x="1408270" y="366526"/>
                  </a:lnTo>
                  <a:lnTo>
                    <a:pt x="1392911" y="378727"/>
                  </a:lnTo>
                </a:path>
                <a:path w="1489710" h="909320">
                  <a:moveTo>
                    <a:pt x="1322111" y="114228"/>
                  </a:moveTo>
                  <a:lnTo>
                    <a:pt x="1323359" y="120835"/>
                  </a:lnTo>
                  <a:lnTo>
                    <a:pt x="1324214" y="127484"/>
                  </a:lnTo>
                  <a:lnTo>
                    <a:pt x="1324681" y="134161"/>
                  </a:lnTo>
                  <a:lnTo>
                    <a:pt x="1324761" y="140853"/>
                  </a:lnTo>
                </a:path>
                <a:path w="1489710" h="909320">
                  <a:moveTo>
                    <a:pt x="1029462" y="49053"/>
                  </a:moveTo>
                  <a:lnTo>
                    <a:pt x="1021960" y="56941"/>
                  </a:lnTo>
                  <a:lnTo>
                    <a:pt x="1015181" y="65247"/>
                  </a:lnTo>
                  <a:lnTo>
                    <a:pt x="1009142" y="73936"/>
                  </a:lnTo>
                  <a:lnTo>
                    <a:pt x="1003862" y="82978"/>
                  </a:lnTo>
                </a:path>
                <a:path w="1489710" h="909320">
                  <a:moveTo>
                    <a:pt x="775012" y="69078"/>
                  </a:moveTo>
                  <a:lnTo>
                    <a:pt x="771096" y="76148"/>
                  </a:lnTo>
                  <a:lnTo>
                    <a:pt x="767716" y="83397"/>
                  </a:lnTo>
                  <a:lnTo>
                    <a:pt x="764884" y="90804"/>
                  </a:lnTo>
                  <a:lnTo>
                    <a:pt x="762612" y="98353"/>
                  </a:lnTo>
                </a:path>
                <a:path w="1489710" h="909320">
                  <a:moveTo>
                    <a:pt x="483513" y="106353"/>
                  </a:moveTo>
                  <a:lnTo>
                    <a:pt x="495484" y="112594"/>
                  </a:lnTo>
                  <a:lnTo>
                    <a:pt x="506966" y="119418"/>
                  </a:lnTo>
                  <a:lnTo>
                    <a:pt x="517927" y="126810"/>
                  </a:lnTo>
                  <a:lnTo>
                    <a:pt x="528338" y="134753"/>
                  </a:lnTo>
                </a:path>
                <a:path w="1489710" h="909320">
                  <a:moveTo>
                    <a:pt x="134964" y="299427"/>
                  </a:moveTo>
                  <a:lnTo>
                    <a:pt x="136383" y="306992"/>
                  </a:lnTo>
                  <a:lnTo>
                    <a:pt x="138164" y="314496"/>
                  </a:lnTo>
                  <a:lnTo>
                    <a:pt x="140300" y="321934"/>
                  </a:lnTo>
                  <a:lnTo>
                    <a:pt x="142789" y="329302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30268" y="4575640"/>
              <a:ext cx="290749" cy="2955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98094" y="4575640"/>
              <a:ext cx="290774" cy="2955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17092" y="4603490"/>
              <a:ext cx="290774" cy="2837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53691" y="4599065"/>
              <a:ext cx="290774" cy="292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4608878" y="3962854"/>
            <a:ext cx="1449070" cy="543560"/>
            <a:chOff x="4608878" y="3962854"/>
            <a:chExt cx="1449070" cy="543560"/>
          </a:xfrm>
        </p:grpSpPr>
        <p:sp>
          <p:nvSpPr>
            <p:cNvPr id="26" name="object 26"/>
            <p:cNvSpPr/>
            <p:nvPr/>
          </p:nvSpPr>
          <p:spPr>
            <a:xfrm>
              <a:off x="4613640" y="3982642"/>
              <a:ext cx="1399540" cy="518795"/>
            </a:xfrm>
            <a:custGeom>
              <a:avLst/>
              <a:gdLst/>
              <a:ahLst/>
              <a:cxnLst/>
              <a:rect l="l" t="t" r="r" b="b"/>
              <a:pathLst>
                <a:path w="1399539" h="518795">
                  <a:moveTo>
                    <a:pt x="0" y="518623"/>
                  </a:moveTo>
                  <a:lnTo>
                    <a:pt x="1399022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07188" y="396761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10924" y="29774"/>
                  </a:moveTo>
                  <a:lnTo>
                    <a:pt x="0" y="274"/>
                  </a:lnTo>
                  <a:lnTo>
                    <a:pt x="45999" y="0"/>
                  </a:lnTo>
                  <a:lnTo>
                    <a:pt x="10924" y="29774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07188" y="396761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10924" y="29774"/>
                  </a:moveTo>
                  <a:lnTo>
                    <a:pt x="45999" y="0"/>
                  </a:lnTo>
                  <a:lnTo>
                    <a:pt x="0" y="274"/>
                  </a:lnTo>
                  <a:lnTo>
                    <a:pt x="10924" y="29774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200577" y="3855730"/>
            <a:ext cx="2585085" cy="73088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51765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Arial"/>
                <a:cs typeface="Arial"/>
              </a:rPr>
              <a:t>Ground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Truth  Pairs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 spc="-5">
                <a:latin typeface="Arial"/>
                <a:cs typeface="Arial"/>
              </a:rPr>
              <a:t>Real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World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33756" y="2996453"/>
            <a:ext cx="104266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Loss </a:t>
            </a:r>
            <a:r>
              <a:rPr dirty="0" sz="1400">
                <a:latin typeface="Arial"/>
                <a:cs typeface="Arial"/>
              </a:rPr>
              <a:t>→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0"/>
              <a:t>State </a:t>
            </a:r>
            <a:r>
              <a:rPr dirty="0" sz="3600" spc="-715"/>
              <a:t>of </a:t>
            </a:r>
            <a:r>
              <a:rPr dirty="0" sz="3600" spc="-800"/>
              <a:t>the </a:t>
            </a:r>
            <a:r>
              <a:rPr dirty="0" sz="3600" spc="-775"/>
              <a:t>Art </a:t>
            </a:r>
            <a:r>
              <a:rPr dirty="0" sz="3600" spc="-660"/>
              <a:t>- </a:t>
            </a:r>
            <a:r>
              <a:rPr dirty="0" sz="3600" spc="-1045"/>
              <a:t>Image </a:t>
            </a:r>
            <a:r>
              <a:rPr dirty="0" sz="3600" spc="-735"/>
              <a:t>to</a:t>
            </a:r>
            <a:r>
              <a:rPr dirty="0" sz="3600" spc="-605"/>
              <a:t> </a:t>
            </a:r>
            <a:r>
              <a:rPr dirty="0" sz="3600" spc="-1045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9523" y="20020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06516" y="20404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37269" y="20404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94615" y="2402819"/>
            <a:ext cx="410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73" y="1283910"/>
            <a:ext cx="8173084" cy="979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Some works already use </a:t>
            </a:r>
            <a:r>
              <a:rPr dirty="0" sz="1400">
                <a:latin typeface="Arial"/>
                <a:cs typeface="Arial"/>
              </a:rPr>
              <a:t>conditional </a:t>
            </a:r>
            <a:r>
              <a:rPr dirty="0" sz="1400" spc="-5">
                <a:latin typeface="Arial"/>
                <a:cs typeface="Arial"/>
              </a:rPr>
              <a:t>GANs for Image to Image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translation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Photo-Realistic Single Image Super-Resolution Using </a:t>
            </a:r>
            <a:r>
              <a:rPr dirty="0" sz="1400" i="1">
                <a:latin typeface="Arial"/>
                <a:cs typeface="Arial"/>
              </a:rPr>
              <a:t>a </a:t>
            </a:r>
            <a:r>
              <a:rPr dirty="0" sz="1400" spc="-5" i="1">
                <a:latin typeface="Arial"/>
                <a:cs typeface="Arial"/>
              </a:rPr>
              <a:t>Generative Adversarial Network. </a:t>
            </a:r>
            <a:r>
              <a:rPr dirty="0" sz="1400" i="1">
                <a:latin typeface="Arial"/>
                <a:cs typeface="Arial"/>
              </a:rPr>
              <a:t>(2 </a:t>
            </a:r>
            <a:r>
              <a:rPr dirty="0" sz="1400" spc="-5" i="1">
                <a:latin typeface="Arial"/>
                <a:cs typeface="Arial"/>
              </a:rPr>
              <a:t>Weeks</a:t>
            </a:r>
            <a:r>
              <a:rPr dirty="0" sz="1400" spc="-7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ago)</a:t>
            </a:r>
            <a:endParaRPr sz="1400">
              <a:latin typeface="Arial"/>
              <a:cs typeface="Arial"/>
            </a:endParaRPr>
          </a:p>
          <a:p>
            <a:pPr marL="4924425">
              <a:lnSpc>
                <a:spcPct val="100000"/>
              </a:lnSpc>
              <a:spcBef>
                <a:spcPts val="790"/>
              </a:spcBef>
            </a:pP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Loss1 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MSE_VGG(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dirty="0" sz="12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7509" y="2443404"/>
            <a:ext cx="1838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Loss2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4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509" y="2862503"/>
            <a:ext cx="1511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Loss3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dirty="0" sz="14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2020-03-10T19:45:11Z</dcterms:created>
  <dcterms:modified xsi:type="dcterms:W3CDTF">2020-03-10T19:45:11Z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2020-03-10T00:00:00Z</vt:filetime>
  </property>
</Properties>
</file>