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06BB7FC-BBB7-4105-B5F2-6F1B49B9011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CA96709-BB20-4019-8D33-0A06A6334A9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455767-8E9B-47BF-8558-33596A32CD4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7C853AD-1B95-49F9-9D3A-181D4AD978B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2D00269-3DF5-484E-A1C8-FA29BE92CE9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942D0DA-4EA6-4C32-8965-BD375758D18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0A1CF4C-5082-494E-9BA8-8009F8C92BA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D656F87-D2DC-49B3-9411-AA7435FD1D8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E6F3C4F-CBAE-460C-9E7A-013884FA40B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F7E2394-8632-4EED-8E8C-C79ABEC569A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0BB4DEA-F567-4136-B2F3-C350F6D6B1A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E2DAB1-5C1B-4B43-BFFA-C0EE17CFC47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B563EBF-BD4B-4087-BD12-2780A729C64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2679572-6263-44FE-A265-262265CE919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24076A0-BDF3-4FD9-A018-4F8C6EDE8B5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BB526C6-C31E-45C6-BF61-44215CB9DFCE}"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1FD8677-EAEE-4ABB-880C-43857AFB3DB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836AA5C-12BC-416C-B587-BADC1347C357}"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0B003CE-5E61-4C09-8BBA-A5FABC10CEA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3B2DF26-74B8-4E5B-93C4-DC8470BFE578}"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E379003-D1DB-460F-8644-4A14E7C8636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E2C6B01-4616-48E9-9BDB-1D74F1D1C063}"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0F64A9-5F8F-44AA-B1E0-D3BF67EAF4D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F454B12-5680-4797-9306-63AE1F85327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E9EB558-3BF4-4C72-8F01-2B911698CF1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98DC883-1BFC-47DA-B80A-72D9D669C20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9052551-F733-4999-A666-FB237A62D12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8F02DA0-D261-4273-A290-CE7A968C55F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8BFF7C4-9A25-4038-BC58-265AB259FB6F}"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7D557BC-E1D6-4922-9C0F-D3227FE66220}"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962349-0AF3-400E-929D-874B1737772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6918C8-0CA5-4C88-9265-785AA1A2C80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3CD2111-8E27-4071-AB39-CA1CE46E12F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26FEF2-5347-45B7-B7A1-3B0B1E6495B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2D0DD7-1DF8-4A13-80CD-69563D21B74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26B767E-E286-4FDA-8774-33D95293ACC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0" name="Group 6"/>
          <p:cNvGrpSpPr/>
          <p:nvPr/>
        </p:nvGrpSpPr>
        <p:grpSpPr>
          <a:xfrm>
            <a:off x="7612200" y="2450160"/>
            <a:ext cx="2465640" cy="2653200"/>
            <a:chOff x="7612200" y="2450160"/>
            <a:chExt cx="2465640" cy="2653200"/>
          </a:xfrm>
        </p:grpSpPr>
        <p:sp>
          <p:nvSpPr>
            <p:cNvPr id="1" name="Straight Connector 7"/>
            <p:cNvSpPr/>
            <p:nvPr/>
          </p:nvSpPr>
          <p:spPr>
            <a:xfrm flipH="1">
              <a:off x="9322920" y="2450160"/>
              <a:ext cx="754920" cy="7545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2" name="Straight Connector 8"/>
            <p:cNvSpPr/>
            <p:nvPr/>
          </p:nvSpPr>
          <p:spPr>
            <a:xfrm flipH="1">
              <a:off x="7612200" y="2637720"/>
              <a:ext cx="2465640" cy="246564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3" name="Straight Connector 9"/>
            <p:cNvSpPr/>
            <p:nvPr/>
          </p:nvSpPr>
          <p:spPr>
            <a:xfrm flipH="1">
              <a:off x="8509680" y="2716200"/>
              <a:ext cx="1568160" cy="15681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4" name="Straight Connector 10"/>
            <p:cNvSpPr/>
            <p:nvPr/>
          </p:nvSpPr>
          <p:spPr>
            <a:xfrm flipH="1">
              <a:off x="8634240" y="2588760"/>
              <a:ext cx="1443600" cy="144360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sp>
          <p:nvSpPr>
            <p:cNvPr id="5" name="Straight Connector 11"/>
            <p:cNvSpPr/>
            <p:nvPr/>
          </p:nvSpPr>
          <p:spPr>
            <a:xfrm flipH="1">
              <a:off x="9027720" y="3045240"/>
              <a:ext cx="1050120" cy="105012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grpSp>
      <p:sp>
        <p:nvSpPr>
          <p:cNvPr id="6"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r>
              <a:rPr b="0" lang="en-US" sz="1800" spc="-1" strike="noStrike">
                <a:latin typeface="Arial"/>
              </a:rPr>
              <a:t>Click to edit the title text </a:t>
            </a:r>
            <a:r>
              <a:rPr b="0" lang="en-US" sz="1800" spc="-1" strike="noStrike">
                <a:latin typeface="Arial"/>
              </a:rPr>
              <a:t>format</a:t>
            </a:r>
            <a:endParaRPr b="0" lang="en-US" sz="1800" spc="-1" strike="noStrike">
              <a:latin typeface="Arial"/>
            </a:endParaRPr>
          </a:p>
        </p:txBody>
      </p:sp>
      <p:sp>
        <p:nvSpPr>
          <p:cNvPr id="7" name="PlaceHolder 2"/>
          <p:cNvSpPr>
            <a:spLocks noGrp="1"/>
          </p:cNvSpPr>
          <p:nvPr>
            <p:ph type="body"/>
          </p:nvPr>
        </p:nvSpPr>
        <p:spPr>
          <a:xfrm>
            <a:off x="504000" y="2376000"/>
            <a:ext cx="9070920" cy="2753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 name="PlaceHolder 3"/>
          <p:cNvSpPr>
            <a:spLocks noGrp="1"/>
          </p:cNvSpPr>
          <p:nvPr>
            <p:ph type="ftr" idx="1"/>
          </p:nvPr>
        </p:nvSpPr>
        <p:spPr>
          <a:xfrm>
            <a:off x="565560" y="5103360"/>
            <a:ext cx="6236640" cy="301320"/>
          </a:xfrm>
          <a:prstGeom prst="rect">
            <a:avLst/>
          </a:prstGeom>
          <a:noFill/>
          <a:ln w="0">
            <a:noFill/>
          </a:ln>
        </p:spPr>
        <p:txBody>
          <a:bodyPr lIns="90000" rIns="90000" tIns="45000" bIns="45000" anchor="t">
            <a:noAutofit/>
          </a:bodyPr>
          <a:lstStyle>
            <a:lvl1pPr>
              <a:lnSpc>
                <a:spcPct val="100000"/>
              </a:lnSpc>
              <a:buNone/>
              <a:defRPr b="0" lang="en-US" sz="820" spc="-1" strike="noStrike">
                <a:solidFill>
                  <a:srgbClr val="0a304a"/>
                </a:solidFill>
                <a:latin typeface="Century Gothic"/>
              </a:defRPr>
            </a:lvl1pPr>
          </a:lstStyle>
          <a:p>
            <a:pPr>
              <a:lnSpc>
                <a:spcPct val="100000"/>
              </a:lnSpc>
              <a:buNone/>
            </a:pPr>
            <a:r>
              <a:rPr b="0" lang="en-US" sz="820" spc="-1" strike="noStrike">
                <a:solidFill>
                  <a:srgbClr val="0a304a"/>
                </a:solidFill>
                <a:latin typeface="Century Gothic"/>
              </a:rPr>
              <a:t>&lt;footer&gt;</a:t>
            </a:r>
            <a:endParaRPr b="0" lang="en-US" sz="820" spc="-1" strike="noStrike">
              <a:latin typeface="Times New Roman"/>
            </a:endParaRPr>
          </a:p>
        </p:txBody>
      </p:sp>
      <p:sp>
        <p:nvSpPr>
          <p:cNvPr id="9" name="PlaceHolder 4"/>
          <p:cNvSpPr>
            <a:spLocks noGrp="1"/>
          </p:cNvSpPr>
          <p:nvPr>
            <p:ph type="sldNum" idx="2"/>
          </p:nvPr>
        </p:nvSpPr>
        <p:spPr>
          <a:xfrm>
            <a:off x="8568360" y="4612680"/>
            <a:ext cx="943560" cy="553320"/>
          </a:xfrm>
          <a:prstGeom prst="rect">
            <a:avLst/>
          </a:prstGeom>
          <a:noFill/>
          <a:ln w="0">
            <a:noFill/>
          </a:ln>
        </p:spPr>
        <p:txBody>
          <a:bodyPr lIns="90000" rIns="90000" tIns="45000" bIns="45000" anchor="b">
            <a:noAutofit/>
          </a:bodyPr>
          <a:lstStyle>
            <a:lvl1pPr algn="r">
              <a:lnSpc>
                <a:spcPct val="100000"/>
              </a:lnSpc>
              <a:buNone/>
              <a:defRPr b="0" lang="en-US" sz="2640" spc="-1" strike="noStrike">
                <a:solidFill>
                  <a:srgbClr val="0a304a"/>
                </a:solidFill>
                <a:latin typeface="Century Gothic"/>
              </a:defRPr>
            </a:lvl1pPr>
          </a:lstStyle>
          <a:p>
            <a:pPr algn="r">
              <a:lnSpc>
                <a:spcPct val="100000"/>
              </a:lnSpc>
              <a:buNone/>
            </a:pPr>
            <a:fld id="{874E27AE-9CF0-4533-B7D3-6DBE4ABC47B5}" type="slidenum">
              <a:rPr b="0" lang="en-US" sz="2640" spc="-1" strike="noStrike">
                <a:solidFill>
                  <a:srgbClr val="0a304a"/>
                </a:solidFill>
                <a:latin typeface="Century Gothic"/>
              </a:rPr>
              <a:t>&lt;number&gt;</a:t>
            </a:fld>
            <a:endParaRPr b="0" lang="en-US" sz="2640" spc="-1" strike="noStrike">
              <a:latin typeface="Times New Roman"/>
            </a:endParaRPr>
          </a:p>
        </p:txBody>
      </p:sp>
      <p:sp>
        <p:nvSpPr>
          <p:cNvPr id="10" name="PlaceHolder 5"/>
          <p:cNvSpPr>
            <a:spLocks noGrp="1"/>
          </p:cNvSpPr>
          <p:nvPr>
            <p:ph type="dt" idx="3"/>
          </p:nvPr>
        </p:nvSpPr>
        <p:spPr>
          <a:xfrm>
            <a:off x="8189280" y="5103360"/>
            <a:ext cx="1322280" cy="301320"/>
          </a:xfrm>
          <a:prstGeom prst="rect">
            <a:avLst/>
          </a:prstGeom>
          <a:noFill/>
          <a:ln w="0">
            <a:noFill/>
          </a:ln>
        </p:spPr>
        <p:txBody>
          <a:bodyPr lIns="90000" rIns="90000" tIns="45000" bIns="4500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7" name="PlaceHolder 1"/>
          <p:cNvSpPr>
            <a:spLocks noGrp="1"/>
          </p:cNvSpPr>
          <p:nvPr>
            <p:ph type="ftr" idx="4"/>
          </p:nvPr>
        </p:nvSpPr>
        <p:spPr>
          <a:xfrm>
            <a:off x="3447360" y="5165280"/>
            <a:ext cx="3194280" cy="390240"/>
          </a:xfrm>
          <a:prstGeom prst="rect">
            <a:avLst/>
          </a:prstGeom>
          <a:noFill/>
          <a:ln w="0">
            <a:noFill/>
          </a:ln>
        </p:spPr>
        <p:txBody>
          <a:bodyPr lIns="0" rIns="0" tIns="0" bIns="0" anchor="t">
            <a:noAutofit/>
          </a:bodyPr>
          <a:lstStyle>
            <a:lvl1pPr algn="ctr">
              <a:lnSpc>
                <a:spcPct val="100000"/>
              </a:lnSpc>
              <a:buNone/>
              <a:defRPr b="0" lang="en-AU" sz="1400" spc="-1" strike="noStrike">
                <a:latin typeface="Arial"/>
              </a:defRPr>
            </a:lvl1pPr>
          </a:lstStyle>
          <a:p>
            <a:pPr algn="ctr">
              <a:lnSpc>
                <a:spcPct val="100000"/>
              </a:lnSpc>
              <a:buNone/>
            </a:pPr>
            <a:r>
              <a:rPr b="0" lang="en-AU" sz="1400" spc="-1" strike="noStrike">
                <a:latin typeface="Arial"/>
              </a:rPr>
              <a:t>&lt;footer&gt;</a:t>
            </a:r>
            <a:endParaRPr b="0" lang="en-US" sz="1400" spc="-1" strike="noStrike">
              <a:latin typeface="Times New Roman"/>
            </a:endParaRPr>
          </a:p>
        </p:txBody>
      </p:sp>
      <p:sp>
        <p:nvSpPr>
          <p:cNvPr id="48" name="PlaceHolder 2"/>
          <p:cNvSpPr>
            <a:spLocks noGrp="1"/>
          </p:cNvSpPr>
          <p:nvPr>
            <p:ph type="sldNum" idx="5"/>
          </p:nvPr>
        </p:nvSpPr>
        <p:spPr>
          <a:xfrm>
            <a:off x="7227360" y="5165280"/>
            <a:ext cx="2347560" cy="390240"/>
          </a:xfrm>
          <a:prstGeom prst="rect">
            <a:avLst/>
          </a:prstGeom>
          <a:noFill/>
          <a:ln w="0">
            <a:noFill/>
          </a:ln>
        </p:spPr>
        <p:txBody>
          <a:bodyPr lIns="0" rIns="0" tIns="0" bIns="0" anchor="t">
            <a:noAutofit/>
          </a:bodyPr>
          <a:lstStyle>
            <a:lvl1pPr algn="r">
              <a:lnSpc>
                <a:spcPct val="100000"/>
              </a:lnSpc>
              <a:buNone/>
              <a:defRPr b="0" lang="en-AU" sz="1400" spc="-1" strike="noStrike">
                <a:latin typeface="Arial"/>
              </a:defRPr>
            </a:lvl1pPr>
          </a:lstStyle>
          <a:p>
            <a:pPr algn="r">
              <a:lnSpc>
                <a:spcPct val="100000"/>
              </a:lnSpc>
              <a:buNone/>
            </a:pPr>
            <a:fld id="{AEEBCD24-3AC1-4756-8C49-14B7D5951C1C}" type="slidenum">
              <a:rPr b="0" lang="en-AU" sz="1400" spc="-1" strike="noStrike">
                <a:latin typeface="Arial"/>
              </a:rPr>
              <a:t>&lt;number&gt;</a:t>
            </a:fld>
            <a:endParaRPr b="0" lang="en-US" sz="1400" spc="-1" strike="noStrike">
              <a:latin typeface="Times New Roman"/>
            </a:endParaRPr>
          </a:p>
        </p:txBody>
      </p:sp>
      <p:sp>
        <p:nvSpPr>
          <p:cNvPr id="49" name="PlaceHolder 3"/>
          <p:cNvSpPr>
            <a:spLocks noGrp="1"/>
          </p:cNvSpPr>
          <p:nvPr>
            <p:ph type="dt" idx="6"/>
          </p:nvPr>
        </p:nvSpPr>
        <p:spPr>
          <a:xfrm>
            <a:off x="504000" y="5165280"/>
            <a:ext cx="234756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8" name="PlaceHolder 1"/>
          <p:cNvSpPr>
            <a:spLocks noGrp="1"/>
          </p:cNvSpPr>
          <p:nvPr>
            <p:ph type="ftr" idx="7"/>
          </p:nvPr>
        </p:nvSpPr>
        <p:spPr>
          <a:xfrm>
            <a:off x="3447360" y="5165280"/>
            <a:ext cx="3194280" cy="390240"/>
          </a:xfrm>
          <a:prstGeom prst="rect">
            <a:avLst/>
          </a:prstGeom>
          <a:noFill/>
          <a:ln w="0">
            <a:noFill/>
          </a:ln>
        </p:spPr>
        <p:txBody>
          <a:bodyPr lIns="0" rIns="0" tIns="0" bIns="0" anchor="t">
            <a:noAutofit/>
          </a:bodyPr>
          <a:lstStyle>
            <a:lvl1pPr algn="ctr">
              <a:lnSpc>
                <a:spcPct val="100000"/>
              </a:lnSpc>
              <a:buNone/>
              <a:defRPr b="0" lang="en-AU" sz="1400" spc="-1" strike="noStrike">
                <a:solidFill>
                  <a:srgbClr val="000000"/>
                </a:solidFill>
                <a:latin typeface="Arial"/>
                <a:ea typeface="DejaVu Sans"/>
              </a:defRPr>
            </a:lvl1pPr>
          </a:lstStyle>
          <a:p>
            <a:pPr algn="ctr">
              <a:lnSpc>
                <a:spcPct val="100000"/>
              </a:lnSpc>
              <a:buNone/>
            </a:pPr>
            <a:r>
              <a:rPr b="0" lang="en-AU" sz="1400" spc="-1" strike="noStrike">
                <a:solidFill>
                  <a:srgbClr val="000000"/>
                </a:solidFill>
                <a:latin typeface="Arial"/>
                <a:ea typeface="DejaVu Sans"/>
              </a:rPr>
              <a:t>&lt;footer&gt;</a:t>
            </a:r>
            <a:endParaRPr b="0" lang="en-US" sz="1400" spc="-1" strike="noStrike">
              <a:latin typeface="Times New Roman"/>
            </a:endParaRPr>
          </a:p>
        </p:txBody>
      </p:sp>
      <p:sp>
        <p:nvSpPr>
          <p:cNvPr id="89" name="PlaceHolder 2"/>
          <p:cNvSpPr>
            <a:spLocks noGrp="1"/>
          </p:cNvSpPr>
          <p:nvPr>
            <p:ph type="sldNum" idx="8"/>
          </p:nvPr>
        </p:nvSpPr>
        <p:spPr>
          <a:xfrm>
            <a:off x="7227360" y="5165280"/>
            <a:ext cx="2347560" cy="390240"/>
          </a:xfrm>
          <a:prstGeom prst="rect">
            <a:avLst/>
          </a:prstGeom>
          <a:noFill/>
          <a:ln w="0">
            <a:noFill/>
          </a:ln>
        </p:spPr>
        <p:txBody>
          <a:bodyPr lIns="0" rIns="0" tIns="0" bIns="0" anchor="t">
            <a:noAutofit/>
          </a:bodyPr>
          <a:lstStyle>
            <a:lvl1pPr algn="r">
              <a:lnSpc>
                <a:spcPct val="100000"/>
              </a:lnSpc>
              <a:buNone/>
              <a:defRPr b="0" lang="en-AU" sz="1400" spc="-1" strike="noStrike">
                <a:solidFill>
                  <a:srgbClr val="000000"/>
                </a:solidFill>
                <a:latin typeface="Arial"/>
                <a:ea typeface="DejaVu Sans"/>
              </a:defRPr>
            </a:lvl1pPr>
          </a:lstStyle>
          <a:p>
            <a:pPr algn="r">
              <a:lnSpc>
                <a:spcPct val="100000"/>
              </a:lnSpc>
              <a:buNone/>
            </a:pPr>
            <a:fld id="{CAEEBE68-9560-4FA0-8CB8-92A4A7A6A814}" type="slidenum">
              <a:rPr b="0" lang="en-AU" sz="1400" spc="-1" strike="noStrike">
                <a:solidFill>
                  <a:srgbClr val="000000"/>
                </a:solidFill>
                <a:latin typeface="Arial"/>
                <a:ea typeface="DejaVu Sans"/>
              </a:rPr>
              <a:t>&lt;number&gt;</a:t>
            </a:fld>
            <a:endParaRPr b="0" lang="en-US" sz="1400" spc="-1" strike="noStrike">
              <a:latin typeface="Times New Roman"/>
            </a:endParaRPr>
          </a:p>
        </p:txBody>
      </p:sp>
      <p:sp>
        <p:nvSpPr>
          <p:cNvPr id="90" name="PlaceHolder 3"/>
          <p:cNvSpPr>
            <a:spLocks noGrp="1"/>
          </p:cNvSpPr>
          <p:nvPr>
            <p:ph type="dt" idx="9"/>
          </p:nvPr>
        </p:nvSpPr>
        <p:spPr>
          <a:xfrm>
            <a:off x="504000" y="5165280"/>
            <a:ext cx="234756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810000"/>
            <a:ext cx="9070920" cy="1295280"/>
          </a:xfrm>
          <a:prstGeom prst="rect">
            <a:avLst/>
          </a:prstGeom>
          <a:noFill/>
          <a:ln w="0">
            <a:noFill/>
          </a:ln>
        </p:spPr>
        <p:txBody>
          <a:bodyPr lIns="0" rIns="0" tIns="0" bIns="0" anchor="ctr">
            <a:noAutofit/>
          </a:bodyPr>
          <a:p>
            <a:pPr>
              <a:lnSpc>
                <a:spcPct val="100000"/>
              </a:lnSpc>
              <a:buNone/>
            </a:pPr>
            <a:r>
              <a:rPr b="0" lang="en-AU" sz="4400" spc="-1" strike="noStrike" cap="all">
                <a:solidFill>
                  <a:srgbClr val="ffffff"/>
                </a:solidFill>
                <a:latin typeface="Arial"/>
              </a:rPr>
              <a:t>System Analysis and Design  on</a:t>
            </a:r>
            <a:endParaRPr b="0" lang="en-US" sz="4400" spc="-1" strike="noStrike">
              <a:latin typeface="Arial"/>
            </a:endParaRPr>
          </a:p>
        </p:txBody>
      </p:sp>
      <p:sp>
        <p:nvSpPr>
          <p:cNvPr id="130" name="Rectangle 1"/>
          <p:cNvSpPr/>
          <p:nvPr/>
        </p:nvSpPr>
        <p:spPr>
          <a:xfrm>
            <a:off x="2028240" y="1709640"/>
            <a:ext cx="7361280" cy="1120680"/>
          </a:xfrm>
          <a:prstGeom prst="rect">
            <a:avLst/>
          </a:prstGeom>
          <a:solidFill>
            <a:srgbClr val="052f61"/>
          </a:solidFill>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AU" sz="4400" spc="-1" strike="noStrike">
                <a:solidFill>
                  <a:srgbClr val="ffffff"/>
                </a:solidFill>
                <a:latin typeface="Arial"/>
                <a:ea typeface="DejaVu Sans"/>
              </a:rPr>
              <a:t>Railway reservation system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6080" y="810000"/>
            <a:ext cx="8988840" cy="7484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Data flow diagram:</a:t>
            </a:r>
            <a:endParaRPr b="0" lang="en-US" sz="4400" spc="-1" strike="noStrike">
              <a:latin typeface="Arial"/>
            </a:endParaRPr>
          </a:p>
        </p:txBody>
      </p:sp>
      <p:sp>
        <p:nvSpPr>
          <p:cNvPr id="148" name="PlaceHolder 2"/>
          <p:cNvSpPr>
            <a:spLocks noGrp="1"/>
          </p:cNvSpPr>
          <p:nvPr>
            <p:ph/>
          </p:nvPr>
        </p:nvSpPr>
        <p:spPr>
          <a:xfrm>
            <a:off x="504000" y="2016360"/>
            <a:ext cx="9070920" cy="3112920"/>
          </a:xfrm>
          <a:prstGeom prst="rect">
            <a:avLst/>
          </a:prstGeom>
          <a:noFill/>
          <a:ln w="0">
            <a:noFill/>
          </a:ln>
        </p:spPr>
        <p:txBody>
          <a:bodyPr lIns="0" rIns="0" tIns="0" bIns="0" anchor="t">
            <a:normAutofit fontScale="97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a:ea typeface="DejaVu Sans"/>
              </a:rPr>
              <a:t>The data flow diagram is a graphical representation that depicts information flow and the transforms that are    applied as data moves from input to output. </a:t>
            </a:r>
            <a:endParaRPr b="0" lang="en-US" sz="2800" spc="-1" strike="noStrike">
              <a:latin typeface="Arial"/>
            </a:endParaRPr>
          </a:p>
          <a:p>
            <a:pPr algn="just">
              <a:lnSpc>
                <a:spcPct val="90000"/>
              </a:lnSpc>
              <a:spcBef>
                <a:spcPts val="1001"/>
              </a:spcBef>
              <a:buNone/>
            </a:pP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Context level or 0-level DFD</a:t>
            </a: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1-level DFD</a:t>
            </a:r>
            <a:endParaRPr b="0" lang="en-US" sz="2800" spc="-1" strike="noStrike">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2-Level DFD</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7525440" cy="7952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Context level or 0-level DFD:</a:t>
            </a:r>
            <a:endParaRPr b="0" lang="en-US" sz="4400" spc="-1" strike="noStrike">
              <a:latin typeface="Arial"/>
            </a:endParaRPr>
          </a:p>
        </p:txBody>
      </p:sp>
      <p:pic>
        <p:nvPicPr>
          <p:cNvPr id="150" name="Content Placeholder 3" descr=""/>
          <p:cNvPicPr/>
          <p:nvPr/>
        </p:nvPicPr>
        <p:blipFill>
          <a:blip r:embed="rId1"/>
          <a:stretch/>
        </p:blipFill>
        <p:spPr>
          <a:xfrm>
            <a:off x="899280" y="1699920"/>
            <a:ext cx="7525440" cy="342864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810000"/>
            <a:ext cx="9070920" cy="7131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1-level DFD:</a:t>
            </a:r>
            <a:endParaRPr b="0" lang="en-US" sz="4400" spc="-1" strike="noStrike">
              <a:latin typeface="Arial"/>
            </a:endParaRPr>
          </a:p>
        </p:txBody>
      </p:sp>
      <p:pic>
        <p:nvPicPr>
          <p:cNvPr id="152" name="Picture 2" descr=""/>
          <p:cNvPicPr/>
          <p:nvPr/>
        </p:nvPicPr>
        <p:blipFill>
          <a:blip r:embed="rId1"/>
          <a:stretch/>
        </p:blipFill>
        <p:spPr>
          <a:xfrm>
            <a:off x="2086560" y="1523880"/>
            <a:ext cx="5415480" cy="360432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810000"/>
            <a:ext cx="3704040" cy="8892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2-level DFD:</a:t>
            </a:r>
            <a:endParaRPr b="0" lang="en-US" sz="4400" spc="-1" strike="noStrike">
              <a:latin typeface="Arial"/>
            </a:endParaRPr>
          </a:p>
        </p:txBody>
      </p:sp>
      <p:pic>
        <p:nvPicPr>
          <p:cNvPr id="154" name="Picture 1" descr=""/>
          <p:cNvPicPr/>
          <p:nvPr/>
        </p:nvPicPr>
        <p:blipFill>
          <a:blip r:embed="rId1"/>
          <a:stretch/>
        </p:blipFill>
        <p:spPr>
          <a:xfrm>
            <a:off x="4337640" y="527400"/>
            <a:ext cx="5238360" cy="4852800"/>
          </a:xfrm>
          <a:prstGeom prst="rect">
            <a:avLst/>
          </a:prstGeom>
          <a:ln w="9525">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Use Case Diagram:</a:t>
            </a:r>
            <a:endParaRPr b="0" lang="en-US" sz="3300" spc="-1" strike="noStrike">
              <a:latin typeface="Arial"/>
            </a:endParaRPr>
          </a:p>
        </p:txBody>
      </p:sp>
      <p:pic>
        <p:nvPicPr>
          <p:cNvPr id="156" name="Content Placeholder 5" descr=""/>
          <p:cNvPicPr/>
          <p:nvPr/>
        </p:nvPicPr>
        <p:blipFill>
          <a:blip r:embed="rId1"/>
          <a:srcRect l="0" t="7694" r="0" b="7415"/>
          <a:stretch/>
        </p:blipFill>
        <p:spPr>
          <a:xfrm>
            <a:off x="1805400" y="1488960"/>
            <a:ext cx="5685120" cy="3492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ER Diagram</a:t>
            </a:r>
            <a:endParaRPr b="0" lang="en-US" sz="3300" spc="-1" strike="noStrike">
              <a:latin typeface="Arial"/>
            </a:endParaRPr>
          </a:p>
        </p:txBody>
      </p:sp>
      <p:pic>
        <p:nvPicPr>
          <p:cNvPr id="158" name="Content Placeholder 4" descr=""/>
          <p:cNvPicPr/>
          <p:nvPr/>
        </p:nvPicPr>
        <p:blipFill>
          <a:blip r:embed="rId1"/>
          <a:srcRect l="19996" t="14754" r="23327" b="17864"/>
          <a:stretch/>
        </p:blipFill>
        <p:spPr>
          <a:xfrm rot="7200">
            <a:off x="2576520" y="1332360"/>
            <a:ext cx="4917960" cy="3287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2730240" y="2105640"/>
            <a:ext cx="4618440" cy="946080"/>
          </a:xfrm>
          <a:prstGeom prst="rect">
            <a:avLst/>
          </a:prstGeom>
          <a:noFill/>
          <a:ln w="0">
            <a:noFill/>
          </a:ln>
        </p:spPr>
        <p:txBody>
          <a:bodyPr lIns="0" rIns="0" tIns="0" bIns="0" anchor="ctr">
            <a:noAutofit/>
          </a:bodyPr>
          <a:p>
            <a:pPr algn="ctr">
              <a:lnSpc>
                <a:spcPct val="90000"/>
              </a:lnSpc>
              <a:buNone/>
            </a:pPr>
            <a:r>
              <a:rPr b="0" lang="en-AU" sz="3600" spc="-1" strike="noStrike">
                <a:solidFill>
                  <a:srgbClr val="000000"/>
                </a:solidFill>
                <a:latin typeface="Arial"/>
                <a:ea typeface="DejaVu Sans"/>
              </a:rPr>
              <a:t>Thank you</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1680" y="76320"/>
            <a:ext cx="9070920" cy="83808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Submitted to Dr. Saleh Ahmed</a:t>
            </a:r>
            <a:endParaRPr b="0" lang="en-US" sz="4400" spc="-1" strike="noStrike">
              <a:solidFill>
                <a:srgbClr val="ffffff"/>
              </a:solidFill>
              <a:latin typeface="Arial"/>
            </a:endParaRPr>
          </a:p>
        </p:txBody>
      </p:sp>
      <p:graphicFrame>
        <p:nvGraphicFramePr>
          <p:cNvPr id="132" name=""/>
          <p:cNvGraphicFramePr/>
          <p:nvPr/>
        </p:nvGraphicFramePr>
        <p:xfrm>
          <a:off x="3657600" y="1193040"/>
          <a:ext cx="5523120" cy="4064760"/>
        </p:xfrm>
        <a:graphic>
          <a:graphicData uri="http://schemas.openxmlformats.org/drawingml/2006/table">
            <a:tbl>
              <a:tblPr/>
              <a:tblGrid>
                <a:gridCol w="3211200"/>
                <a:gridCol w="2312280"/>
              </a:tblGrid>
              <a:tr h="367560">
                <a:tc>
                  <a:txBody>
                    <a:bodyPr lIns="90000" rIns="90000" tIns="46800" bIns="46800" anchor="t">
                      <a:noAutofit/>
                    </a:bodyPr>
                    <a:p>
                      <a:pPr algn="ctr">
                        <a:buNone/>
                      </a:pPr>
                      <a:r>
                        <a:rPr b="0" lang="en-US" sz="1800" spc="-1" strike="noStrike">
                          <a:latin typeface="Arial"/>
                        </a:rPr>
                        <a:t>Name</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158466"/>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ID</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158466"/>
                      </a:solidFill>
                    </a:lnT>
                    <a:lnB w="720">
                      <a:solidFill>
                        <a:srgbClr val="000000"/>
                      </a:solidFill>
                    </a:lnB>
                    <a:gradFill rotWithShape="0">
                      <a:gsLst>
                        <a:gs pos="0">
                          <a:srgbClr val="50938a"/>
                        </a:gs>
                        <a:gs pos="100000">
                          <a:srgbClr val="5983b0"/>
                        </a:gs>
                      </a:gsLst>
                      <a:lin ang="3600000"/>
                    </a:gradFill>
                  </a:tcPr>
                </a:tc>
              </a:tr>
              <a:tr h="665640">
                <a:tc>
                  <a:txBody>
                    <a:bodyPr lIns="90000" rIns="90000" tIns="46800" bIns="46800" anchor="t">
                      <a:noAutofit/>
                    </a:bodyPr>
                    <a:p>
                      <a:pPr algn="ctr">
                        <a:buNone/>
                      </a:pPr>
                      <a:r>
                        <a:rPr b="0" lang="en-US" sz="1800" spc="-1" strike="noStrike">
                          <a:latin typeface="Arial"/>
                        </a:rPr>
                        <a:t>Rayhan Islam</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18ICTCSE040</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000000"/>
                      </a:solidFill>
                    </a:lnB>
                    <a:gradFill rotWithShape="0">
                      <a:gsLst>
                        <a:gs pos="0">
                          <a:srgbClr val="50938a"/>
                        </a:gs>
                        <a:gs pos="100000">
                          <a:srgbClr val="5983b0"/>
                        </a:gs>
                      </a:gsLst>
                      <a:lin ang="3600000"/>
                    </a:gradFill>
                  </a:tcPr>
                </a:tc>
              </a:tr>
              <a:tr h="665640">
                <a:tc>
                  <a:txBody>
                    <a:bodyPr lIns="90000" rIns="90000" tIns="46800" bIns="46800" anchor="t">
                      <a:noAutofit/>
                    </a:bodyPr>
                    <a:p>
                      <a:pPr algn="ctr">
                        <a:buNone/>
                      </a:pPr>
                      <a:r>
                        <a:rPr b="0" lang="en-US" sz="1800" spc="-1" strike="noStrike">
                          <a:latin typeface="Arial"/>
                        </a:rPr>
                        <a:t>Israt Jahan Reshma</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18ICTCSE041</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000000"/>
                      </a:solidFill>
                    </a:lnB>
                    <a:gradFill rotWithShape="0">
                      <a:gsLst>
                        <a:gs pos="0">
                          <a:srgbClr val="50938a"/>
                        </a:gs>
                        <a:gs pos="100000">
                          <a:srgbClr val="5983b0"/>
                        </a:gs>
                      </a:gsLst>
                      <a:lin ang="3600000"/>
                    </a:gradFill>
                  </a:tcPr>
                </a:tc>
              </a:tr>
              <a:tr h="665640">
                <a:tc>
                  <a:txBody>
                    <a:bodyPr lIns="90000" rIns="90000" tIns="46800" bIns="46800" anchor="t">
                      <a:noAutofit/>
                    </a:bodyPr>
                    <a:p>
                      <a:pPr algn="ctr">
                        <a:buNone/>
                      </a:pPr>
                      <a:r>
                        <a:rPr b="0" lang="en-US" sz="1800" spc="-1" strike="noStrike">
                          <a:latin typeface="Arial"/>
                        </a:rPr>
                        <a:t>Akram</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18ICTCSE043</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000000"/>
                      </a:solidFill>
                    </a:lnB>
                    <a:gradFill rotWithShape="0">
                      <a:gsLst>
                        <a:gs pos="0">
                          <a:srgbClr val="50938a"/>
                        </a:gs>
                        <a:gs pos="100000">
                          <a:srgbClr val="5983b0"/>
                        </a:gs>
                      </a:gsLst>
                      <a:lin ang="3600000"/>
                    </a:gradFill>
                  </a:tcPr>
                </a:tc>
              </a:tr>
              <a:tr h="665640">
                <a:tc>
                  <a:txBody>
                    <a:bodyPr lIns="90000" rIns="90000" tIns="46800" bIns="46800" anchor="t">
                      <a:noAutofit/>
                    </a:bodyPr>
                    <a:p>
                      <a:pPr algn="ctr">
                        <a:buNone/>
                      </a:pPr>
                      <a:r>
                        <a:rPr b="0" lang="en-US" sz="1800" spc="-1" strike="noStrike">
                          <a:latin typeface="Arial"/>
                        </a:rPr>
                        <a:t>Masud Rana</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18ICTCSE044</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000000"/>
                      </a:solidFill>
                    </a:lnB>
                    <a:gradFill rotWithShape="0">
                      <a:gsLst>
                        <a:gs pos="0">
                          <a:srgbClr val="50938a"/>
                        </a:gs>
                        <a:gs pos="100000">
                          <a:srgbClr val="5983b0"/>
                        </a:gs>
                      </a:gsLst>
                      <a:lin ang="3600000"/>
                    </a:gradFill>
                  </a:tcPr>
                </a:tc>
              </a:tr>
              <a:tr h="665640">
                <a:tc>
                  <a:txBody>
                    <a:bodyPr lIns="90000" rIns="90000" tIns="46800" bIns="46800" anchor="t">
                      <a:noAutofit/>
                    </a:bodyPr>
                    <a:p>
                      <a:pPr algn="ctr">
                        <a:buNone/>
                      </a:pPr>
                      <a:r>
                        <a:rPr b="0" lang="en-US" sz="1800" spc="-1" strike="noStrike">
                          <a:latin typeface="Arial"/>
                        </a:rPr>
                        <a:t>Rakibul Islam Himel</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000000"/>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18ICTCSE045</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000000"/>
                      </a:solidFill>
                    </a:lnB>
                    <a:gradFill rotWithShape="0">
                      <a:gsLst>
                        <a:gs pos="0">
                          <a:srgbClr val="50938a"/>
                        </a:gs>
                        <a:gs pos="100000">
                          <a:srgbClr val="5983b0"/>
                        </a:gs>
                      </a:gsLst>
                      <a:lin ang="3600000"/>
                    </a:gradFill>
                  </a:tcPr>
                </a:tc>
              </a:tr>
              <a:tr h="369000">
                <a:tc>
                  <a:txBody>
                    <a:bodyPr lIns="90000" rIns="90000" tIns="46800" bIns="46800" anchor="t">
                      <a:noAutofit/>
                    </a:bodyPr>
                    <a:p>
                      <a:pPr algn="ctr">
                        <a:buNone/>
                      </a:pPr>
                      <a:r>
                        <a:rPr b="0" lang="en-US" sz="1800" spc="-1" strike="noStrike">
                          <a:latin typeface="Arial"/>
                        </a:rPr>
                        <a:t>Nahidul Islam Shakin</a:t>
                      </a:r>
                      <a:endParaRPr b="0" lang="en-US" sz="1800" spc="-1" strike="noStrike">
                        <a:latin typeface="Arial"/>
                      </a:endParaRPr>
                    </a:p>
                  </a:txBody>
                  <a:tcPr anchor="t" marL="90000" marR="90000">
                    <a:lnL w="720">
                      <a:solidFill>
                        <a:srgbClr val="158466"/>
                      </a:solidFill>
                    </a:lnL>
                    <a:lnR w="720">
                      <a:solidFill>
                        <a:srgbClr val="000000"/>
                      </a:solidFill>
                    </a:lnR>
                    <a:lnT w="720">
                      <a:solidFill>
                        <a:srgbClr val="000000"/>
                      </a:solidFill>
                    </a:lnT>
                    <a:lnB w="720">
                      <a:solidFill>
                        <a:srgbClr val="158466"/>
                      </a:solidFill>
                    </a:lnB>
                    <a:gradFill rotWithShape="0">
                      <a:gsLst>
                        <a:gs pos="0">
                          <a:srgbClr val="50938a"/>
                        </a:gs>
                        <a:gs pos="100000">
                          <a:srgbClr val="5983b0"/>
                        </a:gs>
                      </a:gsLst>
                      <a:lin ang="3600000"/>
                    </a:gradFill>
                  </a:tcPr>
                </a:tc>
                <a:tc>
                  <a:txBody>
                    <a:bodyPr lIns="90000" rIns="90000" tIns="46800" bIns="46800" anchor="t">
                      <a:noAutofit/>
                    </a:bodyPr>
                    <a:p>
                      <a:pPr algn="ctr">
                        <a:buNone/>
                      </a:pPr>
                      <a:r>
                        <a:rPr b="0" lang="en-US" sz="1800" spc="-1" strike="noStrike">
                          <a:latin typeface="Arial"/>
                        </a:rPr>
                        <a:t>18ICTCSE046</a:t>
                      </a:r>
                      <a:endParaRPr b="0" lang="en-US" sz="1800" spc="-1" strike="noStrike">
                        <a:latin typeface="Arial"/>
                      </a:endParaRPr>
                    </a:p>
                  </a:txBody>
                  <a:tcPr anchor="t" marL="90000" marR="90000">
                    <a:lnL w="720">
                      <a:solidFill>
                        <a:srgbClr val="000000"/>
                      </a:solidFill>
                    </a:lnL>
                    <a:lnR w="720">
                      <a:solidFill>
                        <a:srgbClr val="158466"/>
                      </a:solidFill>
                    </a:lnR>
                    <a:lnT w="720">
                      <a:solidFill>
                        <a:srgbClr val="000000"/>
                      </a:solidFill>
                    </a:lnT>
                    <a:lnB w="720">
                      <a:solidFill>
                        <a:srgbClr val="158466"/>
                      </a:solidFill>
                    </a:lnB>
                    <a:gradFill rotWithShape="0">
                      <a:gsLst>
                        <a:gs pos="0">
                          <a:srgbClr val="50938a"/>
                        </a:gs>
                        <a:gs pos="100000">
                          <a:srgbClr val="5983b0"/>
                        </a:gs>
                      </a:gsLst>
                      <a:lin ang="3600000"/>
                    </a:gradFill>
                  </a:tcPr>
                </a:tc>
              </a:tr>
            </a:tbl>
          </a:graphicData>
        </a:graphic>
      </p:graphicFrame>
      <p:sp>
        <p:nvSpPr>
          <p:cNvPr id="133" name=""/>
          <p:cNvSpPr txBox="1"/>
          <p:nvPr/>
        </p:nvSpPr>
        <p:spPr>
          <a:xfrm>
            <a:off x="914400" y="914400"/>
            <a:ext cx="2743200" cy="685800"/>
          </a:xfrm>
          <a:prstGeom prst="rect">
            <a:avLst/>
          </a:prstGeom>
          <a:noFill/>
          <a:ln w="0">
            <a:noFill/>
          </a:ln>
        </p:spPr>
        <p:txBody>
          <a:bodyPr lIns="90000" rIns="90000" tIns="45000" bIns="45000" anchor="t">
            <a:noAutofit/>
          </a:bodyPr>
          <a:p>
            <a:pPr algn="ctr">
              <a:buNone/>
            </a:pPr>
            <a:r>
              <a:rPr b="0" lang="en-US" sz="3200" spc="-1" strike="noStrike">
                <a:latin typeface="Arial"/>
              </a:rPr>
              <a:t>Submitted by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INTRODUCTION</a:t>
            </a:r>
            <a:endParaRPr b="0" lang="en-US" sz="3300" spc="-1" strike="noStrike">
              <a:latin typeface="Arial"/>
            </a:endParaRPr>
          </a:p>
        </p:txBody>
      </p:sp>
      <p:sp>
        <p:nvSpPr>
          <p:cNvPr id="13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In Railway reservation system there has been a collection of trains, agent who are booking tickets for customer’s journey which give train ticket number and departure time of the train.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According to its name it manages the details of all agent, tickets, rental details, and timing details and so 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main objective of this project is to provide the better work efficiency, security, accuracy, reliability, feasibility.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SCOPE &amp; OBJECTIVE</a:t>
            </a:r>
            <a:endParaRPr b="0" lang="en-US" sz="3300" spc="-1" strike="noStrike">
              <a:latin typeface="Arial"/>
            </a:endParaRPr>
          </a:p>
        </p:txBody>
      </p:sp>
      <p:sp>
        <p:nvSpPr>
          <p:cNvPr id="137"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9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All the manual work should be converted into computerized so that the load of employees should decrease.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database should be stored in computer rather than in register / manually.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railway reservation system software is an easy to use self service system which enables the customer buys train ticket online.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After process buys train ticket is successfully, the customer can get the train ticket by print out the train ticket or can download the pdf of train ticket.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FEATURES</a:t>
            </a:r>
            <a:endParaRPr b="0" lang="en-US" sz="3300" spc="-1" strike="noStrike">
              <a:latin typeface="Arial"/>
            </a:endParaRPr>
          </a:p>
        </p:txBody>
      </p:sp>
      <p:sp>
        <p:nvSpPr>
          <p:cNvPr id="139"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Searching of data is easy.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Passengers don’t have to wait for long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Information is accurate.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It is fast process.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Data efficiency is more.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5720"/>
            <a:ext cx="9070920" cy="94608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Bangladesh Railway E-Ticketing Problems</a:t>
            </a:r>
            <a:endParaRPr b="0" lang="en-US" sz="3300" spc="-1" strike="noStrike">
              <a:latin typeface="Arial"/>
            </a:endParaRPr>
          </a:p>
        </p:txBody>
      </p:sp>
      <p:sp>
        <p:nvSpPr>
          <p:cNvPr id="141" name="PlaceHolder 2"/>
          <p:cNvSpPr>
            <a:spLocks noGrp="1"/>
          </p:cNvSpPr>
          <p:nvPr>
            <p:ph/>
          </p:nvPr>
        </p:nvSpPr>
        <p:spPr>
          <a:xfrm>
            <a:off x="504000" y="1326600"/>
            <a:ext cx="9070920" cy="3532680"/>
          </a:xfrm>
          <a:prstGeom prst="rect">
            <a:avLst/>
          </a:prstGeom>
          <a:noFill/>
          <a:ln w="0">
            <a:noFill/>
          </a:ln>
        </p:spPr>
        <p:txBody>
          <a:bodyPr lIns="0" rIns="0" tIns="0" bIns="0" anchor="t">
            <a:normAutofit fontScale="88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Session time out due to enquiry limit.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Limited server cause slow speed.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Multiple failures during form filling, saving of form should be dynamic.</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Cancelled transaction problem during tatkal hours, many times during tatkal hours ticket is not booked even after payment due to slow speed of Bangladesh Railway E-Ticketing Service or due to limited server.</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 of ip address of particular computer for only two ticket for whole time during tatkal hours.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Slow processing speed during tatkal hours due to heavy traffic.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53160"/>
            <a:ext cx="9070920" cy="9356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IMPROVEMENT REQUIRED IN BANGLADESH RAILWAYS</a:t>
            </a:r>
            <a:endParaRPr b="0" lang="en-US" sz="3300" spc="-1" strike="noStrike">
              <a:latin typeface="Arial"/>
            </a:endParaRPr>
          </a:p>
        </p:txBody>
      </p:sp>
      <p:sp>
        <p:nvSpPr>
          <p:cNvPr id="143" name="PlaceHolder 2"/>
          <p:cNvSpPr>
            <a:spLocks noGrp="1"/>
          </p:cNvSpPr>
          <p:nvPr>
            <p:ph/>
          </p:nvPr>
        </p:nvSpPr>
        <p:spPr>
          <a:xfrm>
            <a:off x="504000" y="1254600"/>
            <a:ext cx="9070920" cy="4072680"/>
          </a:xfrm>
          <a:prstGeom prst="rect">
            <a:avLst/>
          </a:prstGeom>
          <a:noFill/>
          <a:ln w="0">
            <a:noFill/>
          </a:ln>
        </p:spPr>
        <p:txBody>
          <a:bodyPr lIns="0" rIns="0" tIns="0" bIns="0" anchor="t">
            <a:normAutofit fontScale="86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(Bangladesh Railway E-Ticketing Service) should introduce wallet scheme so that transaction become easy or time consumption of redirecting to merchant sites will be saved.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installation of more servers for good speed even during heavy rush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Proper inspection of ticket and I.d of passengers so that improper booking that is being done by agents on anonymous identity can be reduced.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Improvement in like saving of filled form dynamically so that in case of disconnection of internet user didn’t need to refill the form again from start, it should start form where it was left, it will be saved in cache memory of web browser which can be used further.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p:nvPr>
        </p:nvSpPr>
        <p:spPr>
          <a:xfrm>
            <a:off x="504000" y="540000"/>
            <a:ext cx="9070920" cy="44992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Refund process should be fast.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International debit and credit card should be accepted by BRES.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457200"/>
            <a:ext cx="9070920" cy="96048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Requirements:</a:t>
            </a:r>
            <a:endParaRPr b="0" lang="en-US" sz="4400" spc="-1" strike="noStrike">
              <a:latin typeface="Arial"/>
            </a:endParaRPr>
          </a:p>
        </p:txBody>
      </p:sp>
      <p:sp>
        <p:nvSpPr>
          <p:cNvPr id="146" name="PlaceHolder 2"/>
          <p:cNvSpPr>
            <a:spLocks noGrp="1"/>
          </p:cNvSpPr>
          <p:nvPr>
            <p:ph/>
          </p:nvPr>
        </p:nvSpPr>
        <p:spPr>
          <a:xfrm>
            <a:off x="504000" y="1899000"/>
            <a:ext cx="9070920" cy="3230280"/>
          </a:xfrm>
          <a:prstGeom prst="rect">
            <a:avLst/>
          </a:prstGeom>
          <a:noFill/>
          <a:ln w="0">
            <a:noFill/>
          </a:ln>
        </p:spPr>
        <p:txBody>
          <a:bodyPr lIns="0" rIns="0" tIns="0" bIns="0" anchor="t">
            <a:normAutofit fontScale="72000"/>
          </a:bodyPr>
          <a:p>
            <a:pPr marL="596520" indent="-514440">
              <a:lnSpc>
                <a:spcPct val="90000"/>
              </a:lnSpc>
              <a:spcBef>
                <a:spcPts val="1001"/>
              </a:spcBef>
              <a:buNone/>
              <a:tabLst>
                <a:tab algn="l" pos="0"/>
              </a:tabLst>
            </a:pPr>
            <a:r>
              <a:rPr b="0" lang="en-US" sz="2800" spc="-1" strike="noStrike">
                <a:solidFill>
                  <a:srgbClr val="4f81bd"/>
                </a:solidFill>
                <a:latin typeface="Arial"/>
                <a:ea typeface="DejaVu Sans"/>
              </a:rPr>
              <a:t>1) </a:t>
            </a:r>
            <a:r>
              <a:rPr b="0" lang="en-US" sz="2800" spc="-1" strike="noStrike" u="sng">
                <a:solidFill>
                  <a:srgbClr val="000000"/>
                </a:solidFill>
                <a:uFillTx/>
                <a:latin typeface="Arial"/>
                <a:ea typeface="DejaVu Sans"/>
              </a:rPr>
              <a:t>Hardware Requirements: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Processor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Pentium IV 2GHz and Above</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RAM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1GB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Monitor              :           VGA Color Monitor </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marL="539640" indent="-457200">
              <a:lnSpc>
                <a:spcPct val="90000"/>
              </a:lnSpc>
              <a:spcBef>
                <a:spcPts val="1001"/>
              </a:spcBef>
              <a:buNone/>
              <a:tabLst>
                <a:tab algn="l" pos="0"/>
              </a:tabLst>
            </a:pPr>
            <a:r>
              <a:rPr b="0" lang="en-US" sz="2800" spc="-1" strike="noStrike">
                <a:solidFill>
                  <a:srgbClr val="4f81bd"/>
                </a:solidFill>
                <a:latin typeface="Arial"/>
                <a:ea typeface="DejaVu Sans"/>
              </a:rPr>
              <a:t>2) </a:t>
            </a:r>
            <a:r>
              <a:rPr b="0" lang="en-US" sz="2800" spc="-1" strike="noStrike" u="sng">
                <a:solidFill>
                  <a:srgbClr val="000000"/>
                </a:solidFill>
                <a:uFillTx/>
                <a:latin typeface="Arial"/>
                <a:ea typeface="DejaVu Sans"/>
              </a:rPr>
              <a:t>Software Requirements: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Operating System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Windows XP onwards</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Developing Tool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html,css(front end)</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Database</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              php ,javascript (back end)</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2023-01-14T18:20:39Z</dcterms:created>
  <dc:creator/>
  <dc:description/>
  <dc:language>en-AU</dc:language>
  <cp:lastModifiedBy/>
  <dcterms:modified xsi:type="dcterms:W3CDTF">2023-01-15T12:03:40Z</dcterms:modified>
  <cp:revision>9</cp:revision>
  <dc:subject/>
  <dc:title>Blueprint Plans</dc:title>
</cp:coreProperties>
</file>

<file path=docProps/custom.xml><?xml version="1.0" encoding="utf-8"?>
<Properties xmlns="http://schemas.openxmlformats.org/officeDocument/2006/custom-properties" xmlns:vt="http://schemas.openxmlformats.org/officeDocument/2006/docPropsVTypes"/>
</file>