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3" r:id="rId1"/>
  </p:sldMasterIdLst>
  <p:sldIdLst>
    <p:sldId id="258" r:id="rId2"/>
    <p:sldId id="267" r:id="rId3"/>
    <p:sldId id="257" r:id="rId4"/>
    <p:sldId id="259" r:id="rId5"/>
    <p:sldId id="266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</p:sldIdLst>
  <p:sldSz cx="1625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56" userDrawn="1">
          <p15:clr>
            <a:srgbClr val="A4A3A4"/>
          </p15:clr>
        </p15:guide>
        <p15:guide id="2" pos="5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8" y="84"/>
      </p:cViewPr>
      <p:guideLst>
        <p:guide orient="horz" pos="2856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133600" y="3182325"/>
            <a:ext cx="11988800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06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3592" y="5803392"/>
            <a:ext cx="9068816" cy="1653192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02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483" y="1249680"/>
            <a:ext cx="1731477" cy="66446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4849" y="1249680"/>
            <a:ext cx="8264652" cy="66446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5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133600" y="3182325"/>
            <a:ext cx="11988800" cy="219456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067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3592" y="5803287"/>
            <a:ext cx="9068816" cy="1686776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045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9217" y="3517392"/>
            <a:ext cx="5695695" cy="413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087" y="3517392"/>
            <a:ext cx="5693663" cy="4135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5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1248" y="3084578"/>
            <a:ext cx="5693664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533" b="0" cap="all" spc="13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09585" indent="0">
              <a:buNone/>
              <a:defRPr sz="2533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11248" y="4191000"/>
            <a:ext cx="5693664" cy="3462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51088" y="4191000"/>
            <a:ext cx="5671312" cy="3462368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451088" y="3084578"/>
            <a:ext cx="5693664" cy="938783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533" b="0" cap="all" spc="133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09585" indent="0">
              <a:buNone/>
              <a:defRPr sz="2533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6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8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8128000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072896" y="2991771"/>
            <a:ext cx="5982208" cy="15219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933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1440" y="1072896"/>
            <a:ext cx="6421120" cy="6998208"/>
          </a:xfrm>
        </p:spPr>
        <p:txBody>
          <a:bodyPr>
            <a:normAutofit/>
          </a:bodyPr>
          <a:lstStyle>
            <a:lvl1pPr>
              <a:defRPr sz="2533">
                <a:solidFill>
                  <a:schemeClr val="tx1"/>
                </a:solidFill>
              </a:defRPr>
            </a:lvl1pPr>
            <a:lvl2pPr>
              <a:defRPr sz="2133">
                <a:solidFill>
                  <a:schemeClr val="tx1"/>
                </a:solidFill>
              </a:defRPr>
            </a:lvl2pPr>
            <a:lvl3pPr>
              <a:defRPr sz="2133">
                <a:solidFill>
                  <a:schemeClr val="tx1"/>
                </a:solidFill>
              </a:defRPr>
            </a:lvl3pPr>
            <a:lvl4pPr>
              <a:defRPr sz="2133">
                <a:solidFill>
                  <a:schemeClr val="tx1"/>
                </a:solidFill>
              </a:defRPr>
            </a:lvl4pPr>
            <a:lvl5pPr>
              <a:defRPr sz="2133">
                <a:solidFill>
                  <a:schemeClr val="tx1"/>
                </a:solidFill>
              </a:defRPr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424" y="4733224"/>
            <a:ext cx="5059680" cy="2925381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072897" y="8314944"/>
            <a:ext cx="6833063" cy="42672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80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8127999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078031" y="2991771"/>
            <a:ext cx="5993331" cy="151285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933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00" y="0"/>
            <a:ext cx="8136129" cy="9144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267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424" y="4733225"/>
            <a:ext cx="5059680" cy="292538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072897" y="8314944"/>
            <a:ext cx="6833063" cy="42672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9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974848" y="1286256"/>
            <a:ext cx="10306304" cy="15849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4848" y="3517393"/>
            <a:ext cx="10306304" cy="4135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8572" y="8318422"/>
            <a:ext cx="3671661" cy="4319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6E8190A-8B43-4ADF-8F45-74BAEF42774C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1" y="8314944"/>
            <a:ext cx="7868252" cy="4267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345229" y="8290560"/>
            <a:ext cx="487680" cy="48768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467" spc="0" baseline="0">
                <a:solidFill>
                  <a:srgbClr val="FFFFFF"/>
                </a:solidFill>
              </a:defRPr>
            </a:lvl1pPr>
          </a:lstStyle>
          <a:p>
            <a:fld id="{8E73C28D-225A-4521-96B0-17EACD63F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53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</p:sldLayoutIdLst>
  <p:txStyles>
    <p:titleStyle>
      <a:lvl1pPr algn="ctr" defTabSz="1219170" rtl="0" eaLnBrk="1" latinLnBrk="0" hangingPunct="1">
        <a:lnSpc>
          <a:spcPct val="90000"/>
        </a:lnSpc>
        <a:spcBef>
          <a:spcPct val="0"/>
        </a:spcBef>
        <a:buNone/>
        <a:defRPr sz="3733" kern="1200" cap="all" spc="267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09585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19170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523962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750440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6pPr>
      <a:lvl7pPr marL="1979035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7pPr>
      <a:lvl8pPr marL="2209745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510304" indent="-304792" algn="l" defTabSz="1219170" rtl="0" eaLnBrk="1" latinLnBrk="0" hangingPunct="1">
        <a:lnSpc>
          <a:spcPct val="100000"/>
        </a:lnSpc>
        <a:spcBef>
          <a:spcPts val="1333"/>
        </a:spcBef>
        <a:buClr>
          <a:schemeClr val="accent2"/>
        </a:buClr>
        <a:buFont typeface="Arial" panose="020B0604020202020204" pitchFamily="34" charset="0"/>
        <a:buChar char="•"/>
        <a:defRPr sz="2133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image" Target="../media/image19.jp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jpg"/><Relationship Id="rId10" Type="http://schemas.openxmlformats.org/officeDocument/2006/relationships/image" Target="../media/image26.png"/><Relationship Id="rId4" Type="http://schemas.openxmlformats.org/officeDocument/2006/relationships/image" Target="../media/image20.jp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A75E-2AA0-4D60-A8E8-73A9428B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230" y="480421"/>
            <a:ext cx="11337539" cy="1288865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Industrial Attachment::About 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DF508A-0A07-A291-B73C-7CC6A4A3CBF5}"/>
              </a:ext>
            </a:extLst>
          </p:cNvPr>
          <p:cNvGrpSpPr/>
          <p:nvPr/>
        </p:nvGrpSpPr>
        <p:grpSpPr>
          <a:xfrm>
            <a:off x="3687522" y="2985959"/>
            <a:ext cx="8880953" cy="4361337"/>
            <a:chOff x="3687523" y="3240424"/>
            <a:chExt cx="8880953" cy="436133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74E84-0386-2151-74ED-6C24FA8B5BEE}"/>
                </a:ext>
              </a:extLst>
            </p:cNvPr>
            <p:cNvSpPr txBox="1"/>
            <p:nvPr/>
          </p:nvSpPr>
          <p:spPr>
            <a:xfrm>
              <a:off x="3687523" y="6078267"/>
              <a:ext cx="8880953" cy="15234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</a:pPr>
              <a:r>
                <a:rPr lang="en-US" sz="45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Nahidul</a:t>
              </a:r>
              <a:r>
                <a:rPr lang="en-US" sz="45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Islam </a:t>
              </a:r>
              <a:r>
                <a:rPr lang="en-US" sz="45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Shakin</a:t>
              </a:r>
              <a:endParaRPr lang="en-US" sz="4500" dirty="0">
                <a:solidFill>
                  <a:schemeClr val="accent1"/>
                </a:solidFill>
                <a:latin typeface="+mj-lt"/>
                <a:ea typeface="+mj-ea"/>
                <a:cs typeface="+mj-cs"/>
              </a:endParaRPr>
            </a:p>
            <a:p>
              <a:pPr algn="ctr"/>
              <a:r>
                <a:rPr lang="en-US" sz="2400" dirty="0">
                  <a:latin typeface="+mj-lt"/>
                </a:rPr>
                <a:t>Student ID: 18CSE246</a:t>
              </a:r>
            </a:p>
            <a:p>
              <a:pPr algn="ctr"/>
              <a:r>
                <a:rPr lang="en-US" sz="2400" dirty="0">
                  <a:latin typeface="+mj-lt"/>
                </a:rPr>
                <a:t>Department of CSE, BSMRSTU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C4269E-8AE0-D609-CA30-DACCB0F49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48" b="2048"/>
            <a:stretch/>
          </p:blipFill>
          <p:spPr>
            <a:xfrm>
              <a:off x="6631139" y="3240424"/>
              <a:ext cx="2668044" cy="266315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154314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D6CA2-9D5A-42CC-5E79-FCF3FD05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911" y="404446"/>
            <a:ext cx="11060643" cy="1100969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Work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55914-F062-F8BC-0B58-5DF80C82A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121" y="1739801"/>
            <a:ext cx="11462224" cy="6770076"/>
          </a:xfrm>
        </p:spPr>
        <p:txBody>
          <a:bodyPr>
            <a:noAutofit/>
          </a:bodyPr>
          <a:lstStyle/>
          <a:p>
            <a:r>
              <a:rPr lang="en-US" sz="3600" dirty="0"/>
              <a:t>Initiation &amp; Planning</a:t>
            </a:r>
          </a:p>
          <a:p>
            <a:r>
              <a:rPr lang="en-US" sz="3600" dirty="0"/>
              <a:t>Requirements Analysis</a:t>
            </a:r>
          </a:p>
          <a:p>
            <a:r>
              <a:rPr lang="en-US" sz="3600" dirty="0"/>
              <a:t>Design &amp; Development</a:t>
            </a:r>
          </a:p>
          <a:p>
            <a:r>
              <a:rPr lang="en-US" sz="3600" dirty="0"/>
              <a:t>Testing &amp; Deployment</a:t>
            </a:r>
          </a:p>
          <a:p>
            <a:r>
              <a:rPr lang="en-US" sz="3600" dirty="0"/>
              <a:t>Monitoring &amp; Maintenance</a:t>
            </a:r>
          </a:p>
          <a:p>
            <a:r>
              <a:rPr lang="en-US" sz="3600" dirty="0"/>
              <a:t>Documentation</a:t>
            </a:r>
          </a:p>
          <a:p>
            <a:r>
              <a:rPr lang="en-US" sz="3600" dirty="0"/>
              <a:t>Training</a:t>
            </a:r>
          </a:p>
          <a:p>
            <a:r>
              <a:rPr lang="en-US" sz="3600" dirty="0"/>
              <a:t>Review &amp; Closure</a:t>
            </a:r>
          </a:p>
          <a:p>
            <a:r>
              <a:rPr lang="en-US" sz="3600" dirty="0"/>
              <a:t>Post-Implementation Evaluation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1865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967C-EB16-0D47-9FC6-BF18AB33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7" y="414544"/>
            <a:ext cx="13100538" cy="1425408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Version Control &amp; Collaboration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4E5A-8409-2899-F0E7-91993A15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14" y="2264966"/>
            <a:ext cx="11462224" cy="5174364"/>
          </a:xfrm>
        </p:spPr>
        <p:txBody>
          <a:bodyPr>
            <a:normAutofit/>
          </a:bodyPr>
          <a:lstStyle/>
          <a:p>
            <a:r>
              <a:rPr lang="en-US" sz="3600" dirty="0"/>
              <a:t>Git &amp; GitHub</a:t>
            </a:r>
          </a:p>
          <a:p>
            <a:pPr lvl="1"/>
            <a:r>
              <a:rPr lang="en-US" sz="2400" dirty="0"/>
              <a:t>Code Editing</a:t>
            </a:r>
          </a:p>
          <a:p>
            <a:pPr lvl="1"/>
            <a:r>
              <a:rPr lang="en-US" sz="2400" dirty="0"/>
              <a:t>Code Add &amp; Commit</a:t>
            </a:r>
          </a:p>
          <a:p>
            <a:pPr lvl="1"/>
            <a:r>
              <a:rPr lang="en-US" sz="2400" dirty="0"/>
              <a:t>Code Push </a:t>
            </a:r>
          </a:p>
          <a:p>
            <a:pPr lvl="1"/>
            <a:r>
              <a:rPr lang="en-US" sz="2400" dirty="0"/>
              <a:t>Code Maintaining</a:t>
            </a:r>
          </a:p>
          <a:p>
            <a:pPr lvl="1"/>
            <a:r>
              <a:rPr lang="en-US" sz="2400" dirty="0"/>
              <a:t>Git Branch &amp; Merge</a:t>
            </a:r>
          </a:p>
        </p:txBody>
      </p:sp>
    </p:spTree>
    <p:extLst>
      <p:ext uri="{BB962C8B-B14F-4D97-AF65-F5344CB8AC3E}">
        <p14:creationId xmlns:p14="http://schemas.microsoft.com/office/powerpoint/2010/main" val="784773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B0D3-6DF6-556F-8DF0-2F3D0C950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9184" y="466174"/>
            <a:ext cx="10671275" cy="107269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Project Delivery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2BB6D-777A-CCC2-13DB-99C568F9E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892" y="2095175"/>
            <a:ext cx="11462224" cy="6471138"/>
          </a:xfrm>
        </p:spPr>
        <p:txBody>
          <a:bodyPr>
            <a:noAutofit/>
          </a:bodyPr>
          <a:lstStyle/>
          <a:p>
            <a:r>
              <a:rPr lang="en-US" sz="3600" dirty="0"/>
              <a:t>Statement of Work </a:t>
            </a:r>
          </a:p>
          <a:p>
            <a:r>
              <a:rPr lang="en-US" sz="3600" dirty="0"/>
              <a:t>Project Contract/Agreement</a:t>
            </a:r>
          </a:p>
          <a:p>
            <a:r>
              <a:rPr lang="en-US" sz="3600" dirty="0"/>
              <a:t>Change Order Agreement</a:t>
            </a:r>
          </a:p>
          <a:p>
            <a:r>
              <a:rPr lang="en-US" sz="3600" dirty="0"/>
              <a:t>Intellectual Property (IP) Confidentiality Agreement</a:t>
            </a:r>
          </a:p>
          <a:p>
            <a:r>
              <a:rPr lang="en-US" sz="3600" dirty="0"/>
              <a:t>Payment Schedule</a:t>
            </a:r>
          </a:p>
          <a:p>
            <a:r>
              <a:rPr lang="en-US" sz="3600" dirty="0"/>
              <a:t>Acceptance Criteria</a:t>
            </a:r>
          </a:p>
          <a:p>
            <a:r>
              <a:rPr lang="en-US" sz="3600" dirty="0"/>
              <a:t>Liability Limitations</a:t>
            </a:r>
          </a:p>
          <a:p>
            <a:r>
              <a:rPr lang="en-US" sz="3600" dirty="0"/>
              <a:t>Delivery and Acceptance</a:t>
            </a:r>
          </a:p>
          <a:p>
            <a:r>
              <a:rPr lang="en-US" sz="3600" dirty="0"/>
              <a:t>Exit Strategy</a:t>
            </a:r>
          </a:p>
        </p:txBody>
      </p:sp>
    </p:spTree>
    <p:extLst>
      <p:ext uri="{BB962C8B-B14F-4D97-AF65-F5344CB8AC3E}">
        <p14:creationId xmlns:p14="http://schemas.microsoft.com/office/powerpoint/2010/main" val="564470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8EEBF-FB5B-E21A-5999-D7491578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666" y="3812771"/>
            <a:ext cx="11462224" cy="51743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0000" dirty="0"/>
              <a:t>Thank You All</a:t>
            </a:r>
          </a:p>
        </p:txBody>
      </p:sp>
    </p:spTree>
    <p:extLst>
      <p:ext uri="{BB962C8B-B14F-4D97-AF65-F5344CB8AC3E}">
        <p14:creationId xmlns:p14="http://schemas.microsoft.com/office/powerpoint/2010/main" val="44989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09083-FC75-180C-60DF-238F821E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88" y="382868"/>
            <a:ext cx="11462224" cy="1390178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Impact of Industrial Attachment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D1753-6539-A476-8048-2BDDBC04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328" y="2446938"/>
            <a:ext cx="11462224" cy="5884262"/>
          </a:xfrm>
        </p:spPr>
        <p:txBody>
          <a:bodyPr>
            <a:normAutofit/>
          </a:bodyPr>
          <a:lstStyle/>
          <a:p>
            <a:r>
              <a:rPr lang="en-US" sz="3600" dirty="0"/>
              <a:t>Professional Network</a:t>
            </a:r>
          </a:p>
          <a:p>
            <a:r>
              <a:rPr lang="en-US" sz="3600" dirty="0"/>
              <a:t>Work Environment Adaptation</a:t>
            </a:r>
          </a:p>
          <a:p>
            <a:r>
              <a:rPr lang="en-US" sz="3600" dirty="0"/>
              <a:t>Meeting Process of client</a:t>
            </a:r>
          </a:p>
          <a:p>
            <a:r>
              <a:rPr lang="en-US" sz="3600" dirty="0"/>
              <a:t>Team Formation</a:t>
            </a:r>
          </a:p>
          <a:p>
            <a:r>
              <a:rPr lang="en-US" sz="3600" dirty="0"/>
              <a:t>Work Process</a:t>
            </a:r>
          </a:p>
          <a:p>
            <a:r>
              <a:rPr lang="en-US" sz="3600" dirty="0"/>
              <a:t>Version Control &amp; Team Collaboration(Git &amp; GitHub)</a:t>
            </a:r>
          </a:p>
          <a:p>
            <a:r>
              <a:rPr lang="en-US" sz="3600" dirty="0"/>
              <a:t>Project Delivery System</a:t>
            </a:r>
          </a:p>
          <a:p>
            <a:r>
              <a:rPr lang="en-US" sz="3600" dirty="0"/>
              <a:t>Official Work System</a:t>
            </a:r>
          </a:p>
        </p:txBody>
      </p:sp>
    </p:spTree>
    <p:extLst>
      <p:ext uri="{BB962C8B-B14F-4D97-AF65-F5344CB8AC3E}">
        <p14:creationId xmlns:p14="http://schemas.microsoft.com/office/powerpoint/2010/main" val="6011487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2C70-FA25-44FE-BC5A-7F539EB17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1958" y="559427"/>
            <a:ext cx="11012083" cy="113390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Honorable Trainer’s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021F2C-4CBE-4673-8CB2-3A7D8D177FAF}"/>
              </a:ext>
            </a:extLst>
          </p:cNvPr>
          <p:cNvGrpSpPr/>
          <p:nvPr/>
        </p:nvGrpSpPr>
        <p:grpSpPr>
          <a:xfrm>
            <a:off x="1560987" y="2767358"/>
            <a:ext cx="6036527" cy="4683312"/>
            <a:chOff x="4757596" y="2354800"/>
            <a:chExt cx="6027304" cy="39883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3710726-F5AE-4567-A01F-0CFD5D85E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9" b="2789"/>
            <a:stretch/>
          </p:blipFill>
          <p:spPr>
            <a:xfrm>
              <a:off x="6301650" y="2354800"/>
              <a:ext cx="2991524" cy="237638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EA39AC-299C-4B94-8064-71158EFF8E5D}"/>
                </a:ext>
              </a:extLst>
            </p:cNvPr>
            <p:cNvSpPr txBox="1"/>
            <p:nvPr/>
          </p:nvSpPr>
          <p:spPr>
            <a:xfrm>
              <a:off x="4757596" y="4731188"/>
              <a:ext cx="6027304" cy="161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45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Anup Kumar Roy</a:t>
              </a:r>
              <a:endParaRPr lang="en-US" sz="4500" dirty="0"/>
            </a:p>
            <a:p>
              <a:pPr algn="ctr"/>
              <a:r>
                <a:rPr lang="en-US" sz="2400" dirty="0"/>
                <a:t>Sr. Software Engineer</a:t>
              </a:r>
            </a:p>
            <a:p>
              <a:pPr algn="ctr"/>
              <a:r>
                <a:rPr lang="en-US" sz="2400" dirty="0"/>
                <a:t>Coder71 Ltd, Mirpur DOHS, Dhaka</a:t>
              </a:r>
            </a:p>
            <a:p>
              <a:pPr algn="ctr"/>
              <a:r>
                <a:rPr lang="en-US" sz="2400" dirty="0"/>
                <a:t>E-mail: anup@coder71.com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BB156A1-7514-4E13-B096-24A24183A618}"/>
              </a:ext>
            </a:extLst>
          </p:cNvPr>
          <p:cNvGrpSpPr/>
          <p:nvPr/>
        </p:nvGrpSpPr>
        <p:grpSpPr>
          <a:xfrm>
            <a:off x="8127999" y="2767358"/>
            <a:ext cx="6036527" cy="4683312"/>
            <a:chOff x="4757596" y="2354800"/>
            <a:chExt cx="6027304" cy="398832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076BE7F-E61D-612D-D7CD-CAAA02E13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89" b="2789"/>
            <a:stretch/>
          </p:blipFill>
          <p:spPr>
            <a:xfrm>
              <a:off x="6301650" y="2354800"/>
              <a:ext cx="2991524" cy="2376388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496BE0-8FC6-0466-7ACB-B2C3354A312B}"/>
                </a:ext>
              </a:extLst>
            </p:cNvPr>
            <p:cNvSpPr txBox="1"/>
            <p:nvPr/>
          </p:nvSpPr>
          <p:spPr>
            <a:xfrm>
              <a:off x="4757596" y="4731188"/>
              <a:ext cx="6027304" cy="1611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85">
                <a:spcBef>
                  <a:spcPct val="0"/>
                </a:spcBef>
                <a:buFontTx/>
                <a:buNone/>
                <a:defRPr/>
              </a:pPr>
              <a:r>
                <a:rPr lang="en-US" sz="4500" dirty="0" err="1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Kayes</a:t>
              </a:r>
              <a:r>
                <a:rPr lang="en-US" sz="4500" dirty="0">
                  <a:solidFill>
                    <a:schemeClr val="accent1"/>
                  </a:solidFill>
                  <a:latin typeface="+mj-lt"/>
                  <a:ea typeface="+mj-ea"/>
                  <a:cs typeface="+mj-cs"/>
                </a:rPr>
                <a:t> Ashfaq</a:t>
              </a:r>
              <a:endParaRPr lang="en-US" sz="4500" dirty="0"/>
            </a:p>
            <a:p>
              <a:pPr algn="ctr"/>
              <a:r>
                <a:rPr lang="en-US" sz="2400" dirty="0"/>
                <a:t>Mobile App Developer</a:t>
              </a:r>
            </a:p>
            <a:p>
              <a:pPr algn="ctr"/>
              <a:r>
                <a:rPr lang="en-US" sz="2400" dirty="0"/>
                <a:t>Coder71 Ltd, Mirpur DOHS, Dhaka</a:t>
              </a:r>
            </a:p>
            <a:p>
              <a:pPr algn="ctr"/>
              <a:r>
                <a:rPr lang="en-US" sz="2400" dirty="0"/>
                <a:t>LinkedIn: </a:t>
              </a:r>
              <a:r>
                <a:rPr lang="en-US" sz="2400" dirty="0" err="1"/>
                <a:t>kayesashfaq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0135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2FBC3-AEA7-4C2F-9FF3-C4323B5D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676" y="305811"/>
            <a:ext cx="11292141" cy="889513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About Coder71 Ltd.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5827-81BC-4DCB-94C4-C9F1D1D0D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405" y="2569443"/>
            <a:ext cx="13440685" cy="74653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100" dirty="0"/>
          </a:p>
          <a:p>
            <a:r>
              <a:rPr lang="en-US" sz="3600" dirty="0"/>
              <a:t>Coder71 Ltd. is an established web development company.</a:t>
            </a:r>
          </a:p>
          <a:p>
            <a:r>
              <a:rPr lang="en-US" sz="3600" b="1" dirty="0"/>
              <a:t>S M Mehedi Hasan </a:t>
            </a:r>
            <a:r>
              <a:rPr lang="en-US" sz="3600" dirty="0"/>
              <a:t>is a Founder &amp; MD of Coder71 Ltd.</a:t>
            </a:r>
          </a:p>
          <a:p>
            <a:r>
              <a:rPr lang="en-US" sz="3600" dirty="0"/>
              <a:t>Coder71 was founded in 2015.</a:t>
            </a:r>
          </a:p>
          <a:p>
            <a:r>
              <a:rPr lang="en-US" sz="3600" dirty="0"/>
              <a:t>Coder71 Ltd.</a:t>
            </a:r>
            <a:endParaRPr lang="en-US" sz="3333" dirty="0"/>
          </a:p>
          <a:p>
            <a:pPr marL="609585" lvl="1" indent="0">
              <a:buNone/>
            </a:pPr>
            <a:r>
              <a:rPr lang="en-US" sz="3333" dirty="0"/>
              <a:t>	Jawad Tower, House#74, Level#7, Flat#8A, Zoo Road, </a:t>
            </a:r>
            <a:r>
              <a:rPr lang="en-US" sz="3333" dirty="0" err="1"/>
              <a:t>Block#D</a:t>
            </a:r>
            <a:r>
              <a:rPr lang="en-US" sz="3333" dirty="0"/>
              <a:t>, 	 	Section#2, </a:t>
            </a:r>
            <a:r>
              <a:rPr lang="en-US" sz="3000" dirty="0"/>
              <a:t>Mirpur, Dhaka-1216, Bangladesh</a:t>
            </a:r>
          </a:p>
          <a:p>
            <a:pPr marL="609585" lvl="1" indent="0">
              <a:buNone/>
            </a:pPr>
            <a:r>
              <a:rPr lang="en-US" sz="3000" dirty="0"/>
              <a:t>	 info@coder71.com</a:t>
            </a:r>
          </a:p>
          <a:p>
            <a:pPr marL="609585" lvl="1" indent="0">
              <a:buNone/>
            </a:pPr>
            <a:r>
              <a:rPr lang="en-US" sz="3000" dirty="0"/>
              <a:t>	 https://www.coder71.com</a:t>
            </a:r>
          </a:p>
          <a:p>
            <a:pPr marL="609585" lvl="1" indent="0">
              <a:buNone/>
            </a:pPr>
            <a:endParaRPr lang="en-US" sz="3333" dirty="0"/>
          </a:p>
          <a:p>
            <a:pPr marL="609585" lvl="1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3200" b="1" dirty="0"/>
          </a:p>
          <a:p>
            <a:endParaRPr lang="en-US" sz="32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9AB6BF-F095-A2FB-DC00-6D9F70036D58}"/>
              </a:ext>
            </a:extLst>
          </p:cNvPr>
          <p:cNvGrpSpPr/>
          <p:nvPr/>
        </p:nvGrpSpPr>
        <p:grpSpPr>
          <a:xfrm>
            <a:off x="0" y="1653364"/>
            <a:ext cx="13293968" cy="1301262"/>
            <a:chOff x="4958860" y="3147646"/>
            <a:chExt cx="5715000" cy="1301262"/>
          </a:xfr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84C0ABF-63E9-5B23-8AAC-F6E08E078926}"/>
                </a:ext>
              </a:extLst>
            </p:cNvPr>
            <p:cNvSpPr/>
            <p:nvPr/>
          </p:nvSpPr>
          <p:spPr>
            <a:xfrm>
              <a:off x="4958860" y="3147646"/>
              <a:ext cx="5715000" cy="13012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58D7903-D536-771A-42D9-CFE2D3105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5824" y="3397237"/>
              <a:ext cx="1889881" cy="80208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0" name="Graphic 9" descr="Marker">
            <a:extLst>
              <a:ext uri="{FF2B5EF4-FFF2-40B4-BE49-F238E27FC236}">
                <a16:creationId xmlns:a16="http://schemas.microsoft.com/office/drawing/2014/main" id="{DE436BE8-C86C-F440-570E-26FF5DE1A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91436" y="6423733"/>
            <a:ext cx="547212" cy="547212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E04495A8-6F50-00CD-647F-C191F1428E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1436" y="7617008"/>
            <a:ext cx="512230" cy="540032"/>
          </a:xfrm>
          <a:prstGeom prst="rect">
            <a:avLst/>
          </a:prstGeom>
        </p:spPr>
      </p:pic>
      <p:pic>
        <p:nvPicPr>
          <p:cNvPr id="14" name="Graphic 13" descr="Internet">
            <a:extLst>
              <a:ext uri="{FF2B5EF4-FFF2-40B4-BE49-F238E27FC236}">
                <a16:creationId xmlns:a16="http://schemas.microsoft.com/office/drawing/2014/main" id="{32537D60-407A-3413-849F-D71E0685E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70528" y="8196014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01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3C1A-4894-FC07-CC98-1C5787888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88" y="364067"/>
            <a:ext cx="11462224" cy="127896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Coder71::Services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3EA2-7CD9-61AB-7434-8341B63BE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796" y="2415356"/>
            <a:ext cx="11462224" cy="63645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	Web Design </a:t>
            </a:r>
          </a:p>
          <a:p>
            <a:pPr marL="0" indent="0">
              <a:buNone/>
            </a:pPr>
            <a:r>
              <a:rPr lang="en-US" sz="3600" dirty="0"/>
              <a:t>	Web Development</a:t>
            </a:r>
          </a:p>
          <a:p>
            <a:pPr marL="0" indent="0">
              <a:buNone/>
            </a:pPr>
            <a:r>
              <a:rPr lang="en-US" sz="3600" dirty="0"/>
              <a:t>	E-Commerce</a:t>
            </a:r>
          </a:p>
          <a:p>
            <a:pPr marL="0" indent="0">
              <a:buNone/>
            </a:pPr>
            <a:r>
              <a:rPr lang="en-US" sz="3600" dirty="0"/>
              <a:t>	CMS</a:t>
            </a:r>
          </a:p>
          <a:p>
            <a:pPr marL="0" indent="0">
              <a:buNone/>
            </a:pPr>
            <a:r>
              <a:rPr lang="en-US" sz="3600" dirty="0"/>
              <a:t>	Mobile Apps</a:t>
            </a:r>
          </a:p>
          <a:p>
            <a:pPr marL="0" indent="0">
              <a:buNone/>
            </a:pPr>
            <a:r>
              <a:rPr lang="en-US" sz="3600" dirty="0"/>
              <a:t>	Digital Marketing</a:t>
            </a:r>
          </a:p>
          <a:p>
            <a:pPr marL="0" indent="0">
              <a:buNone/>
            </a:pPr>
            <a:r>
              <a:rPr lang="en-US" sz="3600" dirty="0"/>
              <a:t>	Graphics Design</a:t>
            </a:r>
          </a:p>
          <a:p>
            <a:pPr marL="0" indent="0">
              <a:buNone/>
            </a:pPr>
            <a:r>
              <a:rPr lang="en-US" sz="3600" dirty="0"/>
              <a:t>	Domain Hosting</a:t>
            </a:r>
          </a:p>
          <a:p>
            <a:pPr marL="609585" lvl="1" indent="0">
              <a:buNone/>
            </a:pP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E051B-CF68-D91F-2DC1-FF8BF474A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2485944"/>
            <a:ext cx="495238" cy="4952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497CA-39CE-18FF-1B6E-45258E465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3304473"/>
            <a:ext cx="495238" cy="495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941A1D-9753-2833-12D3-5BA817306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7425024"/>
            <a:ext cx="495238" cy="495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943F19-C747-8BC5-596F-2085B52A88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6870908"/>
            <a:ext cx="495238" cy="4952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E82B7B-28DE-0B91-F155-4D6768293A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6110467"/>
            <a:ext cx="495238" cy="4952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FCEEDA-B47E-A0C0-2783-4AD0F4C9BE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5350026"/>
            <a:ext cx="495238" cy="4952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B9CFF5F-6214-D9F5-404F-8B212C829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4572000"/>
            <a:ext cx="495238" cy="495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DAB0DFF-D384-F8E6-8CC2-6A1E775E69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96" y="3906008"/>
            <a:ext cx="495238" cy="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8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6D73-3B96-3A6E-8982-60644D3E2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4848" y="275623"/>
            <a:ext cx="10255291" cy="1209620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Coder71 :: Feature Clients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45A7EE1-A1AD-616B-42FB-376B8D8596F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699" y="2120608"/>
            <a:ext cx="2632210" cy="1753094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031E8D3-6897-4F6B-9C69-420002944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969" y="6337031"/>
            <a:ext cx="2817885" cy="21019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2807433-A584-8E74-D13E-6E73FA1DF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942" y="6440571"/>
            <a:ext cx="3027648" cy="22584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296F5BD-3A59-3838-668C-4B95C074F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4" y="2120608"/>
            <a:ext cx="2317386" cy="17286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BFE9A8-BC3B-A197-B360-34BAB11895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551" y="4164997"/>
            <a:ext cx="2632211" cy="19634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5CEFA7A-50E3-848F-13C4-9C24F31DAA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854" y="4206033"/>
            <a:ext cx="2474867" cy="184611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52359B8-F34D-FA1E-AFEB-B7BD998698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341" y="4156615"/>
            <a:ext cx="2716606" cy="202644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9E572E6-313C-4F6D-97CE-EF27F57BC9A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1556" y="2120608"/>
            <a:ext cx="3721210" cy="17780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3CD433-C74B-4AB0-9FBB-347686E4BE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657" y="6539836"/>
            <a:ext cx="3356821" cy="17742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BFC1A7-EB3E-4B00-BE4F-7A24832C387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093" y="2406694"/>
            <a:ext cx="2610907" cy="1338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CDE9F0-F133-494B-8F60-D4774741B9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4162" y="4641796"/>
            <a:ext cx="3795704" cy="120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428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71E0-5B52-E2FA-83B0-E8CC802A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531" y="285050"/>
            <a:ext cx="9946937" cy="1055500"/>
          </a:xfrm>
        </p:spPr>
        <p:txBody>
          <a:bodyPr/>
          <a:lstStyle/>
          <a:p>
            <a:pPr algn="ctr"/>
            <a:r>
              <a:rPr lang="en-US" sz="4400" dirty="0"/>
              <a:t>Coder71</a:t>
            </a:r>
            <a:r>
              <a:rPr lang="en-US" dirty="0"/>
              <a:t>::Development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D2142A-F89D-D98A-4DCA-6B8525957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630" y="2049347"/>
            <a:ext cx="11612738" cy="6248399"/>
          </a:xfrm>
        </p:spPr>
      </p:pic>
    </p:spTree>
    <p:extLst>
      <p:ext uri="{BB962C8B-B14F-4D97-AF65-F5344CB8AC3E}">
        <p14:creationId xmlns:p14="http://schemas.microsoft.com/office/powerpoint/2010/main" val="1755346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AED0-66C2-3901-1EC0-2ED3A1165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562" y="404600"/>
            <a:ext cx="11097965" cy="1084913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Meeting Process of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EE74B-7315-82B2-9A1D-86D5B0ABE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3433" y="1901651"/>
            <a:ext cx="11462224" cy="6295292"/>
          </a:xfrm>
        </p:spPr>
        <p:txBody>
          <a:bodyPr>
            <a:noAutofit/>
          </a:bodyPr>
          <a:lstStyle/>
          <a:p>
            <a:r>
              <a:rPr lang="en-US" sz="3600" dirty="0"/>
              <a:t>Initial Meeting</a:t>
            </a:r>
            <a:endParaRPr lang="en-US" sz="3600" dirty="0">
              <a:latin typeface="Arial Narrow" panose="020B0606020202030204" pitchFamily="34" charset="0"/>
            </a:endParaRPr>
          </a:p>
          <a:p>
            <a:r>
              <a:rPr lang="en-US" sz="3600" dirty="0"/>
              <a:t>Project Proposal</a:t>
            </a:r>
          </a:p>
          <a:p>
            <a:r>
              <a:rPr lang="en-US" sz="3600" dirty="0"/>
              <a:t>Planning</a:t>
            </a:r>
          </a:p>
          <a:p>
            <a:r>
              <a:rPr lang="en-US" sz="3600" dirty="0"/>
              <a:t>Development and Testing</a:t>
            </a:r>
          </a:p>
          <a:p>
            <a:r>
              <a:rPr lang="en-US" sz="3600" dirty="0"/>
              <a:t>Client Review</a:t>
            </a:r>
          </a:p>
          <a:p>
            <a:r>
              <a:rPr lang="en-US" sz="3600" dirty="0"/>
              <a:t>Deployment</a:t>
            </a:r>
          </a:p>
          <a:p>
            <a:r>
              <a:rPr lang="en-US" sz="3600" dirty="0"/>
              <a:t>Support and Maintenance</a:t>
            </a:r>
          </a:p>
          <a:p>
            <a:r>
              <a:rPr lang="en-US" sz="3600" dirty="0"/>
              <a:t>Project Closure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97261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99B-2DB3-196A-A977-3BCBB92D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318" y="527539"/>
            <a:ext cx="11164419" cy="989027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Team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B383F-E069-4A7E-0986-D828B41F0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416" y="2039816"/>
            <a:ext cx="11462224" cy="6576645"/>
          </a:xfrm>
        </p:spPr>
        <p:txBody>
          <a:bodyPr>
            <a:noAutofit/>
          </a:bodyPr>
          <a:lstStyle/>
          <a:p>
            <a:r>
              <a:rPr lang="en-US" sz="3600" dirty="0"/>
              <a:t>Define Roles</a:t>
            </a:r>
          </a:p>
          <a:p>
            <a:r>
              <a:rPr lang="en-US" sz="3600" dirty="0"/>
              <a:t>Assess Existing Skills</a:t>
            </a:r>
          </a:p>
          <a:p>
            <a:r>
              <a:rPr lang="en-US" sz="3600" dirty="0"/>
              <a:t>Hiring</a:t>
            </a:r>
          </a:p>
          <a:p>
            <a:r>
              <a:rPr lang="en-US" sz="3600" dirty="0"/>
              <a:t>Team Communication</a:t>
            </a:r>
          </a:p>
          <a:p>
            <a:r>
              <a:rPr lang="en-US" sz="3600" dirty="0"/>
              <a:t>Project Plan</a:t>
            </a:r>
          </a:p>
          <a:p>
            <a:r>
              <a:rPr lang="en-US" sz="3600" dirty="0"/>
              <a:t>Use Tools</a:t>
            </a:r>
          </a:p>
          <a:p>
            <a:r>
              <a:rPr lang="en-US" sz="3600" dirty="0"/>
              <a:t>Training</a:t>
            </a:r>
          </a:p>
          <a:p>
            <a:r>
              <a:rPr lang="en-US" sz="3600" dirty="0"/>
              <a:t>Testing</a:t>
            </a:r>
          </a:p>
          <a:p>
            <a:r>
              <a:rPr lang="en-US" sz="3600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382671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1232</TotalTime>
  <Words>324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Narrow</vt:lpstr>
      <vt:lpstr>Gill Sans MT</vt:lpstr>
      <vt:lpstr>Parcel</vt:lpstr>
      <vt:lpstr>Industrial Attachment::About Me</vt:lpstr>
      <vt:lpstr>Impact of Industrial Attachment</vt:lpstr>
      <vt:lpstr>Honorable Trainer’s</vt:lpstr>
      <vt:lpstr>About Coder71 Ltd.</vt:lpstr>
      <vt:lpstr>Coder71::Services</vt:lpstr>
      <vt:lpstr>Coder71 :: Feature Clients</vt:lpstr>
      <vt:lpstr>Coder71::Development Platform</vt:lpstr>
      <vt:lpstr>Meeting Process of Client</vt:lpstr>
      <vt:lpstr>Team Formation</vt:lpstr>
      <vt:lpstr>Work Process</vt:lpstr>
      <vt:lpstr>Version Control &amp; Collaboration Tools</vt:lpstr>
      <vt:lpstr>Project Delivery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E-Coaching</dc:title>
  <dc:creator>YEASIN ARAFAT</dc:creator>
  <cp:lastModifiedBy>Nahidul Islam Shakin</cp:lastModifiedBy>
  <cp:revision>12</cp:revision>
  <dcterms:created xsi:type="dcterms:W3CDTF">2023-06-16T19:25:18Z</dcterms:created>
  <dcterms:modified xsi:type="dcterms:W3CDTF">2023-08-29T18:35:02Z</dcterms:modified>
</cp:coreProperties>
</file>