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1" r:id="rId6"/>
    <p:sldId id="262" r:id="rId7"/>
    <p:sldId id="264" r:id="rId8"/>
    <p:sldId id="266" r:id="rId9"/>
    <p:sldId id="267" r:id="rId10"/>
    <p:sldId id="268" r:id="rId11"/>
    <p:sldId id="269" r:id="rId12"/>
    <p:sldId id="270" r:id="rId13"/>
    <p:sldId id="271" r:id="rId14"/>
    <p:sldId id="272" r:id="rId15"/>
    <p:sldId id="274" r:id="rId16"/>
    <p:sldId id="275" r:id="rId17"/>
    <p:sldId id="276" r:id="rId18"/>
    <p:sldId id="277" r:id="rId19"/>
    <p:sldId id="278" r:id="rId20"/>
    <p:sldId id="279"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2/5/2021</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2/5/2021</a:t>
            </a:fld>
            <a:endParaRPr lang="en-US"/>
          </a:p>
        </p:txBody>
      </p:sp>
      <p:sp>
        <p:nvSpPr>
          <p:cNvPr id="8" name="Slide Number Placeholder 7"/>
          <p:cNvSpPr>
            <a:spLocks noGrp="1"/>
          </p:cNvSpPr>
          <p:nvPr>
            <p:ph type="sldNum" sz="quarter" idx="11"/>
          </p:nvPr>
        </p:nvSpPr>
        <p:spPr/>
        <p:txBody>
          <a:bodyPr/>
          <a:lstStyle/>
          <a:p>
            <a:fld id="{B6F15528-21DE-4FAA-801E-634DDDAF4B2B}"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63068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9016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2/5/2021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Title 7"/>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B6F15528-21DE-4FAA-801E-634DDDAF4B2B}" type="slidenum">
              <a:rPr lang="en-US" smtClean="0"/>
              <a:pPr/>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1D8BD707-D9CF-40AE-B4C6-C98DA3205C09}" type="datetimeFigureOut">
              <a:rPr lang="en-US" smtClean="0"/>
              <a:pPr/>
              <a:t>2/5/2021</a:t>
            </a:fld>
            <a:endParaRPr lang="en-US"/>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rot="16200000">
            <a:off x="8227377" y="5885497"/>
            <a:ext cx="1315721" cy="365125"/>
          </a:xfrm>
          <a:prstGeom prst="rect">
            <a:avLst/>
          </a:prstGeom>
        </p:spPr>
        <p:txBody>
          <a:bodyPr vert="horz" lIns="91440" tIns="45720" rIns="91440" bIns="45720" rtlCol="0" anchor="ctr"/>
          <a:lstStyle>
            <a:lvl1pPr algn="l">
              <a:defRPr sz="2400" b="1">
                <a:solidFill>
                  <a:schemeClr val="tx2"/>
                </a:solidFill>
              </a:defRPr>
            </a:lvl1pPr>
          </a:lstStyle>
          <a:p>
            <a:fld id="{B6F15528-21DE-4FAA-801E-634DDDAF4B2B}" type="slidenum">
              <a:rPr lang="en-US" smtClean="0"/>
              <a:pPr/>
              <a:t>‹#›</a:t>
            </a:fld>
            <a:endParaRPr lang="en-US"/>
          </a:p>
        </p:txBody>
      </p:sp>
      <p:sp>
        <p:nvSpPr>
          <p:cNvPr id="7" name="Rectangle 6"/>
          <p:cNvSpPr/>
          <p:nvPr/>
        </p:nvSpPr>
        <p:spPr>
          <a:xfrm>
            <a:off x="9001124" y="0"/>
            <a:ext cx="142876"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001124" y="1371600"/>
            <a:ext cx="142876"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1"/>
            <a:ext cx="7772400" cy="838199"/>
          </a:xfrm>
        </p:spPr>
        <p:txBody>
          <a:bodyPr/>
          <a:lstStyle/>
          <a:p>
            <a:pPr algn="ctr"/>
            <a:r>
              <a:rPr lang="en-US" sz="4000" b="1" cap="none" dirty="0">
                <a:solidFill>
                  <a:schemeClr val="accent5">
                    <a:lumMod val="75000"/>
                  </a:schemeClr>
                </a:solidFill>
                <a:latin typeface="Times New Roman" pitchFamily="18" charset="0"/>
                <a:cs typeface="Times New Roman" pitchFamily="18" charset="0"/>
              </a:rPr>
              <a:t>Arrangement of artificial teeth</a:t>
            </a:r>
          </a:p>
        </p:txBody>
      </p:sp>
      <p:sp>
        <p:nvSpPr>
          <p:cNvPr id="3" name="Subtitle 2"/>
          <p:cNvSpPr>
            <a:spLocks noGrp="1"/>
          </p:cNvSpPr>
          <p:nvPr>
            <p:ph type="subTitle" idx="1"/>
          </p:nvPr>
        </p:nvSpPr>
        <p:spPr>
          <a:xfrm>
            <a:off x="457200" y="1295400"/>
            <a:ext cx="8153400" cy="5181600"/>
          </a:xfrm>
        </p:spPr>
        <p:txBody>
          <a:bodyPr>
            <a:normAutofit/>
          </a:bodyPr>
          <a:lstStyle/>
          <a:p>
            <a:pPr>
              <a:lnSpc>
                <a:spcPct val="150000"/>
              </a:lnSpc>
            </a:pPr>
            <a:r>
              <a:rPr lang="en-US" sz="2400" cap="none" dirty="0">
                <a:solidFill>
                  <a:srgbClr val="002060"/>
                </a:solidFill>
                <a:latin typeface="Times New Roman" pitchFamily="18" charset="0"/>
                <a:cs typeface="Times New Roman" pitchFamily="18" charset="0"/>
              </a:rPr>
              <a:t>It is the setting or placement of an artificial teeth on the trail denture. The arrangement of teeth achieved after fixing the record bases on the articulator by mounting.</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3657600"/>
            <a:ext cx="6019800" cy="2324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15545150"/>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077200" cy="1218882"/>
          </a:xfrm>
        </p:spPr>
        <p:txBody>
          <a:bodyPr>
            <a:noAutofit/>
          </a:bodyPr>
          <a:lstStyle/>
          <a:p>
            <a:pPr algn="ctr"/>
            <a:r>
              <a:rPr lang="en-US" sz="4400" cap="none" dirty="0">
                <a:solidFill>
                  <a:srgbClr val="C00000"/>
                </a:solidFill>
                <a:latin typeface="Times New Roman" pitchFamily="18" charset="0"/>
                <a:cs typeface="Times New Roman" pitchFamily="18" charset="0"/>
              </a:rPr>
              <a:t>2.Maxillary lateral incisor:</a:t>
            </a:r>
          </a:p>
        </p:txBody>
      </p:sp>
      <p:sp>
        <p:nvSpPr>
          <p:cNvPr id="3" name="Content Placeholder 2"/>
          <p:cNvSpPr>
            <a:spLocks noGrp="1"/>
          </p:cNvSpPr>
          <p:nvPr>
            <p:ph idx="1"/>
          </p:nvPr>
        </p:nvSpPr>
        <p:spPr>
          <a:xfrm>
            <a:off x="152400" y="1752600"/>
            <a:ext cx="8458200" cy="4953000"/>
          </a:xfrm>
        </p:spPr>
        <p:txBody>
          <a:bodyPr>
            <a:normAutofit/>
          </a:bodyPr>
          <a:lstStyle/>
          <a:p>
            <a:pPr marL="342900" indent="-342900">
              <a:buFont typeface="Wingdings" pitchFamily="2" charset="2"/>
              <a:buChar char="§"/>
            </a:pPr>
            <a:r>
              <a:rPr lang="en-US" sz="2400" dirty="0">
                <a:solidFill>
                  <a:srgbClr val="002060"/>
                </a:solidFill>
                <a:latin typeface="Times New Roman" pitchFamily="18" charset="0"/>
                <a:cs typeface="Times New Roman" pitchFamily="18" charset="0"/>
              </a:rPr>
              <a:t>In frontal view</a:t>
            </a:r>
            <a:r>
              <a:rPr lang="en-US" sz="2400" b="0" dirty="0">
                <a:solidFill>
                  <a:srgbClr val="002060"/>
                </a:solidFill>
                <a:latin typeface="Times New Roman" pitchFamily="18" charset="0"/>
                <a:cs typeface="Times New Roman" pitchFamily="18" charset="0"/>
              </a:rPr>
              <a:t>, the incisal edge is 1-2mm above the occlusal plane, and the long axis shows a little distal inclination.</a:t>
            </a:r>
          </a:p>
          <a:p>
            <a:endParaRPr lang="en-US" sz="2400" b="0" dirty="0">
              <a:solidFill>
                <a:srgbClr val="002060"/>
              </a:solidFill>
              <a:latin typeface="Times New Roman" pitchFamily="18" charset="0"/>
              <a:cs typeface="Times New Roman" pitchFamily="18" charset="0"/>
            </a:endParaRPr>
          </a:p>
          <a:p>
            <a:endParaRPr lang="en-US" sz="2400" b="0" dirty="0">
              <a:solidFill>
                <a:srgbClr val="002060"/>
              </a:solidFill>
              <a:latin typeface="Times New Roman" pitchFamily="18" charset="0"/>
              <a:cs typeface="Times New Roman" pitchFamily="18" charset="0"/>
            </a:endParaRPr>
          </a:p>
          <a:p>
            <a:endParaRPr lang="en-US" sz="2400" b="0" dirty="0">
              <a:solidFill>
                <a:srgbClr val="002060"/>
              </a:solidFill>
              <a:latin typeface="Times New Roman" pitchFamily="18" charset="0"/>
              <a:cs typeface="Times New Roman" pitchFamily="18" charset="0"/>
            </a:endParaRPr>
          </a:p>
          <a:p>
            <a:endParaRPr lang="en-US" sz="2400" b="0" dirty="0">
              <a:solidFill>
                <a:srgbClr val="002060"/>
              </a:solidFill>
              <a:latin typeface="Times New Roman" pitchFamily="18" charset="0"/>
              <a:cs typeface="Times New Roman" pitchFamily="18" charset="0"/>
            </a:endParaRPr>
          </a:p>
          <a:p>
            <a:endParaRPr lang="en-US" sz="2400" b="0" dirty="0">
              <a:solidFill>
                <a:srgbClr val="002060"/>
              </a:solidFill>
              <a:latin typeface="Times New Roman" pitchFamily="18" charset="0"/>
              <a:cs typeface="Times New Roman" pitchFamily="18" charset="0"/>
            </a:endParaRPr>
          </a:p>
          <a:p>
            <a:pPr marL="342900" indent="-342900">
              <a:buFont typeface="Wingdings" pitchFamily="2" charset="2"/>
              <a:buChar char="§"/>
            </a:pPr>
            <a:r>
              <a:rPr lang="en-US" sz="2400" dirty="0">
                <a:solidFill>
                  <a:srgbClr val="002060"/>
                </a:solidFill>
                <a:latin typeface="Times New Roman" pitchFamily="18" charset="0"/>
                <a:cs typeface="Times New Roman" pitchFamily="18" charset="0"/>
              </a:rPr>
              <a:t>In sagittal view</a:t>
            </a:r>
            <a:r>
              <a:rPr lang="en-US" sz="2400" b="0" dirty="0">
                <a:solidFill>
                  <a:srgbClr val="002060"/>
                </a:solidFill>
                <a:latin typeface="Times New Roman" pitchFamily="18" charset="0"/>
                <a:cs typeface="Times New Roman" pitchFamily="18" charset="0"/>
              </a:rPr>
              <a:t>, the maxillary lateral incisor should have slight labial inclination (20 degrees).</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2514600"/>
            <a:ext cx="6067425" cy="2343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24308625"/>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762000"/>
            <a:ext cx="8001000" cy="1200329"/>
          </a:xfrm>
          <a:prstGeom prst="rect">
            <a:avLst/>
          </a:prstGeom>
        </p:spPr>
        <p:txBody>
          <a:bodyPr wrap="square">
            <a:spAutoFit/>
          </a:bodyPr>
          <a:lstStyle/>
          <a:p>
            <a:pPr marL="342900" lvl="0" indent="-342900">
              <a:spcBef>
                <a:spcPct val="20000"/>
              </a:spcBef>
              <a:spcAft>
                <a:spcPts val="600"/>
              </a:spcAft>
              <a:buFont typeface="Wingdings" pitchFamily="2" charset="2"/>
              <a:buChar char="§"/>
            </a:pPr>
            <a:r>
              <a:rPr lang="en-US" sz="2400" b="1" dirty="0">
                <a:solidFill>
                  <a:srgbClr val="002060"/>
                </a:solidFill>
                <a:latin typeface="Times New Roman" pitchFamily="18" charset="0"/>
                <a:cs typeface="Times New Roman" pitchFamily="18" charset="0"/>
              </a:rPr>
              <a:t>In occlusal view</a:t>
            </a:r>
            <a:r>
              <a:rPr lang="en-US" sz="2400" dirty="0">
                <a:solidFill>
                  <a:srgbClr val="002060"/>
                </a:solidFill>
                <a:latin typeface="Times New Roman" pitchFamily="18" charset="0"/>
                <a:cs typeface="Times New Roman" pitchFamily="18" charset="0"/>
              </a:rPr>
              <a:t>, the cervical area is depressed more than the central incisors, and the distal edge should be rotated </a:t>
            </a:r>
            <a:r>
              <a:rPr lang="en-US" sz="2400" dirty="0" err="1">
                <a:solidFill>
                  <a:srgbClr val="002060"/>
                </a:solidFill>
                <a:latin typeface="Times New Roman" pitchFamily="18" charset="0"/>
                <a:cs typeface="Times New Roman" pitchFamily="18" charset="0"/>
              </a:rPr>
              <a:t>lingually</a:t>
            </a:r>
            <a:r>
              <a:rPr lang="en-US" sz="2400" dirty="0">
                <a:solidFill>
                  <a:srgbClr val="002060"/>
                </a:solidFill>
                <a:latin typeface="Times New Roman" pitchFamily="18" charset="0"/>
                <a:cs typeface="Times New Roman" pitchFamily="18" charset="0"/>
              </a:rPr>
              <a:t> to form the arch curvature.</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3400" y="2318217"/>
            <a:ext cx="3519488" cy="2805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318217"/>
            <a:ext cx="3267075" cy="2805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95622161"/>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990600"/>
            <a:ext cx="7848600" cy="5562600"/>
          </a:xfrm>
        </p:spPr>
        <p:txBody>
          <a:bodyPr/>
          <a:lstStyle/>
          <a:p>
            <a:pPr marL="342900" indent="-342900">
              <a:lnSpc>
                <a:spcPct val="150000"/>
              </a:lnSpc>
              <a:buFont typeface="Wingdings" pitchFamily="2" charset="2"/>
              <a:buChar char="§"/>
            </a:pPr>
            <a:r>
              <a:rPr lang="en-US" sz="2400" b="1" cap="none" dirty="0">
                <a:latin typeface="Times New Roman" pitchFamily="18" charset="0"/>
                <a:cs typeface="Times New Roman" pitchFamily="18" charset="0"/>
              </a:rPr>
              <a:t>In frontal view, </a:t>
            </a:r>
            <a:r>
              <a:rPr lang="en-US" sz="2400" cap="none" dirty="0">
                <a:latin typeface="Times New Roman" pitchFamily="18" charset="0"/>
                <a:cs typeface="Times New Roman" pitchFamily="18" charset="0"/>
              </a:rPr>
              <a:t>the tip of the canine should touch the occlusal plane, and the long axis is perpendicular to the plane</a:t>
            </a:r>
            <a:br>
              <a:rPr lang="en-US" sz="2400" cap="none" dirty="0">
                <a:latin typeface="Times New Roman" pitchFamily="18" charset="0"/>
                <a:cs typeface="Times New Roman" pitchFamily="18" charset="0"/>
              </a:rPr>
            </a:br>
            <a:br>
              <a:rPr lang="en-US" sz="2400" cap="none" dirty="0">
                <a:latin typeface="Times New Roman" pitchFamily="18" charset="0"/>
                <a:cs typeface="Times New Roman" pitchFamily="18" charset="0"/>
              </a:rPr>
            </a:br>
            <a:br>
              <a:rPr lang="en-US" sz="2400" cap="none" dirty="0">
                <a:latin typeface="Times New Roman" pitchFamily="18" charset="0"/>
                <a:cs typeface="Times New Roman" pitchFamily="18" charset="0"/>
              </a:rPr>
            </a:br>
            <a:br>
              <a:rPr lang="en-US" sz="2400" cap="none" dirty="0">
                <a:latin typeface="Times New Roman" pitchFamily="18" charset="0"/>
                <a:cs typeface="Times New Roman" pitchFamily="18" charset="0"/>
              </a:rPr>
            </a:br>
            <a:br>
              <a:rPr lang="en-US" sz="2400" cap="none" dirty="0">
                <a:latin typeface="Times New Roman" pitchFamily="18" charset="0"/>
                <a:cs typeface="Times New Roman" pitchFamily="18" charset="0"/>
              </a:rPr>
            </a:br>
            <a:br>
              <a:rPr lang="en-US" sz="2400" cap="none" dirty="0">
                <a:latin typeface="Times New Roman" pitchFamily="18" charset="0"/>
                <a:cs typeface="Times New Roman" pitchFamily="18" charset="0"/>
              </a:rPr>
            </a:br>
            <a:br>
              <a:rPr lang="en-US" sz="2400" cap="none" dirty="0">
                <a:latin typeface="Times New Roman" pitchFamily="18" charset="0"/>
                <a:cs typeface="Times New Roman" pitchFamily="18" charset="0"/>
              </a:rPr>
            </a:br>
            <a:endParaRPr lang="en-US" sz="2400" dirty="0"/>
          </a:p>
        </p:txBody>
      </p:sp>
      <p:sp>
        <p:nvSpPr>
          <p:cNvPr id="3" name="Text Placeholder 2"/>
          <p:cNvSpPr>
            <a:spLocks noGrp="1"/>
          </p:cNvSpPr>
          <p:nvPr>
            <p:ph type="body" idx="1"/>
          </p:nvPr>
        </p:nvSpPr>
        <p:spPr>
          <a:xfrm>
            <a:off x="457200" y="228601"/>
            <a:ext cx="7772400" cy="761999"/>
          </a:xfrm>
        </p:spPr>
        <p:txBody>
          <a:bodyPr>
            <a:normAutofit lnSpcReduction="10000"/>
          </a:bodyPr>
          <a:lstStyle/>
          <a:p>
            <a:pPr algn="ctr"/>
            <a:r>
              <a:rPr lang="en-US" sz="4800" cap="none" dirty="0">
                <a:solidFill>
                  <a:srgbClr val="C00000"/>
                </a:solidFill>
                <a:latin typeface="Times New Roman" pitchFamily="18" charset="0"/>
                <a:cs typeface="Times New Roman" pitchFamily="18" charset="0"/>
              </a:rPr>
              <a:t>3.Maxillary canine:</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362200"/>
            <a:ext cx="3429000" cy="2533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2362200"/>
            <a:ext cx="3343275" cy="2533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0" y="4895850"/>
            <a:ext cx="3429000" cy="180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63076825"/>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457200"/>
            <a:ext cx="8001000" cy="5262979"/>
          </a:xfrm>
          <a:prstGeom prst="rect">
            <a:avLst/>
          </a:prstGeom>
        </p:spPr>
        <p:txBody>
          <a:bodyPr wrap="square">
            <a:spAutoFit/>
          </a:bodyPr>
          <a:lstStyle/>
          <a:p>
            <a:pPr marL="342900" indent="-342900">
              <a:buFont typeface="Wingdings" pitchFamily="2" charset="2"/>
              <a:buChar char="§"/>
            </a:pPr>
            <a:r>
              <a:rPr lang="en-US" sz="2400" b="1" dirty="0">
                <a:latin typeface="Times New Roman" pitchFamily="18" charset="0"/>
                <a:cs typeface="Times New Roman" pitchFamily="18" charset="0"/>
              </a:rPr>
              <a:t>In sagittal view</a:t>
            </a:r>
            <a:r>
              <a:rPr lang="en-US" sz="2400" dirty="0">
                <a:latin typeface="Times New Roman" pitchFamily="18" charset="0"/>
                <a:cs typeface="Times New Roman" pitchFamily="18" charset="0"/>
              </a:rPr>
              <a:t>, the long axis is vertical</a:t>
            </a:r>
          </a:p>
          <a:p>
            <a:endParaRPr lang="en-US" sz="2400" b="1" dirty="0">
              <a:latin typeface="Times New Roman" pitchFamily="18" charset="0"/>
              <a:cs typeface="Times New Roman" pitchFamily="18" charset="0"/>
            </a:endParaRPr>
          </a:p>
          <a:p>
            <a:endParaRPr lang="en-US" sz="2400" b="1" dirty="0">
              <a:latin typeface="Times New Roman" pitchFamily="18" charset="0"/>
              <a:cs typeface="Times New Roman" pitchFamily="18" charset="0"/>
            </a:endParaRPr>
          </a:p>
          <a:p>
            <a:endParaRPr lang="en-US" sz="2400" b="1" dirty="0">
              <a:latin typeface="Times New Roman" pitchFamily="18" charset="0"/>
              <a:cs typeface="Times New Roman" pitchFamily="18" charset="0"/>
            </a:endParaRPr>
          </a:p>
          <a:p>
            <a:endParaRPr lang="en-US" sz="2400" b="1" dirty="0">
              <a:latin typeface="Times New Roman" pitchFamily="18" charset="0"/>
              <a:cs typeface="Times New Roman" pitchFamily="18" charset="0"/>
            </a:endParaRPr>
          </a:p>
          <a:p>
            <a:endParaRPr lang="en-US" sz="2400" b="1" dirty="0">
              <a:latin typeface="Times New Roman" pitchFamily="18" charset="0"/>
              <a:cs typeface="Times New Roman" pitchFamily="18" charset="0"/>
            </a:endParaRPr>
          </a:p>
          <a:p>
            <a:endParaRPr lang="en-US" sz="2400" b="1" dirty="0">
              <a:latin typeface="Times New Roman" pitchFamily="18" charset="0"/>
              <a:cs typeface="Times New Roman" pitchFamily="18" charset="0"/>
            </a:endParaRPr>
          </a:p>
          <a:p>
            <a:endParaRPr lang="en-US" sz="2400" b="1" dirty="0">
              <a:latin typeface="Times New Roman" pitchFamily="18" charset="0"/>
              <a:cs typeface="Times New Roman" pitchFamily="18" charset="0"/>
            </a:endParaRPr>
          </a:p>
          <a:p>
            <a:endParaRPr lang="en-US" sz="2400" b="1" dirty="0">
              <a:latin typeface="Times New Roman" pitchFamily="18" charset="0"/>
              <a:cs typeface="Times New Roman" pitchFamily="18" charset="0"/>
            </a:endParaRPr>
          </a:p>
          <a:p>
            <a:endParaRPr lang="en-US" sz="2400" b="1" dirty="0">
              <a:latin typeface="Times New Roman" pitchFamily="18" charset="0"/>
              <a:cs typeface="Times New Roman" pitchFamily="18" charset="0"/>
            </a:endParaRPr>
          </a:p>
          <a:p>
            <a:pPr marL="342900" indent="-342900">
              <a:buFont typeface="Wingdings" pitchFamily="2" charset="2"/>
              <a:buChar char="§"/>
            </a:pPr>
            <a:r>
              <a:rPr lang="en-US" sz="2400" b="1" dirty="0">
                <a:latin typeface="Times New Roman" pitchFamily="18" charset="0"/>
                <a:cs typeface="Times New Roman" pitchFamily="18" charset="0"/>
              </a:rPr>
              <a:t>In occlusal view</a:t>
            </a:r>
            <a:r>
              <a:rPr lang="en-US" sz="2400" dirty="0">
                <a:latin typeface="Times New Roman" pitchFamily="18" charset="0"/>
                <a:cs typeface="Times New Roman" pitchFamily="18" charset="0"/>
              </a:rPr>
              <a:t>, the cervical area is prominent. The maxillary canine represents the corner of the mouth, and the turning point of the maxillary arch, also it forms the transition from the anterior teeth to posterior teeth</a:t>
            </a: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01135" y="1095375"/>
            <a:ext cx="3343275" cy="2533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108822"/>
            <a:ext cx="3267075" cy="2805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717344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68459"/>
            <a:ext cx="7620000" cy="1827627"/>
          </a:xfrm>
        </p:spPr>
        <p:txBody>
          <a:bodyPr>
            <a:noAutofit/>
          </a:bodyPr>
          <a:lstStyle/>
          <a:p>
            <a:pPr algn="ctr"/>
            <a:r>
              <a:rPr lang="en-US" sz="3200" b="1" i="1" cap="none" dirty="0">
                <a:latin typeface="Times New Roman" pitchFamily="18" charset="0"/>
                <a:cs typeface="Times New Roman" pitchFamily="18" charset="0"/>
              </a:rPr>
              <a:t>B. Arrangement of mandibular anterior teeth:</a:t>
            </a:r>
            <a:br>
              <a:rPr lang="en-US" sz="4000" cap="none" dirty="0">
                <a:latin typeface="Times New Roman" pitchFamily="18" charset="0"/>
                <a:cs typeface="Times New Roman" pitchFamily="18" charset="0"/>
              </a:rPr>
            </a:br>
            <a:br>
              <a:rPr lang="en-US" sz="4000" cap="none" dirty="0">
                <a:latin typeface="Times New Roman" pitchFamily="18" charset="0"/>
                <a:cs typeface="Times New Roman" pitchFamily="18" charset="0"/>
              </a:rPr>
            </a:br>
            <a:r>
              <a:rPr lang="en-US" sz="4000" cap="none" dirty="0">
                <a:latin typeface="Times New Roman" pitchFamily="18" charset="0"/>
                <a:cs typeface="Times New Roman" pitchFamily="18" charset="0"/>
              </a:rPr>
              <a:t>1.Mandibular central incisor</a:t>
            </a:r>
            <a:r>
              <a:rPr lang="en-US" sz="4400" cap="none" dirty="0">
                <a:latin typeface="Times New Roman" pitchFamily="18" charset="0"/>
                <a:cs typeface="Times New Roman" pitchFamily="18" charset="0"/>
              </a:rPr>
              <a:t>:</a:t>
            </a:r>
          </a:p>
        </p:txBody>
      </p:sp>
      <p:sp>
        <p:nvSpPr>
          <p:cNvPr id="3" name="Content Placeholder 2"/>
          <p:cNvSpPr>
            <a:spLocks noGrp="1"/>
          </p:cNvSpPr>
          <p:nvPr>
            <p:ph idx="1"/>
          </p:nvPr>
        </p:nvSpPr>
        <p:spPr>
          <a:xfrm>
            <a:off x="609600" y="2322341"/>
            <a:ext cx="7620000" cy="4373563"/>
          </a:xfrm>
        </p:spPr>
        <p:txBody>
          <a:bodyPr>
            <a:normAutofit/>
          </a:bodyPr>
          <a:lstStyle/>
          <a:p>
            <a:r>
              <a:rPr lang="en-US" sz="2400" dirty="0">
                <a:latin typeface="Times New Roman" pitchFamily="18" charset="0"/>
                <a:cs typeface="Times New Roman" pitchFamily="18" charset="0"/>
              </a:rPr>
              <a:t>In frontal view</a:t>
            </a:r>
            <a:r>
              <a:rPr lang="en-US" sz="2400" b="0" dirty="0">
                <a:latin typeface="Times New Roman" pitchFamily="18" charset="0"/>
                <a:cs typeface="Times New Roman" pitchFamily="18" charset="0"/>
              </a:rPr>
              <a:t>, the long axis is vertical. Their mid line should coincide with the maxillary mid line.</a:t>
            </a:r>
          </a:p>
          <a:p>
            <a:r>
              <a:rPr lang="en-US" sz="2400" dirty="0">
                <a:latin typeface="Times New Roman" pitchFamily="18" charset="0"/>
                <a:cs typeface="Times New Roman" pitchFamily="18" charset="0"/>
              </a:rPr>
              <a:t>In sagittal view</a:t>
            </a:r>
            <a:r>
              <a:rPr lang="en-US" sz="2400" b="0" dirty="0">
                <a:latin typeface="Times New Roman" pitchFamily="18" charset="0"/>
                <a:cs typeface="Times New Roman" pitchFamily="18" charset="0"/>
              </a:rPr>
              <a:t>, should have slight labial inclination.</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61692" y="4123006"/>
            <a:ext cx="3352800"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8892" y="4123006"/>
            <a:ext cx="3352800"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4171510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1"/>
            <a:ext cx="7772400" cy="2438399"/>
          </a:xfrm>
        </p:spPr>
        <p:txBody>
          <a:bodyPr/>
          <a:lstStyle/>
          <a:p>
            <a:pPr>
              <a:lnSpc>
                <a:spcPct val="150000"/>
              </a:lnSpc>
            </a:pPr>
            <a:r>
              <a:rPr lang="en-US" sz="2400" cap="none" dirty="0">
                <a:latin typeface="Times New Roman" pitchFamily="18" charset="0"/>
                <a:cs typeface="Times New Roman" pitchFamily="18" charset="0"/>
              </a:rPr>
              <a:t>It is the vertical extension of the upper anterior teeth over the lower teeth. 2mm in a vertical direction when the opposing posterior teeth are in contact in centric occlusion.</a:t>
            </a:r>
          </a:p>
        </p:txBody>
      </p:sp>
      <p:sp>
        <p:nvSpPr>
          <p:cNvPr id="3" name="Text Placeholder 2"/>
          <p:cNvSpPr>
            <a:spLocks noGrp="1"/>
          </p:cNvSpPr>
          <p:nvPr>
            <p:ph type="body" idx="1"/>
          </p:nvPr>
        </p:nvSpPr>
        <p:spPr/>
        <p:txBody>
          <a:bodyPr>
            <a:normAutofit/>
          </a:bodyPr>
          <a:lstStyle/>
          <a:p>
            <a:pPr algn="ctr"/>
            <a:r>
              <a:rPr lang="en-US" sz="4000" b="1" i="1" cap="none" dirty="0">
                <a:latin typeface="Times New Roman" pitchFamily="18" charset="0"/>
                <a:cs typeface="Times New Roman" pitchFamily="18" charset="0"/>
              </a:rPr>
              <a:t>Overbite (vertical overlap):</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8116" y="3657600"/>
            <a:ext cx="7000875"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44789421"/>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914400"/>
            <a:ext cx="8077200" cy="1754326"/>
          </a:xfrm>
          <a:prstGeom prst="rect">
            <a:avLst/>
          </a:prstGeom>
        </p:spPr>
        <p:txBody>
          <a:bodyPr wrap="square">
            <a:spAutoFit/>
          </a:bodyPr>
          <a:lstStyle/>
          <a:p>
            <a:pPr>
              <a:lnSpc>
                <a:spcPct val="150000"/>
              </a:lnSpc>
            </a:pPr>
            <a:r>
              <a:rPr lang="en-US" sz="2400" dirty="0" err="1">
                <a:latin typeface="Times New Roman" pitchFamily="18" charset="0"/>
                <a:cs typeface="Times New Roman" pitchFamily="18" charset="0"/>
              </a:rPr>
              <a:t>Overjet</a:t>
            </a:r>
            <a:r>
              <a:rPr lang="en-US" sz="2400" dirty="0">
                <a:latin typeface="Times New Roman" pitchFamily="18" charset="0"/>
                <a:cs typeface="Times New Roman" pitchFamily="18" charset="0"/>
              </a:rPr>
              <a:t> (horizontal overlap): It is the projection of maxillary anterior teeth beyond their antagonist 2mmin a Horizontal Direction.</a:t>
            </a:r>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8116" y="3276600"/>
            <a:ext cx="7000875"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18325553"/>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229600" cy="1142682"/>
          </a:xfrm>
        </p:spPr>
        <p:txBody>
          <a:bodyPr>
            <a:normAutofit/>
          </a:bodyPr>
          <a:lstStyle/>
          <a:p>
            <a:pPr algn="ctr"/>
            <a:r>
              <a:rPr lang="en-US" sz="4400" b="1" i="1" cap="none" dirty="0">
                <a:solidFill>
                  <a:srgbClr val="C00000"/>
                </a:solidFill>
                <a:latin typeface="Times New Roman" pitchFamily="18" charset="0"/>
                <a:cs typeface="Times New Roman" pitchFamily="18" charset="0"/>
              </a:rPr>
              <a:t>2. Mandibular lateral incisor:</a:t>
            </a:r>
          </a:p>
        </p:txBody>
      </p:sp>
      <p:sp>
        <p:nvSpPr>
          <p:cNvPr id="3" name="Content Placeholder 2"/>
          <p:cNvSpPr>
            <a:spLocks noGrp="1"/>
          </p:cNvSpPr>
          <p:nvPr>
            <p:ph idx="1"/>
          </p:nvPr>
        </p:nvSpPr>
        <p:spPr>
          <a:xfrm>
            <a:off x="381000" y="1447800"/>
            <a:ext cx="7696200" cy="4678363"/>
          </a:xfrm>
        </p:spPr>
        <p:txBody>
          <a:bodyPr/>
          <a:lstStyle/>
          <a:p>
            <a:pPr marL="342900" indent="-342900">
              <a:buFont typeface="Wingdings" pitchFamily="2" charset="2"/>
              <a:buChar char="§"/>
            </a:pPr>
            <a:r>
              <a:rPr lang="en-US" sz="2400" dirty="0">
                <a:latin typeface="Times New Roman" pitchFamily="18" charset="0"/>
                <a:cs typeface="Times New Roman" pitchFamily="18" charset="0"/>
              </a:rPr>
              <a:t>In frontal view</a:t>
            </a:r>
            <a:r>
              <a:rPr lang="en-US" sz="2400" b="0" dirty="0">
                <a:latin typeface="Times New Roman" pitchFamily="18" charset="0"/>
                <a:cs typeface="Times New Roman" pitchFamily="18" charset="0"/>
              </a:rPr>
              <a:t>, the long axis is vertical to the occlusal plane. </a:t>
            </a:r>
          </a:p>
          <a:p>
            <a:pPr marL="342900" indent="-342900">
              <a:buFont typeface="Arial" pitchFamily="34" charset="0"/>
              <a:buChar char="•"/>
            </a:pPr>
            <a:r>
              <a:rPr lang="en-US" sz="2400" dirty="0">
                <a:latin typeface="Times New Roman" pitchFamily="18" charset="0"/>
                <a:cs typeface="Times New Roman" pitchFamily="18" charset="0"/>
              </a:rPr>
              <a:t>In sagittal view</a:t>
            </a:r>
            <a:r>
              <a:rPr lang="en-US" sz="2400" b="0" dirty="0">
                <a:latin typeface="Times New Roman" pitchFamily="18" charset="0"/>
                <a:cs typeface="Times New Roman" pitchFamily="18" charset="0"/>
              </a:rPr>
              <a:t>, should have slight labial inclination.</a:t>
            </a: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81525" y="3276601"/>
            <a:ext cx="3095625" cy="2276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3276600"/>
            <a:ext cx="3590925" cy="22761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58381246"/>
      </p:ext>
    </p:extLst>
  </p:cSld>
  <p:clrMapOvr>
    <a:masterClrMapping/>
  </p:clrMapOvr>
  <p:transition spd="slow">
    <p:cove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0" y="533400"/>
            <a:ext cx="7620000" cy="2241960"/>
          </a:xfrm>
          <a:prstGeom prst="rect">
            <a:avLst/>
          </a:prstGeom>
        </p:spPr>
        <p:txBody>
          <a:bodyPr wrap="square">
            <a:spAutoFit/>
          </a:bodyPr>
          <a:lstStyle/>
          <a:p>
            <a:pPr lvl="0">
              <a:lnSpc>
                <a:spcPct val="150000"/>
              </a:lnSpc>
              <a:spcBef>
                <a:spcPct val="20000"/>
              </a:spcBef>
              <a:spcAft>
                <a:spcPts val="600"/>
              </a:spcAft>
            </a:pPr>
            <a:r>
              <a:rPr lang="en-US" sz="2400" dirty="0">
                <a:solidFill>
                  <a:srgbClr val="000000"/>
                </a:solidFill>
                <a:latin typeface="Times New Roman" pitchFamily="18" charset="0"/>
                <a:cs typeface="Times New Roman" pitchFamily="18" charset="0"/>
              </a:rPr>
              <a:t>The incisal edge of the Mandibular Lateral incisors should be positioned behind the Maxillary Lateral incisor 2 mm (overbite) and 2mm (</a:t>
            </a:r>
            <a:r>
              <a:rPr lang="en-US" sz="2400" dirty="0" err="1">
                <a:solidFill>
                  <a:srgbClr val="000000"/>
                </a:solidFill>
                <a:latin typeface="Times New Roman" pitchFamily="18" charset="0"/>
                <a:cs typeface="Times New Roman" pitchFamily="18" charset="0"/>
              </a:rPr>
              <a:t>overjet</a:t>
            </a:r>
            <a:r>
              <a:rPr lang="en-US" sz="2400" dirty="0">
                <a:solidFill>
                  <a:srgbClr val="000000"/>
                </a:solidFill>
                <a:latin typeface="Times New Roman" pitchFamily="18" charset="0"/>
                <a:cs typeface="Times New Roman" pitchFamily="18" charset="0"/>
              </a:rPr>
              <a:t>). In horizontal view, the distal edge rotated towards </a:t>
            </a:r>
            <a:r>
              <a:rPr lang="en-US" sz="2400" dirty="0" err="1">
                <a:solidFill>
                  <a:srgbClr val="000000"/>
                </a:solidFill>
                <a:latin typeface="Times New Roman" pitchFamily="18" charset="0"/>
                <a:cs typeface="Times New Roman" pitchFamily="18" charset="0"/>
              </a:rPr>
              <a:t>lingually</a:t>
            </a:r>
            <a:r>
              <a:rPr lang="en-US" sz="2400" dirty="0">
                <a:solidFill>
                  <a:srgbClr val="000000"/>
                </a:solidFill>
                <a:latin typeface="Times New Roman" pitchFamily="18" charset="0"/>
                <a:cs typeface="Times New Roman" pitchFamily="18" charset="0"/>
              </a:rPr>
              <a:t> to have the arch curvature</a:t>
            </a:r>
            <a:r>
              <a:rPr lang="en-US" sz="2000" b="1" dirty="0">
                <a:solidFill>
                  <a:srgbClr val="000000"/>
                </a:solidFill>
              </a:rPr>
              <a:t>.</a:t>
            </a: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43287" y="3048000"/>
            <a:ext cx="3719513"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313235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a:rPr>
              <a:t>3. Mandibular canine:</a:t>
            </a:r>
            <a:endParaRPr lang="en-US" dirty="0"/>
          </a:p>
        </p:txBody>
      </p:sp>
      <p:sp>
        <p:nvSpPr>
          <p:cNvPr id="3" name="Content Placeholder 2"/>
          <p:cNvSpPr>
            <a:spLocks noGrp="1"/>
          </p:cNvSpPr>
          <p:nvPr>
            <p:ph idx="1"/>
          </p:nvPr>
        </p:nvSpPr>
        <p:spPr/>
        <p:txBody>
          <a:bodyPr>
            <a:normAutofit/>
          </a:bodyPr>
          <a:lstStyle/>
          <a:p>
            <a:r>
              <a:rPr lang="en-US" sz="2400" dirty="0">
                <a:latin typeface="Times New Roman" pitchFamily="18" charset="0"/>
                <a:cs typeface="Times New Roman" pitchFamily="18" charset="0"/>
              </a:rPr>
              <a:t>In frontal view,</a:t>
            </a:r>
          </a:p>
          <a:p>
            <a:r>
              <a:rPr lang="en-US" sz="2400" b="0" dirty="0">
                <a:latin typeface="Times New Roman" pitchFamily="18" charset="0"/>
                <a:cs typeface="Times New Roman" pitchFamily="18" charset="0"/>
              </a:rPr>
              <a:t>the long axis has slight distal inclination. The tip of lower canine should be place in the embrasure between maxillary lateral incisor and canine.</a:t>
            </a:r>
          </a:p>
          <a:p>
            <a:r>
              <a:rPr lang="en-US" sz="2400" b="0" dirty="0">
                <a:latin typeface="Times New Roman" pitchFamily="18" charset="0"/>
                <a:cs typeface="Times New Roman" pitchFamily="18" charset="0"/>
              </a:rPr>
              <a:t>In sagittal view, the long axis has slight lingual inclination.</a:t>
            </a: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5800" y="4343399"/>
            <a:ext cx="3752850" cy="2097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4124325"/>
            <a:ext cx="3429000" cy="2343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0072093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718"/>
            <a:ext cx="8382000" cy="1752282"/>
          </a:xfrm>
        </p:spPr>
        <p:txBody>
          <a:bodyPr>
            <a:normAutofit fontScale="90000"/>
          </a:bodyPr>
          <a:lstStyle/>
          <a:p>
            <a:pPr algn="ctr"/>
            <a:r>
              <a:rPr lang="en-US" b="1" i="1" cap="none" dirty="0">
                <a:solidFill>
                  <a:srgbClr val="C00000"/>
                </a:solidFill>
                <a:latin typeface="Times New Roman" pitchFamily="18" charset="0"/>
                <a:cs typeface="Times New Roman" pitchFamily="18" charset="0"/>
              </a:rPr>
              <a:t>Guiding line said in arrangement of artificial teeth</a:t>
            </a:r>
            <a:br>
              <a:rPr lang="en-US" b="1" i="1" cap="none" dirty="0">
                <a:solidFill>
                  <a:srgbClr val="C00000"/>
                </a:solidFill>
                <a:latin typeface="Times New Roman" pitchFamily="18" charset="0"/>
                <a:cs typeface="Times New Roman" pitchFamily="18" charset="0"/>
              </a:rPr>
            </a:br>
            <a:r>
              <a:rPr lang="en-US" b="1" i="1" cap="none" dirty="0">
                <a:solidFill>
                  <a:srgbClr val="C00000"/>
                </a:solidFill>
                <a:latin typeface="Times New Roman" pitchFamily="18" charset="0"/>
                <a:cs typeface="Times New Roman" pitchFamily="18" charset="0"/>
              </a:rPr>
              <a:t> </a:t>
            </a:r>
            <a:br>
              <a:rPr lang="en-US" sz="4800" b="1" cap="none" dirty="0">
                <a:solidFill>
                  <a:srgbClr val="C00000"/>
                </a:solidFill>
                <a:latin typeface="Times New Roman" pitchFamily="18" charset="0"/>
                <a:cs typeface="Times New Roman" pitchFamily="18" charset="0"/>
              </a:rPr>
            </a:br>
            <a:r>
              <a:rPr lang="en-US" b="1" cap="none" dirty="0">
                <a:latin typeface="Times New Roman" pitchFamily="18" charset="0"/>
                <a:cs typeface="Times New Roman" pitchFamily="18" charset="0"/>
                <a:sym typeface="Symbol" panose="05050102010706020507" pitchFamily="18" charset="2"/>
              </a:rPr>
              <a:t></a:t>
            </a:r>
            <a:r>
              <a:rPr lang="en-US" sz="4800" b="1" cap="none" dirty="0">
                <a:latin typeface="Times New Roman" pitchFamily="18" charset="0"/>
                <a:cs typeface="Times New Roman" pitchFamily="18" charset="0"/>
              </a:rPr>
              <a:t> </a:t>
            </a:r>
            <a:r>
              <a:rPr lang="en-US" sz="4000" b="1" cap="none" dirty="0">
                <a:solidFill>
                  <a:srgbClr val="C00000"/>
                </a:solidFill>
                <a:latin typeface="Times New Roman" pitchFamily="18" charset="0"/>
                <a:cs typeface="Times New Roman" pitchFamily="18" charset="0"/>
              </a:rPr>
              <a:t>For maxillary cast</a:t>
            </a:r>
            <a:endParaRPr lang="en-US" sz="4800" b="1" cap="none" dirty="0">
              <a:solidFill>
                <a:srgbClr val="C0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nSpc>
                <a:spcPct val="150000"/>
              </a:lnSpc>
            </a:pPr>
            <a:r>
              <a:rPr lang="en-US" sz="2400" b="0" dirty="0">
                <a:solidFill>
                  <a:srgbClr val="002060"/>
                </a:solidFill>
                <a:latin typeface="Times New Roman" pitchFamily="18" charset="0"/>
                <a:cs typeface="Times New Roman" pitchFamily="18" charset="0"/>
              </a:rPr>
              <a:t>1.A line drawn parallel to the frontal plane and touches the anterior margin of incisive papilla, aid in the positioning of the upper central incisors.</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3505200"/>
            <a:ext cx="3352800"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Straight Connector 4"/>
          <p:cNvCxnSpPr/>
          <p:nvPr/>
        </p:nvCxnSpPr>
        <p:spPr>
          <a:xfrm flipH="1">
            <a:off x="5562600" y="3924300"/>
            <a:ext cx="1219200" cy="38100"/>
          </a:xfrm>
          <a:prstGeom prst="line">
            <a:avLst/>
          </a:prstGeom>
        </p:spPr>
        <p:style>
          <a:lnRef idx="3">
            <a:schemeClr val="dk1"/>
          </a:lnRef>
          <a:fillRef idx="0">
            <a:schemeClr val="dk1"/>
          </a:fillRef>
          <a:effectRef idx="2">
            <a:schemeClr val="dk1"/>
          </a:effectRef>
          <a:fontRef idx="minor">
            <a:schemeClr val="tx1"/>
          </a:fontRef>
        </p:style>
      </p:cxnSp>
      <p:sp>
        <p:nvSpPr>
          <p:cNvPr id="7" name="Curved Down Arrow 6"/>
          <p:cNvSpPr/>
          <p:nvPr/>
        </p:nvSpPr>
        <p:spPr>
          <a:xfrm>
            <a:off x="3886200" y="3124200"/>
            <a:ext cx="2286000" cy="685800"/>
          </a:xfrm>
          <a:prstGeom prst="curved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821928647"/>
      </p:ext>
    </p:extLst>
  </p:cSld>
  <p:clrMapOvr>
    <a:masterClrMapping/>
  </p:clrMapOvr>
  <p:transition spd="slow">
    <p:wheel spokes="1"/>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685801"/>
            <a:ext cx="8382000" cy="1351139"/>
          </a:xfrm>
          <a:prstGeom prst="rect">
            <a:avLst/>
          </a:prstGeom>
        </p:spPr>
        <p:txBody>
          <a:bodyPr wrap="square">
            <a:spAutoFit/>
          </a:bodyPr>
          <a:lstStyle/>
          <a:p>
            <a:pPr lvl="0">
              <a:spcBef>
                <a:spcPct val="20000"/>
              </a:spcBef>
              <a:spcAft>
                <a:spcPts val="600"/>
              </a:spcAft>
            </a:pPr>
            <a:r>
              <a:rPr lang="en-US" sz="2400" dirty="0">
                <a:solidFill>
                  <a:srgbClr val="000000"/>
                </a:solidFill>
                <a:latin typeface="Times New Roman" pitchFamily="18" charset="0"/>
                <a:cs typeface="Times New Roman" pitchFamily="18" charset="0"/>
              </a:rPr>
              <a:t>In occlusal view, the cervical area is prominent.</a:t>
            </a:r>
          </a:p>
          <a:p>
            <a:pPr lvl="0">
              <a:spcBef>
                <a:spcPct val="20000"/>
              </a:spcBef>
              <a:spcAft>
                <a:spcPts val="600"/>
              </a:spcAft>
            </a:pPr>
            <a:r>
              <a:rPr lang="en-US" sz="2400" dirty="0">
                <a:solidFill>
                  <a:srgbClr val="000000"/>
                </a:solidFill>
                <a:latin typeface="Times New Roman" pitchFamily="18" charset="0"/>
                <a:cs typeface="Times New Roman" pitchFamily="18" charset="0"/>
              </a:rPr>
              <a:t>The arrangement of anterior teeth should follow the form of the arch.</a:t>
            </a: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2695574"/>
            <a:ext cx="4267200" cy="2333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73252613"/>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381000"/>
            <a:ext cx="8001000" cy="1754326"/>
          </a:xfrm>
          <a:prstGeom prst="rect">
            <a:avLst/>
          </a:prstGeom>
        </p:spPr>
        <p:txBody>
          <a:bodyPr wrap="square">
            <a:spAutoFit/>
          </a:bodyPr>
          <a:lstStyle/>
          <a:p>
            <a:pPr>
              <a:lnSpc>
                <a:spcPct val="150000"/>
              </a:lnSpc>
            </a:pPr>
            <a:r>
              <a:rPr lang="en-US" sz="2400" dirty="0">
                <a:solidFill>
                  <a:srgbClr val="002060"/>
                </a:solidFill>
                <a:latin typeface="Times New Roman" pitchFamily="18" charset="0"/>
                <a:cs typeface="Times New Roman" pitchFamily="18" charset="0"/>
              </a:rPr>
              <a:t>2- The mid line follows the mid palatal suture and bisects the incisive papilla, this line is perpendicular to the line drawn before.</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1812" y="2068963"/>
            <a:ext cx="4048125"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685800" y="5410200"/>
            <a:ext cx="7543800" cy="830997"/>
          </a:xfrm>
          <a:prstGeom prst="rect">
            <a:avLst/>
          </a:prstGeom>
        </p:spPr>
        <p:txBody>
          <a:bodyPr wrap="square">
            <a:spAutoFit/>
          </a:bodyPr>
          <a:lstStyle/>
          <a:p>
            <a:r>
              <a:rPr lang="en-US" sz="2400" dirty="0">
                <a:solidFill>
                  <a:srgbClr val="002060"/>
                </a:solidFill>
                <a:latin typeface="Times New Roman" pitchFamily="18" charset="0"/>
                <a:cs typeface="Times New Roman" pitchFamily="18" charset="0"/>
              </a:rPr>
              <a:t>3.The canine eminence line marked on the cast if can be notice.</a:t>
            </a:r>
          </a:p>
        </p:txBody>
      </p:sp>
    </p:spTree>
    <p:extLst>
      <p:ext uri="{BB962C8B-B14F-4D97-AF65-F5344CB8AC3E}">
        <p14:creationId xmlns:p14="http://schemas.microsoft.com/office/powerpoint/2010/main" val="804643329"/>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447800"/>
            <a:ext cx="8686800" cy="1371600"/>
          </a:xfrm>
        </p:spPr>
        <p:txBody>
          <a:bodyPr/>
          <a:lstStyle/>
          <a:p>
            <a:pPr>
              <a:lnSpc>
                <a:spcPct val="150000"/>
              </a:lnSpc>
            </a:pPr>
            <a:r>
              <a:rPr lang="en-US" sz="2400" cap="none" dirty="0">
                <a:latin typeface="Times New Roman" pitchFamily="18" charset="0"/>
                <a:cs typeface="Times New Roman" pitchFamily="18" charset="0"/>
              </a:rPr>
              <a:t>1-A line is drawn parallel to the frontal plane bisecting the residual ridge, aid in the positioning of the mandibular central incisors</a:t>
            </a:r>
            <a:endParaRPr lang="en-US" dirty="0"/>
          </a:p>
        </p:txBody>
      </p:sp>
      <p:sp>
        <p:nvSpPr>
          <p:cNvPr id="3" name="Text Placeholder 2"/>
          <p:cNvSpPr>
            <a:spLocks noGrp="1"/>
          </p:cNvSpPr>
          <p:nvPr>
            <p:ph type="body" idx="1"/>
          </p:nvPr>
        </p:nvSpPr>
        <p:spPr/>
        <p:txBody>
          <a:bodyPr>
            <a:normAutofit/>
          </a:bodyPr>
          <a:lstStyle/>
          <a:p>
            <a:pPr algn="ctr"/>
            <a:r>
              <a:rPr lang="en-US" sz="4800" b="1" i="1" cap="none" dirty="0">
                <a:solidFill>
                  <a:srgbClr val="C00000"/>
                </a:solidFill>
                <a:latin typeface="Times New Roman" pitchFamily="18" charset="0"/>
                <a:cs typeface="Times New Roman" pitchFamily="18" charset="0"/>
              </a:rPr>
              <a:t>For mandibular cast</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3352800"/>
            <a:ext cx="4343400"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77499609"/>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04801"/>
            <a:ext cx="8001000" cy="461665"/>
          </a:xfrm>
          <a:prstGeom prst="rect">
            <a:avLst/>
          </a:prstGeom>
        </p:spPr>
        <p:txBody>
          <a:bodyPr wrap="square">
            <a:spAutoFit/>
          </a:bodyPr>
          <a:lstStyle/>
          <a:p>
            <a:r>
              <a:rPr lang="en-US" sz="2400" dirty="0">
                <a:latin typeface="Times New Roman" pitchFamily="18" charset="0"/>
                <a:cs typeface="Times New Roman" pitchFamily="18" charset="0"/>
              </a:rPr>
              <a:t>2- A point designates the distal of mandibular canines.</a:t>
            </a:r>
          </a:p>
        </p:txBody>
      </p:sp>
      <p:sp>
        <p:nvSpPr>
          <p:cNvPr id="4" name="Rectangle 3"/>
          <p:cNvSpPr/>
          <p:nvPr/>
        </p:nvSpPr>
        <p:spPr>
          <a:xfrm>
            <a:off x="304800" y="4495800"/>
            <a:ext cx="8001000" cy="1687963"/>
          </a:xfrm>
          <a:prstGeom prst="rect">
            <a:avLst/>
          </a:prstGeom>
        </p:spPr>
        <p:txBody>
          <a:bodyPr wrap="square">
            <a:spAutoFit/>
          </a:bodyPr>
          <a:lstStyle/>
          <a:p>
            <a:pPr>
              <a:lnSpc>
                <a:spcPct val="150000"/>
              </a:lnSpc>
            </a:pPr>
            <a:r>
              <a:rPr lang="en-US" sz="2400" dirty="0">
                <a:latin typeface="Times New Roman" pitchFamily="18" charset="0"/>
                <a:cs typeface="Times New Roman" pitchFamily="18" charset="0"/>
              </a:rPr>
              <a:t>3-A line follow the crest of the residual ridge extended from the canine point to the middle of retro molar pad, aids in the </a:t>
            </a:r>
            <a:r>
              <a:rPr lang="en-US" sz="2400" dirty="0" err="1">
                <a:latin typeface="Times New Roman" pitchFamily="18" charset="0"/>
                <a:cs typeface="Times New Roman" pitchFamily="18" charset="0"/>
              </a:rPr>
              <a:t>bucco</a:t>
            </a:r>
            <a:r>
              <a:rPr lang="en-US" sz="2400" dirty="0">
                <a:latin typeface="Times New Roman" pitchFamily="18" charset="0"/>
                <a:cs typeface="Times New Roman" pitchFamily="18" charset="0"/>
              </a:rPr>
              <a:t>-lingual position of the mandibular posterior teeth.</a:t>
            </a: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021976"/>
            <a:ext cx="3276600" cy="3047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05300" y="1017493"/>
            <a:ext cx="4343400"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46414800"/>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533400"/>
            <a:ext cx="7924800" cy="1687963"/>
          </a:xfrm>
          <a:prstGeom prst="rect">
            <a:avLst/>
          </a:prstGeom>
        </p:spPr>
        <p:txBody>
          <a:bodyPr wrap="square">
            <a:spAutoFit/>
          </a:bodyPr>
          <a:lstStyle/>
          <a:p>
            <a:pPr>
              <a:lnSpc>
                <a:spcPct val="150000"/>
              </a:lnSpc>
            </a:pPr>
            <a:r>
              <a:rPr lang="en-US" sz="2400" dirty="0">
                <a:latin typeface="Times New Roman" pitchFamily="18" charset="0"/>
                <a:cs typeface="Times New Roman" pitchFamily="18" charset="0"/>
              </a:rPr>
              <a:t>4- A line that bisects the vertical height of the retromolar pad aids in the establishing the vertical position of the occlusal surfaces of the posterior teeth.</a:t>
            </a:r>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523565"/>
            <a:ext cx="4343400"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54848502"/>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507545" y="2606040"/>
            <a:ext cx="5416550" cy="4251960"/>
          </a:xfrm>
        </p:spPr>
        <p:txBody>
          <a:bodyPr/>
          <a:lstStyle/>
          <a:p>
            <a:r>
              <a:rPr lang="en-US" b="0" dirty="0">
                <a:latin typeface="Times New Roman" pitchFamily="18" charset="0"/>
                <a:cs typeface="Times New Roman" pitchFamily="18" charset="0"/>
              </a:rPr>
              <a:t>1.Proper lip support.</a:t>
            </a:r>
          </a:p>
          <a:p>
            <a:r>
              <a:rPr lang="en-US" b="0" dirty="0">
                <a:latin typeface="Times New Roman" pitchFamily="18" charset="0"/>
                <a:cs typeface="Times New Roman" pitchFamily="18" charset="0"/>
              </a:rPr>
              <a:t>2.Satisfactory phonetics.</a:t>
            </a:r>
          </a:p>
          <a:p>
            <a:r>
              <a:rPr lang="en-US" b="0" dirty="0">
                <a:latin typeface="Times New Roman" pitchFamily="18" charset="0"/>
                <a:cs typeface="Times New Roman" pitchFamily="18" charset="0"/>
              </a:rPr>
              <a:t>3.Pleasing esthetics.</a:t>
            </a:r>
          </a:p>
        </p:txBody>
      </p:sp>
      <p:sp>
        <p:nvSpPr>
          <p:cNvPr id="3" name="Text Placeholder 2"/>
          <p:cNvSpPr>
            <a:spLocks noGrp="1"/>
          </p:cNvSpPr>
          <p:nvPr>
            <p:ph type="body" sz="half" idx="2"/>
          </p:nvPr>
        </p:nvSpPr>
        <p:spPr>
          <a:xfrm>
            <a:off x="304800" y="1905000"/>
            <a:ext cx="3160713" cy="4175760"/>
          </a:xfrm>
        </p:spPr>
        <p:txBody>
          <a:bodyPr/>
          <a:lstStyle/>
          <a:p>
            <a:endParaRPr lang="en-US" dirty="0"/>
          </a:p>
        </p:txBody>
      </p:sp>
      <p:sp>
        <p:nvSpPr>
          <p:cNvPr id="4" name="Title 3"/>
          <p:cNvSpPr>
            <a:spLocks noGrp="1"/>
          </p:cNvSpPr>
          <p:nvPr>
            <p:ph type="title"/>
          </p:nvPr>
        </p:nvSpPr>
        <p:spPr>
          <a:xfrm>
            <a:off x="304800" y="589084"/>
            <a:ext cx="8077200" cy="1956582"/>
          </a:xfrm>
        </p:spPr>
        <p:txBody>
          <a:bodyPr>
            <a:normAutofit fontScale="90000"/>
          </a:bodyPr>
          <a:lstStyle/>
          <a:p>
            <a:pPr algn="ctr"/>
            <a:br>
              <a:rPr lang="en-US" b="1" cap="none" dirty="0">
                <a:solidFill>
                  <a:srgbClr val="C00000"/>
                </a:solidFill>
                <a:latin typeface="Times New Roman" pitchFamily="18" charset="0"/>
                <a:cs typeface="Times New Roman" pitchFamily="18" charset="0"/>
              </a:rPr>
            </a:br>
            <a:br>
              <a:rPr lang="en-US" b="1" cap="none" dirty="0">
                <a:solidFill>
                  <a:srgbClr val="C00000"/>
                </a:solidFill>
                <a:latin typeface="Times New Roman" pitchFamily="18" charset="0"/>
                <a:cs typeface="Times New Roman" pitchFamily="18" charset="0"/>
              </a:rPr>
            </a:br>
            <a:br>
              <a:rPr lang="en-US" b="1" cap="none" dirty="0">
                <a:solidFill>
                  <a:srgbClr val="C00000"/>
                </a:solidFill>
                <a:latin typeface="Times New Roman" pitchFamily="18" charset="0"/>
                <a:cs typeface="Times New Roman" pitchFamily="18" charset="0"/>
              </a:rPr>
            </a:br>
            <a:r>
              <a:rPr lang="en-US" b="1" cap="none" dirty="0">
                <a:solidFill>
                  <a:srgbClr val="C00000"/>
                </a:solidFill>
                <a:latin typeface="Times New Roman" pitchFamily="18" charset="0"/>
                <a:cs typeface="Times New Roman" pitchFamily="18" charset="0"/>
              </a:rPr>
              <a:t>(</a:t>
            </a:r>
            <a:r>
              <a:rPr lang="en-US" sz="3600" b="1" i="1" cap="none" dirty="0">
                <a:latin typeface="Times New Roman" pitchFamily="18" charset="0"/>
                <a:cs typeface="Times New Roman" pitchFamily="18" charset="0"/>
              </a:rPr>
              <a:t>Arrangement of anterior teeth)</a:t>
            </a:r>
            <a:br>
              <a:rPr lang="en-US" sz="3600" b="1" i="1" cap="none" dirty="0">
                <a:latin typeface="Times New Roman" pitchFamily="18" charset="0"/>
                <a:cs typeface="Times New Roman" pitchFamily="18" charset="0"/>
              </a:rPr>
            </a:br>
            <a:br>
              <a:rPr lang="en-US" sz="3600" b="1" i="1" cap="none" dirty="0">
                <a:latin typeface="Times New Roman" pitchFamily="18" charset="0"/>
                <a:cs typeface="Times New Roman" pitchFamily="18" charset="0"/>
              </a:rPr>
            </a:br>
            <a:r>
              <a:rPr lang="en-US" b="1" cap="none" dirty="0">
                <a:solidFill>
                  <a:srgbClr val="C00000"/>
                </a:solidFill>
                <a:latin typeface="Times New Roman" pitchFamily="18" charset="0"/>
                <a:cs typeface="Times New Roman" pitchFamily="18" charset="0"/>
              </a:rPr>
              <a:t>The anterior teeth should be arranged to provide the following requirements:</a:t>
            </a:r>
            <a:br>
              <a:rPr lang="en-US" b="1" dirty="0">
                <a:solidFill>
                  <a:srgbClr val="C00000"/>
                </a:solidFill>
              </a:rPr>
            </a:br>
            <a:endParaRPr lang="en-US" b="1" dirty="0">
              <a:solidFill>
                <a:srgbClr val="C00000"/>
              </a:solidFill>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726788"/>
            <a:ext cx="3200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92656715"/>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1"/>
            <a:ext cx="7772400" cy="2895599"/>
          </a:xfrm>
        </p:spPr>
        <p:txBody>
          <a:bodyPr/>
          <a:lstStyle/>
          <a:p>
            <a:pPr>
              <a:lnSpc>
                <a:spcPct val="150000"/>
              </a:lnSpc>
            </a:pPr>
            <a:r>
              <a:rPr lang="en-US" sz="2800" b="1" cap="none" dirty="0">
                <a:latin typeface="Times New Roman" pitchFamily="18" charset="0"/>
                <a:cs typeface="Times New Roman" pitchFamily="18" charset="0"/>
              </a:rPr>
              <a:t>in frontal view</a:t>
            </a:r>
            <a:r>
              <a:rPr lang="en-US" sz="2400" cap="none" dirty="0">
                <a:latin typeface="Times New Roman" pitchFamily="18" charset="0"/>
                <a:cs typeface="Times New Roman" pitchFamily="18" charset="0"/>
              </a:rPr>
              <a:t>:</a:t>
            </a:r>
            <a:br>
              <a:rPr lang="en-US" sz="2400" cap="none" dirty="0">
                <a:latin typeface="Times New Roman" pitchFamily="18" charset="0"/>
                <a:cs typeface="Times New Roman" pitchFamily="18" charset="0"/>
              </a:rPr>
            </a:br>
            <a:r>
              <a:rPr lang="en-US" sz="2400" cap="none" dirty="0">
                <a:latin typeface="Times New Roman" pitchFamily="18" charset="0"/>
                <a:cs typeface="Times New Roman" pitchFamily="18" charset="0"/>
              </a:rPr>
              <a:t>the contact point between right and left central incisors should coincide with the mid-line of cast. The incisal edge of each one should touch the occlusal plane. The long axis is perpendicular to the occlusal plane.</a:t>
            </a:r>
          </a:p>
        </p:txBody>
      </p:sp>
      <p:sp>
        <p:nvSpPr>
          <p:cNvPr id="3" name="Text Placeholder 2"/>
          <p:cNvSpPr>
            <a:spLocks noGrp="1"/>
          </p:cNvSpPr>
          <p:nvPr>
            <p:ph type="body" idx="1"/>
          </p:nvPr>
        </p:nvSpPr>
        <p:spPr>
          <a:xfrm>
            <a:off x="252412" y="112544"/>
            <a:ext cx="8181975" cy="1143000"/>
          </a:xfrm>
        </p:spPr>
        <p:txBody>
          <a:bodyPr>
            <a:normAutofit fontScale="25000" lnSpcReduction="20000"/>
          </a:bodyPr>
          <a:lstStyle/>
          <a:p>
            <a:pPr marL="742950" indent="-742950" algn="ctr">
              <a:buAutoNum type="alphaUcPeriod"/>
            </a:pPr>
            <a:r>
              <a:rPr lang="en-US" sz="11200" b="1" i="1" cap="none" dirty="0">
                <a:solidFill>
                  <a:srgbClr val="C00000"/>
                </a:solidFill>
                <a:latin typeface="Times New Roman" pitchFamily="18" charset="0"/>
                <a:cs typeface="Times New Roman" pitchFamily="18" charset="0"/>
              </a:rPr>
              <a:t>Arrangement of the maxillary anterior teeth</a:t>
            </a:r>
          </a:p>
          <a:p>
            <a:pPr algn="ctr"/>
            <a:r>
              <a:rPr lang="en-US" sz="12800" b="1" i="1" cap="none" dirty="0">
                <a:solidFill>
                  <a:srgbClr val="C00000"/>
                </a:solidFill>
                <a:latin typeface="Times New Roman" pitchFamily="18" charset="0"/>
                <a:cs typeface="Times New Roman" pitchFamily="18" charset="0"/>
              </a:rPr>
              <a:t>1.Maxillary central incisors</a:t>
            </a: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4038600"/>
            <a:ext cx="5381625" cy="266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87039292"/>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533400"/>
            <a:ext cx="8458200" cy="4524315"/>
          </a:xfrm>
          <a:prstGeom prst="rect">
            <a:avLst/>
          </a:prstGeom>
        </p:spPr>
        <p:txBody>
          <a:bodyPr wrap="square">
            <a:spAutoFit/>
          </a:bodyPr>
          <a:lstStyle/>
          <a:p>
            <a:r>
              <a:rPr lang="en-US" sz="2400" b="1" dirty="0">
                <a:latin typeface="Times New Roman" pitchFamily="18" charset="0"/>
                <a:cs typeface="Times New Roman" pitchFamily="18" charset="0"/>
              </a:rPr>
              <a:t>In sagittal view</a:t>
            </a:r>
            <a:r>
              <a:rPr lang="en-US" sz="2400" dirty="0">
                <a:latin typeface="Times New Roman" pitchFamily="18" charset="0"/>
                <a:cs typeface="Times New Roman" pitchFamily="18" charset="0"/>
              </a:rPr>
              <a:t>: should have slight labial inclination (5 degrees).</a:t>
            </a:r>
          </a:p>
          <a:p>
            <a:endParaRPr lang="en-US" sz="2400" dirty="0">
              <a:latin typeface="Times New Roman" pitchFamily="18" charset="0"/>
              <a:cs typeface="Times New Roman" pitchFamily="18" charset="0"/>
            </a:endParaRPr>
          </a:p>
          <a:p>
            <a:endParaRPr lang="en-US" sz="2400" b="1" dirty="0">
              <a:latin typeface="Times New Roman" pitchFamily="18" charset="0"/>
              <a:cs typeface="Times New Roman" pitchFamily="18" charset="0"/>
            </a:endParaRPr>
          </a:p>
          <a:p>
            <a:endParaRPr lang="en-US" sz="2400" b="1" dirty="0">
              <a:latin typeface="Times New Roman" pitchFamily="18" charset="0"/>
              <a:cs typeface="Times New Roman" pitchFamily="18" charset="0"/>
            </a:endParaRPr>
          </a:p>
          <a:p>
            <a:endParaRPr lang="en-US" sz="2400" b="1" dirty="0">
              <a:latin typeface="Times New Roman" pitchFamily="18" charset="0"/>
              <a:cs typeface="Times New Roman" pitchFamily="18" charset="0"/>
            </a:endParaRPr>
          </a:p>
          <a:p>
            <a:endParaRPr lang="en-US" sz="2400" b="1" dirty="0">
              <a:latin typeface="Times New Roman" pitchFamily="18" charset="0"/>
              <a:cs typeface="Times New Roman" pitchFamily="18" charset="0"/>
            </a:endParaRPr>
          </a:p>
          <a:p>
            <a:endParaRPr lang="en-US" sz="2400" b="1" dirty="0">
              <a:latin typeface="Times New Roman" pitchFamily="18" charset="0"/>
              <a:cs typeface="Times New Roman" pitchFamily="18" charset="0"/>
            </a:endParaRPr>
          </a:p>
          <a:p>
            <a:endParaRPr lang="en-US" sz="2400" b="1" dirty="0">
              <a:latin typeface="Times New Roman" pitchFamily="18" charset="0"/>
              <a:cs typeface="Times New Roman" pitchFamily="18" charset="0"/>
            </a:endParaRPr>
          </a:p>
          <a:p>
            <a:r>
              <a:rPr lang="en-US" sz="2400" b="1" dirty="0">
                <a:latin typeface="Times New Roman" pitchFamily="18" charset="0"/>
                <a:cs typeface="Times New Roman" pitchFamily="18" charset="0"/>
              </a:rPr>
              <a:t>In occlusal view </a:t>
            </a:r>
            <a:r>
              <a:rPr lang="en-US" sz="2400" dirty="0">
                <a:latin typeface="Times New Roman" pitchFamily="18" charset="0"/>
                <a:cs typeface="Times New Roman" pitchFamily="18" charset="0"/>
              </a:rPr>
              <a:t>(horizontal plane):the two central incisors should be placed to give the  beginning  of  the  curvature  of  the arch ; generally, the  labial  surfaces of  central incisor located at distance of 8-10 mm from the center of incisive papilla.</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1" y="990600"/>
            <a:ext cx="3124200"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05244" y="4724400"/>
            <a:ext cx="2581275"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9513246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Essential</Template>
  <TotalTime>514</TotalTime>
  <Words>784</Words>
  <Application>Microsoft Office PowerPoint</Application>
  <PresentationFormat>On-screen Show (4:3)</PresentationFormat>
  <Paragraphs>65</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Arial Black</vt:lpstr>
      <vt:lpstr>Times New Roman</vt:lpstr>
      <vt:lpstr>Wingdings</vt:lpstr>
      <vt:lpstr>Essential</vt:lpstr>
      <vt:lpstr>Arrangement of artificial teeth</vt:lpstr>
      <vt:lpstr>Guiding line said in arrangement of artificial teeth    For maxillary cast</vt:lpstr>
      <vt:lpstr>PowerPoint Presentation</vt:lpstr>
      <vt:lpstr>1-A line is drawn parallel to the frontal plane bisecting the residual ridge, aid in the positioning of the mandibular central incisors</vt:lpstr>
      <vt:lpstr>PowerPoint Presentation</vt:lpstr>
      <vt:lpstr>PowerPoint Presentation</vt:lpstr>
      <vt:lpstr>   (Arrangement of anterior teeth)  The anterior teeth should be arranged to provide the following requirements: </vt:lpstr>
      <vt:lpstr>in frontal view: the contact point between right and left central incisors should coincide with the mid-line of cast. The incisal edge of each one should touch the occlusal plane. The long axis is perpendicular to the occlusal plane.</vt:lpstr>
      <vt:lpstr>PowerPoint Presentation</vt:lpstr>
      <vt:lpstr>2.Maxillary lateral incisor:</vt:lpstr>
      <vt:lpstr>PowerPoint Presentation</vt:lpstr>
      <vt:lpstr>In frontal view, the tip of the canine should touch the occlusal plane, and the long axis is perpendicular to the plane       </vt:lpstr>
      <vt:lpstr>PowerPoint Presentation</vt:lpstr>
      <vt:lpstr>B. Arrangement of mandibular anterior teeth:  1.Mandibular central incisor:</vt:lpstr>
      <vt:lpstr>It is the vertical extension of the upper anterior teeth over the lower teeth. 2mm in a vertical direction when the opposing posterior teeth are in contact in centric occlusion.</vt:lpstr>
      <vt:lpstr>PowerPoint Presentation</vt:lpstr>
      <vt:lpstr>2. Mandibular lateral incisor:</vt:lpstr>
      <vt:lpstr>PowerPoint Presentation</vt:lpstr>
      <vt:lpstr>3. Mandibular canine: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Arrangement of artificial teeth</dc:title>
  <dc:creator>hp</dc:creator>
  <cp:lastModifiedBy>nahil berwary</cp:lastModifiedBy>
  <cp:revision>38</cp:revision>
  <dcterms:created xsi:type="dcterms:W3CDTF">2006-08-16T00:00:00Z</dcterms:created>
  <dcterms:modified xsi:type="dcterms:W3CDTF">2021-02-04T22:05:14Z</dcterms:modified>
</cp:coreProperties>
</file>