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4.jpeg" ContentType="image/jpeg"/>
  <Override PartName="/ppt/media/image25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5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1320" cy="5232600"/>
          </a:xfrm>
          <a:prstGeom prst="rect">
            <a:avLst/>
          </a:prstGeom>
          <a:ln>
            <a:noFill/>
          </a:ln>
        </p:spPr>
      </p:pic>
      <p:pic>
        <p:nvPicPr>
          <p:cNvPr id="1" name="Imagen 3" descr=""/>
          <p:cNvPicPr/>
          <p:nvPr/>
        </p:nvPicPr>
        <p:blipFill>
          <a:blip r:embed="rId3"/>
          <a:stretch/>
        </p:blipFill>
        <p:spPr>
          <a:xfrm>
            <a:off x="0" y="4851360"/>
            <a:ext cx="577080" cy="234360"/>
          </a:xfrm>
          <a:prstGeom prst="rect">
            <a:avLst/>
          </a:prstGeom>
          <a:ln>
            <a:noFill/>
          </a:ln>
        </p:spPr>
      </p:pic>
      <p:pic>
        <p:nvPicPr>
          <p:cNvPr id="2" name="Imagen 6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0760" cy="6206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7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1320" cy="5232600"/>
          </a:xfrm>
          <a:prstGeom prst="rect">
            <a:avLst/>
          </a:prstGeom>
          <a:ln>
            <a:noFill/>
          </a:ln>
        </p:spPr>
      </p:pic>
      <p:pic>
        <p:nvPicPr>
          <p:cNvPr id="42" name="Imagen 8" descr=""/>
          <p:cNvPicPr/>
          <p:nvPr/>
        </p:nvPicPr>
        <p:blipFill>
          <a:blip r:embed="rId3"/>
          <a:srcRect l="0" t="19226" r="0" b="19226"/>
          <a:stretch/>
        </p:blipFill>
        <p:spPr>
          <a:xfrm>
            <a:off x="-40680" y="4847760"/>
            <a:ext cx="616680" cy="250560"/>
          </a:xfrm>
          <a:prstGeom prst="rect">
            <a:avLst/>
          </a:prstGeom>
          <a:ln>
            <a:noFill/>
          </a:ln>
        </p:spPr>
      </p:pic>
      <p:pic>
        <p:nvPicPr>
          <p:cNvPr id="43" name="Imagen 1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0760" cy="6206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s" TargetMode="Externa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hyperlink" Target="https://ionicframework.com/docs/developing/ios" TargetMode="Externa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onicframework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components" TargetMode="External"/><Relationship Id="rId2" Type="http://schemas.openxmlformats.org/officeDocument/2006/relationships/hyperlink" Target="https://ionicframework.com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angular.io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www.typescriptlang.org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angular.io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61320" y="2964960"/>
            <a:ext cx="771660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5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DEVOPS: Desarrolla y despliega como un PRO</a:t>
            </a:r>
            <a:br/>
            <a:r>
              <a:rPr b="1" lang="es-ES" sz="3600" spc="-1" strike="noStrike">
                <a:solidFill>
                  <a:srgbClr val="f7c136"/>
                </a:solidFill>
                <a:latin typeface="Century Gothic"/>
                <a:ea typeface="Arial Black"/>
              </a:rPr>
              <a:t>UI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21" name="Imagen 2" descr=""/>
          <p:cNvPicPr/>
          <p:nvPr/>
        </p:nvPicPr>
        <p:blipFill>
          <a:blip r:embed="rId1"/>
          <a:stretch/>
        </p:blipFill>
        <p:spPr>
          <a:xfrm>
            <a:off x="246600" y="1460520"/>
            <a:ext cx="4594680" cy="204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Visual Studio Code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https://code.visualstudio.com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Material Icon Theme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Language Service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Snippets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NodeJS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2"/>
              </a:rPr>
              <a:t>https://nodejs.org/es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CLI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@angular/cli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framework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@ionic/cli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Android studio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3"/>
              </a:rPr>
              <a:t>https://developer.android.com/studio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Xcode para el despliegue en iOS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Instalaciones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Ejecutar el siguiente comando: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start</a:t>
            </a:r>
            <a:endParaRPr b="0" lang="es-ES" sz="14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Existen dos formas de crear: </a:t>
            </a:r>
            <a:endParaRPr b="0" lang="es-ES" sz="1400" spc="-1" strike="noStrike">
              <a:latin typeface="Arial"/>
            </a:endParaRPr>
          </a:p>
          <a:p>
            <a:pPr lvl="1" marL="432000" indent="-2145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web</a:t>
            </a:r>
            <a:endParaRPr b="0" lang="es-ES" sz="1400" spc="-1" strike="noStrike">
              <a:latin typeface="Arial"/>
            </a:endParaRPr>
          </a:p>
          <a:p>
            <a:pPr lvl="1" marL="432000" indent="-21456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en la línea de comandos</a:t>
            </a:r>
            <a:endParaRPr b="0" lang="es-ES" sz="14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Una vez creado el proyecto, para probarlo hay que acceder a su carpeta y ejecutar el siguiente comando: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serve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Crear proyecto ionic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8000" y="1836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Acceder a la ubicación del proyecto ionic: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ionic-app/</a:t>
            </a:r>
            <a:endParaRPr b="0" lang="es-ES" sz="14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Iniciar servicios docker para ionic: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docker-compose run --rm bookReview-ionic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Arrancar servicios docker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28000" y="1548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Si no incluye ya una versión del SDK, es necesario instalarla: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Tools → SDK Manager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recomienda la última estable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Establecer variables de entorno: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SDK al PATH: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Android. Instalaciones</a:t>
            </a:r>
            <a:endParaRPr b="0" lang="es-ES" sz="17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440000" y="3245760"/>
            <a:ext cx="3462480" cy="12168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0" y="2592720"/>
            <a:ext cx="2878560" cy="27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8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virtual/físico </a:t>
            </a:r>
            <a:r>
              <a:rPr b="1" lang="en" sz="18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Android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" y="171684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Instalar dependencias / generar proyecto nativo / copiar cambios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 veces es necesatio ejecutar el siguiente comando para solucionar errores de gradle sync: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capacitor sync gradle →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b="0" lang="es-ES" sz="10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Si no encuentra gradle, será necesario instalarlo y añadirlo al Path</a:t>
            </a:r>
            <a:endParaRPr b="0" lang="es-ES" sz="10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virtual 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el dispositivo si no exsite: Tools → Device Manager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Verificar que está seleccionado el dispositivo destino y ejecutar (Run) el proyecto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físico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Activar el modo de depuración USB desde las opciones de desarrollador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Autorizar en el dispositivo la depuración USB</a:t>
            </a:r>
            <a:endParaRPr b="0" lang="es-ES" sz="1300" spc="-1" strike="noStrike">
              <a:latin typeface="Arial"/>
            </a:endParaRPr>
          </a:p>
          <a:p>
            <a:pPr lvl="1" marL="432000" indent="-21456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Seleccionar el dispositivo destino en android studio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233440" y="1109880"/>
            <a:ext cx="2014560" cy="3301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4393440" y="1109880"/>
            <a:ext cx="2086560" cy="3193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1152000" y="1116000"/>
            <a:ext cx="936000" cy="324000"/>
          </a:xfrm>
          <a:prstGeom prst="rect">
            <a:avLst/>
          </a:prstGeom>
          <a:solidFill>
            <a:srgbClr val="f3f4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15000"/>
              </a:lnSpc>
              <a:spcAft>
                <a:spcPts val="850"/>
              </a:spcAft>
            </a:pPr>
            <a:r>
              <a:rPr b="0" lang="es-ES" sz="900" spc="-1" strike="noStrike">
                <a:solidFill>
                  <a:srgbClr val="3e3e3e"/>
                </a:solidFill>
                <a:latin typeface="Ubuntu Mono"/>
                <a:ea typeface="DejaVu Sans"/>
              </a:rPr>
              <a:t>$ npm install</a:t>
            </a:r>
            <a:endParaRPr b="0" lang="es-ES" sz="900" spc="-1" strike="noStrike">
              <a:solidFill>
                <a:srgbClr val="3e3e3e"/>
              </a:solidFill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48000" y="2124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Después de la instalación de Xcode, es necesario instalar las command-line tools: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en Xcode un equipo de desarrollo desde Xcode → Preferences → Accounts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en Xcode un emulador desde Window → Devices and simulators</a:t>
            </a: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el proyecto nativo y abrirlo en Xcode: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Actualizar cambios y sincronizar el proyecto nativo: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En Xcode seleccionar el dispositivo destino y ejecutar proyecto pulsando el botón “Play”.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iOS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152000" y="1540080"/>
            <a:ext cx="1870560" cy="36648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1296000" y="3079800"/>
            <a:ext cx="1870560" cy="3027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3463200" y="3060000"/>
            <a:ext cx="1646640" cy="3585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1296000" y="3721680"/>
            <a:ext cx="2006280" cy="45288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936000" y="4439520"/>
            <a:ext cx="798768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https://ionicframework.com/docs/developing/ios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2310480" y="1379880"/>
            <a:ext cx="4510800" cy="993240"/>
            <a:chOff x="2310480" y="1379880"/>
            <a:chExt cx="4510800" cy="993240"/>
          </a:xfrm>
        </p:grpSpPr>
        <p:grpSp>
          <p:nvGrpSpPr>
            <p:cNvPr id="208" name="Group 2"/>
            <p:cNvGrpSpPr/>
            <p:nvPr/>
          </p:nvGrpSpPr>
          <p:grpSpPr>
            <a:xfrm>
              <a:off x="2310480" y="1524240"/>
              <a:ext cx="783000" cy="788400"/>
              <a:chOff x="2310480" y="1524240"/>
              <a:chExt cx="783000" cy="788400"/>
            </a:xfrm>
          </p:grpSpPr>
          <p:sp>
            <p:nvSpPr>
              <p:cNvPr id="209" name="CustomShape 3"/>
              <p:cNvSpPr/>
              <p:nvPr/>
            </p:nvSpPr>
            <p:spPr>
              <a:xfrm>
                <a:off x="2310480" y="1524240"/>
                <a:ext cx="655560" cy="628920"/>
              </a:xfrm>
              <a:custGeom>
                <a:avLst/>
                <a:gdLst/>
                <a:ahLst/>
                <a:rect l="l" t="t" r="r" b="b"/>
                <a:pathLst>
                  <a:path w="6221" h="6085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4"/>
              <p:cNvSpPr/>
              <p:nvPr/>
            </p:nvSpPr>
            <p:spPr>
              <a:xfrm>
                <a:off x="2435760" y="1675440"/>
                <a:ext cx="657720" cy="637200"/>
              </a:xfrm>
              <a:custGeom>
                <a:avLst/>
                <a:gdLst/>
                <a:ahLst/>
                <a:rect l="l" t="t" r="r" b="b"/>
                <a:pathLst>
                  <a:path w="6240" h="6164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20">
                <a:solidFill>
                  <a:srgbClr val="fab40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" name="CustomShape 5"/>
            <p:cNvSpPr/>
            <p:nvPr/>
          </p:nvSpPr>
          <p:spPr>
            <a:xfrm>
              <a:off x="2400480" y="1379880"/>
              <a:ext cx="4420800" cy="99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6000" spc="-1" strike="noStrike">
                  <a:solidFill>
                    <a:srgbClr val="ffffff"/>
                  </a:solidFill>
                  <a:latin typeface="Montserrat ExtraBold"/>
                  <a:ea typeface="Montserrat ExtraBold"/>
                </a:rPr>
                <a:t>¡GRACIAS!</a:t>
              </a:r>
              <a:endParaRPr b="0" lang="es-ES" sz="6000" spc="-1" strike="noStrike">
                <a:latin typeface="Arial"/>
              </a:endParaRPr>
            </a:p>
          </p:txBody>
        </p:sp>
      </p:grpSp>
      <p:grpSp>
        <p:nvGrpSpPr>
          <p:cNvPr id="212" name="Group 6"/>
          <p:cNvGrpSpPr/>
          <p:nvPr/>
        </p:nvGrpSpPr>
        <p:grpSpPr>
          <a:xfrm>
            <a:off x="457200" y="3484800"/>
            <a:ext cx="3035880" cy="1205640"/>
            <a:chOff x="457200" y="3484800"/>
            <a:chExt cx="3035880" cy="1205640"/>
          </a:xfrm>
        </p:grpSpPr>
        <p:sp>
          <p:nvSpPr>
            <p:cNvPr id="213" name="CustomShape 7"/>
            <p:cNvSpPr/>
            <p:nvPr/>
          </p:nvSpPr>
          <p:spPr>
            <a:xfrm>
              <a:off x="457200" y="4281480"/>
              <a:ext cx="303588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www.inerza.com</a:t>
              </a:r>
              <a:endParaRPr b="0" lang="es-ES" sz="1300" spc="-1" strike="noStrike">
                <a:latin typeface="Arial"/>
              </a:endParaRPr>
            </a:p>
          </p:txBody>
        </p:sp>
        <p:pic>
          <p:nvPicPr>
            <p:cNvPr id="214" name="Imagen 5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24480" y="3484800"/>
              <a:ext cx="2160360" cy="983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" name="Group 8"/>
          <p:cNvGrpSpPr/>
          <p:nvPr/>
        </p:nvGrpSpPr>
        <p:grpSpPr>
          <a:xfrm>
            <a:off x="5512680" y="3684240"/>
            <a:ext cx="3035880" cy="1002240"/>
            <a:chOff x="5512680" y="3684240"/>
            <a:chExt cx="3035880" cy="1002240"/>
          </a:xfrm>
        </p:grpSpPr>
        <p:pic>
          <p:nvPicPr>
            <p:cNvPr id="216" name="Imagen 8" descr="Logotipo&#10;&#10;Descripción generada automáticamente"/>
            <p:cNvPicPr/>
            <p:nvPr/>
          </p:nvPicPr>
          <p:blipFill>
            <a:blip r:embed="rId2">
              <a:biLevel thresh="50000"/>
            </a:blip>
            <a:stretch/>
          </p:blipFill>
          <p:spPr>
            <a:xfrm>
              <a:off x="6446520" y="3684240"/>
              <a:ext cx="1168200" cy="495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9"/>
            <p:cNvSpPr/>
            <p:nvPr/>
          </p:nvSpPr>
          <p:spPr>
            <a:xfrm>
              <a:off x="5512680" y="4277520"/>
              <a:ext cx="303588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www.grupoinetel.com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Tipos de aplicaciones móviles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8000" y="540000"/>
            <a:ext cx="63338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Según la forma en que se construyen y ejecutan, existen tres tipos: </a:t>
            </a:r>
            <a:endParaRPr b="0" lang="es-ES" sz="13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720000" y="1428840"/>
            <a:ext cx="7060680" cy="867960"/>
            <a:chOff x="720000" y="1428840"/>
            <a:chExt cx="7060680" cy="86796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6774840" y="1460160"/>
              <a:ext cx="1005840" cy="83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4"/>
            <p:cNvSpPr/>
            <p:nvPr/>
          </p:nvSpPr>
          <p:spPr>
            <a:xfrm>
              <a:off x="720000" y="142884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Nativas: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diseñada para funcionar en un sistema operativo móvil específico (Android, iOS, Windows).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720000" y="2443680"/>
            <a:ext cx="6765840" cy="839880"/>
            <a:chOff x="720000" y="2443680"/>
            <a:chExt cx="6765840" cy="839880"/>
          </a:xfrm>
        </p:grpSpPr>
        <p:pic>
          <p:nvPicPr>
            <p:cNvPr id="128" name="" descr=""/>
            <p:cNvPicPr/>
            <p:nvPr/>
          </p:nvPicPr>
          <p:blipFill>
            <a:blip r:embed="rId2"/>
            <a:stretch/>
          </p:blipFill>
          <p:spPr>
            <a:xfrm>
              <a:off x="7056000" y="2448000"/>
              <a:ext cx="429840" cy="835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6"/>
            <p:cNvSpPr/>
            <p:nvPr/>
          </p:nvSpPr>
          <p:spPr>
            <a:xfrm>
              <a:off x="720000" y="244368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Web: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desarrollan para ser visualizadas en un navegador web móvil sin tener en cuenta el sistema operativo y requieren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30" name="Group 7"/>
          <p:cNvGrpSpPr/>
          <p:nvPr/>
        </p:nvGrpSpPr>
        <p:grpSpPr>
          <a:xfrm>
            <a:off x="720000" y="3481200"/>
            <a:ext cx="6765840" cy="836640"/>
            <a:chOff x="720000" y="3481200"/>
            <a:chExt cx="6765840" cy="836640"/>
          </a:xfrm>
        </p:grpSpPr>
        <p:pic>
          <p:nvPicPr>
            <p:cNvPr id="131" name="" descr=""/>
            <p:cNvPicPr/>
            <p:nvPr/>
          </p:nvPicPr>
          <p:blipFill>
            <a:blip r:embed="rId3"/>
            <a:stretch/>
          </p:blipFill>
          <p:spPr>
            <a:xfrm>
              <a:off x="7056000" y="3481200"/>
              <a:ext cx="429840" cy="836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8"/>
            <p:cNvSpPr/>
            <p:nvPr/>
          </p:nvSpPr>
          <p:spPr>
            <a:xfrm>
              <a:off x="720000" y="3481200"/>
              <a:ext cx="633384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168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Híbridas: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ejecutan de forma nativa en un dispositivo móvil pero acceden a contenido web a través de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Ventajas de aplicaciones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008000"/>
            <a:ext cx="798768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48000" y="3315960"/>
            <a:ext cx="798768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48000" y="1366200"/>
            <a:ext cx="798768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Desarrollo y mantenimiento más rápido: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igual que las Apps web, no es necesario diseñar y desarrollar una aplicación por cada una de las plataforma donde se va a ejecutar.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48000" y="1615680"/>
            <a:ext cx="7987680" cy="10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Más facilidad para encontrar programadores: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utilizar tecnologías web estándares como HTML, CSS y Javascript.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734000" y="221076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648000" y="2520000"/>
            <a:ext cx="79876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Coste más bajo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en comparación con una aplicación nativa a no tener que desarrollar de forma específica para cada plataforma.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48000" y="3608280"/>
            <a:ext cx="798768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Mejora el rendimiento: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utilizados para desarrollarla mejoran el rendimiento.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48000" y="4104000"/>
            <a:ext cx="798768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Cámara, GPS, giroscopio, etc.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4240" y="35892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Desventajas de apicaciones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8000" y="1008000"/>
            <a:ext cx="83476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8000" y="3135960"/>
            <a:ext cx="798768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Desventajas sobre apps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6000" y="1222200"/>
            <a:ext cx="802368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Rendimiento más lento: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tener una capa adicional de abstracción.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56000" y="1728000"/>
            <a:ext cx="802368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 más limitado: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para el desarrollo de aplicaciones híbridas normalmente requieren el desarrollo de plugins adicionales para poer acceder a las funcionalidades específicas de los dispositivos móviles. La actualización de éstos suele ser más lenta que la de los framework para el desarrollo de Apps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56000" y="31359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Control de las actualizaciones: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Las aplicaciones web solo deben actualizarse en los servidores mientras que las aplicaciones híbridas requerien la actualización en cada dispositivo.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8000" y="90000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 un conjunto de herramientas open source que facilita la creación de aplicaciones móviles híbridas multiplataforma utilizando tecnologías web estándar como HTML, CSS y Javascript.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391760" y="4536000"/>
            <a:ext cx="2527920" cy="3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1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138080" y="4629600"/>
            <a:ext cx="1786320" cy="26244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648000" y="17643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Permite crear aplicaciones para Android, iOS y también generar PWA.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48000" y="2592360"/>
            <a:ext cx="798768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integra con conocidos frameworks como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, React o Vue.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8000" y="1080000"/>
            <a:ext cx="79876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Biblioteca de componentes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para tener una experiencia de usuario homogénea en las distintas plataformas: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https://ionicframework.com/docs/components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Otras características de 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482480" y="4428360"/>
            <a:ext cx="2456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7137720" y="4629600"/>
            <a:ext cx="1786320" cy="26244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648000" y="147816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Aceleración de hardware en las transiciones y optimización de los gestos táctiles.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8000" y="2247480"/>
            <a:ext cx="7987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CLI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componente que facilita la creación, generación, pruebas y despliegue de las aplicaciones desde la línea de comandos. 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8000" y="82800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es una plataforma de desarrollo open source mantenida por Google, construida en Typescript y enfocada en la creación de aplicaciones web de una sola página. Incluye: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2040" cy="5720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68000" y="2196000"/>
            <a:ext cx="82400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framework basado en componentes para construir aplicaciones web escalables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68000" y="239508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bibliotecas orientadas a la inyección de dependencias, el enrutamiento, el manejo de formularios y las animaciones.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468000" y="321192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herramientas para facilitar el desarrollo, las pruebas y el mantenimiento de aplicaciones web.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000" y="972000"/>
            <a:ext cx="8240040" cy="9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TypeScript es un lenguaje de programación open source creado por Microsoft. Es un supraconunto de JavaScript que agrega nuevas características como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4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Typescript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464680" y="4464000"/>
            <a:ext cx="459360" cy="4593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93960" y="495324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470600" y="4428000"/>
            <a:ext cx="2744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https://www.typescriptlang.org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68000" y="1800000"/>
            <a:ext cx="824004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7399"/>
                </a:solidFill>
                <a:uFillTx/>
                <a:latin typeface="Raleway Medium"/>
                <a:ea typeface="Raleway Medium"/>
              </a:rPr>
              <a:t>Un sistema de tipos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que permite su verificación en tiempo de complilación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468000" y="1907280"/>
            <a:ext cx="82400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Clases abstractas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468000" y="2700000"/>
            <a:ext cx="8240040" cy="11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Interfaces</a:t>
            </a:r>
            <a:endParaRPr b="0" lang="es-ES" sz="14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Genéricos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8240" y="359280"/>
            <a:ext cx="77104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Arquitectura de un componente de 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2040" cy="5720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968000" y="1186920"/>
            <a:ext cx="3742560" cy="11426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4968000" y="2646720"/>
            <a:ext cx="1798560" cy="233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968000" y="3123360"/>
            <a:ext cx="3958560" cy="12672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540000" y="3288960"/>
            <a:ext cx="2518560" cy="11016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7"/>
          <a:stretch/>
        </p:blipFill>
        <p:spPr>
          <a:xfrm>
            <a:off x="504000" y="1008000"/>
            <a:ext cx="3958560" cy="159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vanalex</dc:creator>
  <dc:description/>
  <dc:language>es-ES</dc:language>
  <cp:lastModifiedBy/>
  <dcterms:modified xsi:type="dcterms:W3CDTF">2023-03-02T14:18:38Z</dcterms:modified>
  <cp:revision>143</cp:revision>
  <dc:subject/>
  <dc:title>PRESENTACION_INETEL_2022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0x0101006B1E11B541137C48AA3727DCBBA54C16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Presentación en pantalla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