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Merriweather Light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Open Sans SemiBold"/>
      <p:regular r:id="rId20"/>
      <p:bold r:id="rId21"/>
      <p:italic r:id="rId22"/>
      <p:boldItalic r:id="rId23"/>
    </p:embeddedFont>
    <p:embeddedFont>
      <p:font typeface="Vidaloka"/>
      <p:regular r:id="rId24"/>
    </p:embeddedFont>
    <p:embeddedFont>
      <p:font typeface="Russo One"/>
      <p:regular r:id="rId25"/>
    </p:embeddedFont>
    <p:embeddedFont>
      <p:font typeface="Mako"/>
      <p:regular r:id="rId26"/>
    </p:embeddedFont>
    <p:embeddedFont>
      <p:font typeface="Crimson Text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regular.fntdata"/><Relationship Id="rId30" Type="http://schemas.openxmlformats.org/officeDocument/2006/relationships/font" Target="fonts/CrimsonText-boldItalic.fntdata"/><Relationship Id="rId33" Type="http://schemas.openxmlformats.org/officeDocument/2006/relationships/font" Target="fonts/OpenSans-italic.fntdata"/><Relationship Id="rId32" Type="http://schemas.openxmlformats.org/officeDocument/2006/relationships/font" Target="fonts/OpenSans-bold.fntdata"/><Relationship Id="rId34" Type="http://schemas.openxmlformats.org/officeDocument/2006/relationships/font" Target="fonts/OpenSans-boldItalic.fntdata"/><Relationship Id="rId20" Type="http://schemas.openxmlformats.org/officeDocument/2006/relationships/font" Target="fonts/OpenSansSemiBold-regular.fntdata"/><Relationship Id="rId22" Type="http://schemas.openxmlformats.org/officeDocument/2006/relationships/font" Target="fonts/OpenSansSemiBold-italic.fntdata"/><Relationship Id="rId21" Type="http://schemas.openxmlformats.org/officeDocument/2006/relationships/font" Target="fonts/OpenSansSemiBold-bold.fntdata"/><Relationship Id="rId24" Type="http://schemas.openxmlformats.org/officeDocument/2006/relationships/font" Target="fonts/Vidaloka-regular.fntdata"/><Relationship Id="rId23" Type="http://schemas.openxmlformats.org/officeDocument/2006/relationships/font" Target="fonts/OpenSansSemiBold-boldItalic.fntdata"/><Relationship Id="rId26" Type="http://schemas.openxmlformats.org/officeDocument/2006/relationships/font" Target="fonts/Mako-regular.fntdata"/><Relationship Id="rId25" Type="http://schemas.openxmlformats.org/officeDocument/2006/relationships/font" Target="fonts/RussoOne-regular.fntdata"/><Relationship Id="rId28" Type="http://schemas.openxmlformats.org/officeDocument/2006/relationships/font" Target="fonts/CrimsonText-bold.fntdata"/><Relationship Id="rId27" Type="http://schemas.openxmlformats.org/officeDocument/2006/relationships/font" Target="fonts/CrimsonText-regular.fntdata"/><Relationship Id="rId29" Type="http://schemas.openxmlformats.org/officeDocument/2006/relationships/font" Target="fonts/CrimsonTex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erriweatherLight-bold.fntdata"/><Relationship Id="rId12" Type="http://schemas.openxmlformats.org/officeDocument/2006/relationships/font" Target="fonts/MerriweatherLight-regular.fntdata"/><Relationship Id="rId15" Type="http://schemas.openxmlformats.org/officeDocument/2006/relationships/font" Target="fonts/MerriweatherLight-boldItalic.fntdata"/><Relationship Id="rId14" Type="http://schemas.openxmlformats.org/officeDocument/2006/relationships/font" Target="fonts/MerriweatherLight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cc7554a049_0_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cc7554a049_0_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083f33e91c_2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083f33e91c_2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083f33e91c_2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083f33e91c_2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cc7554a049_0_9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cc7554a049_0_9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083f33e91c_2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083f33e91c_2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083f33e91c_2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083f33e91c_2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6" name="Google Shape;76;p13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8" name="Google Shape;78;p13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0" name="Google Shape;80;p13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2" name="Google Shape;82;p13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4"/>
          <p:cNvSpPr txBox="1"/>
          <p:nvPr>
            <p:ph hasCustomPrompt="1"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4"/>
          <p:cNvSpPr txBox="1"/>
          <p:nvPr>
            <p:ph hasCustomPrompt="1"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/>
          <p:nvPr>
            <p:ph idx="5" type="subTitle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4"/>
          <p:cNvSpPr txBox="1"/>
          <p:nvPr>
            <p:ph hasCustomPrompt="1"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/>
          <p:nvPr>
            <p:ph idx="8" type="subTitle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4"/>
          <p:cNvSpPr txBox="1"/>
          <p:nvPr>
            <p:ph hasCustomPrompt="1"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/>
          <p:nvPr>
            <p:ph idx="14" type="subTitle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5" type="title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4"/>
          <p:cNvSpPr txBox="1"/>
          <p:nvPr>
            <p:ph hasCustomPrompt="1"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/>
          <p:nvPr>
            <p:ph idx="17" type="subTitle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4"/>
          <p:cNvSpPr txBox="1"/>
          <p:nvPr>
            <p:ph hasCustomPrompt="1"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/>
          <p:nvPr>
            <p:ph idx="20" type="subTitle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idx="1" type="subTitle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4" name="Google Shape;134;p18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9" name="Google Shape;139;p19"/>
          <p:cNvSpPr txBox="1"/>
          <p:nvPr>
            <p:ph idx="1" type="subTitle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5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8" name="Google Shape;148;p20"/>
          <p:cNvSpPr txBox="1"/>
          <p:nvPr>
            <p:ph hasCustomPrompt="1" idx="2" type="title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/>
          <p:nvPr>
            <p:ph idx="1" type="subTitle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56" name="Google Shape;156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7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9" name="Google Shape;169;p23"/>
          <p:cNvSpPr txBox="1"/>
          <p:nvPr>
            <p:ph idx="1" type="subTitle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0" name="Google Shape;170;p23"/>
          <p:cNvSpPr txBox="1"/>
          <p:nvPr>
            <p:ph idx="2" type="subTitle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3" type="subTitle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2" name="Google Shape;172;p23"/>
          <p:cNvSpPr txBox="1"/>
          <p:nvPr>
            <p:ph idx="4" type="subTitle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5" type="subTitle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4" name="Google Shape;174;p23"/>
          <p:cNvSpPr txBox="1"/>
          <p:nvPr>
            <p:ph idx="6" type="subTitle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7" type="subTitle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6" name="Google Shape;176;p23"/>
          <p:cNvSpPr txBox="1"/>
          <p:nvPr>
            <p:ph idx="8" type="subTitle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7" name="Google Shape;177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8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9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hasCustomPrompt="1"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/>
          <p:nvPr>
            <p:ph idx="1" type="subTitle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8" name="Google Shape;188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4" name="Google Shape;194;p26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6" name="Google Shape;196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0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1" name="Google Shape;201;p27"/>
          <p:cNvSpPr txBox="1"/>
          <p:nvPr>
            <p:ph hasCustomPrompt="1" idx="2" type="title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/>
          <p:nvPr>
            <p:ph idx="1" type="subTitle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3" name="Google Shape;203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1" name="Google Shape;211;p28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2" name="Google Shape;212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7" name="Google Shape;217;p29"/>
          <p:cNvSpPr txBox="1"/>
          <p:nvPr>
            <p:ph idx="1" type="subTitle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8" name="Google Shape;218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idx="1" type="subTitle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6" name="Google Shape;226;p30"/>
          <p:cNvSpPr txBox="1"/>
          <p:nvPr>
            <p:ph idx="2" type="subTitle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0"/>
          <p:cNvSpPr txBox="1"/>
          <p:nvPr>
            <p:ph idx="3" type="subTitle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8" name="Google Shape;228;p30"/>
          <p:cNvSpPr txBox="1"/>
          <p:nvPr>
            <p:ph idx="4" type="subTitle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idx="5" type="subTitle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0" name="Google Shape;230;p30"/>
          <p:cNvSpPr txBox="1"/>
          <p:nvPr>
            <p:ph idx="6" type="subTitle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0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32" name="Google Shape;232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2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idx="1" type="subTitle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6" name="Google Shape;236;p31"/>
          <p:cNvSpPr txBox="1"/>
          <p:nvPr>
            <p:ph idx="2" type="subTitle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1"/>
          <p:cNvSpPr txBox="1"/>
          <p:nvPr>
            <p:ph idx="3" type="subTitle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8" name="Google Shape;238;p31"/>
          <p:cNvSpPr txBox="1"/>
          <p:nvPr>
            <p:ph idx="4" type="subTitle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1"/>
          <p:cNvSpPr txBox="1"/>
          <p:nvPr>
            <p:ph idx="5" type="subTitle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0" name="Google Shape;240;p31"/>
          <p:cNvSpPr txBox="1"/>
          <p:nvPr>
            <p:ph idx="6" type="subTitle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1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242" name="Google Shape;242;p31"/>
          <p:cNvSpPr txBox="1"/>
          <p:nvPr>
            <p:ph idx="7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3" name="Google Shape;243;p31"/>
          <p:cNvSpPr txBox="1"/>
          <p:nvPr>
            <p:ph idx="8" type="subTitle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1"/>
          <p:cNvSpPr txBox="1"/>
          <p:nvPr>
            <p:ph idx="9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5" name="Google Shape;245;p31"/>
          <p:cNvSpPr txBox="1"/>
          <p:nvPr>
            <p:ph idx="13" type="subTitle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1"/>
          <p:cNvSpPr txBox="1"/>
          <p:nvPr>
            <p:ph idx="14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7" name="Google Shape;247;p31"/>
          <p:cNvSpPr txBox="1"/>
          <p:nvPr>
            <p:ph idx="15" type="subTitle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8" name="Google Shape;248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 -">
  <p:cSld name="CUSTOM_32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4" name="Google Shape;254;p32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2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6" name="Google Shape;256;p32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2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8" name="Google Shape;258;p32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2"/>
          <p:cNvSpPr txBox="1"/>
          <p:nvPr>
            <p:ph idx="7" type="subTitle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0" name="Google Shape;260;p32"/>
          <p:cNvSpPr txBox="1"/>
          <p:nvPr>
            <p:ph idx="8" type="subTitle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2"/>
          <p:cNvSpPr txBox="1"/>
          <p:nvPr>
            <p:ph idx="9" type="subTitle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2" name="Google Shape;262;p32"/>
          <p:cNvSpPr txBox="1"/>
          <p:nvPr>
            <p:ph idx="13" type="subTitle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2"/>
          <p:cNvSpPr txBox="1"/>
          <p:nvPr>
            <p:ph idx="14" type="subTitle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4" name="Google Shape;264;p32"/>
          <p:cNvSpPr txBox="1"/>
          <p:nvPr>
            <p:ph idx="15" type="subTitle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66" name="Google Shape;266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33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0" name="Google Shape;270;p33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3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2" name="Google Shape;272;p33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4" name="Google Shape;274;p33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3"/>
          <p:cNvSpPr txBox="1"/>
          <p:nvPr>
            <p:ph idx="7" type="subTitle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6" name="Google Shape;276;p33"/>
          <p:cNvSpPr txBox="1"/>
          <p:nvPr>
            <p:ph idx="8" type="subTitle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33"/>
          <p:cNvSpPr txBox="1"/>
          <p:nvPr>
            <p:ph idx="9" type="subTitle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idx="13" type="subTitle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3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80" name="Google Shape;280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4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286" name="Google Shape;286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5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idx="1" type="subTitle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4" name="Google Shape;294;p35"/>
          <p:cNvSpPr txBox="1"/>
          <p:nvPr>
            <p:ph idx="2" type="subTitle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5"/>
          <p:cNvSpPr txBox="1"/>
          <p:nvPr>
            <p:ph idx="3" type="subTitle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6" name="Google Shape;296;p35"/>
          <p:cNvSpPr txBox="1"/>
          <p:nvPr>
            <p:ph idx="4" type="subTitle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5"/>
          <p:cNvSpPr txBox="1"/>
          <p:nvPr>
            <p:ph idx="5" type="subTitle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8" name="Google Shape;298;p35"/>
          <p:cNvSpPr txBox="1"/>
          <p:nvPr>
            <p:ph idx="6" type="subTitle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5"/>
          <p:cNvSpPr txBox="1"/>
          <p:nvPr>
            <p:ph idx="7" type="subTitle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0" name="Google Shape;300;p35"/>
          <p:cNvSpPr txBox="1"/>
          <p:nvPr>
            <p:ph idx="8" type="subTitle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35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02" name="Google Shape;302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6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/>
          <p:nvPr>
            <p:ph idx="1" type="subTitle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6" name="Google Shape;306;p36"/>
          <p:cNvSpPr txBox="1"/>
          <p:nvPr>
            <p:ph idx="2" type="subTitle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36"/>
          <p:cNvSpPr txBox="1"/>
          <p:nvPr>
            <p:ph idx="3" type="subTitle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8" name="Google Shape;308;p36"/>
          <p:cNvSpPr txBox="1"/>
          <p:nvPr>
            <p:ph idx="4" type="subTitle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36"/>
          <p:cNvSpPr txBox="1"/>
          <p:nvPr>
            <p:ph idx="5" type="subTitle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0" name="Google Shape;310;p36"/>
          <p:cNvSpPr txBox="1"/>
          <p:nvPr>
            <p:ph idx="6" type="subTitle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6"/>
          <p:cNvSpPr txBox="1"/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12" name="Google Shape;312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3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37"/>
          <p:cNvSpPr txBox="1"/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3" name="Google Shape;323;p37"/>
          <p:cNvSpPr txBox="1"/>
          <p:nvPr>
            <p:ph idx="1" type="subTitle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4" name="Google Shape;324;p37"/>
          <p:cNvSpPr txBox="1"/>
          <p:nvPr>
            <p:ph idx="2" type="subTitle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37"/>
          <p:cNvSpPr txBox="1"/>
          <p:nvPr>
            <p:ph idx="3" type="subTitle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6" name="Google Shape;326;p37"/>
          <p:cNvSpPr txBox="1"/>
          <p:nvPr>
            <p:ph idx="4" type="subTitle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37"/>
          <p:cNvSpPr txBox="1"/>
          <p:nvPr>
            <p:ph idx="5" type="subTitle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8" name="Google Shape;328;p37"/>
          <p:cNvSpPr txBox="1"/>
          <p:nvPr>
            <p:ph idx="6" type="subTitle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37"/>
          <p:cNvSpPr txBox="1"/>
          <p:nvPr>
            <p:ph idx="7" type="subTitle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30" name="Google Shape;330;p37"/>
          <p:cNvSpPr txBox="1"/>
          <p:nvPr>
            <p:ph idx="8" type="subTitle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7"/>
          <p:cNvSpPr txBox="1"/>
          <p:nvPr>
            <p:ph hasCustomPrompt="1" idx="9" type="title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/>
          <p:nvPr>
            <p:ph hasCustomPrompt="1" idx="13" type="title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/>
          <p:nvPr>
            <p:ph hasCustomPrompt="1" idx="14" type="title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/>
          <p:nvPr>
            <p:ph hasCustomPrompt="1" idx="15" type="title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>
            <p:ph idx="1" type="subTitle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7" name="Google Shape;337;p38"/>
          <p:cNvSpPr txBox="1"/>
          <p:nvPr>
            <p:ph idx="2" type="subTitle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38" name="Google Shape;338;p38"/>
          <p:cNvSpPr txBox="1"/>
          <p:nvPr>
            <p:ph idx="3" type="subTitle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9" name="Google Shape;339;p38"/>
          <p:cNvSpPr txBox="1"/>
          <p:nvPr>
            <p:ph idx="4" type="subTitle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0" name="Google Shape;340;p38"/>
          <p:cNvSpPr txBox="1"/>
          <p:nvPr>
            <p:ph idx="5" type="subTitle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1" name="Google Shape;341;p38"/>
          <p:cNvSpPr txBox="1"/>
          <p:nvPr>
            <p:ph idx="6" type="subTitle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2" name="Google Shape;342;p38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43" name="Google Shape;343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/>
          <p:nvPr>
            <p:ph idx="1" type="subTitle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7" name="Google Shape;347;p39"/>
          <p:cNvSpPr txBox="1"/>
          <p:nvPr>
            <p:ph idx="2" type="subTitle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39"/>
          <p:cNvSpPr txBox="1"/>
          <p:nvPr>
            <p:ph idx="3" type="subTitle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9" name="Google Shape;349;p39"/>
          <p:cNvSpPr txBox="1"/>
          <p:nvPr>
            <p:ph idx="4" type="subTitle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9"/>
          <p:cNvSpPr txBox="1"/>
          <p:nvPr>
            <p:ph idx="5" type="subTitle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1" name="Google Shape;351;p39"/>
          <p:cNvSpPr txBox="1"/>
          <p:nvPr>
            <p:ph idx="6" type="subTitle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9"/>
          <p:cNvSpPr txBox="1"/>
          <p:nvPr>
            <p:ph idx="7" type="subTitle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3" name="Google Shape;353;p39"/>
          <p:cNvSpPr txBox="1"/>
          <p:nvPr>
            <p:ph idx="8" type="subTitle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9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55" name="Google Shape;355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6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40"/>
          <p:cNvSpPr txBox="1"/>
          <p:nvPr>
            <p:ph idx="1" type="subTitle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5" name="Google Shape;365;p40"/>
          <p:cNvSpPr txBox="1"/>
          <p:nvPr>
            <p:ph idx="2" type="subTitle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0"/>
          <p:cNvSpPr txBox="1"/>
          <p:nvPr>
            <p:ph idx="3" type="subTitle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7" name="Google Shape;367;p40"/>
          <p:cNvSpPr txBox="1"/>
          <p:nvPr>
            <p:ph idx="4" type="subTitle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40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369" name="Google Shape;369;p40"/>
          <p:cNvSpPr txBox="1"/>
          <p:nvPr>
            <p:ph idx="5" type="subTitle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0" name="Google Shape;370;p40"/>
          <p:cNvSpPr txBox="1"/>
          <p:nvPr>
            <p:ph idx="6" type="subTitle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1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1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8" name="Google Shape;378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8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/>
          <p:nvPr>
            <p:ph idx="1" type="subTitle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2" name="Google Shape;382;p42"/>
          <p:cNvSpPr txBox="1"/>
          <p:nvPr>
            <p:ph idx="2" type="subTitle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42"/>
          <p:cNvSpPr txBox="1"/>
          <p:nvPr>
            <p:ph idx="3" type="subTitle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4" name="Google Shape;384;p42"/>
          <p:cNvSpPr txBox="1"/>
          <p:nvPr>
            <p:ph idx="4" type="subTitle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42"/>
          <p:cNvSpPr txBox="1"/>
          <p:nvPr>
            <p:ph idx="5" type="subTitle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6" name="Google Shape;386;p42"/>
          <p:cNvSpPr txBox="1"/>
          <p:nvPr>
            <p:ph idx="6" type="subTitle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7" name="Google Shape;387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42"/>
          <p:cNvSpPr txBox="1"/>
          <p:nvPr>
            <p:ph hasCustomPrompt="1"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/>
          <p:nvPr>
            <p:ph hasCustomPrompt="1" idx="7" type="title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/>
          <p:nvPr>
            <p:ph hasCustomPrompt="1" idx="8" type="title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/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7" name="Google Shape;397;p43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98" name="Google Shape;398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7_2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402" name="Google Shape;402;p44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403" name="Google Shape;403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8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7" name="Google Shape;407;p45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08" name="Google Shape;408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9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46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19" name="Google Shape;419;p46"/>
          <p:cNvSpPr txBox="1"/>
          <p:nvPr>
            <p:ph idx="1" type="subTitle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20" name="Google Shape;420;p46"/>
          <p:cNvSpPr txBox="1"/>
          <p:nvPr>
            <p:ph idx="2" type="subTitle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3" name="Google Shape;423;p47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47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5" name="Google Shape;425;p47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47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27" name="Google Shape;427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31" name="Google Shape;431;p48"/>
          <p:cNvSpPr txBox="1"/>
          <p:nvPr>
            <p:ph idx="1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2" name="Google Shape;432;p48"/>
          <p:cNvSpPr txBox="1"/>
          <p:nvPr>
            <p:ph idx="2" type="subTitle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48"/>
          <p:cNvSpPr txBox="1"/>
          <p:nvPr>
            <p:ph idx="3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4" name="Google Shape;434;p48"/>
          <p:cNvSpPr txBox="1"/>
          <p:nvPr>
            <p:ph idx="4" type="subTitle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48"/>
          <p:cNvSpPr txBox="1"/>
          <p:nvPr>
            <p:ph idx="5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6" name="Google Shape;436;p48"/>
          <p:cNvSpPr txBox="1"/>
          <p:nvPr>
            <p:ph idx="6" type="subTitle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7" name="Google Shape;437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3" name="Google Shape;443;p49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49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0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subTitle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0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theme" Target="../theme/theme2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4"/>
          <p:cNvSpPr txBox="1"/>
          <p:nvPr>
            <p:ph type="ctrTitle"/>
          </p:nvPr>
        </p:nvSpPr>
        <p:spPr>
          <a:xfrm>
            <a:off x="1040000" y="830550"/>
            <a:ext cx="7064100" cy="137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middle-ware approach to leverage the distributed data deduplication capability on HPC and Cloud storage systems</a:t>
            </a:r>
            <a:endParaRPr sz="3000"/>
          </a:p>
        </p:txBody>
      </p:sp>
      <p:sp>
        <p:nvSpPr>
          <p:cNvPr id="473" name="Google Shape;473;p54"/>
          <p:cNvSpPr txBox="1"/>
          <p:nvPr>
            <p:ph idx="1" type="subTitle"/>
          </p:nvPr>
        </p:nvSpPr>
        <p:spPr>
          <a:xfrm>
            <a:off x="1091000" y="2721425"/>
            <a:ext cx="7064100" cy="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Name : Nahin Hossain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ID : 20201047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5"/>
          <p:cNvSpPr txBox="1"/>
          <p:nvPr>
            <p:ph idx="2" type="subTitle"/>
          </p:nvPr>
        </p:nvSpPr>
        <p:spPr>
          <a:xfrm>
            <a:off x="713225" y="1272775"/>
            <a:ext cx="51603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Data sets are doubling nearly every two years.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These massive datasets are stored in various storage products.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Most of the current solutions have limitations.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D3M : The proposed Distributed Data De-Duplication Middleware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55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Introduction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6"/>
          <p:cNvSpPr txBox="1"/>
          <p:nvPr>
            <p:ph idx="2" type="subTitle"/>
          </p:nvPr>
        </p:nvSpPr>
        <p:spPr>
          <a:xfrm>
            <a:off x="713225" y="1156200"/>
            <a:ext cx="8313300" cy="35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Myoungown</a:t>
            </a:r>
            <a:r>
              <a:rPr lang="en">
                <a:solidFill>
                  <a:schemeClr val="dk1"/>
                </a:solidFill>
              </a:rPr>
              <a:t> tackled deduplication issues in scale-out storage, highlighting problems with scalability, metadata management, and performance. They introduced a new method using a double hashing algorithm and unified metadata design. This resulted in a 90% storage space reduction while maintaining performance in open-source implementations.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Wen Xia presented FastCDC a refined CDC, improving CPU efficiency. It's 10x faster than Rabin-based CDC and 3x than other top methods, with equal deduplication.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Fan Ni introduces SS-CDC, a two-stage parallel CDC enhancing data deduplication without sacrificing efficiency. Using Intel AVX-512, SS-CDC outperforms other parallel CDCs, achieving up to 25.6X speedup with no deduplication loss.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5" name="Google Shape;485;p56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Related Work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7"/>
          <p:cNvSpPr txBox="1"/>
          <p:nvPr>
            <p:ph idx="2" type="subTitle"/>
          </p:nvPr>
        </p:nvSpPr>
        <p:spPr>
          <a:xfrm>
            <a:off x="713225" y="1610025"/>
            <a:ext cx="7920000" cy="17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The D3M middleware was incorporated with Redhat’s Linux device layer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duplication and compression driver known as VDO (Virtual Data Optimizer)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Integrating D3M with VDO provided client and server-side deduplication.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They tested their solution on HPC and Enterprise data sets, highlighting its benefits.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91" name="Google Shape;491;p5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D3M and VDO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8"/>
          <p:cNvSpPr txBox="1"/>
          <p:nvPr>
            <p:ph idx="2" type="subTitle"/>
          </p:nvPr>
        </p:nvSpPr>
        <p:spPr>
          <a:xfrm>
            <a:off x="713225" y="1462225"/>
            <a:ext cx="71403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Testing shows smaller data chunk sizes yield a better data reduction ratio than larger ones.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Data reduction ratio differs by 5.5% between 1MB and 8MB chunk sizes.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D3M middleware's portability was tested across diverse networks, OS, and chunk pools.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58"/>
          <p:cNvSpPr txBox="1"/>
          <p:nvPr>
            <p:ph type="title"/>
          </p:nvPr>
        </p:nvSpPr>
        <p:spPr>
          <a:xfrm>
            <a:off x="603950" y="459600"/>
            <a:ext cx="6404700" cy="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/>
              <a:t> Results and Discussion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9"/>
          <p:cNvSpPr txBox="1"/>
          <p:nvPr>
            <p:ph idx="2" type="subTitle"/>
          </p:nvPr>
        </p:nvSpPr>
        <p:spPr>
          <a:xfrm>
            <a:off x="713225" y="1433050"/>
            <a:ext cx="80292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D3M introduces a middleware solution for data deduplication, independent of hardware, OS, and platform.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middleware employs a dual-layer deduplication, merging client and server functions, demonstrating adaptability, mobility, and efficacy for varied chunk sizes.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Future endeavors encompass metadata system improvement, large-scale HPC analysis, chunking optimization, reinforcement learning integration for chunk evaluation, D3M API finalization, and broadening to object-based storage.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59"/>
          <p:cNvSpPr txBox="1"/>
          <p:nvPr>
            <p:ph type="title"/>
          </p:nvPr>
        </p:nvSpPr>
        <p:spPr>
          <a:xfrm>
            <a:off x="713225" y="445025"/>
            <a:ext cx="63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/>
              <a:t>Conclusion &amp; Future Work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0"/>
          <p:cNvSpPr txBox="1"/>
          <p:nvPr>
            <p:ph idx="2" type="subTitle"/>
          </p:nvPr>
        </p:nvSpPr>
        <p:spPr>
          <a:xfrm>
            <a:off x="43700" y="1194750"/>
            <a:ext cx="8968500" cy="3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Wen Xia, Yukun Zhou, Dan Feng, Yu Hua, Yuchong Hu, Yucheng Zhang, and Qing Liu, , “FastCDC: A Fast and Efficient </a:t>
            </a:r>
            <a:r>
              <a:rPr lang="en">
                <a:solidFill>
                  <a:schemeClr val="dk1"/>
                </a:solidFill>
              </a:rPr>
              <a:t>Content Defined</a:t>
            </a:r>
            <a:r>
              <a:rPr lang="en">
                <a:solidFill>
                  <a:schemeClr val="dk1"/>
                </a:solidFill>
              </a:rPr>
              <a:t> Chunking Approach for Data De-duplication”, Usenix 2016 Annual Technical Conference, June 2016 Denver, Colorado, USA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Ni Fan, Xing Lin, and Song Jiang, “SS-CDC: a two-stage parallel content-defined chunking for deduplicating backup storage”, SYSTOR '19: Proceedings of the 12th ACM International Conference on Systems and StorageMay 2019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Myoungwon Oh, Sejin Park, Jungyeon Yoon, Sangjae Kim, Kang-won Lee, Sage Weil, Heon Y Yeom, Myoungsoo Jung, “Design of Global Data De-duplication for a Scale-Out Distributed Storage System”, 2018 IEEE 38th International Conference on Distributed Computing Systems (ICDCS)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60"/>
          <p:cNvSpPr txBox="1"/>
          <p:nvPr>
            <p:ph type="title"/>
          </p:nvPr>
        </p:nvSpPr>
        <p:spPr>
          <a:xfrm>
            <a:off x="305250" y="452300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References</a:t>
            </a:r>
            <a:endParaRPr sz="3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