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3" r:id="rId3"/>
    <p:sldId id="312" r:id="rId4"/>
    <p:sldId id="263" r:id="rId5"/>
    <p:sldId id="314" r:id="rId6"/>
    <p:sldId id="326" r:id="rId7"/>
    <p:sldId id="327" r:id="rId8"/>
    <p:sldId id="318" r:id="rId9"/>
    <p:sldId id="317" r:id="rId10"/>
    <p:sldId id="320" r:id="rId11"/>
    <p:sldId id="277" r:id="rId12"/>
    <p:sldId id="324" r:id="rId13"/>
    <p:sldId id="323" r:id="rId14"/>
    <p:sldId id="32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4AD78C-73EF-411E-BB6C-09683B1F13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BB9B4-75B9-4460-8577-9B6E5A6479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D858-3B6B-43EC-83EA-5B9311233DEC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6CF42-46F9-42B3-8398-D4ECE2AD52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E41EB-89FF-44CF-96DE-948C6ACE15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9FBE1-B3FE-4FB8-986A-7946E9DB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7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3F157-1B14-47DA-9FB0-820E81343287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23DF8-B24B-4553-A508-996C641D4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D6C3E95F-D8AB-42AC-A845-C2A203A17F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BE2FEA-E71F-4BBC-8262-3F4735CDA422}" type="slidenum">
              <a:rPr lang="en-US" altLang="en-US" sz="1000" b="0"/>
              <a:pPr/>
              <a:t>3</a:t>
            </a:fld>
            <a:endParaRPr lang="en-US" altLang="en-US" sz="1000" b="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D841C7B-2A40-4DDE-82B2-7BAEA15FA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17EF0ED-4834-4A70-8985-C117656EE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94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>
            <a:extLst>
              <a:ext uri="{FF2B5EF4-FFF2-40B4-BE49-F238E27FC236}">
                <a16:creationId xmlns:a16="http://schemas.microsoft.com/office/drawing/2014/main" id="{BE9BE803-C4ED-418F-9E95-C959A70F6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47D657-58D4-461E-AA18-E4668503FD91}" type="slidenum">
              <a:rPr lang="en-US" altLang="en-US" sz="1000" b="0"/>
              <a:pPr/>
              <a:t>4</a:t>
            </a:fld>
            <a:endParaRPr lang="en-US" altLang="en-US" sz="1000" b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31560B3-67D2-4F14-9E5C-A093B135D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71F9AF9-BC85-4315-8353-66465CB7B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43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>
            <a:extLst>
              <a:ext uri="{FF2B5EF4-FFF2-40B4-BE49-F238E27FC236}">
                <a16:creationId xmlns:a16="http://schemas.microsoft.com/office/drawing/2014/main" id="{2B0BF183-A066-4E83-A654-6A5C675E0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D398D8-0737-49F9-BBEA-7E523F2590C1}" type="slidenum">
              <a:rPr lang="en-US" altLang="en-US" sz="1000" b="0"/>
              <a:pPr/>
              <a:t>11</a:t>
            </a:fld>
            <a:endParaRPr lang="en-US" altLang="en-US" sz="1000" b="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13A85EE-BBCC-4169-853D-98549AF14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5E07837-9B5A-452A-81F0-8DE2954E6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63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>
            <a:extLst>
              <a:ext uri="{FF2B5EF4-FFF2-40B4-BE49-F238E27FC236}">
                <a16:creationId xmlns:a16="http://schemas.microsoft.com/office/drawing/2014/main" id="{2B0BF183-A066-4E83-A654-6A5C675E0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D398D8-0737-49F9-BBEA-7E523F2590C1}" type="slidenum">
              <a:rPr lang="en-US" altLang="en-US" sz="1000" b="0"/>
              <a:pPr/>
              <a:t>12</a:t>
            </a:fld>
            <a:endParaRPr lang="en-US" altLang="en-US" sz="1000" b="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13A85EE-BBCC-4169-853D-98549AF14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5E07837-9B5A-452A-81F0-8DE2954E6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8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>
            <a:extLst>
              <a:ext uri="{FF2B5EF4-FFF2-40B4-BE49-F238E27FC236}">
                <a16:creationId xmlns:a16="http://schemas.microsoft.com/office/drawing/2014/main" id="{2B0BF183-A066-4E83-A654-6A5C675E0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D398D8-0737-49F9-BBEA-7E523F2590C1}" type="slidenum">
              <a:rPr lang="en-US" altLang="en-US" sz="1000" b="0"/>
              <a:pPr/>
              <a:t>13</a:t>
            </a:fld>
            <a:endParaRPr lang="en-US" altLang="en-US" sz="1000" b="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13A85EE-BBCC-4169-853D-98549AF14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5E07837-9B5A-452A-81F0-8DE2954E6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44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133599"/>
            <a:ext cx="10058400" cy="276967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022398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71D4-BE0A-45A2-897F-72974524E9A7}" type="datetime1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9E7CE-EA45-4D06-A367-A5A05D458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67" y="-2667"/>
            <a:ext cx="3826518" cy="1419225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3AA200-C3C5-4410-ACCC-22A4E64DCC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55" y="39231"/>
            <a:ext cx="2987573" cy="13131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E7117D-8311-4E87-9035-1073BA743078}"/>
              </a:ext>
            </a:extLst>
          </p:cNvPr>
          <p:cNvSpPr/>
          <p:nvPr userDrawn="1"/>
        </p:nvSpPr>
        <p:spPr>
          <a:xfrm>
            <a:off x="8872" y="1384921"/>
            <a:ext cx="12174256" cy="267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5-7 June, Dhaka, Bangladesh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8CE09-0D5B-4A12-BC34-F2625D39CD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72" y="1331"/>
            <a:ext cx="47148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6616-FF6E-4188-95EF-8772CB41DF8B}" type="datetime1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6F445AB-1AFB-4D78-80CF-4E2DDA13BC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2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49E0-C020-4060-9B50-3AC9A4205B2B}" type="datetime1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932FD2B-7B45-4774-A2D6-FD9D24F979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6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</p:spPr>
        <p:txBody>
          <a:bodyPr>
            <a:noAutofit/>
          </a:bodyPr>
          <a:lstStyle>
            <a:lvl1pPr>
              <a:defRPr sz="4000" i="1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60344" y="9634917"/>
            <a:ext cx="1143206" cy="52256"/>
          </a:xfrm>
        </p:spPr>
        <p:txBody>
          <a:bodyPr/>
          <a:lstStyle/>
          <a:p>
            <a:fld id="{93BF2848-273F-4518-8F00-78216242F688}" type="datetime1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/>
            </a:lvl1pPr>
          </a:lstStyle>
          <a:p>
            <a:r>
              <a:rPr lang="en-US"/>
              <a:t>Session Name, Speaker Name, Short Paper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413362AC-89FA-4990-BC7A-67951E94E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80D0A1-0B49-40A8-98F2-C9D41CD46A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62800" y="952500"/>
            <a:ext cx="46038" cy="46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D4628B-4F95-4E87-B3B7-D0EE06CE37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1"/>
            <a:ext cx="1847263" cy="6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4BC1-943D-4050-993E-5C6643B2F143}" type="datetime1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1482B57-8B9D-4C52-9C08-F4A1DE3D2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46ECC-5097-4923-9D22-9CB498591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-10667"/>
            <a:ext cx="2560320" cy="7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622449" cy="521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075368"/>
            <a:ext cx="4937760" cy="4793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5368"/>
            <a:ext cx="4937760" cy="4793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6FCE-0B4D-4294-A7A2-579814CB2B4B}" type="datetime1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5627644-A0F7-4748-9057-B4766C6FC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8622449" cy="5390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03177"/>
            <a:ext cx="4937760" cy="1579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03177"/>
            <a:ext cx="4937760" cy="1579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186-0D92-4050-B300-84EAA1BF36E9}" type="datetime1">
              <a:rPr lang="en-US" smtClean="0"/>
              <a:t>06-Sep-23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462DF8A-9289-4B1A-B348-3D26AA3A7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2214"/>
            <a:ext cx="8622449" cy="6724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7AA4-573C-46F5-ACA7-2E880AB16058}" type="datetime1">
              <a:rPr lang="en-US" smtClean="0"/>
              <a:t>06-Sep-23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EF1FD53-19F6-45BF-AD05-BC344AF5B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8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1095-F88F-4631-BF68-12B5B015B67F}" type="datetime1">
              <a:rPr lang="en-US" smtClean="0"/>
              <a:t>06-Sep-23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Session Name, Speaker Name, Short Paper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5FE8A5B-7718-4D33-86E3-1392E6A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5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449649-9C4B-4336-9392-629DDDF1BEE5}" type="datetime1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Session Name, Speaker Name, Short Paper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DA08E3B-3F8B-4624-8ECE-757EA106F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4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476B-94F8-4544-9A96-8F5E094EDAB5}" type="datetime1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557F496-4DB2-4B87-B61B-064989BBA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9216" y="169062"/>
            <a:ext cx="10058400" cy="67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4377"/>
            <a:ext cx="10058400" cy="47647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246A85-5B10-4209-964A-4C4CFDE1D4DD}" type="datetime1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Session Name, 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825812"/>
            <a:ext cx="12192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7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2">
              <a:lumMod val="7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51E5-AFAB-4543-871D-9F9F1FC6D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116" y="2086377"/>
            <a:ext cx="10058400" cy="1297343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Comparative Study of Neural Network Architectures for Lesion Segmentation and Melanoma Detection</a:t>
            </a:r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DDD912-B41D-4F31-8BD5-30E3C3F930DC}"/>
              </a:ext>
            </a:extLst>
          </p:cNvPr>
          <p:cNvSpPr txBox="1">
            <a:spLocks/>
          </p:cNvSpPr>
          <p:nvPr/>
        </p:nvSpPr>
        <p:spPr>
          <a:xfrm>
            <a:off x="1296116" y="3567448"/>
            <a:ext cx="10058400" cy="19791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Md. Fazle Rasul , 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Nahin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Kumar 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Dey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M.M.A. Hashem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Department of Computer Science and Engineering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Khulna University of Engineering &amp; Technology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Khulna-9203, Bangladesh</a:t>
            </a:r>
          </a:p>
        </p:txBody>
      </p:sp>
    </p:spTree>
    <p:extLst>
      <p:ext uri="{BB962C8B-B14F-4D97-AF65-F5344CB8AC3E}">
        <p14:creationId xmlns:p14="http://schemas.microsoft.com/office/powerpoint/2010/main" val="202101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64E3-BDCC-477F-80A1-98B278AB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2060"/>
                </a:solidFill>
              </a:rPr>
              <a:t>Results </a:t>
            </a:r>
            <a:endParaRPr lang="en-US" sz="2400" i="0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508F0-78D9-4F8D-B5A5-853BF7E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5277511" cy="365125"/>
          </a:xfrm>
        </p:spPr>
        <p:txBody>
          <a:bodyPr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90B88-F2E0-46FD-81DD-FC10AE98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54968"/>
              </p:ext>
            </p:extLst>
          </p:nvPr>
        </p:nvGraphicFramePr>
        <p:xfrm>
          <a:off x="1772459" y="2381041"/>
          <a:ext cx="8127999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  <a:r>
                        <a:rPr lang="en-US" sz="2800" baseline="0" dirty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Jaccard</a:t>
                      </a:r>
                      <a:r>
                        <a:rPr lang="en-US" sz="2800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Dice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BCDU-Net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8647" y="1674254"/>
            <a:ext cx="880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 1 : Segmentation results</a:t>
            </a:r>
          </a:p>
        </p:txBody>
      </p:sp>
    </p:spTree>
    <p:extLst>
      <p:ext uri="{BB962C8B-B14F-4D97-AF65-F5344CB8AC3E}">
        <p14:creationId xmlns:p14="http://schemas.microsoft.com/office/powerpoint/2010/main" val="387178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B9B0B52F-A572-47BF-91CA-2E62BE3F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620" y="93770"/>
            <a:ext cx="10131380" cy="66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i="1" kern="1200" spc="-50" baseline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i="0">
                <a:solidFill>
                  <a:srgbClr val="002060"/>
                </a:solidFill>
                <a:ea typeface="ＭＳ Ｐゴシック" panose="020B0600070205080204" pitchFamily="34" charset="-128"/>
              </a:rPr>
              <a:t>Results </a:t>
            </a:r>
            <a:r>
              <a:rPr lang="en-US" sz="2400" i="0">
                <a:solidFill>
                  <a:srgbClr val="002060"/>
                </a:solidFill>
              </a:rPr>
              <a:t>contd.</a:t>
            </a:r>
            <a:endParaRPr lang="en-US" altLang="en-US" i="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1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495573"/>
              </p:ext>
            </p:extLst>
          </p:nvPr>
        </p:nvGraphicFramePr>
        <p:xfrm>
          <a:off x="700435" y="2137894"/>
          <a:ext cx="10787520" cy="2610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  <a:r>
                        <a:rPr lang="en-US" sz="2800" baseline="0" dirty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Xception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DEAC41E-0F3A-45FE-8DA4-779F04B1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213116" cy="365125"/>
          </a:xfrm>
        </p:spPr>
        <p:txBody>
          <a:bodyPr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90715DAC-5967-41EA-ABB8-69FB03F6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3792" y="1352282"/>
            <a:ext cx="114621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Table 3: Classification with directly fed 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B9B0B52F-A572-47BF-91CA-2E62BE3F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620" y="93770"/>
            <a:ext cx="10131380" cy="66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i="1" kern="1200" spc="-50" baseline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i="0">
                <a:solidFill>
                  <a:srgbClr val="002060"/>
                </a:solidFill>
                <a:ea typeface="ＭＳ Ｐゴシック" panose="020B0600070205080204" pitchFamily="34" charset="-128"/>
              </a:rPr>
              <a:t>Results </a:t>
            </a:r>
            <a:r>
              <a:rPr lang="en-US" sz="2400" i="0">
                <a:solidFill>
                  <a:srgbClr val="002060"/>
                </a:solidFill>
              </a:rPr>
              <a:t>contd.</a:t>
            </a:r>
            <a:endParaRPr lang="en-US" altLang="en-US" i="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840492"/>
              </p:ext>
            </p:extLst>
          </p:nvPr>
        </p:nvGraphicFramePr>
        <p:xfrm>
          <a:off x="700435" y="2137894"/>
          <a:ext cx="10787520" cy="2610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  <a:r>
                        <a:rPr lang="en-US" sz="2800" baseline="0" dirty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Xception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DEAC41E-0F3A-45FE-8DA4-779F04B1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213116" cy="365125"/>
          </a:xfrm>
        </p:spPr>
        <p:txBody>
          <a:bodyPr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90715DAC-5967-41EA-ABB8-69FB03F6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792" y="1352282"/>
            <a:ext cx="114621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Table 3: Classification with segmented images using SegNet </a:t>
            </a:r>
          </a:p>
        </p:txBody>
      </p:sp>
    </p:spTree>
    <p:extLst>
      <p:ext uri="{BB962C8B-B14F-4D97-AF65-F5344CB8AC3E}">
        <p14:creationId xmlns:p14="http://schemas.microsoft.com/office/powerpoint/2010/main" val="39293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9B0B52F-A572-47BF-91CA-2E62BE3F3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60620" y="93770"/>
            <a:ext cx="10131380" cy="661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i="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Results </a:t>
            </a:r>
            <a:r>
              <a:rPr lang="en-US" sz="2400" i="0" dirty="0">
                <a:solidFill>
                  <a:srgbClr val="002060"/>
                </a:solidFill>
              </a:rPr>
              <a:t>contd.</a:t>
            </a:r>
            <a:endParaRPr lang="en-US" altLang="en-US" i="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277612"/>
              </p:ext>
            </p:extLst>
          </p:nvPr>
        </p:nvGraphicFramePr>
        <p:xfrm>
          <a:off x="700435" y="2137894"/>
          <a:ext cx="10787520" cy="2610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  <a:r>
                        <a:rPr lang="en-US" sz="2800" baseline="0" dirty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Xception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0.9511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AC41E-0F3A-45FE-8DA4-779F04B1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213116" cy="365125"/>
          </a:xfrm>
        </p:spPr>
        <p:txBody>
          <a:bodyPr/>
          <a:lstStyle/>
          <a:p>
            <a:r>
              <a:rPr lang="en-US" cap="none" dirty="0"/>
              <a:t> Md. Fazle Rasul, Comparative Study for Melanoma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15DAC-5967-41EA-ABB8-69FB03F6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792" y="1352282"/>
            <a:ext cx="114621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Table 4: Classification with segmented images using BCDU-Net </a:t>
            </a:r>
          </a:p>
        </p:txBody>
      </p:sp>
    </p:spTree>
    <p:extLst>
      <p:ext uri="{BB962C8B-B14F-4D97-AF65-F5344CB8AC3E}">
        <p14:creationId xmlns:p14="http://schemas.microsoft.com/office/powerpoint/2010/main" val="313206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This paper shows the applicability of deep learning techniques without performing any complicated pre-processing steps except for normalization and augmentation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Convolution layers can help avoiding handcrafted feature extraction step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 err="1">
                <a:solidFill>
                  <a:schemeClr val="tx1"/>
                </a:solidFill>
              </a:rPr>
              <a:t>Xception</a:t>
            </a:r>
            <a:r>
              <a:rPr lang="en-US" sz="2800" dirty="0">
                <a:solidFill>
                  <a:schemeClr val="tx1"/>
                </a:solidFill>
              </a:rPr>
              <a:t> architecture yielded the best results amongst all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354784" cy="365125"/>
          </a:xfrm>
        </p:spPr>
        <p:txBody>
          <a:bodyPr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Outline</a:t>
            </a:r>
            <a:endParaRPr lang="en-US" i="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1132-B8A4-40FC-9DE8-13D1DC4D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7775"/>
            <a:ext cx="10466070" cy="4621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Related 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416" y="6459785"/>
            <a:ext cx="5731099" cy="365125"/>
          </a:xfrm>
        </p:spPr>
        <p:txBody>
          <a:bodyPr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8CA07FD-06C9-4145-BDAA-1CF378505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81094" y="93770"/>
            <a:ext cx="8469297" cy="661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i="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16F6762-2AD5-46EF-ABBD-1B7400B62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083" y="1320165"/>
            <a:ext cx="10058400" cy="511386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Melanoma – the most aggressive skin cancer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Caused by uncontrolled mutation of pigment productive cells called melanocyte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Estimation of 151,000 cases each year by 2030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High mortality rate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Detection at an early stage is the best way to survive</a:t>
            </a:r>
            <a:endParaRPr lang="en-US" altLang="en-US" sz="2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03797-5F59-4D63-BD78-E5B14F10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8810" y="6434027"/>
            <a:ext cx="5177307" cy="365125"/>
          </a:xfrm>
        </p:spPr>
        <p:txBody>
          <a:bodyPr vert="horz" lIns="91440" tIns="45720" rIns="91440" bIns="45720" rtlCol="0" anchor="ctr"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D6485B-6CA0-43FB-980A-556C7818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3</a:t>
            </a:fld>
            <a:endParaRPr lang="en-US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CA7759A-D337-43E5-A131-6251B9631A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8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9"/>
    </mc:Choice>
    <mc:Fallback xmlns="">
      <p:transition spd="slow" advTm="4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B7E2E84A-B354-4C09-9A96-BDC6A4799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i="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Related works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815012"/>
              </p:ext>
            </p:extLst>
          </p:nvPr>
        </p:nvGraphicFramePr>
        <p:xfrm>
          <a:off x="978794" y="1056069"/>
          <a:ext cx="10586433" cy="5066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0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0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Used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728">
                <a:tc>
                  <a:txBody>
                    <a:bodyPr/>
                    <a:lstStyle/>
                    <a:p>
                      <a:pPr algn="just"/>
                      <a:r>
                        <a:rPr lang="it-IT" sz="2800" dirty="0"/>
                        <a:t>Pham et al.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Deep CNN and Data Augmentation for Skin Lesion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 err="1"/>
                        <a:t>Svm</a:t>
                      </a:r>
                      <a:r>
                        <a:rPr lang="en-US" sz="2800" dirty="0"/>
                        <a:t>, Random</a:t>
                      </a:r>
                      <a:r>
                        <a:rPr lang="en-US" sz="2800" baseline="0" dirty="0"/>
                        <a:t> Forest, Inception-V4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7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 err="1"/>
                        <a:t>Thao</a:t>
                      </a:r>
                      <a:r>
                        <a:rPr lang="en-US" sz="2800" dirty="0"/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/>
                        <a:t>Automatic skin lesion analysis towards melanoma detection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97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Lei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/>
                        <a:t>A deeply supervised residual network for HEp-2 cell classification via cross-modal transfer learning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Modified</a:t>
                      </a:r>
                      <a:r>
                        <a:rPr lang="en-US" sz="2800" baseline="0" dirty="0"/>
                        <a:t> ResNet50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93.46%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5CFBF-6387-4610-889B-7937B593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470694" cy="365125"/>
          </a:xfrm>
        </p:spPr>
        <p:txBody>
          <a:bodyPr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0DC45-BEAA-46CF-BE06-C7135429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D57-4155-4940-AE9F-9BA854FC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002060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EC29-D946-4E13-9603-BFBC5008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62075"/>
            <a:ext cx="10058400" cy="45070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Statistics show the urgency of early detection of melanoma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Most works are image-processing based and  need complicated pre- processing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Some of the works needed handcrafted feature extraction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Recent studies show deep learning techniques can achieve high accuracy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7792-477B-4744-B491-BBBF5C72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5135843" cy="365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8F029-E90B-488C-A012-4924BB2C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413362AC-89FA-4990-BC7A-67951E94E161}" type="slidenum">
              <a:rPr lang="en-US" smtClean="0"/>
              <a:pPr>
                <a:lnSpc>
                  <a:spcPct val="150000"/>
                </a:lnSpc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7" y="1083313"/>
            <a:ext cx="10058400" cy="4764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ISIC 2018 dataset was used for segmentation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Skin Cancer MNIST: HAM10000 dataset used for classification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Dataset simply normalized by subtracting mean and dividing by  standard deviation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Augmentation applied on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All the images reshaped to 256x256x3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148722" cy="365125"/>
          </a:xfrm>
        </p:spPr>
        <p:txBody>
          <a:bodyPr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3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2060"/>
                </a:solidFill>
              </a:rPr>
              <a:t>Methodology </a:t>
            </a:r>
            <a:r>
              <a:rPr lang="en-US" sz="2400" i="0" dirty="0">
                <a:solidFill>
                  <a:srgbClr val="002060"/>
                </a:solidFill>
              </a:rPr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04377"/>
            <a:ext cx="10313402" cy="4764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Neural networks pre-trained on </a:t>
            </a:r>
            <a:r>
              <a:rPr lang="en-US" sz="2800" dirty="0" err="1">
                <a:solidFill>
                  <a:srgbClr val="002060"/>
                </a:solidFill>
              </a:rPr>
              <a:t>ImageNet</a:t>
            </a:r>
            <a:r>
              <a:rPr lang="en-US" sz="2800" dirty="0">
                <a:solidFill>
                  <a:srgbClr val="002060"/>
                </a:solidFill>
              </a:rPr>
              <a:t> have been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Transfer learning was applied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For each network first 91% layers were made non-trainable without considering the top layer. They held their weights obtained by pre-training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Input with directly fed images and with segmented images were given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5599483" cy="365125"/>
          </a:xfrm>
        </p:spPr>
        <p:txBody>
          <a:bodyPr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64E3-BDCC-477F-80A1-98B278AB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2060"/>
                </a:solidFill>
              </a:rPr>
              <a:t>Methodology </a:t>
            </a:r>
            <a:r>
              <a:rPr lang="en-US" sz="2400" i="0" dirty="0">
                <a:solidFill>
                  <a:srgbClr val="002060"/>
                </a:solidFill>
              </a:rPr>
              <a:t>contd.</a:t>
            </a:r>
            <a:endParaRPr lang="en-US" i="0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508F0-78D9-4F8D-B5A5-853BF7E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200238" cy="365125"/>
          </a:xfrm>
        </p:spPr>
        <p:txBody>
          <a:bodyPr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90B88-F2E0-46FD-81DD-FC10AE98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22972" y="1077561"/>
            <a:ext cx="10498075" cy="4332773"/>
            <a:chOff x="1025450" y="1223493"/>
            <a:chExt cx="10498075" cy="4332773"/>
          </a:xfrm>
        </p:grpSpPr>
        <p:grpSp>
          <p:nvGrpSpPr>
            <p:cNvPr id="16" name="Group 15"/>
            <p:cNvGrpSpPr/>
            <p:nvPr/>
          </p:nvGrpSpPr>
          <p:grpSpPr>
            <a:xfrm>
              <a:off x="1918952" y="1223493"/>
              <a:ext cx="8152328" cy="4332773"/>
              <a:chOff x="1931831" y="1390918"/>
              <a:chExt cx="8152328" cy="4332773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931831" y="1390918"/>
                <a:ext cx="8152328" cy="4332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76468" y="2433157"/>
                <a:ext cx="1558344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Deep </a:t>
                </a:r>
                <a:r>
                  <a:rPr lang="en-US" sz="2800" dirty="0" err="1"/>
                  <a:t>convolu-tional</a:t>
                </a:r>
                <a:r>
                  <a:rPr lang="en-US" sz="2800" dirty="0"/>
                  <a:t> networks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215533" y="2217714"/>
                <a:ext cx="1210614" cy="22467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Top layer for 1000 classes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062886" y="2222880"/>
                <a:ext cx="1700011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Dense layer with 128 dimension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03477" y="2222880"/>
                <a:ext cx="1596981" cy="22467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Softmax</a:t>
                </a:r>
                <a:r>
                  <a:rPr lang="en-US" sz="2800" dirty="0"/>
                  <a:t> layer for binary </a:t>
                </a:r>
                <a:r>
                  <a:rPr lang="en-US" sz="2800" dirty="0" err="1"/>
                  <a:t>classifica-tion</a:t>
                </a:r>
                <a:endParaRPr lang="en-US" sz="28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025450" y="2998198"/>
              <a:ext cx="6858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3" name="Picture 12" descr="C:\Users\fazal\Downloads\AUG_0_1001300.tiff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450" y="2998198"/>
              <a:ext cx="685800" cy="685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Straight Arrow Connector 17"/>
            <p:cNvCxnSpPr>
              <a:stCxn id="12" idx="3"/>
            </p:cNvCxnSpPr>
            <p:nvPr/>
          </p:nvCxnSpPr>
          <p:spPr>
            <a:xfrm>
              <a:off x="1711250" y="3341098"/>
              <a:ext cx="452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762896" y="3096399"/>
              <a:ext cx="480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942761" y="4081614"/>
              <a:ext cx="0" cy="5805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42761" y="4649273"/>
              <a:ext cx="2736822" cy="12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679583" y="3173673"/>
              <a:ext cx="0" cy="1488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679583" y="3173673"/>
              <a:ext cx="370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223566" y="2912063"/>
              <a:ext cx="1299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Output</a:t>
              </a:r>
            </a:p>
          </p:txBody>
        </p:sp>
        <p:cxnSp>
          <p:nvCxnSpPr>
            <p:cNvPr id="35" name="Straight Arrow Connector 34"/>
            <p:cNvCxnSpPr>
              <a:stCxn id="9" idx="3"/>
            </p:cNvCxnSpPr>
            <p:nvPr/>
          </p:nvCxnSpPr>
          <p:spPr>
            <a:xfrm flipV="1">
              <a:off x="9887579" y="3173673"/>
              <a:ext cx="325367" cy="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78244" y="4779687"/>
              <a:ext cx="35937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Global average pooling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62896" y="4649273"/>
              <a:ext cx="1715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Model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322163" y="5576743"/>
            <a:ext cx="780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 1: Training with directly fed dermoscopic images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68458" y="1013906"/>
            <a:ext cx="1547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included</a:t>
            </a:r>
          </a:p>
        </p:txBody>
      </p:sp>
    </p:spTree>
    <p:extLst>
      <p:ext uri="{BB962C8B-B14F-4D97-AF65-F5344CB8AC3E}">
        <p14:creationId xmlns:p14="http://schemas.microsoft.com/office/powerpoint/2010/main" val="144314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395B-882F-43D9-B4E1-B9F92DAC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2060"/>
                </a:solidFill>
              </a:rPr>
              <a:t>Methodology </a:t>
            </a:r>
            <a:r>
              <a:rPr lang="en-US" sz="2400" i="0" dirty="0">
                <a:solidFill>
                  <a:srgbClr val="002060"/>
                </a:solidFill>
              </a:rPr>
              <a:t>contd.</a:t>
            </a:r>
            <a:endParaRPr lang="en-US" i="0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C2A3A-ABC4-4E88-B58A-C4DEC029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5277511" cy="365125"/>
          </a:xfrm>
        </p:spPr>
        <p:txBody>
          <a:bodyPr/>
          <a:lstStyle/>
          <a:p>
            <a:r>
              <a:rPr lang="en-US" cap="none" dirty="0"/>
              <a:t>Md. Fazle Rasul, Comparative Study for Melanoma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2230-6830-43CE-92C3-99384E2A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006067" y="2024373"/>
            <a:ext cx="8183039" cy="3165935"/>
            <a:chOff x="2132939" y="2537138"/>
            <a:chExt cx="8183039" cy="3165935"/>
          </a:xfrm>
        </p:grpSpPr>
        <p:sp>
          <p:nvSpPr>
            <p:cNvPr id="3" name="TextBox 2"/>
            <p:cNvSpPr txBox="1"/>
            <p:nvPr/>
          </p:nvSpPr>
          <p:spPr>
            <a:xfrm>
              <a:off x="3271235" y="2537138"/>
              <a:ext cx="167425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SegNet</a:t>
              </a:r>
              <a:r>
                <a:rPr lang="en-US" sz="2800" dirty="0"/>
                <a:t> or BCDU-Net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2939" y="2678806"/>
              <a:ext cx="648336" cy="648335"/>
              <a:chOff x="2029908" y="2382592"/>
              <a:chExt cx="648336" cy="64833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029908" y="2382592"/>
                <a:ext cx="648336" cy="6483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7" name="Picture 6" descr="C:\Users\fazal\Desktop\save\2300.tiff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9909" y="2382592"/>
                <a:ext cx="648335" cy="6483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5563673" y="2665471"/>
              <a:ext cx="648335" cy="661670"/>
              <a:chOff x="5576552" y="2528651"/>
              <a:chExt cx="648335" cy="66167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76552" y="2537138"/>
                <a:ext cx="648335" cy="6531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10" name="Picture 9" descr="C:\Users\fazal\Desktop\save\mask300.tiff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6552" y="2528651"/>
                <a:ext cx="648335" cy="6616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3915179" y="4095481"/>
              <a:ext cx="648335" cy="655321"/>
              <a:chOff x="3387144" y="4185634"/>
              <a:chExt cx="648335" cy="65532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387144" y="4185635"/>
                <a:ext cx="648335" cy="6553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14" name="Picture 13" descr="C:\Users\fazal\Desktop\save\1300.tiff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144" y="4185634"/>
                <a:ext cx="648335" cy="655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7109138" y="2741363"/>
              <a:ext cx="11977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Model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89454" y="2752581"/>
              <a:ext cx="1326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Output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3" idx="1"/>
            </p:cNvCxnSpPr>
            <p:nvPr/>
          </p:nvCxnSpPr>
          <p:spPr>
            <a:xfrm>
              <a:off x="2781275" y="3002974"/>
              <a:ext cx="489960" cy="11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3"/>
              <a:endCxn id="9" idx="1"/>
            </p:cNvCxnSpPr>
            <p:nvPr/>
          </p:nvCxnSpPr>
          <p:spPr>
            <a:xfrm flipV="1">
              <a:off x="4945489" y="3000550"/>
              <a:ext cx="618184" cy="13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2"/>
              <a:endCxn id="12" idx="1"/>
            </p:cNvCxnSpPr>
            <p:nvPr/>
          </p:nvCxnSpPr>
          <p:spPr>
            <a:xfrm>
              <a:off x="2457107" y="3327141"/>
              <a:ext cx="1458072" cy="1096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12" idx="3"/>
            </p:cNvCxnSpPr>
            <p:nvPr/>
          </p:nvCxnSpPr>
          <p:spPr>
            <a:xfrm flipH="1">
              <a:off x="4563514" y="3327141"/>
              <a:ext cx="1324327" cy="1096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6" idx="1"/>
            </p:cNvCxnSpPr>
            <p:nvPr/>
          </p:nvCxnSpPr>
          <p:spPr>
            <a:xfrm flipV="1">
              <a:off x="4666543" y="3002973"/>
              <a:ext cx="2442595" cy="1747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3"/>
              <a:endCxn id="17" idx="1"/>
            </p:cNvCxnSpPr>
            <p:nvPr/>
          </p:nvCxnSpPr>
          <p:spPr>
            <a:xfrm>
              <a:off x="8306873" y="3002973"/>
              <a:ext cx="682581" cy="11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0819" y="5179853"/>
              <a:ext cx="780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Fig 2: Training with segmented 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942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1161</TotalTime>
  <Words>661</Words>
  <Application>Microsoft Office PowerPoint</Application>
  <PresentationFormat>Widescreen</PresentationFormat>
  <Paragraphs>202</Paragraphs>
  <Slides>14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Arial Narrow</vt:lpstr>
      <vt:lpstr>Calibri</vt:lpstr>
      <vt:lpstr>Calibri Light</vt:lpstr>
      <vt:lpstr>Wingdings</vt:lpstr>
      <vt:lpstr>Retrospect</vt:lpstr>
      <vt:lpstr>A Comparative Study of Neural Network Architectures for Lesion Segmentation and Melanoma Detection</vt:lpstr>
      <vt:lpstr>Outline</vt:lpstr>
      <vt:lpstr>Introduction</vt:lpstr>
      <vt:lpstr>Related works</vt:lpstr>
      <vt:lpstr>Motivation</vt:lpstr>
      <vt:lpstr>Methodology</vt:lpstr>
      <vt:lpstr>Methodology contd.</vt:lpstr>
      <vt:lpstr>Methodology contd.</vt:lpstr>
      <vt:lpstr>Methodology contd.</vt:lpstr>
      <vt:lpstr>Results </vt:lpstr>
      <vt:lpstr>PowerPoint Presentation</vt:lpstr>
      <vt:lpstr>PowerPoint Presentation</vt:lpstr>
      <vt:lpstr>Results contd.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Abdur Rahman</dc:creator>
  <cp:lastModifiedBy>Windows User</cp:lastModifiedBy>
  <cp:revision>115</cp:revision>
  <dcterms:created xsi:type="dcterms:W3CDTF">2020-04-29T10:59:46Z</dcterms:created>
  <dcterms:modified xsi:type="dcterms:W3CDTF">2023-09-06T07:18:55Z</dcterms:modified>
</cp:coreProperties>
</file>