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78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AI時代のプレゼン革命！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4688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PrezenX2による効率的なプレゼンテーション作成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1371600" y="320040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あなたの課題、解決します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828800" y="3840480"/>
            <a:ext cx="5486400" cy="731520"/>
          </a:xfrm>
          <a:prstGeom prst="rect">
            <a:avLst/>
          </a:prstGeom>
          <a:solidFill>
            <a:srgbClr val="FFFFFF">
              <a:alpha val="80000"/>
            </a:srgbClr>
          </a:solidFill>
          <a:ln w="25400">
            <a:solidFill>
              <a:srgbClr val="FFFF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28800" y="397764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「週末の資料作り、もう終わり」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PrezenX2開発チーム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2025年7月15日 テックカンファレンス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品質の秘訣は「中間ファイル」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14ステップで実現する持続的改善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731520" y="1645920"/>
            <a:ext cx="274320" cy="27432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5" name="Text 3"/>
          <p:cNvSpPr/>
          <p:nvPr/>
        </p:nvSpPr>
        <p:spPr>
          <a:xfrm>
            <a:off x="1188720" y="164592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学習効果（林ジュニア）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1188720" y="192024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ファイル: personas.json, outline_v1.md, talk_script.md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1188720" y="210312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効果: スキル可視化、段階的向上、体系的学習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1188720" y="228600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成果: プレゼン苦手意識→自信獲得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731520" y="2468880"/>
            <a:ext cx="274320" cy="27432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10" name="Text 8"/>
          <p:cNvSpPr/>
          <p:nvPr/>
        </p:nvSpPr>
        <p:spPr>
          <a:xfrm>
            <a:off x="1188720" y="246888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品質管理（山田部長）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1188720" y="274320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ファイル: persona_analysis.md, detailed_content.md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1188720" y="292608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効果: 承認プロセス効率化、品質標準化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1188720" y="310896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成果: レビュー時間60%削減</a:t>
            </a:r>
            <a:endParaRPr lang="en-US" sz="1100" dirty="0"/>
          </a:p>
        </p:txBody>
      </p:sp>
      <p:sp>
        <p:nvSpPr>
          <p:cNvPr id="14" name="Shape 12"/>
          <p:cNvSpPr/>
          <p:nvPr/>
        </p:nvSpPr>
        <p:spPr>
          <a:xfrm>
            <a:off x="731520" y="3291840"/>
            <a:ext cx="274320" cy="27432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15" name="Text 13"/>
          <p:cNvSpPr/>
          <p:nvPr/>
        </p:nvSpPr>
        <p:spPr>
          <a:xfrm>
            <a:off x="1188720" y="329184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リスク管理（伊藤課長）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1188720" y="356616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ファイル: requirements.json, quality_report.md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1188720" y="374904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効果: 透明性確保、トレーサビリティ強化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1188720" y="393192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成果: コンプライアンス向上</a:t>
            </a:r>
            <a:endParaRPr lang="en-US" sz="1100" dirty="0"/>
          </a:p>
        </p:txBody>
      </p:sp>
      <p:sp>
        <p:nvSpPr>
          <p:cNvPr id="19" name="Shape 17"/>
          <p:cNvSpPr/>
          <p:nvPr/>
        </p:nvSpPr>
        <p:spPr>
          <a:xfrm>
            <a:off x="868680" y="1645920"/>
            <a:ext cx="0" cy="2103120"/>
          </a:xfrm>
          <a:prstGeom prst="line">
            <a:avLst/>
          </a:prstGeom>
          <a:noFill/>
          <a:ln w="38100">
            <a:solidFill>
              <a:srgbClr val="0078D4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5029200" y="1554480"/>
            <a:ext cx="3657600" cy="2560320"/>
          </a:xfrm>
          <a:prstGeom prst="rect">
            <a:avLst/>
          </a:prstGeom>
          <a:solidFill>
            <a:srgbClr val="F3F2F1"/>
          </a:solidFill>
          <a:ln/>
        </p:spPr>
      </p:sp>
      <p:sp>
        <p:nvSpPr>
          <p:cNvPr id="21" name="Text 19"/>
          <p:cNvSpPr/>
          <p:nvPr/>
        </p:nvSpPr>
        <p:spPr>
          <a:xfrm>
            <a:off x="5212080" y="173736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14ステップの価値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5303520" y="210312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要件ヒアリング</a:t>
            </a:r>
            <a:endParaRPr lang="en-US" sz="900" dirty="0"/>
          </a:p>
        </p:txBody>
      </p:sp>
      <p:sp>
        <p:nvSpPr>
          <p:cNvPr id="23" name="Text 21"/>
          <p:cNvSpPr/>
          <p:nvPr/>
        </p:nvSpPr>
        <p:spPr>
          <a:xfrm>
            <a:off x="6949440" y="210312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ストーリーテリング選択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5303520" y="224028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ペルソナ作成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6949440" y="224028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ペルソナ分析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5303520" y="237744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5. アウトライン最適化</a:t>
            </a:r>
            <a:endParaRPr lang="en-US" sz="900" dirty="0"/>
          </a:p>
        </p:txBody>
      </p:sp>
      <p:sp>
        <p:nvSpPr>
          <p:cNvPr id="27" name="Text 25"/>
          <p:cNvSpPr/>
          <p:nvPr/>
        </p:nvSpPr>
        <p:spPr>
          <a:xfrm>
            <a:off x="6949440" y="237744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6. アウトライン確認</a:t>
            </a:r>
            <a:endParaRPr lang="en-US" sz="900" dirty="0"/>
          </a:p>
        </p:txBody>
      </p:sp>
      <p:sp>
        <p:nvSpPr>
          <p:cNvPr id="28" name="Text 26"/>
          <p:cNvSpPr/>
          <p:nvPr/>
        </p:nvSpPr>
        <p:spPr>
          <a:xfrm>
            <a:off x="5303520" y="251460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7. 詳細コンテンツ作成</a:t>
            </a:r>
            <a:endParaRPr lang="en-US" sz="900" dirty="0"/>
          </a:p>
        </p:txBody>
      </p:sp>
      <p:sp>
        <p:nvSpPr>
          <p:cNvPr id="29" name="Text 27"/>
          <p:cNvSpPr/>
          <p:nvPr/>
        </p:nvSpPr>
        <p:spPr>
          <a:xfrm>
            <a:off x="6949440" y="251460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8. コンテンツ確認</a:t>
            </a:r>
            <a:endParaRPr lang="en-US" sz="900" dirty="0"/>
          </a:p>
        </p:txBody>
      </p:sp>
      <p:sp>
        <p:nvSpPr>
          <p:cNvPr id="30" name="Text 28"/>
          <p:cNvSpPr/>
          <p:nvPr/>
        </p:nvSpPr>
        <p:spPr>
          <a:xfrm>
            <a:off x="5303520" y="265176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9. HTML生成</a:t>
            </a:r>
            <a:endParaRPr lang="en-US" sz="900" dirty="0"/>
          </a:p>
        </p:txBody>
      </p:sp>
      <p:sp>
        <p:nvSpPr>
          <p:cNvPr id="31" name="Text 29"/>
          <p:cNvSpPr/>
          <p:nvPr/>
        </p:nvSpPr>
        <p:spPr>
          <a:xfrm>
            <a:off x="6949440" y="265176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10. PowerPoint作成</a:t>
            </a:r>
            <a:endParaRPr lang="en-US" sz="900" dirty="0"/>
          </a:p>
        </p:txBody>
      </p:sp>
      <p:sp>
        <p:nvSpPr>
          <p:cNvPr id="32" name="Text 30"/>
          <p:cNvSpPr/>
          <p:nvPr/>
        </p:nvSpPr>
        <p:spPr>
          <a:xfrm>
            <a:off x="5303520" y="278892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11. トークスクリプト</a:t>
            </a:r>
            <a:endParaRPr lang="en-US" sz="900" dirty="0"/>
          </a:p>
        </p:txBody>
      </p:sp>
      <p:sp>
        <p:nvSpPr>
          <p:cNvPr id="33" name="Text 31"/>
          <p:cNvSpPr/>
          <p:nvPr/>
        </p:nvSpPr>
        <p:spPr>
          <a:xfrm>
            <a:off x="6949440" y="278892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12. 付帯資料作成</a:t>
            </a:r>
            <a:endParaRPr lang="en-US" sz="900" dirty="0"/>
          </a:p>
        </p:txBody>
      </p:sp>
      <p:sp>
        <p:nvSpPr>
          <p:cNvPr id="34" name="Text 32"/>
          <p:cNvSpPr/>
          <p:nvPr/>
        </p:nvSpPr>
        <p:spPr>
          <a:xfrm>
            <a:off x="5303520" y="292608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13. プレビュー生成</a:t>
            </a:r>
            <a:endParaRPr lang="en-US" sz="900" dirty="0"/>
          </a:p>
        </p:txBody>
      </p:sp>
      <p:sp>
        <p:nvSpPr>
          <p:cNvPr id="35" name="Text 33"/>
          <p:cNvSpPr/>
          <p:nvPr/>
        </p:nvSpPr>
        <p:spPr>
          <a:xfrm>
            <a:off x="6949440" y="2926080"/>
            <a:ext cx="1554480" cy="1097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14. 品質保証</a:t>
            </a:r>
            <a:endParaRPr lang="en-US" sz="900" dirty="0"/>
          </a:p>
        </p:txBody>
      </p:sp>
      <p:sp>
        <p:nvSpPr>
          <p:cNvPr id="36" name="Shape 34"/>
          <p:cNvSpPr/>
          <p:nvPr/>
        </p:nvSpPr>
        <p:spPr>
          <a:xfrm>
            <a:off x="5212080" y="3657600"/>
            <a:ext cx="3291840" cy="457200"/>
          </a:xfrm>
          <a:prstGeom prst="rect">
            <a:avLst/>
          </a:prstGeom>
          <a:solidFill>
            <a:srgbClr val="FFE066"/>
          </a:solidFill>
          <a:ln/>
        </p:spPr>
      </p:sp>
      <p:sp>
        <p:nvSpPr>
          <p:cNvPr id="37" name="Text 35"/>
          <p:cNvSpPr/>
          <p:nvPr/>
        </p:nvSpPr>
        <p:spPr>
          <a:xfrm>
            <a:off x="5303520" y="3749040"/>
            <a:ext cx="3108960" cy="137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B8860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🔄 継続的改善サイクル</a:t>
            </a:r>
            <a:endParaRPr lang="en-US" sz="1200" dirty="0"/>
          </a:p>
        </p:txBody>
      </p:sp>
      <p:sp>
        <p:nvSpPr>
          <p:cNvPr id="38" name="Text 36"/>
          <p:cNvSpPr/>
          <p:nvPr/>
        </p:nvSpPr>
        <p:spPr>
          <a:xfrm>
            <a:off x="5303520" y="3886200"/>
            <a:ext cx="31089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7A5F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各ステップでの人間による検閲→修正→学習→蓄積</a:t>
            </a:r>
            <a:endParaRPr lang="en-US" sz="1000" dirty="0"/>
          </a:p>
        </p:txBody>
      </p:sp>
      <p:sp>
        <p:nvSpPr>
          <p:cNvPr id="39" name="Text 37"/>
          <p:cNvSpPr/>
          <p:nvPr/>
        </p:nvSpPr>
        <p:spPr>
          <a:xfrm>
            <a:off x="914400" y="429768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05A9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中間ファイルは単なる副産物ではない。あなたの成長とチームの改善を支える貴重な資産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実際に見てみましょう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高橋営業の顧客提案資料作成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1143000" y="1645920"/>
            <a:ext cx="457200" cy="45720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5" name="Text 3"/>
          <p:cNvSpPr/>
          <p:nvPr/>
        </p:nvSpPr>
        <p:spPr>
          <a:xfrm>
            <a:off x="1143000" y="173736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685800" y="219456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要件入力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85800" y="246888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presentation.md作成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685800" y="27432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30秒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2057400" y="1874520"/>
            <a:ext cx="685800" cy="0"/>
          </a:xfrm>
          <a:prstGeom prst="line">
            <a:avLst/>
          </a:prstGeom>
          <a:noFill/>
          <a:ln w="38100">
            <a:solidFill>
              <a:srgbClr val="0078D4"/>
            </a:solidFill>
            <a:prstDash val="solid"/>
            <a:tailEnd type="triangle"/>
          </a:ln>
        </p:spPr>
      </p:sp>
      <p:sp>
        <p:nvSpPr>
          <p:cNvPr id="10" name="Shape 8"/>
          <p:cNvSpPr/>
          <p:nvPr/>
        </p:nvSpPr>
        <p:spPr>
          <a:xfrm>
            <a:off x="3200400" y="1645920"/>
            <a:ext cx="457200" cy="45720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11" name="Text 9"/>
          <p:cNvSpPr/>
          <p:nvPr/>
        </p:nvSpPr>
        <p:spPr>
          <a:xfrm>
            <a:off x="3200400" y="173736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2743200" y="219456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ペルソナ生成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2743200" y="246888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工場長、IT部長、経営陣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2743200" y="27432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30秒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4114800" y="1874520"/>
            <a:ext cx="685800" cy="0"/>
          </a:xfrm>
          <a:prstGeom prst="line">
            <a:avLst/>
          </a:prstGeom>
          <a:noFill/>
          <a:ln w="38100">
            <a:solidFill>
              <a:srgbClr val="0078D4"/>
            </a:solidFill>
            <a:prstDash val="solid"/>
            <a:tailEnd type="triangle"/>
          </a:ln>
        </p:spPr>
      </p:sp>
      <p:sp>
        <p:nvSpPr>
          <p:cNvPr id="16" name="Shape 14"/>
          <p:cNvSpPr/>
          <p:nvPr/>
        </p:nvSpPr>
        <p:spPr>
          <a:xfrm>
            <a:off x="5257800" y="1645920"/>
            <a:ext cx="457200" cy="45720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17" name="Text 15"/>
          <p:cNvSpPr/>
          <p:nvPr/>
        </p:nvSpPr>
        <p:spPr>
          <a:xfrm>
            <a:off x="5257800" y="173736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4800600" y="219456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アウトライン作成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4800600" y="246888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問題解決型最適化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4800600" y="27432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1分</a:t>
            </a:r>
            <a:endParaRPr lang="en-US" sz="1400" dirty="0"/>
          </a:p>
        </p:txBody>
      </p:sp>
      <p:sp>
        <p:nvSpPr>
          <p:cNvPr id="21" name="Shape 19"/>
          <p:cNvSpPr/>
          <p:nvPr/>
        </p:nvSpPr>
        <p:spPr>
          <a:xfrm>
            <a:off x="6172200" y="1874520"/>
            <a:ext cx="685800" cy="0"/>
          </a:xfrm>
          <a:prstGeom prst="line">
            <a:avLst/>
          </a:prstGeom>
          <a:noFill/>
          <a:ln w="38100">
            <a:solidFill>
              <a:srgbClr val="0078D4"/>
            </a:solidFill>
            <a:prstDash val="solid"/>
            <a:tailEnd type="triangle"/>
          </a:ln>
        </p:spPr>
      </p:sp>
      <p:sp>
        <p:nvSpPr>
          <p:cNvPr id="22" name="Shape 20"/>
          <p:cNvSpPr/>
          <p:nvPr/>
        </p:nvSpPr>
        <p:spPr>
          <a:xfrm>
            <a:off x="7315200" y="1645920"/>
            <a:ext cx="457200" cy="45720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23" name="Text 21"/>
          <p:cNvSpPr/>
          <p:nvPr/>
        </p:nvSpPr>
        <p:spPr>
          <a:xfrm>
            <a:off x="7315200" y="173736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2000" dirty="0"/>
          </a:p>
        </p:txBody>
      </p:sp>
      <p:sp>
        <p:nvSpPr>
          <p:cNvPr id="24" name="Text 22"/>
          <p:cNvSpPr/>
          <p:nvPr/>
        </p:nvSpPr>
        <p:spPr>
          <a:xfrm>
            <a:off x="6858000" y="219456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資料完成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6858000" y="246888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HTML + PowerPoint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6858000" y="27432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2分</a:t>
            </a:r>
            <a:endParaRPr lang="en-US" sz="1400" dirty="0"/>
          </a:p>
        </p:txBody>
      </p:sp>
      <p:sp>
        <p:nvSpPr>
          <p:cNvPr id="27" name="Shape 25"/>
          <p:cNvSpPr/>
          <p:nvPr/>
        </p:nvSpPr>
        <p:spPr>
          <a:xfrm>
            <a:off x="914400" y="3200400"/>
            <a:ext cx="7315200" cy="1097280"/>
          </a:xfrm>
          <a:prstGeom prst="rect">
            <a:avLst/>
          </a:prstGeom>
          <a:solidFill>
            <a:srgbClr val="2D2D30"/>
          </a:solidFill>
          <a:ln/>
        </p:spPr>
      </p:sp>
      <p:sp>
        <p:nvSpPr>
          <p:cNvPr id="28" name="Text 26"/>
          <p:cNvSpPr/>
          <p:nvPr/>
        </p:nvSpPr>
        <p:spPr>
          <a:xfrm>
            <a:off x="1097280" y="301752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💻 Live Demo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1097280" y="3291840"/>
            <a:ext cx="69494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$ claude-code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Creating presentation for manufacturing DX proposal...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✓ Personas generated: Factory Manager, IT Director, Executive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✓ Storyline selected: Problem-Solution optimized for manufacturing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✓ Outline created: outline_v1.md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✓ Content generated: detailed_content.md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✓ HTML presentation: presentation.html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✓ PowerPoint created: presentation.pptx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Presentation ready in 4 minutes!</a:t>
            </a:r>
            <a:endParaRPr lang="en-US" sz="1000" dirty="0"/>
          </a:p>
        </p:txBody>
      </p:sp>
      <p:sp>
        <p:nvSpPr>
          <p:cNvPr id="30" name="Shape 28"/>
          <p:cNvSpPr/>
          <p:nvPr/>
        </p:nvSpPr>
        <p:spPr>
          <a:xfrm>
            <a:off x="1371600" y="4389120"/>
            <a:ext cx="1828800" cy="731520"/>
          </a:xfrm>
          <a:prstGeom prst="rect">
            <a:avLst/>
          </a:prstGeom>
          <a:solidFill>
            <a:srgbClr val="F3F2F1"/>
          </a:solidFill>
          <a:ln/>
        </p:spPr>
      </p:sp>
      <p:sp>
        <p:nvSpPr>
          <p:cNvPr id="31" name="Text 29"/>
          <p:cNvSpPr/>
          <p:nvPr/>
        </p:nvSpPr>
        <p:spPr>
          <a:xfrm>
            <a:off x="1463040" y="448056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🎯</a:t>
            </a:r>
            <a:endParaRPr lang="en-US" sz="2400" dirty="0"/>
          </a:p>
        </p:txBody>
      </p:sp>
      <p:sp>
        <p:nvSpPr>
          <p:cNvPr id="32" name="Text 30"/>
          <p:cNvSpPr/>
          <p:nvPr/>
        </p:nvSpPr>
        <p:spPr>
          <a:xfrm>
            <a:off x="1463040" y="4754880"/>
            <a:ext cx="16459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カスタマイズ性</a:t>
            </a:r>
            <a:endParaRPr lang="en-US" sz="1400" dirty="0"/>
          </a:p>
        </p:txBody>
      </p:sp>
      <p:sp>
        <p:nvSpPr>
          <p:cNvPr id="33" name="Text 31"/>
          <p:cNvSpPr/>
          <p:nvPr/>
        </p:nvSpPr>
        <p:spPr>
          <a:xfrm>
            <a:off x="1463040" y="4937760"/>
            <a:ext cx="16459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業界特化最適化</a:t>
            </a:r>
            <a:endParaRPr lang="en-US" sz="1200" dirty="0"/>
          </a:p>
        </p:txBody>
      </p:sp>
      <p:sp>
        <p:nvSpPr>
          <p:cNvPr id="34" name="Shape 32"/>
          <p:cNvSpPr/>
          <p:nvPr/>
        </p:nvSpPr>
        <p:spPr>
          <a:xfrm>
            <a:off x="3657600" y="4389120"/>
            <a:ext cx="1828800" cy="731520"/>
          </a:xfrm>
          <a:prstGeom prst="rect">
            <a:avLst/>
          </a:prstGeom>
          <a:solidFill>
            <a:srgbClr val="F3F2F1"/>
          </a:solidFill>
          <a:ln/>
        </p:spPr>
      </p:sp>
      <p:sp>
        <p:nvSpPr>
          <p:cNvPr id="35" name="Text 33"/>
          <p:cNvSpPr/>
          <p:nvPr/>
        </p:nvSpPr>
        <p:spPr>
          <a:xfrm>
            <a:off x="3749040" y="448056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⚡</a:t>
            </a:r>
            <a:endParaRPr lang="en-US" sz="2400" dirty="0"/>
          </a:p>
        </p:txBody>
      </p:sp>
      <p:sp>
        <p:nvSpPr>
          <p:cNvPr id="36" name="Text 34"/>
          <p:cNvSpPr/>
          <p:nvPr/>
        </p:nvSpPr>
        <p:spPr>
          <a:xfrm>
            <a:off x="3749040" y="4754880"/>
            <a:ext cx="16459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品質</a:t>
            </a:r>
            <a:endParaRPr lang="en-US" sz="1400" dirty="0"/>
          </a:p>
        </p:txBody>
      </p:sp>
      <p:sp>
        <p:nvSpPr>
          <p:cNvPr id="37" name="Text 35"/>
          <p:cNvSpPr/>
          <p:nvPr/>
        </p:nvSpPr>
        <p:spPr>
          <a:xfrm>
            <a:off x="3749040" y="4937760"/>
            <a:ext cx="16459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即座に高品質資料</a:t>
            </a:r>
            <a:endParaRPr lang="en-US" sz="1200" dirty="0"/>
          </a:p>
        </p:txBody>
      </p:sp>
      <p:sp>
        <p:nvSpPr>
          <p:cNvPr id="38" name="Shape 36"/>
          <p:cNvSpPr/>
          <p:nvPr/>
        </p:nvSpPr>
        <p:spPr>
          <a:xfrm>
            <a:off x="5943600" y="4389120"/>
            <a:ext cx="1828800" cy="731520"/>
          </a:xfrm>
          <a:prstGeom prst="rect">
            <a:avLst/>
          </a:prstGeom>
          <a:solidFill>
            <a:srgbClr val="F3F2F1"/>
          </a:solidFill>
          <a:ln/>
        </p:spPr>
      </p:sp>
      <p:sp>
        <p:nvSpPr>
          <p:cNvPr id="39" name="Text 37"/>
          <p:cNvSpPr/>
          <p:nvPr/>
        </p:nvSpPr>
        <p:spPr>
          <a:xfrm>
            <a:off x="6035040" y="448056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🚀</a:t>
            </a:r>
            <a:endParaRPr lang="en-US" sz="2400" dirty="0"/>
          </a:p>
        </p:txBody>
      </p:sp>
      <p:sp>
        <p:nvSpPr>
          <p:cNvPr id="40" name="Text 38"/>
          <p:cNvSpPr/>
          <p:nvPr/>
        </p:nvSpPr>
        <p:spPr>
          <a:xfrm>
            <a:off x="6035040" y="4754880"/>
            <a:ext cx="16459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効率性</a:t>
            </a:r>
            <a:endParaRPr lang="en-US" sz="1400" dirty="0"/>
          </a:p>
        </p:txBody>
      </p:sp>
      <p:sp>
        <p:nvSpPr>
          <p:cNvPr id="41" name="Text 39"/>
          <p:cNvSpPr/>
          <p:nvPr/>
        </p:nvSpPr>
        <p:spPr>
          <a:xfrm>
            <a:off x="6035040" y="4937760"/>
            <a:ext cx="16459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4分で完成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投資対効果、完全可視化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個人・チーム・組織レベルの定量効果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645920"/>
            <a:ext cx="2560320" cy="201168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5" name="Text 3"/>
          <p:cNvSpPr/>
          <p:nvPr/>
        </p:nvSpPr>
        <p:spPr>
          <a:xfrm>
            <a:off x="548640" y="182880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個人レベル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48640" y="2194560"/>
            <a:ext cx="2377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75%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548640" y="2651760"/>
            <a:ext cx="2377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時間削減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48640" y="2834640"/>
            <a:ext cx="2377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16時間 → 4時間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731520" y="3108960"/>
            <a:ext cx="2011680" cy="0"/>
          </a:xfrm>
          <a:prstGeom prst="line">
            <a:avLst/>
          </a:prstGeom>
          <a:noFill/>
          <a:ln w="12700">
            <a:solidFill>
              <a:srgbClr val="FFFFFF">
                <a:alpha val="70000"/>
              </a:srgbClr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8640" y="320040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96万円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548640" y="3474720"/>
            <a:ext cx="2377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年間効果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3200400" y="1645920"/>
            <a:ext cx="2560320" cy="2011680"/>
          </a:xfrm>
          <a:prstGeom prst="rect">
            <a:avLst/>
          </a:prstGeom>
          <a:solidFill>
            <a:srgbClr val="107C10"/>
          </a:solidFill>
          <a:ln/>
        </p:spPr>
      </p:sp>
      <p:sp>
        <p:nvSpPr>
          <p:cNvPr id="13" name="Text 11"/>
          <p:cNvSpPr/>
          <p:nvPr/>
        </p:nvSpPr>
        <p:spPr>
          <a:xfrm>
            <a:off x="3291840" y="182880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チームレベル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3291840" y="2194560"/>
            <a:ext cx="2377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30%</a:t>
            </a:r>
            <a:endParaRPr lang="en-US" sz="3200" dirty="0"/>
          </a:p>
        </p:txBody>
      </p:sp>
      <p:sp>
        <p:nvSpPr>
          <p:cNvPr id="15" name="Text 13"/>
          <p:cNvSpPr/>
          <p:nvPr/>
        </p:nvSpPr>
        <p:spPr>
          <a:xfrm>
            <a:off x="3291840" y="2651760"/>
            <a:ext cx="2377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承認率向上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3291840" y="2834640"/>
            <a:ext cx="2377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60% → 90%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3474720" y="3108960"/>
            <a:ext cx="2011680" cy="0"/>
          </a:xfrm>
          <a:prstGeom prst="line">
            <a:avLst/>
          </a:prstGeom>
          <a:noFill/>
          <a:ln w="12700">
            <a:solidFill>
              <a:srgbClr val="FFFFFF">
                <a:alpha val="70000"/>
              </a:srgbClr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291840" y="320040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480万円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3291840" y="3474720"/>
            <a:ext cx="2377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5人チーム年間効果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943600" y="1645920"/>
            <a:ext cx="2560320" cy="2011680"/>
          </a:xfrm>
          <a:prstGeom prst="rect">
            <a:avLst/>
          </a:prstGeom>
          <a:solidFill>
            <a:srgbClr val="5C2D91"/>
          </a:solidFill>
          <a:ln/>
        </p:spPr>
      </p:sp>
      <p:sp>
        <p:nvSpPr>
          <p:cNvPr id="21" name="Text 19"/>
          <p:cNvSpPr/>
          <p:nvPr/>
        </p:nvSpPr>
        <p:spPr>
          <a:xfrm>
            <a:off x="6035040" y="182880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組織レベル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6035040" y="2194560"/>
            <a:ext cx="2377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2,400</a:t>
            </a:r>
            <a:endParaRPr lang="en-US" sz="3200" dirty="0"/>
          </a:p>
        </p:txBody>
      </p:sp>
      <p:sp>
        <p:nvSpPr>
          <p:cNvPr id="23" name="Text 21"/>
          <p:cNvSpPr/>
          <p:nvPr/>
        </p:nvSpPr>
        <p:spPr>
          <a:xfrm>
            <a:off x="6035040" y="2651760"/>
            <a:ext cx="2377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時間削減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6035040" y="2834640"/>
            <a:ext cx="2377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100名規模年間</a:t>
            </a:r>
            <a:endParaRPr lang="en-US" sz="1200" dirty="0"/>
          </a:p>
        </p:txBody>
      </p:sp>
      <p:sp>
        <p:nvSpPr>
          <p:cNvPr id="25" name="Shape 23"/>
          <p:cNvSpPr/>
          <p:nvPr/>
        </p:nvSpPr>
        <p:spPr>
          <a:xfrm>
            <a:off x="6217920" y="3108960"/>
            <a:ext cx="2011680" cy="0"/>
          </a:xfrm>
          <a:prstGeom prst="line">
            <a:avLst/>
          </a:prstGeom>
          <a:noFill/>
          <a:ln w="12700">
            <a:solidFill>
              <a:srgbClr val="FFFFFF">
                <a:alpha val="70000"/>
              </a:srgbClr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6035040" y="320040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1,920万円</a:t>
            </a:r>
            <a:endParaRPr lang="en-US" sz="2000" dirty="0"/>
          </a:p>
        </p:txBody>
      </p:sp>
      <p:sp>
        <p:nvSpPr>
          <p:cNvPr id="27" name="Text 25"/>
          <p:cNvSpPr/>
          <p:nvPr/>
        </p:nvSpPr>
        <p:spPr>
          <a:xfrm>
            <a:off x="6035040" y="3474720"/>
            <a:ext cx="2377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年間コスト削減</a:t>
            </a:r>
            <a:endParaRPr lang="en-US" sz="1200" dirty="0"/>
          </a:p>
        </p:txBody>
      </p:sp>
      <p:sp>
        <p:nvSpPr>
          <p:cNvPr id="28" name="Shape 26"/>
          <p:cNvSpPr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solidFill>
            <a:srgbClr val="FFE066"/>
          </a:solidFill>
          <a:ln/>
        </p:spPr>
      </p:sp>
      <p:sp>
        <p:nvSpPr>
          <p:cNvPr id="29" name="Text 27"/>
          <p:cNvSpPr/>
          <p:nvPr/>
        </p:nvSpPr>
        <p:spPr>
          <a:xfrm>
            <a:off x="1097280" y="393192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B8860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📊 波及効果の可視化</a:t>
            </a:r>
            <a:endParaRPr lang="en-US" sz="1800" dirty="0"/>
          </a:p>
        </p:txBody>
      </p:sp>
      <p:sp>
        <p:nvSpPr>
          <p:cNvPr id="30" name="Text 28"/>
          <p:cNvSpPr/>
          <p:nvPr/>
        </p:nvSpPr>
        <p:spPr>
          <a:xfrm>
            <a:off x="1280160" y="4251960"/>
            <a:ext cx="20116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7A5F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個人の改善 → ストレス軽減・創造時間増加</a:t>
            </a:r>
            <a:endParaRPr lang="en-US" sz="1100" dirty="0"/>
          </a:p>
        </p:txBody>
      </p:sp>
      <p:sp>
        <p:nvSpPr>
          <p:cNvPr id="31" name="Text 29"/>
          <p:cNvSpPr/>
          <p:nvPr/>
        </p:nvSpPr>
        <p:spPr>
          <a:xfrm>
            <a:off x="3474720" y="4251960"/>
            <a:ext cx="20116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7A5F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チームの改善 → スキル底上げ・生産性向上</a:t>
            </a:r>
            <a:endParaRPr lang="en-US" sz="1100" dirty="0"/>
          </a:p>
        </p:txBody>
      </p:sp>
      <p:sp>
        <p:nvSpPr>
          <p:cNvPr id="32" name="Text 30"/>
          <p:cNvSpPr/>
          <p:nvPr/>
        </p:nvSpPr>
        <p:spPr>
          <a:xfrm>
            <a:off x="5669280" y="4251960"/>
            <a:ext cx="20116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7A5F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組織の改善 → 戦略浸透・競争力向上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品質向上、数値で実証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Before/After の明確な差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技術理解度の向上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48640" y="201168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DC354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80%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548640" y="2468880"/>
            <a:ext cx="7315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1371600" y="2240280"/>
            <a:ext cx="731520" cy="0"/>
          </a:xfrm>
          <a:prstGeom prst="line">
            <a:avLst/>
          </a:prstGeom>
          <a:noFill/>
          <a:ln w="50800">
            <a:solidFill>
              <a:srgbClr val="0078D4"/>
            </a:solidFill>
            <a:prstDash val="solid"/>
            <a:tailEnd type="triangle"/>
          </a:ln>
        </p:spPr>
      </p:sp>
      <p:sp>
        <p:nvSpPr>
          <p:cNvPr id="8" name="Text 6"/>
          <p:cNvSpPr/>
          <p:nvPr/>
        </p:nvSpPr>
        <p:spPr>
          <a:xfrm>
            <a:off x="2194560" y="201168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8A74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95%</a:t>
            </a:r>
            <a:endParaRPr lang="en-US" sz="3600" dirty="0"/>
          </a:p>
        </p:txBody>
      </p:sp>
      <p:sp>
        <p:nvSpPr>
          <p:cNvPr id="9" name="Text 7"/>
          <p:cNvSpPr/>
          <p:nvPr/>
        </p:nvSpPr>
        <p:spPr>
          <a:xfrm>
            <a:off x="2194560" y="2468880"/>
            <a:ext cx="7315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After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548640" y="2743200"/>
            <a:ext cx="2377440" cy="731520"/>
          </a:xfrm>
          <a:prstGeom prst="rect">
            <a:avLst/>
          </a:prstGeom>
          <a:solidFill>
            <a:srgbClr val="F3F2F1"/>
          </a:solidFill>
          <a:ln/>
        </p:spPr>
      </p:sp>
      <p:sp>
        <p:nvSpPr>
          <p:cNvPr id="11" name="Text 9"/>
          <p:cNvSpPr/>
          <p:nvPr/>
        </p:nvSpPr>
        <p:spPr>
          <a:xfrm>
            <a:off x="640080" y="283464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測定方法: 受講者アンケート、理解度テスト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640080" y="310896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要因: ペルソナ分析による最適化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3200400" y="164592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説得力の向上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3291840" y="201168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DC354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60%</a:t>
            </a:r>
            <a:endParaRPr lang="en-US" sz="3600" dirty="0"/>
          </a:p>
        </p:txBody>
      </p:sp>
      <p:sp>
        <p:nvSpPr>
          <p:cNvPr id="15" name="Text 13"/>
          <p:cNvSpPr/>
          <p:nvPr/>
        </p:nvSpPr>
        <p:spPr>
          <a:xfrm>
            <a:off x="3291840" y="2468880"/>
            <a:ext cx="7315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4114800" y="2240280"/>
            <a:ext cx="731520" cy="0"/>
          </a:xfrm>
          <a:prstGeom prst="line">
            <a:avLst/>
          </a:prstGeom>
          <a:noFill/>
          <a:ln w="50800">
            <a:solidFill>
              <a:srgbClr val="107C10"/>
            </a:solidFill>
            <a:prstDash val="solid"/>
            <a:tailEnd type="triangle"/>
          </a:ln>
        </p:spPr>
      </p:sp>
      <p:sp>
        <p:nvSpPr>
          <p:cNvPr id="17" name="Text 15"/>
          <p:cNvSpPr/>
          <p:nvPr/>
        </p:nvSpPr>
        <p:spPr>
          <a:xfrm>
            <a:off x="4937760" y="201168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8A74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85%</a:t>
            </a:r>
            <a:endParaRPr lang="en-US" sz="3600" dirty="0"/>
          </a:p>
        </p:txBody>
      </p:sp>
      <p:sp>
        <p:nvSpPr>
          <p:cNvPr id="18" name="Text 16"/>
          <p:cNvSpPr/>
          <p:nvPr/>
        </p:nvSpPr>
        <p:spPr>
          <a:xfrm>
            <a:off x="4937760" y="2468880"/>
            <a:ext cx="7315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After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3291840" y="2743200"/>
            <a:ext cx="2377440" cy="731520"/>
          </a:xfrm>
          <a:prstGeom prst="rect">
            <a:avLst/>
          </a:prstGeom>
          <a:solidFill>
            <a:srgbClr val="F3F2F1"/>
          </a:solidFill>
          <a:ln/>
        </p:spPr>
      </p:sp>
      <p:sp>
        <p:nvSpPr>
          <p:cNvPr id="20" name="Text 18"/>
          <p:cNvSpPr/>
          <p:nvPr/>
        </p:nvSpPr>
        <p:spPr>
          <a:xfrm>
            <a:off x="3383280" y="283464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測定方法: 提案承認率追跡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3383280" y="310896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要因: ストーリーテリング最適化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5943600" y="164592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聴衆満足度の向上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6035040" y="201168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DC354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4.2</a:t>
            </a:r>
            <a:endParaRPr lang="en-US" sz="3600" dirty="0"/>
          </a:p>
        </p:txBody>
      </p:sp>
      <p:sp>
        <p:nvSpPr>
          <p:cNvPr id="24" name="Text 22"/>
          <p:cNvSpPr/>
          <p:nvPr/>
        </p:nvSpPr>
        <p:spPr>
          <a:xfrm>
            <a:off x="6035040" y="2468880"/>
            <a:ext cx="7315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</a:t>
            </a:r>
            <a:endParaRPr lang="en-US" sz="1200" dirty="0"/>
          </a:p>
        </p:txBody>
      </p:sp>
      <p:sp>
        <p:nvSpPr>
          <p:cNvPr id="25" name="Shape 23"/>
          <p:cNvSpPr/>
          <p:nvPr/>
        </p:nvSpPr>
        <p:spPr>
          <a:xfrm>
            <a:off x="6858000" y="2240280"/>
            <a:ext cx="731520" cy="0"/>
          </a:xfrm>
          <a:prstGeom prst="line">
            <a:avLst/>
          </a:prstGeom>
          <a:noFill/>
          <a:ln w="50800">
            <a:solidFill>
              <a:srgbClr val="5C2D91"/>
            </a:solidFill>
            <a:prstDash val="solid"/>
            <a:tailEnd type="triangle"/>
          </a:ln>
        </p:spPr>
      </p:sp>
      <p:sp>
        <p:nvSpPr>
          <p:cNvPr id="26" name="Text 24"/>
          <p:cNvSpPr/>
          <p:nvPr/>
        </p:nvSpPr>
        <p:spPr>
          <a:xfrm>
            <a:off x="7680960" y="201168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8A74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4.8</a:t>
            </a:r>
            <a:endParaRPr lang="en-US" sz="3600" dirty="0"/>
          </a:p>
        </p:txBody>
      </p:sp>
      <p:sp>
        <p:nvSpPr>
          <p:cNvPr id="27" name="Text 25"/>
          <p:cNvSpPr/>
          <p:nvPr/>
        </p:nvSpPr>
        <p:spPr>
          <a:xfrm>
            <a:off x="7680960" y="2468880"/>
            <a:ext cx="7315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After</a:t>
            </a:r>
            <a:endParaRPr lang="en-US" sz="1200" dirty="0"/>
          </a:p>
        </p:txBody>
      </p:sp>
      <p:sp>
        <p:nvSpPr>
          <p:cNvPr id="28" name="Shape 26"/>
          <p:cNvSpPr/>
          <p:nvPr/>
        </p:nvSpPr>
        <p:spPr>
          <a:xfrm>
            <a:off x="6035040" y="2743200"/>
            <a:ext cx="2377440" cy="731520"/>
          </a:xfrm>
          <a:prstGeom prst="rect">
            <a:avLst/>
          </a:prstGeom>
          <a:solidFill>
            <a:srgbClr val="F3F2F1"/>
          </a:solidFill>
          <a:ln/>
        </p:spPr>
      </p:sp>
      <p:sp>
        <p:nvSpPr>
          <p:cNvPr id="29" name="Text 27"/>
          <p:cNvSpPr/>
          <p:nvPr/>
        </p:nvSpPr>
        <p:spPr>
          <a:xfrm>
            <a:off x="6126480" y="283464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測定方法: 講演後満足度調査</a:t>
            </a:r>
            <a:endParaRPr lang="en-US" sz="1100" dirty="0"/>
          </a:p>
        </p:txBody>
      </p:sp>
      <p:sp>
        <p:nvSpPr>
          <p:cNvPr id="30" name="Text 28"/>
          <p:cNvSpPr/>
          <p:nvPr/>
        </p:nvSpPr>
        <p:spPr>
          <a:xfrm>
            <a:off x="6126480" y="310896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要因: 聴衆ニーズの精密把握</a:t>
            </a:r>
            <a:endParaRPr lang="en-US" sz="1100" dirty="0"/>
          </a:p>
        </p:txBody>
      </p:sp>
      <p:sp>
        <p:nvSpPr>
          <p:cNvPr id="31" name="Shape 29"/>
          <p:cNvSpPr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32" name="Text 30"/>
          <p:cNvSpPr/>
          <p:nvPr/>
        </p:nvSpPr>
        <p:spPr>
          <a:xfrm>
            <a:off x="1097280" y="374904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📈 データドリブンな改善</a:t>
            </a:r>
            <a:endParaRPr lang="en-US" sz="1800" dirty="0"/>
          </a:p>
        </p:txBody>
      </p:sp>
      <p:sp>
        <p:nvSpPr>
          <p:cNvPr id="33" name="Text 31"/>
          <p:cNvSpPr/>
          <p:nvPr/>
        </p:nvSpPr>
        <p:spPr>
          <a:xfrm>
            <a:off x="1097280" y="402336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PrezenX2の効果は感覚的なものではなく、測定可能な改善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実際のユーザーの声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リアルな成功体験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645920"/>
            <a:ext cx="2560320" cy="2194560"/>
          </a:xfrm>
          <a:prstGeom prst="rect">
            <a:avLst/>
          </a:prstGeom>
          <a:solidFill>
            <a:srgbClr val="F3F2F1"/>
          </a:solidFill>
          <a:ln w="50800">
            <a:solidFill>
              <a:srgbClr val="0078D4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48640" y="1463040"/>
            <a:ext cx="274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800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"</a:t>
            </a:r>
            <a:endParaRPr lang="en-US" sz="4800" dirty="0"/>
          </a:p>
        </p:txBody>
      </p:sp>
      <p:sp>
        <p:nvSpPr>
          <p:cNvPr id="6" name="Text 4"/>
          <p:cNvSpPr/>
          <p:nvPr/>
        </p:nvSpPr>
        <p:spPr>
          <a:xfrm>
            <a:off x="640080" y="18288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田中SE（シニアエンジニア）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40080" y="214884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i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「技術勉強会で『分かりやすい！』の連発。自分でも驚きました」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640080" y="27432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効果: 技術説明スキル向上、チーム内評価向上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640080" y="3108960"/>
            <a:ext cx="2194560" cy="36576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10" name="Text 8"/>
          <p:cNvSpPr/>
          <p:nvPr/>
        </p:nvSpPr>
        <p:spPr>
          <a:xfrm>
            <a:off x="731520" y="3200400"/>
            <a:ext cx="20116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勉強会満足度 4.1 → 4.9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3200400" y="1645920"/>
            <a:ext cx="2560320" cy="2194560"/>
          </a:xfrm>
          <a:prstGeom prst="rect">
            <a:avLst/>
          </a:prstGeom>
          <a:solidFill>
            <a:srgbClr val="F3F2F1"/>
          </a:solidFill>
          <a:ln w="50800">
            <a:solidFill>
              <a:srgbClr val="107C1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291840" y="1463040"/>
            <a:ext cx="274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800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"</a:t>
            </a:r>
            <a:endParaRPr lang="en-US" sz="4800" dirty="0"/>
          </a:p>
        </p:txBody>
      </p:sp>
      <p:sp>
        <p:nvSpPr>
          <p:cNvPr id="13" name="Text 11"/>
          <p:cNvSpPr/>
          <p:nvPr/>
        </p:nvSpPr>
        <p:spPr>
          <a:xfrm>
            <a:off x="3383280" y="18288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佐藤PM（プロダクトマネージャー）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3383280" y="214884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i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「投資家ピッチで資金調達成功。PrezenX2なしでは無理でした」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3383280" y="27432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効果: ステークホルダー説得力向上</a:t>
            </a:r>
            <a:endParaRPr lang="en-US" sz="1100" dirty="0"/>
          </a:p>
        </p:txBody>
      </p:sp>
      <p:sp>
        <p:nvSpPr>
          <p:cNvPr id="16" name="Shape 14"/>
          <p:cNvSpPr/>
          <p:nvPr/>
        </p:nvSpPr>
        <p:spPr>
          <a:xfrm>
            <a:off x="3383280" y="3108960"/>
            <a:ext cx="2194560" cy="365760"/>
          </a:xfrm>
          <a:prstGeom prst="rect">
            <a:avLst/>
          </a:prstGeom>
          <a:solidFill>
            <a:srgbClr val="107C10"/>
          </a:solidFill>
          <a:ln/>
        </p:spPr>
      </p:sp>
      <p:sp>
        <p:nvSpPr>
          <p:cNvPr id="17" name="Text 15"/>
          <p:cNvSpPr/>
          <p:nvPr/>
        </p:nvSpPr>
        <p:spPr>
          <a:xfrm>
            <a:off x="3474720" y="3200400"/>
            <a:ext cx="20116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ピッチ成功率 40% → 80%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5943600" y="1645920"/>
            <a:ext cx="2560320" cy="2194560"/>
          </a:xfrm>
          <a:prstGeom prst="rect">
            <a:avLst/>
          </a:prstGeom>
          <a:solidFill>
            <a:srgbClr val="F3F2F1"/>
          </a:solidFill>
          <a:ln w="50800">
            <a:solidFill>
              <a:srgbClr val="5C2D91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6035040" y="1463040"/>
            <a:ext cx="274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800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"</a:t>
            </a:r>
            <a:endParaRPr lang="en-US" sz="4800" dirty="0"/>
          </a:p>
        </p:txBody>
      </p:sp>
      <p:sp>
        <p:nvSpPr>
          <p:cNvPr id="20" name="Text 18"/>
          <p:cNvSpPr/>
          <p:nvPr/>
        </p:nvSpPr>
        <p:spPr>
          <a:xfrm>
            <a:off x="6126480" y="18288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松本CTO（最高技術責任者）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6126480" y="214884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i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「全社技術戦略が現場まで浸透。組織変革の起点になりました」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6126480" y="27432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効果: 組織コミュニケーション改善</a:t>
            </a:r>
            <a:endParaRPr lang="en-US" sz="1100" dirty="0"/>
          </a:p>
        </p:txBody>
      </p:sp>
      <p:sp>
        <p:nvSpPr>
          <p:cNvPr id="23" name="Shape 21"/>
          <p:cNvSpPr/>
          <p:nvPr/>
        </p:nvSpPr>
        <p:spPr>
          <a:xfrm>
            <a:off x="6126480" y="3108960"/>
            <a:ext cx="2194560" cy="365760"/>
          </a:xfrm>
          <a:prstGeom prst="rect">
            <a:avLst/>
          </a:prstGeom>
          <a:solidFill>
            <a:srgbClr val="5C2D91"/>
          </a:solidFill>
          <a:ln/>
        </p:spPr>
      </p:sp>
      <p:sp>
        <p:nvSpPr>
          <p:cNvPr id="24" name="Text 22"/>
          <p:cNvSpPr/>
          <p:nvPr/>
        </p:nvSpPr>
        <p:spPr>
          <a:xfrm>
            <a:off x="6217920" y="3200400"/>
            <a:ext cx="20116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戦略理解度 60% → 85%</a:t>
            </a:r>
            <a:endParaRPr lang="en-US" sz="1200" dirty="0"/>
          </a:p>
        </p:txBody>
      </p:sp>
      <p:sp>
        <p:nvSpPr>
          <p:cNvPr id="25" name="Shape 23"/>
          <p:cNvSpPr/>
          <p:nvPr/>
        </p:nvSpPr>
        <p:spPr>
          <a:xfrm>
            <a:off x="914400" y="4023360"/>
            <a:ext cx="7315200" cy="731520"/>
          </a:xfrm>
          <a:prstGeom prst="rect">
            <a:avLst/>
          </a:prstGeom>
          <a:solidFill>
            <a:srgbClr val="F3F2F1"/>
          </a:solidFill>
          <a:ln/>
        </p:spPr>
      </p:sp>
      <p:sp>
        <p:nvSpPr>
          <p:cNvPr id="26" name="Text 24"/>
          <p:cNvSpPr/>
          <p:nvPr/>
        </p:nvSpPr>
        <p:spPr>
          <a:xfrm>
            <a:off x="1097280" y="411480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5A9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🎯 共通する成功要因</a:t>
            </a:r>
            <a:endParaRPr lang="en-US" sz="1800" dirty="0"/>
          </a:p>
        </p:txBody>
      </p:sp>
      <p:sp>
        <p:nvSpPr>
          <p:cNvPr id="27" name="Text 25"/>
          <p:cNvSpPr/>
          <p:nvPr/>
        </p:nvSpPr>
        <p:spPr>
          <a:xfrm>
            <a:off x="1097280" y="4389120"/>
            <a:ext cx="6949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ペルソナ分析による最適化 × ストーリーテリング × 中間ファイル活用</a:t>
            </a:r>
            <a:endParaRPr lang="en-US" sz="1400" dirty="0"/>
          </a:p>
        </p:txBody>
      </p:sp>
      <p:sp>
        <p:nvSpPr>
          <p:cNvPr id="28" name="Text 26"/>
          <p:cNvSpPr/>
          <p:nvPr/>
        </p:nvSpPr>
        <p:spPr>
          <a:xfrm>
            <a:off x="1097280" y="4572000"/>
            <a:ext cx="6949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皆さんも同様の成果を得ることができます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今すぐ始められる3ステップ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リスクゼロで効果最大化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645920"/>
            <a:ext cx="2560320" cy="228600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5" name="Shape 3"/>
          <p:cNvSpPr/>
          <p:nvPr/>
        </p:nvSpPr>
        <p:spPr>
          <a:xfrm>
            <a:off x="1508760" y="1463040"/>
            <a:ext cx="457200" cy="4572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Text 4"/>
          <p:cNvSpPr/>
          <p:nvPr/>
        </p:nvSpPr>
        <p:spPr>
          <a:xfrm>
            <a:off x="1508760" y="15544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40080" y="20574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個人試用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640080" y="233172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即日開始可能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31520" y="260604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行動: GitHub リポジトリをクローン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731520" y="288036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準備: Node.js + Claude Code環境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731520" y="315468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対象: 田中SE、鈴木デザイナー、林ジュニア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640080" y="3474720"/>
            <a:ext cx="2194560" cy="365760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731520" y="3566160"/>
            <a:ext cx="20116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1週間でROI実感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3200400" y="1645920"/>
            <a:ext cx="2560320" cy="2286000"/>
          </a:xfrm>
          <a:prstGeom prst="rect">
            <a:avLst/>
          </a:prstGeom>
          <a:solidFill>
            <a:srgbClr val="107C10"/>
          </a:solidFill>
          <a:ln/>
        </p:spPr>
      </p:sp>
      <p:sp>
        <p:nvSpPr>
          <p:cNvPr id="15" name="Shape 13"/>
          <p:cNvSpPr/>
          <p:nvPr/>
        </p:nvSpPr>
        <p:spPr>
          <a:xfrm>
            <a:off x="4251960" y="1463040"/>
            <a:ext cx="457200" cy="4572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Text 14"/>
          <p:cNvSpPr/>
          <p:nvPr/>
        </p:nvSpPr>
        <p:spPr>
          <a:xfrm>
            <a:off x="4251960" y="15544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3383280" y="20574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チーム検証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3383280" y="233172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1ヶ月以内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3474720" y="260604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行動: 小規模プロジェクトでの効果測定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3474720" y="288036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準備: チーム共有環境構築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3474720" y="315468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対象: 佐藤PM、高橋営業</a:t>
            </a:r>
            <a:endParaRPr lang="en-US" sz="1100" dirty="0"/>
          </a:p>
        </p:txBody>
      </p:sp>
      <p:sp>
        <p:nvSpPr>
          <p:cNvPr id="22" name="Shape 20"/>
          <p:cNvSpPr/>
          <p:nvPr/>
        </p:nvSpPr>
        <p:spPr>
          <a:xfrm>
            <a:off x="3383280" y="3474720"/>
            <a:ext cx="2194560" cy="365760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3474720" y="3566160"/>
            <a:ext cx="20116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1ヶ月で品質向上実証</a:t>
            </a:r>
            <a:endParaRPr lang="en-US" sz="1200" dirty="0"/>
          </a:p>
        </p:txBody>
      </p:sp>
      <p:sp>
        <p:nvSpPr>
          <p:cNvPr id="24" name="Shape 22"/>
          <p:cNvSpPr/>
          <p:nvPr/>
        </p:nvSpPr>
        <p:spPr>
          <a:xfrm>
            <a:off x="5943600" y="1645920"/>
            <a:ext cx="2560320" cy="2286000"/>
          </a:xfrm>
          <a:prstGeom prst="rect">
            <a:avLst/>
          </a:prstGeom>
          <a:solidFill>
            <a:srgbClr val="5C2D91"/>
          </a:solidFill>
          <a:ln/>
        </p:spPr>
      </p:sp>
      <p:sp>
        <p:nvSpPr>
          <p:cNvPr id="25" name="Shape 23"/>
          <p:cNvSpPr/>
          <p:nvPr/>
        </p:nvSpPr>
        <p:spPr>
          <a:xfrm>
            <a:off x="6995160" y="1463040"/>
            <a:ext cx="457200" cy="4572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Text 24"/>
          <p:cNvSpPr/>
          <p:nvPr/>
        </p:nvSpPr>
        <p:spPr>
          <a:xfrm>
            <a:off x="6995160" y="15544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2000" dirty="0"/>
          </a:p>
        </p:txBody>
      </p:sp>
      <p:sp>
        <p:nvSpPr>
          <p:cNvPr id="27" name="Text 25"/>
          <p:cNvSpPr/>
          <p:nvPr/>
        </p:nvSpPr>
        <p:spPr>
          <a:xfrm>
            <a:off x="6126480" y="205740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組織展開</a:t>
            </a:r>
            <a:endParaRPr lang="en-US" sz="1800" dirty="0"/>
          </a:p>
        </p:txBody>
      </p:sp>
      <p:sp>
        <p:nvSpPr>
          <p:cNvPr id="28" name="Text 26"/>
          <p:cNvSpPr/>
          <p:nvPr/>
        </p:nvSpPr>
        <p:spPr>
          <a:xfrm>
            <a:off x="6126480" y="233172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四半期単位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6217920" y="260604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行動: 段階的な全社導入</a:t>
            </a:r>
            <a:endParaRPr lang="en-US" sz="1100" dirty="0"/>
          </a:p>
        </p:txBody>
      </p:sp>
      <p:sp>
        <p:nvSpPr>
          <p:cNvPr id="30" name="Text 28"/>
          <p:cNvSpPr/>
          <p:nvPr/>
        </p:nvSpPr>
        <p:spPr>
          <a:xfrm>
            <a:off x="6217920" y="288036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準備: 組織的な導入計画策定</a:t>
            </a:r>
            <a:endParaRPr lang="en-US" sz="1100" dirty="0"/>
          </a:p>
        </p:txBody>
      </p:sp>
      <p:sp>
        <p:nvSpPr>
          <p:cNvPr id="31" name="Text 29"/>
          <p:cNvSpPr/>
          <p:nvPr/>
        </p:nvSpPr>
        <p:spPr>
          <a:xfrm>
            <a:off x="6217920" y="315468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対象: 山田部長、伊藤課長、松本CTO</a:t>
            </a:r>
            <a:endParaRPr lang="en-US" sz="1100" dirty="0"/>
          </a:p>
        </p:txBody>
      </p:sp>
      <p:sp>
        <p:nvSpPr>
          <p:cNvPr id="32" name="Shape 30"/>
          <p:cNvSpPr/>
          <p:nvPr/>
        </p:nvSpPr>
        <p:spPr>
          <a:xfrm>
            <a:off x="6126480" y="3474720"/>
            <a:ext cx="2194560" cy="365760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6217920" y="3566160"/>
            <a:ext cx="20116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3ヶ月で組織変革実現</a:t>
            </a:r>
            <a:endParaRPr lang="en-US" sz="1200" dirty="0"/>
          </a:p>
        </p:txBody>
      </p:sp>
      <p:sp>
        <p:nvSpPr>
          <p:cNvPr id="34" name="Shape 32"/>
          <p:cNvSpPr/>
          <p:nvPr/>
        </p:nvSpPr>
        <p:spPr>
          <a:xfrm>
            <a:off x="914400" y="4114800"/>
            <a:ext cx="7315200" cy="548640"/>
          </a:xfrm>
          <a:prstGeom prst="rect">
            <a:avLst/>
          </a:prstGeom>
          <a:solidFill>
            <a:srgbClr val="FFE066"/>
          </a:solidFill>
          <a:ln/>
        </p:spPr>
      </p:sp>
      <p:sp>
        <p:nvSpPr>
          <p:cNvPr id="35" name="Text 33"/>
          <p:cNvSpPr/>
          <p:nvPr/>
        </p:nvSpPr>
        <p:spPr>
          <a:xfrm>
            <a:off x="1097280" y="4206240"/>
            <a:ext cx="6949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B8860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🚀 成功の秘訣</a:t>
            </a:r>
            <a:endParaRPr lang="en-US" sz="1800" dirty="0"/>
          </a:p>
        </p:txBody>
      </p:sp>
      <p:sp>
        <p:nvSpPr>
          <p:cNvPr id="36" name="Text 34"/>
          <p:cNvSpPr/>
          <p:nvPr/>
        </p:nvSpPr>
        <p:spPr>
          <a:xfrm>
            <a:off x="1097280" y="4389120"/>
            <a:ext cx="69494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7A5F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個人から始めて、組織を変える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3つの安心保証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失うものは何もありません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645920"/>
            <a:ext cx="2560320" cy="201168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5" name="Text 3"/>
          <p:cNvSpPr/>
          <p:nvPr/>
        </p:nvSpPr>
        <p:spPr>
          <a:xfrm>
            <a:off x="548640" y="17373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🔒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548640" y="214884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技術リスクゼロ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40080" y="246888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オープンソース: MIT License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640080" y="269748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実績豊富: GitHub Stars、コミット履歴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640080" y="292608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透明性: 全コード公開、監査可能</a:t>
            </a:r>
            <a:endParaRPr lang="en-US" sz="1100" dirty="0"/>
          </a:p>
        </p:txBody>
      </p:sp>
      <p:sp>
        <p:nvSpPr>
          <p:cNvPr id="10" name="Shape 8"/>
          <p:cNvSpPr/>
          <p:nvPr/>
        </p:nvSpPr>
        <p:spPr>
          <a:xfrm>
            <a:off x="3200400" y="1645920"/>
            <a:ext cx="2560320" cy="201168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11" name="Text 9"/>
          <p:cNvSpPr/>
          <p:nvPr/>
        </p:nvSpPr>
        <p:spPr>
          <a:xfrm>
            <a:off x="3291840" y="17373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⚙️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3291840" y="214884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運用リスクゼロ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3383280" y="246888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既存フロー影響なし: 並行運用可能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3383280" y="269748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段階的導入: いつでも停止可能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3383280" y="292608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データセキュリティ: ローカル処理</a:t>
            </a:r>
            <a:endParaRPr lang="en-US" sz="1100" dirty="0"/>
          </a:p>
        </p:txBody>
      </p:sp>
      <p:sp>
        <p:nvSpPr>
          <p:cNvPr id="16" name="Shape 14"/>
          <p:cNvSpPr/>
          <p:nvPr/>
        </p:nvSpPr>
        <p:spPr>
          <a:xfrm>
            <a:off x="5943600" y="1645920"/>
            <a:ext cx="2560320" cy="201168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17" name="Text 15"/>
          <p:cNvSpPr/>
          <p:nvPr/>
        </p:nvSpPr>
        <p:spPr>
          <a:xfrm>
            <a:off x="6035040" y="17373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💰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6035040" y="214884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投資リスクゼロ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6126480" y="246888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完全無料: ライセンス費用なし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6126480" y="269748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ROI確実: 1週間で効果実感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6126480" y="292608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追加コストなし: 既存環境活用</a:t>
            </a:r>
            <a:endParaRPr lang="en-US" sz="1100" dirty="0"/>
          </a:p>
        </p:txBody>
      </p:sp>
      <p:sp>
        <p:nvSpPr>
          <p:cNvPr id="22" name="Shape 20"/>
          <p:cNvSpPr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solidFill>
            <a:srgbClr val="107C10"/>
          </a:solidFill>
          <a:ln/>
        </p:spPr>
      </p:sp>
      <p:sp>
        <p:nvSpPr>
          <p:cNvPr id="23" name="Text 21"/>
          <p:cNvSpPr/>
          <p:nvPr/>
        </p:nvSpPr>
        <p:spPr>
          <a:xfrm>
            <a:off x="1097280" y="393192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✅ 完全保証</a:t>
            </a:r>
            <a:endParaRPr lang="en-US" sz="1800" dirty="0"/>
          </a:p>
        </p:txBody>
      </p:sp>
      <p:sp>
        <p:nvSpPr>
          <p:cNvPr id="24" name="Text 22"/>
          <p:cNvSpPr/>
          <p:nvPr/>
        </p:nvSpPr>
        <p:spPr>
          <a:xfrm>
            <a:off x="1097280" y="420624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失うものは何もありません</a:t>
            </a:r>
            <a:endParaRPr lang="en-US" sz="1600" dirty="0"/>
          </a:p>
        </p:txBody>
      </p:sp>
      <p:sp>
        <p:nvSpPr>
          <p:cNvPr id="25" name="Text 23"/>
          <p:cNvSpPr/>
          <p:nvPr/>
        </p:nvSpPr>
        <p:spPr>
          <a:xfrm>
            <a:off x="1097280" y="448056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得られるのは時間と品質、そして組織の競争力向上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あなたの次の一歩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行動こそが変革の始まり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554480"/>
            <a:ext cx="4114800" cy="1188720"/>
          </a:xfrm>
          <a:prstGeom prst="rect">
            <a:avLst/>
          </a:prstGeom>
          <a:solidFill>
            <a:srgbClr val="FFFFFF"/>
          </a:solidFill>
          <a:ln w="38100">
            <a:solidFill>
              <a:srgbClr val="5C2D91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1645920"/>
            <a:ext cx="3749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松本CTO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40080" y="192024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組織トライアル検討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640080" y="2286000"/>
            <a:ext cx="3749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→ 戦略会議でPrezenX2を議題に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4800600" y="1554480"/>
            <a:ext cx="4114800" cy="1188720"/>
          </a:xfrm>
          <a:prstGeom prst="rect">
            <a:avLst/>
          </a:prstGeom>
          <a:solidFill>
            <a:srgbClr val="FFFFFF"/>
          </a:solidFill>
          <a:ln w="38100">
            <a:solidFill>
              <a:srgbClr val="107C1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983480" y="1645920"/>
            <a:ext cx="3749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佐藤PM・山田部長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983480" y="192024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チーム導入計画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4983480" y="2286000"/>
            <a:ext cx="3749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→ 次回会議で提案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457200" y="2926080"/>
            <a:ext cx="4114800" cy="1188720"/>
          </a:xfrm>
          <a:prstGeom prst="rect">
            <a:avLst/>
          </a:prstGeom>
          <a:solidFill>
            <a:srgbClr val="FFFFFF"/>
          </a:solidFill>
          <a:ln w="38100">
            <a:solidFill>
              <a:srgbClr val="0078D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640080" y="3017520"/>
            <a:ext cx="3749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田中SE・鈴木デザイナー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640080" y="329184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個人活用開始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640080" y="3657600"/>
            <a:ext cx="3749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→ 今日GitHubをチェック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4800600" y="2926080"/>
            <a:ext cx="4114800" cy="1188720"/>
          </a:xfrm>
          <a:prstGeom prst="rect">
            <a:avLst/>
          </a:prstGeom>
          <a:solidFill>
            <a:srgbClr val="FFFFFF"/>
          </a:solidFill>
          <a:ln w="38100">
            <a:solidFill>
              <a:srgbClr val="0078D4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4983480" y="3017520"/>
            <a:ext cx="3749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林ジュニア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4983480" y="329184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スキル向上計画</a:t>
            </a:r>
            <a:endParaRPr lang="en-US" sz="1800" dirty="0"/>
          </a:p>
        </p:txBody>
      </p:sp>
      <p:sp>
        <p:nvSpPr>
          <p:cNvPr id="19" name="Text 17"/>
          <p:cNvSpPr/>
          <p:nvPr/>
        </p:nvSpPr>
        <p:spPr>
          <a:xfrm>
            <a:off x="4983480" y="3657600"/>
            <a:ext cx="3749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→ 学習ロードマップを作成</a:t>
            </a:r>
            <a:endParaRPr lang="en-US" sz="1400" dirty="0"/>
          </a:p>
        </p:txBody>
      </p:sp>
      <p:sp>
        <p:nvSpPr>
          <p:cNvPr id="20" name="Shape 18"/>
          <p:cNvSpPr/>
          <p:nvPr/>
        </p:nvSpPr>
        <p:spPr>
          <a:xfrm>
            <a:off x="914400" y="4297680"/>
            <a:ext cx="7315200" cy="914400"/>
          </a:xfrm>
          <a:prstGeom prst="rect">
            <a:avLst/>
          </a:prstGeom>
          <a:solidFill>
            <a:srgbClr val="107C10"/>
          </a:solidFill>
          <a:ln/>
        </p:spPr>
      </p:sp>
      <p:sp>
        <p:nvSpPr>
          <p:cNvPr id="21" name="Text 19"/>
          <p:cNvSpPr/>
          <p:nvPr/>
        </p:nvSpPr>
        <p:spPr>
          <a:xfrm>
            <a:off x="1097280" y="438912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全員共通アクション</a:t>
            </a: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1097280" y="466344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GitHub Star で応援 → プロジェクトの発展に貢献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097280" y="493776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⭐ GitHub: https://github.com/nahisaho/PrezenX2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1371600" y="5303520"/>
            <a:ext cx="6400800" cy="36576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25" name="Text 23"/>
          <p:cNvSpPr/>
          <p:nvPr/>
        </p:nvSpPr>
        <p:spPr>
          <a:xfrm>
            <a:off x="1554480" y="5394960"/>
            <a:ext cx="6035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🚀 行動こそが変革の始まり。皆さんの一歩が、プレゼンテーションの未来を変えます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あなたも経験ありませんか？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プレゼン作成の現実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645920"/>
            <a:ext cx="2743200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0078D4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実務層の悩み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40080" y="219456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「今週末も技術資料作成で潰れる...」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3200400" y="1645920"/>
            <a:ext cx="2743200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107C1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38328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管理職層の悩み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3383280" y="219456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「部下の資料、品質がバラバラすぎる」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5943600" y="1645920"/>
            <a:ext cx="2743200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5C2D9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12648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経営層の悩み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6126480" y="219456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「資料作成コスト、見えない機会損失」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solidFill>
            <a:srgbClr val="F3F2F1"/>
          </a:solidFill>
          <a:ln w="25400">
            <a:solidFill>
              <a:srgbClr val="005A9E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97280" y="3977640"/>
            <a:ext cx="6949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5A9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Presentation Zen「理想と現実のギャップ」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1097280" y="4297680"/>
            <a:ext cx="6949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理想は分かったけれど、現実は厳しい...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今日の3つの約束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あなたの課題に直接答えます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554480"/>
            <a:ext cx="4114800" cy="13716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78D4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169164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田中SEさんへ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40080" y="2057400"/>
            <a:ext cx="37490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技術説明が劇的に楽になる方法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40080" y="251460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複雑なアーキテクチャも、誰でも理解できる形に変換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4800600" y="1554480"/>
            <a:ext cx="4114800" cy="1371600"/>
          </a:xfrm>
          <a:prstGeom prst="rect">
            <a:avLst/>
          </a:prstGeom>
          <a:solidFill>
            <a:srgbClr val="FFFFFF"/>
          </a:solidFill>
          <a:ln w="38100">
            <a:solidFill>
              <a:srgbClr val="107C1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983480" y="169164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佐藤PMさんへ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4983480" y="2057400"/>
            <a:ext cx="37490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ステークホルダー説得の新しい秘訣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4983480" y="251460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投資家でも、開発チームでも、全員を納得させる方法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2514600" y="3108960"/>
            <a:ext cx="4114800" cy="1371600"/>
          </a:xfrm>
          <a:prstGeom prst="rect">
            <a:avLst/>
          </a:prstGeom>
          <a:solidFill>
            <a:srgbClr val="FFFFFF"/>
          </a:solidFill>
          <a:ln w="38100">
            <a:solidFill>
              <a:srgbClr val="5C2D91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697480" y="324612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松本CTOさんへ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2697480" y="3611880"/>
            <a:ext cx="37490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組織生産性向上の具体的戦略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2697480" y="4069080"/>
            <a:ext cx="3749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個人からチーム、そして組織全体への展開方法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914400" y="4663440"/>
            <a:ext cx="7315200" cy="731520"/>
          </a:xfrm>
          <a:prstGeom prst="rect">
            <a:avLst/>
          </a:prstGeom>
          <a:solidFill>
            <a:srgbClr val="107C10"/>
          </a:solidFill>
          <a:ln/>
        </p:spPr>
      </p:sp>
      <p:sp>
        <p:nvSpPr>
          <p:cNvPr id="17" name="Text 15"/>
          <p:cNvSpPr/>
          <p:nvPr/>
        </p:nvSpPr>
        <p:spPr>
          <a:xfrm>
            <a:off x="1097280" y="475488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全員への約束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1097280" y="502920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45分後、皆さんは必ず「これ、試してみたい」と思うはずです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隠れたコスト、可視化します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プレゼン作成の真の代償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554480"/>
            <a:ext cx="2743200" cy="228600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5" name="Text 3"/>
          <p:cNvSpPr/>
          <p:nvPr/>
        </p:nvSpPr>
        <p:spPr>
          <a:xfrm>
            <a:off x="640080" y="17373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実務層（個人）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40080" y="219456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120時間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640080" y="274320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年間機会損失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40080" y="31089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96万円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640080" y="347472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時給8,000円換算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3429000" y="1554480"/>
            <a:ext cx="2743200" cy="228600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11" name="Text 9"/>
          <p:cNvSpPr/>
          <p:nvPr/>
        </p:nvSpPr>
        <p:spPr>
          <a:xfrm>
            <a:off x="3611880" y="17373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管理職層（チーム）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3611880" y="219456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30%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3611880" y="274320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管理工数が資料レビュー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3611880" y="31089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400万円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3611880" y="347472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5人チーム年間コスト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6400800" y="1554480"/>
            <a:ext cx="2743200" cy="228600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17" name="Text 15"/>
          <p:cNvSpPr/>
          <p:nvPr/>
        </p:nvSpPr>
        <p:spPr>
          <a:xfrm>
            <a:off x="6583680" y="17373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経営層（組織）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6583680" y="219456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2,400時間</a:t>
            </a:r>
            <a:endParaRPr lang="en-US" sz="3600" dirty="0"/>
          </a:p>
        </p:txBody>
      </p:sp>
      <p:sp>
        <p:nvSpPr>
          <p:cNvPr id="19" name="Text 17"/>
          <p:cNvSpPr/>
          <p:nvPr/>
        </p:nvSpPr>
        <p:spPr>
          <a:xfrm>
            <a:off x="6583680" y="274320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100名規模年間非効率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6583680" y="310896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1,920万円</a:t>
            </a:r>
            <a:endParaRPr lang="en-US" sz="2400" dirty="0"/>
          </a:p>
        </p:txBody>
      </p:sp>
      <p:sp>
        <p:nvSpPr>
          <p:cNvPr id="21" name="Text 19"/>
          <p:cNvSpPr/>
          <p:nvPr/>
        </p:nvSpPr>
        <p:spPr>
          <a:xfrm>
            <a:off x="6583680" y="3474720"/>
            <a:ext cx="2377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新機能2つ分の開発リソース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5A9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これは氷山の一角。見えないコストはさらに大きい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品質のばらつきが組織を蝕む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見えない品質コスト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554480"/>
            <a:ext cx="8229600" cy="36576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5" name="Text 3"/>
          <p:cNvSpPr/>
          <p:nvPr/>
        </p:nvSpPr>
        <p:spPr>
          <a:xfrm>
            <a:off x="640080" y="1645920"/>
            <a:ext cx="7863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階層                 品質問題                        現状数値                    ビジネス影響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457200" y="1920240"/>
            <a:ext cx="8229600" cy="5486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78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40080" y="201168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技術者視点    伝わらない技術提案    理解度平均60%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再説明率40%    プロジェクト平均2週間遅延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457200" y="2468880"/>
            <a:ext cx="8229600" cy="548640"/>
          </a:xfrm>
          <a:prstGeom prst="rect">
            <a:avLst/>
          </a:prstGeom>
          <a:solidFill>
            <a:srgbClr val="F3F2F1"/>
          </a:solidFill>
          <a:ln w="12700">
            <a:solidFill>
              <a:srgbClr val="0078D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40080" y="256032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PM視点    ステークホルダー合意困難    承認まで平均3.5回会議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意思決定30%遅延    要件変更25%増加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3017520"/>
            <a:ext cx="8229600" cy="5486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78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40080" y="310896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CTO視点    技術戦略浸透阻害    理解度30-80%ばらつき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実行一貫性低下    イノベーション速度20%劣後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914400" y="4023360"/>
            <a:ext cx="7315200" cy="731520"/>
          </a:xfrm>
          <a:prstGeom prst="rect">
            <a:avLst/>
          </a:prstGeom>
          <a:solidFill>
            <a:srgbClr val="FFE066"/>
          </a:solidFill>
          <a:ln/>
        </p:spPr>
      </p:sp>
      <p:sp>
        <p:nvSpPr>
          <p:cNvPr id="13" name="Text 11"/>
          <p:cNvSpPr/>
          <p:nvPr/>
        </p:nvSpPr>
        <p:spPr>
          <a:xfrm>
            <a:off x="1097280" y="411480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B8860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品質問題の連鎖反応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1097280" y="438912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A5F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個人の品質問題 → チームの非効率 → 組織の競争力低下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既存解決策の3つの限界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なぜ従来の方法では解決できないのか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645920"/>
            <a:ext cx="2560320" cy="228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DC3545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4864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DC354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❌ テンプレート依存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40080" y="228600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カスタマイズ性: 低い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40080" y="251460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聴衆適応性: 不十分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640080" y="274320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創造性阻害: 高リスク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548640" y="3383280"/>
            <a:ext cx="2377440" cy="457200"/>
          </a:xfrm>
          <a:prstGeom prst="rect">
            <a:avLst/>
          </a:prstGeom>
          <a:solidFill>
            <a:srgbClr val="F8D7DA"/>
          </a:solidFill>
          <a:ln/>
        </p:spPr>
      </p:sp>
      <p:sp>
        <p:nvSpPr>
          <p:cNvPr id="10" name="Text 8"/>
          <p:cNvSpPr/>
          <p:nvPr/>
        </p:nvSpPr>
        <p:spPr>
          <a:xfrm>
            <a:off x="640080" y="347472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721C2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結果: パターン化された無機質な資料</a:t>
            </a:r>
            <a:endParaRPr lang="en-US" sz="1100" dirty="0"/>
          </a:p>
        </p:txBody>
      </p:sp>
      <p:sp>
        <p:nvSpPr>
          <p:cNvPr id="11" name="Shape 9"/>
          <p:cNvSpPr/>
          <p:nvPr/>
        </p:nvSpPr>
        <p:spPr>
          <a:xfrm>
            <a:off x="3200400" y="1645920"/>
            <a:ext cx="2560320" cy="228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DC354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29184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DC354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❌ 属人化問題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3383280" y="228600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スキル格差: 5倍の差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383280" y="251460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品質ばらつき: 大きい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3383280" y="274320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知識継承: 困難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3291840" y="3383280"/>
            <a:ext cx="2377440" cy="457200"/>
          </a:xfrm>
          <a:prstGeom prst="rect">
            <a:avLst/>
          </a:prstGeom>
          <a:solidFill>
            <a:srgbClr val="F8D7DA"/>
          </a:solidFill>
          <a:ln/>
        </p:spPr>
      </p:sp>
      <p:sp>
        <p:nvSpPr>
          <p:cNvPr id="17" name="Text 15"/>
          <p:cNvSpPr/>
          <p:nvPr/>
        </p:nvSpPr>
        <p:spPr>
          <a:xfrm>
            <a:off x="3383280" y="347472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721C2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結果: チーム全体の底上げ困難</a:t>
            </a:r>
            <a:endParaRPr lang="en-US" sz="1100" dirty="0"/>
          </a:p>
        </p:txBody>
      </p:sp>
      <p:sp>
        <p:nvSpPr>
          <p:cNvPr id="18" name="Shape 16"/>
          <p:cNvSpPr/>
          <p:nvPr/>
        </p:nvSpPr>
        <p:spPr>
          <a:xfrm>
            <a:off x="5943600" y="1645920"/>
            <a:ext cx="2560320" cy="228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DC3545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603504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DC354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❌ 一発作成幻想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6126480" y="228600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品質と効率: トレードオフ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6126480" y="251460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反復改善: 軽視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6126480" y="274320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学習効果: 限定的</a:t>
            </a:r>
            <a:endParaRPr lang="en-US" sz="1200" dirty="0"/>
          </a:p>
        </p:txBody>
      </p:sp>
      <p:sp>
        <p:nvSpPr>
          <p:cNvPr id="23" name="Shape 21"/>
          <p:cNvSpPr/>
          <p:nvPr/>
        </p:nvSpPr>
        <p:spPr>
          <a:xfrm>
            <a:off x="6035040" y="3383280"/>
            <a:ext cx="2377440" cy="457200"/>
          </a:xfrm>
          <a:prstGeom prst="rect">
            <a:avLst/>
          </a:prstGeom>
          <a:solidFill>
            <a:srgbClr val="F8D7DA"/>
          </a:solidFill>
          <a:ln/>
        </p:spPr>
      </p:sp>
      <p:sp>
        <p:nvSpPr>
          <p:cNvPr id="24" name="Text 22"/>
          <p:cNvSpPr/>
          <p:nvPr/>
        </p:nvSpPr>
        <p:spPr>
          <a:xfrm>
            <a:off x="6126480" y="347472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721C2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結果: 持続的改善の阻害</a:t>
            </a:r>
            <a:endParaRPr lang="en-US" sz="1100" dirty="0"/>
          </a:p>
        </p:txBody>
      </p:sp>
      <p:sp>
        <p:nvSpPr>
          <p:cNvPr id="25" name="Shape 23"/>
          <p:cNvSpPr/>
          <p:nvPr/>
        </p:nvSpPr>
        <p:spPr>
          <a:xfrm>
            <a:off x="914400" y="4114800"/>
            <a:ext cx="7315200" cy="548640"/>
          </a:xfrm>
          <a:prstGeom prst="rect">
            <a:avLst/>
          </a:prstGeom>
          <a:solidFill>
            <a:srgbClr val="F3F2F1"/>
          </a:solidFill>
          <a:ln/>
        </p:spPr>
      </p:sp>
      <p:sp>
        <p:nvSpPr>
          <p:cNvPr id="26" name="Text 24"/>
          <p:cNvSpPr/>
          <p:nvPr/>
        </p:nvSpPr>
        <p:spPr>
          <a:xfrm>
            <a:off x="1097280" y="425196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5A9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これらの限界を一気に解決するのがPrezenX2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PrezenX2の革新的アプローチ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人間とAIの最適な協働モデル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645920"/>
            <a:ext cx="2560320" cy="228600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5" name="Text 3"/>
          <p:cNvSpPr/>
          <p:nvPr/>
        </p:nvSpPr>
        <p:spPr>
          <a:xfrm>
            <a:off x="54864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🤝 人間中心設計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40080" y="2286000"/>
            <a:ext cx="21945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AIの役割: 構造化、素材提供、最適化提案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40080" y="2560320"/>
            <a:ext cx="21945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人間の役割: 判断、創造、最終調整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548640" y="3383280"/>
            <a:ext cx="2377440" cy="457200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640080" y="347472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協働効果: 両者の強みを最大化</a:t>
            </a:r>
            <a:endParaRPr lang="en-US" sz="1100" dirty="0"/>
          </a:p>
        </p:txBody>
      </p:sp>
      <p:sp>
        <p:nvSpPr>
          <p:cNvPr id="10" name="Shape 8"/>
          <p:cNvSpPr/>
          <p:nvPr/>
        </p:nvSpPr>
        <p:spPr>
          <a:xfrm>
            <a:off x="3200400" y="1645920"/>
            <a:ext cx="2560320" cy="2286000"/>
          </a:xfrm>
          <a:prstGeom prst="rect">
            <a:avLst/>
          </a:prstGeom>
          <a:solidFill>
            <a:srgbClr val="107C10"/>
          </a:solidFill>
          <a:ln/>
        </p:spPr>
      </p:sp>
      <p:sp>
        <p:nvSpPr>
          <p:cNvPr id="11" name="Text 9"/>
          <p:cNvSpPr/>
          <p:nvPr/>
        </p:nvSpPr>
        <p:spPr>
          <a:xfrm>
            <a:off x="329184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⭐ 品質ファースト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3383280" y="2286000"/>
            <a:ext cx="21945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14ステップ: 段階的改善プロセス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3383280" y="2560320"/>
            <a:ext cx="21945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中間ファイル: 人間による検閲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3291840" y="3383280"/>
            <a:ext cx="2377440" cy="457200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3383280" y="347472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反復改善: 品質の継続向上</a:t>
            </a:r>
            <a:endParaRPr lang="en-US" sz="1100" dirty="0"/>
          </a:p>
        </p:txBody>
      </p:sp>
      <p:sp>
        <p:nvSpPr>
          <p:cNvPr id="16" name="Shape 14"/>
          <p:cNvSpPr/>
          <p:nvPr/>
        </p:nvSpPr>
        <p:spPr>
          <a:xfrm>
            <a:off x="5943600" y="1645920"/>
            <a:ext cx="2560320" cy="2286000"/>
          </a:xfrm>
          <a:prstGeom prst="rect">
            <a:avLst/>
          </a:prstGeom>
          <a:solidFill>
            <a:srgbClr val="5C2D91"/>
          </a:solidFill>
          <a:ln/>
        </p:spPr>
      </p:sp>
      <p:sp>
        <p:nvSpPr>
          <p:cNvPr id="17" name="Text 15"/>
          <p:cNvSpPr/>
          <p:nvPr/>
        </p:nvSpPr>
        <p:spPr>
          <a:xfrm>
            <a:off x="603504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📈 段階的価値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6126480" y="2286000"/>
            <a:ext cx="21945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学習効果: 可視化された成長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6126480" y="2560320"/>
            <a:ext cx="21945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資産蓄積: テンプレートとノウハウ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6035040" y="3383280"/>
            <a:ext cx="2377440" cy="457200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6126480" y="3474720"/>
            <a:ext cx="2194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スキル向上: 使うほど上達する仕組み</a:t>
            </a:r>
            <a:endParaRPr lang="en-US" sz="1100" dirty="0"/>
          </a:p>
        </p:txBody>
      </p:sp>
      <p:sp>
        <p:nvSpPr>
          <p:cNvPr id="22" name="Shape 20"/>
          <p:cNvSpPr/>
          <p:nvPr/>
        </p:nvSpPr>
        <p:spPr>
          <a:xfrm>
            <a:off x="914400" y="4114800"/>
            <a:ext cx="7315200" cy="731520"/>
          </a:xfrm>
          <a:prstGeom prst="rect">
            <a:avLst/>
          </a:prstGeom>
          <a:solidFill>
            <a:srgbClr val="107C10"/>
          </a:solidFill>
          <a:ln/>
        </p:spPr>
      </p:sp>
      <p:sp>
        <p:nvSpPr>
          <p:cNvPr id="23" name="Text 21"/>
          <p:cNvSpPr/>
          <p:nvPr/>
        </p:nvSpPr>
        <p:spPr>
          <a:xfrm>
            <a:off x="1097280" y="420624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AIに置き換えられるのではなく、AIで強化される</a:t>
            </a:r>
            <a:endParaRPr lang="en-US" sz="1800" dirty="0"/>
          </a:p>
        </p:txBody>
      </p:sp>
      <p:sp>
        <p:nvSpPr>
          <p:cNvPr id="24" name="Text 22"/>
          <p:cNvSpPr/>
          <p:nvPr/>
        </p:nvSpPr>
        <p:spPr>
          <a:xfrm>
            <a:off x="1097280" y="448056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これが正しいアプローチです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8つのストーリーテリング手法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聴衆に最適化された説得の科学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554480"/>
            <a:ext cx="1828800" cy="914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48640" y="164592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問題解決型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48640" y="192024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課題→解決策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ビジネス提案に最適</a:t>
            </a:r>
            <a:endParaRPr lang="en-US" sz="1100" dirty="0"/>
          </a:p>
        </p:txBody>
      </p:sp>
      <p:sp>
        <p:nvSpPr>
          <p:cNvPr id="7" name="Shape 5"/>
          <p:cNvSpPr/>
          <p:nvPr/>
        </p:nvSpPr>
        <p:spPr>
          <a:xfrm>
            <a:off x="2514600" y="1554480"/>
            <a:ext cx="1828800" cy="914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606040" y="164592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ストーリーアーク型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2606040" y="192024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物語構造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感情訴求に効果的</a:t>
            </a:r>
            <a:endParaRPr lang="en-US" sz="1100" dirty="0"/>
          </a:p>
        </p:txBody>
      </p:sp>
      <p:sp>
        <p:nvSpPr>
          <p:cNvPr id="10" name="Shape 8"/>
          <p:cNvSpPr/>
          <p:nvPr/>
        </p:nvSpPr>
        <p:spPr>
          <a:xfrm>
            <a:off x="4572000" y="1554480"/>
            <a:ext cx="1828800" cy="914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663440" y="164592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時系列型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4663440" y="192024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過去→現在→未来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変遷説明に適用</a:t>
            </a:r>
            <a:endParaRPr lang="en-US" sz="1100" dirty="0"/>
          </a:p>
        </p:txBody>
      </p:sp>
      <p:sp>
        <p:nvSpPr>
          <p:cNvPr id="13" name="Shape 11"/>
          <p:cNvSpPr/>
          <p:nvPr/>
        </p:nvSpPr>
        <p:spPr>
          <a:xfrm>
            <a:off x="6629400" y="1554480"/>
            <a:ext cx="1828800" cy="914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720840" y="164592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比較対照型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720840" y="192024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選択肢比較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意思決定支援</a:t>
            </a:r>
            <a:endParaRPr lang="en-US" sz="1100" dirty="0"/>
          </a:p>
        </p:txBody>
      </p:sp>
      <p:sp>
        <p:nvSpPr>
          <p:cNvPr id="16" name="Shape 14"/>
          <p:cNvSpPr/>
          <p:nvPr/>
        </p:nvSpPr>
        <p:spPr>
          <a:xfrm>
            <a:off x="457200" y="2743200"/>
            <a:ext cx="1828800" cy="914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548640" y="283464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5. 段階的学習型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548640" y="310896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基礎→応用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教育・研修向け</a:t>
            </a:r>
            <a:endParaRPr lang="en-US" sz="1100" dirty="0"/>
          </a:p>
        </p:txBody>
      </p:sp>
      <p:sp>
        <p:nvSpPr>
          <p:cNvPr id="19" name="Shape 17"/>
          <p:cNvSpPr/>
          <p:nvPr/>
        </p:nvSpPr>
        <p:spPr>
          <a:xfrm>
            <a:off x="2514600" y="2743200"/>
            <a:ext cx="1828800" cy="914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2606040" y="283464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6. データドリブン型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2606040" y="310896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データ→洞察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研究発表に活用</a:t>
            </a:r>
            <a:endParaRPr lang="en-US" sz="1100" dirty="0"/>
          </a:p>
        </p:txBody>
      </p:sp>
      <p:sp>
        <p:nvSpPr>
          <p:cNvPr id="22" name="Shape 20"/>
          <p:cNvSpPr/>
          <p:nvPr/>
        </p:nvSpPr>
        <p:spPr>
          <a:xfrm>
            <a:off x="4572000" y="2743200"/>
            <a:ext cx="1828800" cy="914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663440" y="283464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7. ビジョン実現型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4663440" y="310896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理想→実現方法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戦略発表に適用</a:t>
            </a:r>
            <a:endParaRPr lang="en-US" sz="1100" dirty="0"/>
          </a:p>
        </p:txBody>
      </p:sp>
      <p:sp>
        <p:nvSpPr>
          <p:cNvPr id="25" name="Shape 23"/>
          <p:cNvSpPr/>
          <p:nvPr/>
        </p:nvSpPr>
        <p:spPr>
          <a:xfrm>
            <a:off x="6629400" y="2743200"/>
            <a:ext cx="1828800" cy="914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78D4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6720840" y="283464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8. 体験共有型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6720840" y="310896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実体験→教訓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事例紹介に効果的</a:t>
            </a:r>
            <a:endParaRPr lang="en-US" sz="1100" dirty="0"/>
          </a:p>
        </p:txBody>
      </p:sp>
      <p:sp>
        <p:nvSpPr>
          <p:cNvPr id="28" name="Shape 26"/>
          <p:cNvSpPr/>
          <p:nvPr/>
        </p:nvSpPr>
        <p:spPr>
          <a:xfrm>
            <a:off x="914400" y="3840480"/>
            <a:ext cx="7315200" cy="731520"/>
          </a:xfrm>
          <a:prstGeom prst="rect">
            <a:avLst/>
          </a:prstGeom>
          <a:solidFill>
            <a:srgbClr val="F3F2F1"/>
          </a:solidFill>
          <a:ln/>
        </p:spPr>
      </p:sp>
      <p:sp>
        <p:nvSpPr>
          <p:cNvPr id="29" name="Text 27"/>
          <p:cNvSpPr/>
          <p:nvPr/>
        </p:nvSpPr>
        <p:spPr>
          <a:xfrm>
            <a:off x="1097280" y="4023360"/>
            <a:ext cx="6949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実務者: 構成迷子からの解放  |  管理者: チーム資料品質の底上げ  |  経営者: 組織コミュニケーション力向上</a:t>
            </a:r>
            <a:endParaRPr lang="en-US" sz="1400" dirty="0"/>
          </a:p>
        </p:txBody>
      </p:sp>
      <p:sp>
        <p:nvSpPr>
          <p:cNvPr id="30" name="Text 28"/>
          <p:cNvSpPr/>
          <p:nvPr/>
        </p:nvSpPr>
        <p:spPr>
          <a:xfrm>
            <a:off x="1097280" y="429768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7A5F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今日のプレゼンも: 問題解決型 + 体験共有型 + データドリブン型の組み合わせ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あなたの聴衆、完全理解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05E5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5-10ペルソナによる精密ターゲティング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457200" y="1645920"/>
            <a:ext cx="2560320" cy="228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78D4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4864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78D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個人最適化例（田中SE）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40080" y="2286000"/>
            <a:ext cx="2194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ペルソナ: 技術者、理解重視、データ志向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640080" y="2651760"/>
            <a:ext cx="2194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最適化: 技術詳細の段階的説明、図表重視</a:t>
            </a:r>
            <a:endParaRPr lang="en-US" sz="1100" dirty="0"/>
          </a:p>
        </p:txBody>
      </p:sp>
      <p:sp>
        <p:nvSpPr>
          <p:cNvPr id="8" name="Shape 6"/>
          <p:cNvSpPr/>
          <p:nvPr/>
        </p:nvSpPr>
        <p:spPr>
          <a:xfrm>
            <a:off x="640080" y="3108960"/>
            <a:ext cx="2194560" cy="64008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9" name="Text 7"/>
          <p:cNvSpPr/>
          <p:nvPr/>
        </p:nvSpPr>
        <p:spPr>
          <a:xfrm>
            <a:off x="731520" y="320040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80% → 95%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31520" y="3474720"/>
            <a:ext cx="20116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理解度向上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3200400" y="1645920"/>
            <a:ext cx="2560320" cy="228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107C1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29184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07C1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チーム最適化例（佐藤PM）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3383280" y="2286000"/>
            <a:ext cx="2194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ペルソナ: 開発者、マーケター、経営陣の混在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3383280" y="2651760"/>
            <a:ext cx="2194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最適化: 各層向けメッセージの階層化</a:t>
            </a:r>
            <a:endParaRPr lang="en-US" sz="1100" dirty="0"/>
          </a:p>
        </p:txBody>
      </p:sp>
      <p:sp>
        <p:nvSpPr>
          <p:cNvPr id="15" name="Shape 13"/>
          <p:cNvSpPr/>
          <p:nvPr/>
        </p:nvSpPr>
        <p:spPr>
          <a:xfrm>
            <a:off x="3383280" y="3108960"/>
            <a:ext cx="2194560" cy="640080"/>
          </a:xfrm>
          <a:prstGeom prst="rect">
            <a:avLst/>
          </a:prstGeom>
          <a:solidFill>
            <a:srgbClr val="107C10"/>
          </a:solidFill>
          <a:ln/>
        </p:spPr>
      </p:sp>
      <p:sp>
        <p:nvSpPr>
          <p:cNvPr id="16" name="Text 14"/>
          <p:cNvSpPr/>
          <p:nvPr/>
        </p:nvSpPr>
        <p:spPr>
          <a:xfrm>
            <a:off x="3474720" y="320040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50%短縮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3474720" y="3474720"/>
            <a:ext cx="20116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合意形成時間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5943600" y="1645920"/>
            <a:ext cx="2560320" cy="228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5C2D91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603504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5C2D9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組織最適化例（松本CTO）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6126480" y="2286000"/>
            <a:ext cx="2194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ペルソナ: 全社員、多様な専門性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6126480" y="2651760"/>
            <a:ext cx="2194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32313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最適化: 共通理解ベースの戦略表現</a:t>
            </a:r>
            <a:endParaRPr lang="en-US" sz="1100" dirty="0"/>
          </a:p>
        </p:txBody>
      </p:sp>
      <p:sp>
        <p:nvSpPr>
          <p:cNvPr id="22" name="Shape 20"/>
          <p:cNvSpPr/>
          <p:nvPr/>
        </p:nvSpPr>
        <p:spPr>
          <a:xfrm>
            <a:off x="6126480" y="3108960"/>
            <a:ext cx="2194560" cy="640080"/>
          </a:xfrm>
          <a:prstGeom prst="rect">
            <a:avLst/>
          </a:prstGeom>
          <a:solidFill>
            <a:srgbClr val="5C2D91"/>
          </a:solidFill>
          <a:ln/>
        </p:spPr>
      </p:sp>
      <p:sp>
        <p:nvSpPr>
          <p:cNvPr id="23" name="Text 21"/>
          <p:cNvSpPr/>
          <p:nvPr/>
        </p:nvSpPr>
        <p:spPr>
          <a:xfrm>
            <a:off x="6217920" y="3200400"/>
            <a:ext cx="20116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60% → 85%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6217920" y="3474720"/>
            <a:ext cx="20116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戦略浸透度向上</a:t>
            </a:r>
            <a:endParaRPr lang="en-US" sz="1200" dirty="0"/>
          </a:p>
        </p:txBody>
      </p:sp>
      <p:sp>
        <p:nvSpPr>
          <p:cNvPr id="25" name="Shape 23"/>
          <p:cNvSpPr/>
          <p:nvPr/>
        </p:nvSpPr>
        <p:spPr>
          <a:xfrm>
            <a:off x="914400" y="4114800"/>
            <a:ext cx="7315200" cy="73152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26" name="Text 24"/>
          <p:cNvSpPr/>
          <p:nvPr/>
        </p:nvSpPr>
        <p:spPr>
          <a:xfrm>
            <a:off x="1097280" y="420624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一人ひとりに最適化することで、全体の効果が最大化される</a:t>
            </a:r>
            <a:endParaRPr lang="en-US" sz="1800" dirty="0"/>
          </a:p>
        </p:txBody>
      </p:sp>
      <p:sp>
        <p:nvSpPr>
          <p:cNvPr id="27" name="Text 25"/>
          <p:cNvSpPr/>
          <p:nvPr/>
        </p:nvSpPr>
        <p:spPr>
          <a:xfrm>
            <a:off x="1097280" y="4480560"/>
            <a:ext cx="69494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これがペルソナドリブンの真の価値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2025-06-27T00:48:47Z</dcterms:created>
  <dcterms:modified xsi:type="dcterms:W3CDTF">2025-06-27T00:48:47Z</dcterms:modified>
</cp:coreProperties>
</file>