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4800" y="4572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7200" dirty="0">
                <a:solidFill>
                  <a:srgbClr val="D83B01"/>
                </a:solidFill>
              </a:rPr>
              <a:t>🛡️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教育機関の情報セキュリティ危機</a:t>
            </a:r>
            <a:endParaRPr lang="en-US" sz="4000" dirty="0"/>
          </a:p>
        </p:txBody>
      </p:sp>
      <p:sp>
        <p:nvSpPr>
          <p:cNvPr id="4" name="Shape 2"/>
          <p:cNvSpPr/>
          <p:nvPr/>
        </p:nvSpPr>
        <p:spPr>
          <a:xfrm>
            <a:off x="1828800" y="2468880"/>
            <a:ext cx="5486400" cy="73152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011680" y="2560320"/>
            <a:ext cx="5120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なぜ今、Microsoft 365 A5が必要なのか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743200" y="34747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72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218件</a:t>
            </a:r>
            <a:endParaRPr lang="en-US" sz="7200" dirty="0"/>
          </a:p>
        </p:txBody>
      </p:sp>
      <p:sp>
        <p:nvSpPr>
          <p:cNvPr id="7" name="Text 5"/>
          <p:cNvSpPr/>
          <p:nvPr/>
        </p:nvSpPr>
        <p:spPr>
          <a:xfrm>
            <a:off x="1828800" y="43891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2023年度の個人情報漏洩事故件数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7772400" y="182880"/>
            <a:ext cx="1097280" cy="365760"/>
          </a:xfrm>
          <a:prstGeom prst="rect">
            <a:avLst/>
          </a:prstGeom>
          <a:solidFill>
            <a:srgbClr val="D83B01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863840" y="274320"/>
            <a:ext cx="914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緊急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なぜ教育機関が狙われるのか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914400" y="914400"/>
            <a:ext cx="7315200" cy="3657600"/>
          </a:xfrm>
          <a:prstGeom prst="rect">
            <a:avLst/>
          </a:prstGeom>
          <a:solidFill>
            <a:srgbClr val="F3F2F1"/>
          </a:solidFill>
          <a:ln w="12700">
            <a:solidFill>
              <a:srgbClr val="605E5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71600" y="1371600"/>
            <a:ext cx="6400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フローチャート: 教育機関の脆弱性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[ここにMermaid図を配置]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教育機関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├─ センシティブ情報の宝庫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│  ├─ 成績・評価記録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│  ├─ 健康・医療情報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│  ├─ 家庭環境情報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│  └─ 特別支援情報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└─ 構造的脆弱性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├─ 予算制約（IT予算2-3%）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├─ 専門人材不足（98%が兼任）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└─ 多様なアクセス環境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構造的脆弱性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228600" y="1188720"/>
            <a:ext cx="41148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11480" y="12801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💰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143000" y="1280160"/>
            <a:ext cx="3017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予算制約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143000" y="1737360"/>
            <a:ext cx="30175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2-3%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IT予算は全体の2-3%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（民間企業の1/3以下）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4572000" y="1188720"/>
            <a:ext cx="41148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754880" y="12801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👨‍💼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486400" y="1280160"/>
            <a:ext cx="3017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専門人材不足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486400" y="1737360"/>
            <a:ext cx="30175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98%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情報担当教員の98%が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他業務と兼任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228600" y="3017520"/>
            <a:ext cx="41148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11480" y="31089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🆔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1143000" y="3108960"/>
            <a:ext cx="3017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規則的ID体系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1143000" y="3566160"/>
            <a:ext cx="30175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学籍番号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学籍番号等の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推測可能なアカウント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4572000" y="3017520"/>
            <a:ext cx="41148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5C2D91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754880" y="31089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📶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5486400" y="3108960"/>
            <a:ext cx="3017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多様なアクセス環境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5486400" y="3566160"/>
            <a:ext cx="30175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BYOD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在宅勤務、BYOD等の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管理困難性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従来対策の限界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7280" y="100584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🛡️ 境界防御の崩壊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97280" y="1463040"/>
            <a:ext cx="69494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ファイアウォール → 内部侵入後は無力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VPN → パスワード認証のみでは脆弱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ウイルス対策 → 未知の脅威に対応不可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97280" y="283464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👥 人的対策の形骸化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097280" y="3291840"/>
            <a:ext cx="69494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年1回の形式的研修 → 定着率10%以下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非現実的な運用ルール → 現場で無視・回避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インシデント訓練不足 → 実際の事故で混乱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Microsoft 365 A5による解決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365760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00584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A3では不十分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1463040"/>
            <a:ext cx="3291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❌ 基本的な脅威検知のみ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❌ 手動対応が中心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❌ 内部脅威への対策不足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❌ データ保護機能が限定的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5029200" y="914400"/>
            <a:ext cx="365760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107C1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212080" y="100584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A5による完全保護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5212080" y="1463040"/>
            <a:ext cx="3291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✅ AI/ML による24時間監視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✅ 自動的な脅威の封じ込め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✅ 内部脅威の事前検知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✅ 高度なデータ保護機能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914400" y="3200400"/>
            <a:ext cx="7315200" cy="1371600"/>
          </a:xfrm>
          <a:prstGeom prst="rect">
            <a:avLst/>
          </a:prstGeom>
          <a:solidFill>
            <a:srgbClr val="F3F2F1"/>
          </a:solidFill>
          <a:ln w="12700">
            <a:solidFill>
              <a:srgbClr val="605E5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371600" y="3657600"/>
            <a:ext cx="6400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A3 vs A5 機能比較レーダーチャート</a:t>
            </a:r>
            <a:endParaRPr lang="en-US" sz="1600" dirty="0"/>
          </a:p>
          <a:p>
            <a:pPr algn="ctr" indent="0" marL="0">
              <a:buNone/>
            </a:pP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[ここにChart.jsレーダーチャートを配置]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A5の完全保護機能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3657600"/>
          </a:xfrm>
          <a:prstGeom prst="rect">
            <a:avLst/>
          </a:prstGeom>
          <a:solidFill>
            <a:srgbClr val="F3F2F1"/>
          </a:solidFill>
          <a:ln w="12700">
            <a:solidFill>
              <a:srgbClr val="605E5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Microsoft 365 A5 完全保護システム図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[ここにMermaid機能フローチャートを配置]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A5 → 4つの主要機能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├─ 自動化インシデント対応（AI/ML監視、自動封じ込め）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├─ 内部脅威対策（異常行動検知、リスクスコア）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├─ 高度データ保護（自動分類、暗号化）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└─ コンプライアンス自動化（規制準拠、監査記録）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投資対効果分析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914400" y="914400"/>
            <a:ext cx="7315200" cy="228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605E5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7280" y="100584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A3 vs A5 比較表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97280" y="13716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項目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1097280" y="1371600"/>
            <a:ext cx="1645920" cy="27432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834640" y="13716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A3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2834640" y="1371600"/>
            <a:ext cx="1645920" cy="27432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0" y="13716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A5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4572000" y="1371600"/>
            <a:ext cx="1645920" cy="27432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309360" y="13716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差額の価値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309360" y="1371600"/>
            <a:ext cx="1645920" cy="27432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97280" y="1691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月額費用/ユーザー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2834640" y="1691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862円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572000" y="1691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1,611円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6309360" y="1691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+749円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097280" y="20116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事故防止率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2834640" y="20116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40-50%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572000" y="20116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90-95%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6309360" y="201168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+50%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1097280" y="23317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対応時間削減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2834640" y="23317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30%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572000" y="23317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80%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6309360" y="23317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+50%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1097280" y="265176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人員削減効果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2834640" y="265176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0.5人分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572000" y="265176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2.0人分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6309360" y="265176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+1.5人分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2286000" y="3474720"/>
            <a:ext cx="4572000" cy="91440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2468880" y="3566160"/>
            <a:ext cx="42062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3.6ヶ月</a:t>
            </a:r>
            <a:endParaRPr lang="en-US" sz="2400" dirty="0"/>
          </a:p>
        </p:txBody>
      </p:sp>
      <p:sp>
        <p:nvSpPr>
          <p:cNvPr id="31" name="Text 29"/>
          <p:cNvSpPr/>
          <p:nvPr/>
        </p:nvSpPr>
        <p:spPr>
          <a:xfrm>
            <a:off x="2468880" y="3931920"/>
            <a:ext cx="42062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ROI試算（1,000人規模）投資回収期間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段階的移行戦略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27432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2801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🚀 フェーズ1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1737360"/>
            <a:ext cx="23774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3ヶ月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高リスク領域から開始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管理職・情報担当者へのA5展開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重要データの特定と保護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基本的な自動化設定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3355848" y="1188720"/>
            <a:ext cx="2743200" cy="27432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538728" y="12801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📈 フェーズ2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3538728" y="1737360"/>
            <a:ext cx="23774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6ヶ月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中核業務への拡大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全教職員へのA5展開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高度な脅威対策の有効化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インシデント対応体制確立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6254496" y="1188720"/>
            <a:ext cx="2743200" cy="2743200"/>
          </a:xfrm>
          <a:prstGeom prst="rect">
            <a:avLst/>
          </a:prstGeom>
          <a:solidFill>
            <a:srgbClr val="FFFFFF"/>
          </a:solidFill>
          <a:ln w="25400">
            <a:solidFill>
              <a:srgbClr val="107C1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37376" y="12801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✅ フェーズ3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437376" y="1737360"/>
            <a:ext cx="23774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12ヶ月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全面展開と最適化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生徒アカウントへの展開検討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継続的な改善サイクル確立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完全自動化の実現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457200" y="2560320"/>
            <a:ext cx="8229600" cy="0"/>
          </a:xfrm>
          <a:prstGeom prst="line">
            <a:avLst/>
          </a:prstGeom>
          <a:noFill/>
          <a:ln w="50800">
            <a:solidFill>
              <a:srgbClr val="0078D4"/>
            </a:solidFill>
            <a:prstDash val="soli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今すぐ行動すべき理由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743200" y="9144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72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1.7日</a:t>
            </a:r>
            <a:endParaRPr lang="en-US" sz="7200" dirty="0"/>
          </a:p>
        </p:txBody>
      </p:sp>
      <p:sp>
        <p:nvSpPr>
          <p:cNvPr id="4" name="Text 2"/>
          <p:cNvSpPr/>
          <p:nvPr/>
        </p:nvSpPr>
        <p:spPr>
          <a:xfrm>
            <a:off x="1828800" y="192024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に1件の事故が発生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457200" y="256032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26517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⚠️ 事故は「いつ起きるか」の問題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640080" y="310896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あなたの組織が次の被害者になる可能性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5029200" y="256032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212080" y="26517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💹 事故対応コスト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212080" y="310896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100倍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予防コストの100倍以上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1828800" y="4114800"/>
            <a:ext cx="5486400" cy="731520"/>
          </a:xfrm>
          <a:prstGeom prst="rect">
            <a:avLst/>
          </a:prstGeom>
          <a:solidFill>
            <a:srgbClr val="FFB9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011680" y="4206240"/>
            <a:ext cx="5120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説明責任と信頼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2011680" y="4480560"/>
            <a:ext cx="5120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保護者・地域への説明責任 / 一度失った信頼の回復は困難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決断の時です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54480" y="1463040"/>
            <a:ext cx="6035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教育機関の情報セキュリティは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554480" y="1920240"/>
            <a:ext cx="6035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必須要件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「できればやる」ものではなく「やらなければ組織が存続できない」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1371600" y="2743200"/>
            <a:ext cx="6400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107C1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54480" y="2834640"/>
            <a:ext cx="6035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🛡️ Microsoft 365 A5への投資は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554480" y="3291840"/>
            <a:ext cx="6035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児童生徒の未来と組織の信頼を守る戦略的投資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114800" y="384048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78D4"/>
                </a:solidFill>
              </a:rPr>
              <a:t>↓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1828800" y="429768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今すぐ行動を開始してください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2286000" y="46634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次の被害者にならないために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なぜ今、この話題なのか？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3657600" cy="22860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46304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⚠️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371600" y="146304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深刻化する脅威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371600" y="1920240"/>
            <a:ext cx="2560320" cy="155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教育機関への攻撃が急増し、他業種を上回る増加率を記録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5029200" y="1371600"/>
            <a:ext cx="3657600" cy="2286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212080" y="146304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👥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943600" y="146304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影響の甚大さ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943600" y="1920240"/>
            <a:ext cx="2560320" cy="155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児童生徒の未来に関わるセンシティブ情報の大量保有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114800" y="384048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78D4"/>
                </a:solidFill>
              </a:rPr>
              <a:t>↓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1371600" y="429768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組織の存続に関わる必須対策が求められている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看過できない現実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914400" y="914400"/>
            <a:ext cx="7315200" cy="731520"/>
          </a:xfrm>
          <a:prstGeom prst="rect">
            <a:avLst/>
          </a:prstGeom>
          <a:solidFill>
            <a:srgbClr val="D83B01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7280" y="100584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🚨 教育機関の情報漏洩事故が急増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097280" y="128016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他業種と比較して突出した増加傾向を示している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457200" y="2286000"/>
            <a:ext cx="18288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256032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170件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7200" y="32004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2020年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2514600" y="2286000"/>
            <a:ext cx="18288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514600" y="256032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184件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514600" y="32004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2021年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4572000" y="2286000"/>
            <a:ext cx="18288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572000" y="256032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207件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4572000" y="32004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2022年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6629400" y="2286000"/>
            <a:ext cx="18288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629400" y="256032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218件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6629400" y="32004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2023年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事故増加の深刻性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914400" y="914400"/>
            <a:ext cx="7315200" cy="2743200"/>
          </a:xfrm>
          <a:prstGeom prst="rect">
            <a:avLst/>
          </a:prstGeom>
          <a:solidFill>
            <a:srgbClr val="F3F2F1"/>
          </a:solidFill>
          <a:ln w="12700">
            <a:solidFill>
              <a:srgbClr val="605E5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年度別事故件数推移</a:t>
            </a:r>
            <a:endParaRPr lang="en-US" sz="1600" dirty="0"/>
          </a:p>
          <a:p>
            <a:pPr algn="ctr" indent="0" marL="0">
              <a:buNone/>
            </a:pP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[ここに線グラフを配置]</a:t>
            </a:r>
            <a:endParaRPr lang="en-US" sz="1600" dirty="0"/>
          </a:p>
          <a:p>
            <a:pPr algn="ctr" indent="0" marL="0">
              <a:buNone/>
            </a:pP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170 → 184 → 207 → 218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2286000" y="3840480"/>
            <a:ext cx="4572000" cy="914400"/>
          </a:xfrm>
          <a:prstGeom prst="rect">
            <a:avLst/>
          </a:prstGeom>
          <a:solidFill>
            <a:srgbClr val="D83B01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468880" y="3931920"/>
            <a:ext cx="42062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28.2%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468880" y="4297680"/>
            <a:ext cx="42062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4年間の事故増加率（他業種は横ばい〜減少）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事故の真因分析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4114800" cy="3200400"/>
          </a:xfrm>
          <a:prstGeom prst="rect">
            <a:avLst/>
          </a:prstGeom>
          <a:solidFill>
            <a:srgbClr val="F3F2F1"/>
          </a:solidFill>
          <a:ln w="12700">
            <a:solidFill>
              <a:srgbClr val="605E5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1828800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2023年度 事故原因内訳</a:t>
            </a:r>
            <a:endParaRPr lang="en-US" sz="1200" dirty="0"/>
          </a:p>
          <a:p>
            <a:pPr algn="l" indent="0" marL="0">
              <a:buNone/>
            </a:pP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[円グラフを配置]</a:t>
            </a:r>
            <a:endParaRPr lang="en-US" sz="1200" dirty="0"/>
          </a:p>
          <a:p>
            <a:pPr algn="l" indent="0" marL="0">
              <a:buNone/>
            </a:pP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紛失・置き忘れ: 45.4%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誤送信・誤配布: 38.5%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不正アクセス: 8.7%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その他: 7.4%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5029200" y="91440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212080" y="100584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第1位: 紛失・置き忘れ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5212080" y="146304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45.4% (99件)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USBメモリ、書類の紛失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公共交通機関での置き忘れ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5029200" y="274320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212080" y="283464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第2位: 誤送信・誤配布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212080" y="329184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38.5% (84件)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メールの宛先間違い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BCC設定ミス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重要な発見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114800" y="91440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600" dirty="0">
                <a:solidFill>
                  <a:srgbClr val="000000"/>
                </a:solidFill>
              </a:rPr>
              <a:t>👤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2743200" y="1828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4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80%</a:t>
            </a:r>
            <a:endParaRPr lang="en-US" sz="8400" dirty="0"/>
          </a:p>
        </p:txBody>
      </p:sp>
      <p:sp>
        <p:nvSpPr>
          <p:cNvPr id="5" name="Text 3"/>
          <p:cNvSpPr/>
          <p:nvPr/>
        </p:nvSpPr>
        <p:spPr>
          <a:xfrm>
            <a:off x="1828800" y="292608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以上が「人為的ミス」に起因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1371600" y="3474720"/>
            <a:ext cx="6400800" cy="731520"/>
          </a:xfrm>
          <a:prstGeom prst="rect">
            <a:avLst/>
          </a:prstGeom>
          <a:solidFill>
            <a:srgbClr val="D83B01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54480" y="3566160"/>
            <a:ext cx="6035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技術的対策だけでは解決できない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554480" y="3840480"/>
            <a:ext cx="6035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システムの問題ではなく、人間の行動が最大のリスク要因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2286000" y="4389120"/>
            <a:ext cx="4572000" cy="54864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468880" y="4480560"/>
            <a:ext cx="42062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包括的なセキュリティ戦略が必要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被害の深刻さ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2801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👥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371600" y="128016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平均被害者数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371600" y="1737360"/>
            <a:ext cx="2560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2,800人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学校規模を超える影響範囲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4800600" y="118872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983480" y="12801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💰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715000" y="128016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平均損害額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715000" y="1737360"/>
            <a:ext cx="2560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6億円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年間予算の5-15%相当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457200" y="301752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0080" y="31089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📅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1371600" y="310896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対応期間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1371600" y="3566160"/>
            <a:ext cx="2560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8ヶ月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長期的な業務影響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4800600" y="3017520"/>
            <a:ext cx="3657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5C2D91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983480" y="310896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💸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5715000" y="310896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最大損害額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5715000" y="3566160"/>
            <a:ext cx="25603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23億円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教育委員会予算を圧迫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6億円の現実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114800" y="91440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600" dirty="0">
                <a:solidFill>
                  <a:srgbClr val="000000"/>
                </a:solidFill>
              </a:rPr>
              <a:t>💰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2743200" y="16459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6400" b="1" dirty="0">
                <a:solidFill>
                  <a:srgbClr val="D83B0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6億円</a:t>
            </a:r>
            <a:endParaRPr lang="en-US" sz="6400" dirty="0"/>
          </a:p>
        </p:txBody>
      </p:sp>
      <p:sp>
        <p:nvSpPr>
          <p:cNvPr id="5" name="Text 3"/>
          <p:cNvSpPr/>
          <p:nvPr/>
        </p:nvSpPr>
        <p:spPr>
          <a:xfrm>
            <a:off x="1828800" y="265176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1件あたりの平均損害額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57200" y="3200400"/>
            <a:ext cx="27432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0080" y="329184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直接費用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40080" y="3749040"/>
            <a:ext cx="23774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調査・対応費用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法的対応費用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システム復旧費用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3429000" y="3200400"/>
            <a:ext cx="27432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611880" y="329184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間接費用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3611880" y="3749040"/>
            <a:ext cx="23774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業務停止による損失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信頼回復のための費用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人件費増加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400800" y="3200400"/>
            <a:ext cx="22860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5C2D9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583680" y="3291840"/>
            <a:ext cx="19202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長期的影響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6583680" y="3749040"/>
            <a:ext cx="19202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保護者の信頼失墜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職員モチベーション低下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入学者数への影響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74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時期的特性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914400" y="914400"/>
            <a:ext cx="7315200" cy="731520"/>
          </a:xfrm>
          <a:prstGeom prst="rect">
            <a:avLst/>
          </a:prstGeom>
          <a:solidFill>
            <a:srgbClr val="FFB9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7280" y="100584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高リスク期間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097280" y="128016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特定の時期に事故が集中して発生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914400" y="2011680"/>
            <a:ext cx="228600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D83B0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97280" y="210312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📅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828800" y="210312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7月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1828800" y="2560320"/>
            <a:ext cx="11887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14.2%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学期末・成績処理期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3355848" y="2011680"/>
            <a:ext cx="228600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B9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3538728" y="210312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📅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4270248" y="210312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12月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4270248" y="2560320"/>
            <a:ext cx="11887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12.8%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年度末準備期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5797296" y="2011680"/>
            <a:ext cx="228600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5980176" y="210312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📅</a:t>
            </a:r>
            <a:endParaRPr lang="en-US" sz="3200" dirty="0"/>
          </a:p>
        </p:txBody>
      </p:sp>
      <p:sp>
        <p:nvSpPr>
          <p:cNvPr id="16" name="Text 14"/>
          <p:cNvSpPr/>
          <p:nvPr/>
        </p:nvSpPr>
        <p:spPr>
          <a:xfrm>
            <a:off x="6711696" y="210312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4月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6711696" y="2560320"/>
            <a:ext cx="11887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10.6%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新年度混乱期</a:t>
            </a:r>
            <a:endParaRPr lang="en-US" sz="1400" dirty="0"/>
          </a:p>
        </p:txBody>
      </p:sp>
      <p:sp>
        <p:nvSpPr>
          <p:cNvPr id="18" name="Shape 16"/>
          <p:cNvSpPr/>
          <p:nvPr/>
        </p:nvSpPr>
        <p:spPr>
          <a:xfrm>
            <a:off x="2286000" y="4114800"/>
            <a:ext cx="4572000" cy="731520"/>
          </a:xfrm>
          <a:prstGeom prst="rect">
            <a:avLst/>
          </a:prstGeom>
          <a:solidFill>
            <a:srgbClr val="0078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2468880" y="4206240"/>
            <a:ext cx="42062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繁忙期ほど注意が必要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2468880" y="4480560"/>
            <a:ext cx="42062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業務量増加時に人為的ミスが発生しやすい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2025-07-06T10:46:51Z</dcterms:created>
  <dcterms:modified xsi:type="dcterms:W3CDTF">2025-07-06T10:46:51Z</dcterms:modified>
</cp:coreProperties>
</file>