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7" r:id="rId3"/>
    <p:sldId id="279" r:id="rId4"/>
    <p:sldId id="258" r:id="rId5"/>
    <p:sldId id="273" r:id="rId6"/>
    <p:sldId id="262" r:id="rId7"/>
    <p:sldId id="281" r:id="rId8"/>
    <p:sldId id="263" r:id="rId9"/>
    <p:sldId id="264" r:id="rId10"/>
    <p:sldId id="274" r:id="rId11"/>
    <p:sldId id="275" r:id="rId12"/>
    <p:sldId id="283" r:id="rId13"/>
    <p:sldId id="276" r:id="rId14"/>
    <p:sldId id="284" r:id="rId15"/>
    <p:sldId id="268" r:id="rId16"/>
    <p:sldId id="285" r:id="rId17"/>
    <p:sldId id="270" r:id="rId18"/>
    <p:sldId id="272" r:id="rId19"/>
    <p:sldId id="278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lnSpc>
        <a:spcPct val="110000"/>
      </a:lnSpc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1pPr>
    <a:lvl2pPr marL="457200" algn="l" rtl="0" fontAlgn="base" latinLnBrk="1">
      <a:lnSpc>
        <a:spcPct val="110000"/>
      </a:lnSpc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2pPr>
    <a:lvl3pPr marL="914400" algn="l" rtl="0" fontAlgn="base" latinLnBrk="1">
      <a:lnSpc>
        <a:spcPct val="110000"/>
      </a:lnSpc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3pPr>
    <a:lvl4pPr marL="1371600" algn="l" rtl="0" fontAlgn="base" latinLnBrk="1">
      <a:lnSpc>
        <a:spcPct val="110000"/>
      </a:lnSpc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4pPr>
    <a:lvl5pPr marL="1828800" algn="l" rtl="0" fontAlgn="base" latinLnBrk="1">
      <a:lnSpc>
        <a:spcPct val="110000"/>
      </a:lnSpc>
      <a:spcBef>
        <a:spcPct val="0"/>
      </a:spcBef>
      <a:spcAft>
        <a:spcPct val="0"/>
      </a:spcAft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200" kern="1200">
        <a:solidFill>
          <a:schemeClr val="tx1"/>
        </a:solidFill>
        <a:latin typeface="Helvetic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800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9" autoAdjust="0"/>
    <p:restoredTop sz="79462" autoAdjust="0"/>
  </p:normalViewPr>
  <p:slideViewPr>
    <p:cSldViewPr>
      <p:cViewPr>
        <p:scale>
          <a:sx n="77" d="100"/>
          <a:sy n="77" d="100"/>
        </p:scale>
        <p:origin x="-2592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55341E-5F53-4396-B75C-0A9C58D9C4DC}" type="datetimeFigureOut">
              <a:rPr lang="ko-KR" altLang="en-US"/>
              <a:pPr>
                <a:defRPr/>
              </a:pPr>
              <a:t>2010-12-14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49AF957-0C28-4F1A-9125-15621A0BE6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24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Hello, my name is Jae-Ho Nah. I’m a </a:t>
            </a:r>
            <a:r>
              <a:rPr lang="en-US" altLang="ko-KR" dirty="0" err="1" smtClean="0"/>
              <a:t>ph.d</a:t>
            </a:r>
            <a:r>
              <a:rPr lang="en-US" altLang="ko-KR" dirty="0" smtClean="0"/>
              <a:t> candidate at </a:t>
            </a:r>
            <a:r>
              <a:rPr lang="en-US" altLang="ko-KR" dirty="0" err="1" smtClean="0"/>
              <a:t>Yonsei</a:t>
            </a:r>
            <a:r>
              <a:rPr lang="en-US" altLang="ko-KR" dirty="0" smtClean="0"/>
              <a:t> university.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Through this presentation, I’d like to talk about an implementation of OpenGL ES-based CPU-GPU hybrid ray tracer for mobile devices.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This </a:t>
            </a:r>
            <a:r>
              <a:rPr lang="en-US" altLang="ko-KR" dirty="0" err="1" smtClean="0"/>
              <a:t>MobiRT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projcet</a:t>
            </a:r>
            <a:r>
              <a:rPr lang="en-US" altLang="ko-KR" dirty="0" smtClean="0"/>
              <a:t> has been co-authored with Yoon-Sig Kang, </a:t>
            </a:r>
            <a:r>
              <a:rPr lang="en-US" altLang="ko-KR" dirty="0" err="1" smtClean="0"/>
              <a:t>Kwang</a:t>
            </a:r>
            <a:r>
              <a:rPr lang="en-US" altLang="ko-KR" dirty="0" smtClean="0"/>
              <a:t>-Jo Lee, Shin-Jun Lee, Tack-Don Han, and Sung-Bong Yang.</a:t>
            </a:r>
            <a:endParaRPr lang="ko-KR" altLang="en-US" dirty="0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15B602-FE05-4A85-986D-1B16405D1EFD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For the Secondary ray</a:t>
            </a:r>
            <a:r>
              <a:rPr lang="en-US" altLang="ko-KR" baseline="0" dirty="0" smtClean="0"/>
              <a:t> problem,</a:t>
            </a:r>
            <a:r>
              <a:rPr lang="en-US" altLang="ko-KR" dirty="0" smtClean="0"/>
              <a:t> we use the compact 32-bit output format to overcome the limitation of memory writing on the GPU.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This output format consists of two types of data. In the case of the ray traversal kernel,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it outputs 24-bit hit primitive index and 8-bit shadow results.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In </a:t>
            </a:r>
            <a:r>
              <a:rPr lang="en-US" altLang="ko-KR" dirty="0" smtClean="0"/>
              <a:t>the case of shading kernel, the output is 32bit RGBA color.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After the GPU finishes a ray traversal pass, these hit and shadow results are transferred to the CPU using a frame buffer object.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CPU then calculates hit points, </a:t>
            </a:r>
            <a:r>
              <a:rPr lang="en-US" altLang="ko-KR" dirty="0" err="1" smtClean="0"/>
              <a:t>normals</a:t>
            </a:r>
            <a:r>
              <a:rPr lang="en-US" altLang="ko-KR" dirty="0" smtClean="0"/>
              <a:t>, as well as texture coordinates.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These results are used for both the secondary ray generation on the CPU and shading on the GPU.</a:t>
            </a:r>
            <a:endParaRPr lang="ko-KR" altLang="en-US" dirty="0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24D946-CD52-482C-95CA-D6EB622C7CC9}" type="slidenum">
              <a:rPr lang="ko-KR" altLang="en-US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Now for the texture</a:t>
            </a:r>
            <a:r>
              <a:rPr lang="en-US" altLang="ko-KR" baseline="0" dirty="0" smtClean="0"/>
              <a:t> mapping, </a:t>
            </a:r>
            <a:r>
              <a:rPr lang="en-US" altLang="ko-KR" dirty="0" smtClean="0"/>
              <a:t> we apply texture atlases to the shading kernel.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In this method, 16 local textures not exceeding 512x512 resolution are integrated into one global texture with 2048x2048 resolution.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To support variable size textures including non-square textures,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widths and heights of each texture are stored in the arrays and transferred to the GPU using </a:t>
            </a:r>
            <a:r>
              <a:rPr lang="en-US" altLang="ko-KR" dirty="0" err="1" smtClean="0"/>
              <a:t>glUniformMatrix</a:t>
            </a:r>
            <a:r>
              <a:rPr lang="en-US" altLang="ko-KR" dirty="0" smtClean="0"/>
              <a:t>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shading kernel then recalculates the actual texture coordinate.</a:t>
            </a:r>
            <a:endParaRPr lang="ko-KR" altLang="en-US" dirty="0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AA4EF1-DB50-421A-A40F-12F268709547}" type="slidenum">
              <a:rPr lang="ko-KR" altLang="en-US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Next, experimental</a:t>
            </a:r>
            <a:r>
              <a:rPr lang="en-US" altLang="ko-KR" baseline="0" dirty="0" smtClean="0"/>
              <a:t> results will be presented.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C677-C166-4E82-AF76-32B1368B3594}" type="slidenum">
              <a:rPr lang="ko-KR" altLang="en-US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We used the AMD OpenGL ES Emulator 1.4 to evaluate our approach.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All tests were performed on a 2.9 GHz AMD Athlon-X2 with 2 GB DDR2 RAM and NVIDIA </a:t>
            </a:r>
            <a:r>
              <a:rPr lang="en-US" altLang="ko-KR" dirty="0" err="1" smtClean="0"/>
              <a:t>GeForce</a:t>
            </a:r>
            <a:r>
              <a:rPr lang="en-US" altLang="ko-KR" dirty="0" smtClean="0"/>
              <a:t> 9800GT.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We used a single thread for the </a:t>
            </a:r>
            <a:r>
              <a:rPr lang="en-US" altLang="ko-KR" dirty="0" err="1" smtClean="0"/>
              <a:t>kd</a:t>
            </a:r>
            <a:r>
              <a:rPr lang="en-US" altLang="ko-KR" dirty="0" smtClean="0"/>
              <a:t>-tree construction.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We selected three scenes as the benchmarks.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first scene is the toaster with six image textures and a reflective material.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second scene contains the marbles with 10 textures to test texture atlases.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last scene has a fish with a refractive material.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We used a single light source in all the test scenes.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These figures show that the </a:t>
            </a:r>
            <a:r>
              <a:rPr lang="en-US" altLang="ko-KR" dirty="0" err="1" smtClean="0"/>
              <a:t>MobiRT</a:t>
            </a:r>
            <a:r>
              <a:rPr lang="en-US" altLang="ko-KR" dirty="0" smtClean="0"/>
              <a:t>, our proposed system, fully supports </a:t>
            </a:r>
            <a:r>
              <a:rPr lang="en-US" altLang="ko-KR" dirty="0" err="1" smtClean="0"/>
              <a:t>Whitted</a:t>
            </a:r>
            <a:r>
              <a:rPr lang="en-US" altLang="ko-KR" dirty="0" smtClean="0"/>
              <a:t> effects and texture mapping.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: Reflection, refraction, hard shadows, texture mapping with more than eight textures.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We</a:t>
            </a:r>
            <a:r>
              <a:rPr lang="en-US" altLang="ko-KR" baseline="0" dirty="0" smtClean="0"/>
              <a:t> prepared not only captured images but also a video. The fish scene was excluded from this video because it is static. </a:t>
            </a:r>
            <a:endParaRPr lang="en-US" altLang="ko-KR" dirty="0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DCEF53-2261-444E-A012-93683C5E0C35}" type="slidenum">
              <a:rPr lang="ko-KR" altLang="en-US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We</a:t>
            </a:r>
            <a:r>
              <a:rPr lang="en-US" altLang="ko-KR" baseline="0" dirty="0" smtClean="0"/>
              <a:t> prepared not only captured images but also a video. The fish scene was excluded from this video because it is static. </a:t>
            </a:r>
            <a:endParaRPr lang="en-US" altLang="ko-KR" dirty="0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DCEF53-2261-444E-A012-93683C5E0C35}" type="slidenum">
              <a:rPr lang="ko-KR" altLang="en-US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This table depicts the benchmark results on the OpenGL ES emulator.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According this table, the rendering performance was from 12 to 48 frames per second,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and it was inversely proportional to the number of rays.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We expect that our </a:t>
            </a:r>
            <a:r>
              <a:rPr lang="en-US" altLang="ko-KR" dirty="0" err="1" smtClean="0"/>
              <a:t>MobiRT</a:t>
            </a:r>
            <a:r>
              <a:rPr lang="en-US" altLang="ko-KR" dirty="0" smtClean="0"/>
              <a:t> will show from 1 to 5 FPS on real mobile devices.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AE8C66-B79E-4A0F-B64D-8042E0B5EDAA}" type="slidenum">
              <a:rPr lang="ko-KR" altLang="en-US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Finally, I will</a:t>
            </a:r>
            <a:r>
              <a:rPr lang="en-US" altLang="ko-KR" baseline="0" dirty="0" smtClean="0"/>
              <a:t> sum up this </a:t>
            </a:r>
            <a:r>
              <a:rPr lang="en-US" altLang="ko-KR" baseline="0" dirty="0" smtClean="0"/>
              <a:t>sketch.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C677-C166-4E82-AF76-32B1368B3594}" type="slidenum">
              <a:rPr lang="ko-KR" altLang="en-US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We proposed an OpenGL ES-based CPU-GPU hybrid ray tracer for mobile devices.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In this ray tracer, a CPU manages tree build and ray tree, and a GPU performs tree traversal, intersection test, and shading.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This ray tracer supports animated ray tracing with full </a:t>
            </a:r>
            <a:r>
              <a:rPr lang="en-US" altLang="ko-KR" dirty="0" err="1" smtClean="0"/>
              <a:t>Whitted</a:t>
            </a:r>
            <a:r>
              <a:rPr lang="en-US" altLang="ko-KR" dirty="0" smtClean="0"/>
              <a:t> effects.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In future studies, we would like to implement our </a:t>
            </a:r>
            <a:r>
              <a:rPr lang="en-US" altLang="ko-KR" dirty="0" smtClean="0"/>
              <a:t>ray </a:t>
            </a:r>
            <a:r>
              <a:rPr lang="en-US" altLang="ko-KR" dirty="0" smtClean="0"/>
              <a:t>tracer on actual mobile devices.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Also, we think the use of </a:t>
            </a:r>
            <a:r>
              <a:rPr lang="en-US" altLang="ko-KR" dirty="0" err="1" smtClean="0"/>
              <a:t>OpenCL</a:t>
            </a:r>
            <a:r>
              <a:rPr lang="en-US" altLang="ko-KR" dirty="0" smtClean="0"/>
              <a:t> will provide faster and more efficient ray tracing.</a:t>
            </a:r>
            <a:endParaRPr lang="ko-KR" altLang="en-US" dirty="0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0CF012-1BCE-4A4E-AC17-46A6B3402474}" type="slidenum">
              <a:rPr lang="ko-KR" altLang="en-US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This work was supported by the Samsung</a:t>
            </a:r>
            <a:r>
              <a:rPr lang="en-US" altLang="ko-KR" baseline="0" dirty="0" smtClean="0"/>
              <a:t> Electronics.</a:t>
            </a:r>
          </a:p>
          <a:p>
            <a:r>
              <a:rPr lang="en-US" altLang="ko-KR" baseline="0" dirty="0" smtClean="0"/>
              <a:t>Thank you for listening to my presentation.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AF957-0C28-4F1A-9125-15621A0BE6E5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If you have any questions, I’d be happy to answer.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9AF957-0C28-4F1A-9125-15621A0BE6E5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My presentation is divided into four parts: the motivation and goals, problems and solutions in mobile ray tracing, experimental results on an OpenGL-ES emulator, and conclusions and future work.</a:t>
            </a:r>
            <a:endParaRPr lang="ko-KR" altLang="en-US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C677-C166-4E82-AF76-32B1368B3594}" type="slidenum">
              <a:rPr lang="ko-KR" altLang="en-US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First</a:t>
            </a:r>
            <a:r>
              <a:rPr lang="en-US" altLang="ko-KR" baseline="0" dirty="0" smtClean="0"/>
              <a:t>, I will describe motivation of goals of this project.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C677-C166-4E82-AF76-32B1368B3594}" type="slidenum">
              <a:rPr lang="ko-KR" altLang="en-US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Currently, 3D user interfaces is a key application of visualization on mobile devices.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In particular, the increasing popularity of touch-screen phones has accelerated the necessity of 3D UI.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However, 3D UI design in mobile environments is difficult to create due to complex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programming and low rendering performance.</a:t>
            </a:r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C60544-822E-424F-A0F3-B0AAF9428588}" type="slidenum">
              <a:rPr lang="ko-KR" altLang="en-US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We believe ray tracing could be one of the solutions for 3D UI.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This is a definition of ray tracing: a technique for generating an image by tracing the paths of lights.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Even though it is widely used for off-line rendering, we think it can be used for interactive rendering for 3D UI for several reasons.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First, ray tracing naturally supports global illumination effects such as reflection, refraction, and shadows.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Therefore, it not only generates high-quality images, but also simplifies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programming for these effects.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Next, ray tracing performance is inversely proportional to pixel size.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So it has advantages for small screen mobile devices.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Finally, ray tracing supports flexible primitive types, so more elaborate 3D objects can be rendered with fewer number of primitives.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B2B7C6-50AD-40C7-8530-3AFF281F0FD6}" type="slidenum">
              <a:rPr lang="ko-KR" altLang="en-US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In this work, we aimed at implementing OpenGL ES-based CPU-GPU hybrid ray tracer. This ray tracer should support full </a:t>
            </a:r>
            <a:r>
              <a:rPr lang="en-US" altLang="ko-KR" dirty="0" err="1" smtClean="0"/>
              <a:t>Whitted</a:t>
            </a:r>
            <a:r>
              <a:rPr lang="en-US" altLang="ko-KR" dirty="0" smtClean="0"/>
              <a:t> ray tracing of dynamic scenes for 3D UI. </a:t>
            </a:r>
            <a:endParaRPr lang="ko-KR" altLang="en-US" dirty="0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FD209C-54F5-4444-8A62-B4B192A457AE}" type="slidenum">
              <a:rPr lang="ko-KR" altLang="en-US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From now, I will analyze</a:t>
            </a:r>
            <a:r>
              <a:rPr lang="en-US" altLang="ko-KR" baseline="0" dirty="0" smtClean="0"/>
              <a:t> three problems in implementing OpenGL-ES based ray tracer.</a:t>
            </a:r>
          </a:p>
          <a:p>
            <a:pPr>
              <a:spcBef>
                <a:spcPct val="0"/>
              </a:spcBef>
            </a:pPr>
            <a:r>
              <a:rPr lang="en-US" altLang="ko-KR" baseline="0" dirty="0" smtClean="0"/>
              <a:t>After that, I will present solutions of these problems.</a:t>
            </a:r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C677-C166-4E82-AF76-32B1368B3594}" type="slidenum">
              <a:rPr lang="ko-KR" altLang="en-US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There are three obstacles to overcome in implementing an OpenGL ES-based ray tracer.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First, mobile GPUs have much poorer performance than desktop GPUs, so the implementation of real-time ray tracing is NOT straightforward.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second problem is dealing the secondary rays. OpenGL-ES 2.0 doesn’t support multiple render targets (in short, MRTs) and it is </a:t>
            </a:r>
            <a:r>
              <a:rPr lang="en-US" altLang="ko-KR" dirty="0" smtClean="0"/>
              <a:t>only defined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in </a:t>
            </a:r>
            <a:r>
              <a:rPr lang="en-US" altLang="ko-KR" dirty="0" smtClean="0"/>
              <a:t>the extension specification. So the management of the ray tree, for th</a:t>
            </a:r>
            <a:r>
              <a:rPr lang="en-US" altLang="ko-KR" baseline="0" dirty="0" smtClean="0"/>
              <a:t>e </a:t>
            </a:r>
            <a:r>
              <a:rPr lang="en-US" altLang="ko-KR" dirty="0" smtClean="0"/>
              <a:t>secondary rays, is limited on GPU.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The last problem is about texture mapping. Ray racing requires access of the entire scene data in contrast to </a:t>
            </a:r>
            <a:r>
              <a:rPr lang="en-US" altLang="ko-KR" dirty="0" err="1" smtClean="0"/>
              <a:t>rasterization</a:t>
            </a:r>
            <a:r>
              <a:rPr lang="en-US" altLang="ko-KR" dirty="0" smtClean="0"/>
              <a:t>.  So the number of textures in the entire scene</a:t>
            </a:r>
            <a:r>
              <a:rPr lang="en-US" altLang="ko-KR" b="0" dirty="0" smtClean="0"/>
              <a:t> is constrained by  </a:t>
            </a:r>
            <a:r>
              <a:rPr lang="en-US" altLang="ko-KR" dirty="0" smtClean="0"/>
              <a:t>the number of multi-texturing units in the GPU. </a:t>
            </a:r>
            <a:r>
              <a:rPr lang="en-US" altLang="ko-KR" dirty="0" smtClean="0"/>
              <a:t>the number of multi-texture units in current</a:t>
            </a:r>
            <a:r>
              <a:rPr lang="en-US" altLang="ko-KR" baseline="0" dirty="0" smtClean="0"/>
              <a:t> m</a:t>
            </a:r>
            <a:r>
              <a:rPr lang="en-US" altLang="ko-KR" dirty="0" smtClean="0"/>
              <a:t>obile GPUs is </a:t>
            </a:r>
            <a:r>
              <a:rPr lang="en-US" altLang="ko-KR" dirty="0" smtClean="0"/>
              <a:t>from 8 to 16.</a:t>
            </a:r>
            <a:endParaRPr lang="ko-KR" altLang="en-US" dirty="0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A2E3CA-59AD-47D2-8C0B-C6944E703ADF}" type="slidenum">
              <a:rPr lang="ko-KR" altLang="en-US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IN this research, we propose some solutions for these three problems.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First, for the performance problem,</a:t>
            </a:r>
            <a:r>
              <a:rPr lang="en-US" altLang="ko-KR" baseline="0" dirty="0" smtClean="0"/>
              <a:t> w</a:t>
            </a:r>
            <a:r>
              <a:rPr lang="en-US" altLang="ko-KR" dirty="0" smtClean="0"/>
              <a:t>e exploit the availability of CPU and GPU architectures. In animated ray </a:t>
            </a:r>
            <a:r>
              <a:rPr lang="en-US" altLang="ko-KR" dirty="0" smtClean="0"/>
              <a:t>tracing</a:t>
            </a:r>
            <a:r>
              <a:rPr lang="en-US" altLang="ko-KR" dirty="0" smtClean="0"/>
              <a:t>, the performance for both ray tracing and acceleration structures updates is quite important. So we assign the updating acceleration structures to CPU and ray traversal to GPU. 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Among the various acceleration structures, we </a:t>
            </a:r>
            <a:r>
              <a:rPr lang="en-US" altLang="ko-KR" dirty="0" smtClean="0"/>
              <a:t>chose </a:t>
            </a:r>
            <a:r>
              <a:rPr lang="en-US" altLang="ko-KR" dirty="0" smtClean="0"/>
              <a:t>the </a:t>
            </a:r>
            <a:r>
              <a:rPr lang="en-US" altLang="ko-KR" dirty="0" err="1" smtClean="0"/>
              <a:t>kd</a:t>
            </a:r>
            <a:r>
              <a:rPr lang="en-US" altLang="ko-KR" dirty="0" smtClean="0"/>
              <a:t>-tree because of its fast traversal performance.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This </a:t>
            </a:r>
            <a:r>
              <a:rPr lang="en-US" altLang="ko-KR" dirty="0" err="1" smtClean="0"/>
              <a:t>kd</a:t>
            </a:r>
            <a:r>
              <a:rPr lang="en-US" altLang="ko-KR" dirty="0" smtClean="0"/>
              <a:t>-tree is rebuilt from scratch for each frame using the fast binned surface area heuristic approximation.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kd</a:t>
            </a:r>
            <a:r>
              <a:rPr lang="en-US" altLang="ko-KR" dirty="0" smtClean="0"/>
              <a:t>-tree traversal on GPU, we </a:t>
            </a:r>
            <a:r>
              <a:rPr lang="en-US" altLang="ko-KR" dirty="0" smtClean="0"/>
              <a:t>used </a:t>
            </a:r>
            <a:r>
              <a:rPr lang="en-US" altLang="ko-KR" dirty="0" smtClean="0"/>
              <a:t>the short-stack algorithm to keep the traversal stack in register, not in Random Access Memory.</a:t>
            </a: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E688D1-4EEB-4A3B-99FD-E1C039349631}" type="slidenum">
              <a:rPr lang="ko-KR" altLang="en-US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B63CB-D9EB-49A7-9399-8C0DD8E0DC8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A5114-63A6-4C79-ADF1-0BD0816CF9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4F6B4-7D35-4D6A-8B12-7ED4D2469A2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4D402-5D83-4F64-ACAB-25D1589252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36CE3-6838-4C39-9849-B50BAE7D015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177CF-F3BF-4414-AD9E-67FBB085CA0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9852-B4F2-4C0A-834D-C4631477BD8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4D583-A963-44FA-9AD3-E1171FDCBDC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1F4A5-1569-4206-9CFF-03A7BFAEFBA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58200-C1F5-457D-9A93-9011A68EC0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7350D-E2CC-4163-91B6-3D28DFA46BA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1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1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1" sz="1400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D593FFE1-C19A-476D-BD78-116165DF76C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간지수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13" y="-20638"/>
            <a:ext cx="9167813" cy="687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6" descr="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2600" y="836613"/>
            <a:ext cx="3097213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78130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800" b="1"/>
              <a:t>MobiRT: An Implementation of OpenGL ES-based CPU-GPU Hybrid Ray Tracer for Mobile Devices</a:t>
            </a:r>
            <a:endParaRPr lang="en-US" altLang="ko-KR" sz="2700" b="1"/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4005263"/>
            <a:ext cx="91440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tx2"/>
                </a:solidFill>
              </a:rPr>
              <a:t>Jae-Ho Nah, </a:t>
            </a:r>
            <a:r>
              <a:rPr lang="en-US" altLang="ko-KR" dirty="0"/>
              <a:t>Yoon-Sig Kang,</a:t>
            </a:r>
          </a:p>
          <a:p>
            <a:pPr algn="ctr">
              <a:lnSpc>
                <a:spcPct val="100000"/>
              </a:lnSpc>
            </a:pPr>
            <a:r>
              <a:rPr lang="en-US" altLang="ko-KR" dirty="0" err="1"/>
              <a:t>Kwang</a:t>
            </a:r>
            <a:r>
              <a:rPr lang="en-US" altLang="ko-KR" dirty="0"/>
              <a:t>-Jo Lee,  Shin-Jun Lee,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Tack-Don Han, Sung-Bong Yang</a:t>
            </a:r>
          </a:p>
          <a:p>
            <a:pPr algn="ctr">
              <a:lnSpc>
                <a:spcPct val="100000"/>
              </a:lnSpc>
            </a:pPr>
            <a:endParaRPr lang="en-US" altLang="ko-KR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altLang="ko-KR" dirty="0" err="1">
                <a:solidFill>
                  <a:schemeClr val="tx2"/>
                </a:solidFill>
              </a:rPr>
              <a:t>Yonsei</a:t>
            </a:r>
            <a:r>
              <a:rPr lang="en-US" altLang="ko-KR" dirty="0">
                <a:solidFill>
                  <a:schemeClr val="tx2"/>
                </a:solidFill>
              </a:rPr>
              <a:t> University, Korea</a:t>
            </a:r>
          </a:p>
        </p:txBody>
      </p:sp>
      <p:pic>
        <p:nvPicPr>
          <p:cNvPr id="2054" name="Picture 9" descr="시그라프PPT용로고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0" descr="건곤감리PPT용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95" y="4725144"/>
            <a:ext cx="12096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4859338" y="1773238"/>
            <a:ext cx="428466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185738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/>
              <a:t>32-bit compact output format</a:t>
            </a:r>
          </a:p>
          <a:p>
            <a:pPr marL="271463" indent="-185738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/>
              <a:t>Ray traversal kernel</a:t>
            </a:r>
          </a:p>
          <a:p>
            <a:pPr marL="271463" lvl="1">
              <a:buClr>
                <a:srgbClr val="990099"/>
              </a:buClr>
            </a:pPr>
            <a:r>
              <a:rPr lang="en-US" altLang="ko-KR" dirty="0"/>
              <a:t>- 24bits : primitive index</a:t>
            </a:r>
          </a:p>
          <a:p>
            <a:pPr marL="271463" lvl="1">
              <a:buClr>
                <a:srgbClr val="990099"/>
              </a:buClr>
            </a:pPr>
            <a:r>
              <a:rPr lang="en-US" altLang="ko-KR" dirty="0"/>
              <a:t>- </a:t>
            </a:r>
            <a:r>
              <a:rPr lang="en-US" altLang="ko-KR" dirty="0" smtClean="0"/>
              <a:t>  8bits </a:t>
            </a:r>
            <a:r>
              <a:rPr lang="en-US" altLang="ko-KR" dirty="0"/>
              <a:t>: shadow results</a:t>
            </a:r>
          </a:p>
          <a:p>
            <a:pPr marL="271463" indent="-185738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/>
              <a:t>Shading kernel : 32bit RGBA</a:t>
            </a:r>
          </a:p>
          <a:p>
            <a:pPr marL="271463" indent="-185738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/>
              <a:t>CPU manages </a:t>
            </a:r>
          </a:p>
          <a:p>
            <a:pPr marL="444500" lvl="1" indent="-185738">
              <a:buClr>
                <a:srgbClr val="990099"/>
              </a:buClr>
            </a:pPr>
            <a:r>
              <a:rPr lang="en-US" altLang="ko-KR" dirty="0"/>
              <a:t>- Ray tree for secondary rays </a:t>
            </a:r>
          </a:p>
          <a:p>
            <a:pPr marL="444500" lvl="1" indent="-185738">
              <a:buClr>
                <a:srgbClr val="990099"/>
              </a:buClr>
            </a:pPr>
            <a:r>
              <a:rPr lang="en-US" altLang="ko-KR" dirty="0"/>
              <a:t>- Hit points, </a:t>
            </a:r>
            <a:r>
              <a:rPr lang="en-US" altLang="ko-KR" dirty="0" err="1"/>
              <a:t>normals</a:t>
            </a:r>
            <a:r>
              <a:rPr lang="en-US" altLang="ko-KR" dirty="0"/>
              <a:t>, texture coordinates for shading</a:t>
            </a:r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9220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Solution for Secondary Rays</a:t>
            </a:r>
          </a:p>
        </p:txBody>
      </p:sp>
      <p:pic>
        <p:nvPicPr>
          <p:cNvPr id="9221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600" y="1703388"/>
            <a:ext cx="4503738" cy="42449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 bwMode="auto">
          <a:xfrm>
            <a:off x="746125" y="2943225"/>
            <a:ext cx="1028700" cy="40481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603625" y="2295525"/>
            <a:ext cx="1020763" cy="12525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746125" y="3505200"/>
            <a:ext cx="1028700" cy="5715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2195513" y="4095750"/>
            <a:ext cx="1028700" cy="48577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9"/>
          <p:cNvSpPr>
            <a:spLocks noChangeArrowheads="1"/>
          </p:cNvSpPr>
          <p:nvPr/>
        </p:nvSpPr>
        <p:spPr bwMode="auto">
          <a:xfrm>
            <a:off x="4895403" y="1844824"/>
            <a:ext cx="4248597" cy="344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 smtClean="0"/>
              <a:t>Apply texture </a:t>
            </a:r>
            <a:r>
              <a:rPr lang="en-US" altLang="ko-KR" dirty="0" smtClean="0"/>
              <a:t>atlases</a:t>
            </a:r>
          </a:p>
          <a:p>
            <a:pPr lvl="1">
              <a:buClr>
                <a:srgbClr val="990099"/>
              </a:buClr>
            </a:pPr>
            <a:r>
              <a:rPr lang="en-US" altLang="ko-KR" dirty="0" smtClean="0"/>
              <a:t>[NVIDIA 2004]</a:t>
            </a: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/>
              <a:t>16 textures (&lt;=512x512 size) 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1 global texture (</a:t>
            </a:r>
            <a:r>
              <a:rPr lang="en-US" altLang="ko-KR" dirty="0" smtClean="0"/>
              <a:t>2,048x2,048 </a:t>
            </a:r>
            <a:r>
              <a:rPr lang="en-US" altLang="ko-KR" dirty="0"/>
              <a:t>size)</a:t>
            </a:r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r>
              <a:rPr lang="en-US" altLang="ko-KR" dirty="0"/>
              <a:t>Support variable size textures</a:t>
            </a:r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endParaRPr lang="en-US" altLang="ko-KR" dirty="0"/>
          </a:p>
        </p:txBody>
      </p:sp>
      <p:sp>
        <p:nvSpPr>
          <p:cNvPr id="10244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Solution for Texture Mapping</a:t>
            </a:r>
          </a:p>
        </p:txBody>
      </p:sp>
      <p:pic>
        <p:nvPicPr>
          <p:cNvPr id="10245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600" y="1703388"/>
            <a:ext cx="4503738" cy="42449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 bwMode="auto">
          <a:xfrm>
            <a:off x="2195513" y="5510213"/>
            <a:ext cx="1028700" cy="3556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609975" y="4338638"/>
            <a:ext cx="1020763" cy="3556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8164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Motivation and goals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Problems and solutions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Performance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Secondary rays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Texture mapping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Experimental results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Conclusions and future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work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307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071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Test Setup</a:t>
            </a:r>
          </a:p>
        </p:txBody>
      </p:sp>
      <p:pic>
        <p:nvPicPr>
          <p:cNvPr id="11269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916113"/>
            <a:ext cx="8353425" cy="3816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AMD OpenGL-ES emulator 1.4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2.9GHz AMD Athlon-X2, 2GB RAM, NVIDIA </a:t>
            </a:r>
            <a:r>
              <a:rPr lang="en-US" altLang="ko-KR" dirty="0" err="1"/>
              <a:t>Geforce</a:t>
            </a:r>
            <a:r>
              <a:rPr lang="en-US" altLang="ko-KR" dirty="0"/>
              <a:t> 9800GT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Benchmark </a:t>
            </a:r>
            <a:r>
              <a:rPr lang="en-US" altLang="ko-KR" dirty="0"/>
              <a:t>scenes 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11272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038" y="3113088"/>
            <a:ext cx="2805112" cy="1868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73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3090863"/>
            <a:ext cx="1501775" cy="26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74" name="Picture 2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5888" y="3100388"/>
            <a:ext cx="2805112" cy="1865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275" name="TextBox 1"/>
          <p:cNvSpPr txBox="1">
            <a:spLocks noChangeArrowheads="1"/>
          </p:cNvSpPr>
          <p:nvPr/>
        </p:nvSpPr>
        <p:spPr bwMode="auto">
          <a:xfrm>
            <a:off x="611188" y="5300663"/>
            <a:ext cx="23939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Toaster (11K tris.)</a:t>
            </a:r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3662363" y="5297488"/>
            <a:ext cx="1252537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Marbles</a:t>
            </a:r>
          </a:p>
          <a:p>
            <a:r>
              <a:rPr lang="en-US" altLang="ko-KR"/>
              <a:t>(8K tris.)</a:t>
            </a:r>
          </a:p>
        </p:txBody>
      </p:sp>
      <p:sp>
        <p:nvSpPr>
          <p:cNvPr id="11277" name="TextBox 16"/>
          <p:cNvSpPr txBox="1">
            <a:spLocks noChangeArrowheads="1"/>
          </p:cNvSpPr>
          <p:nvPr/>
        </p:nvSpPr>
        <p:spPr bwMode="auto">
          <a:xfrm>
            <a:off x="5795963" y="5300663"/>
            <a:ext cx="21002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Fish (1.4K tris.)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8" descr="내지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071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 dirty="0" smtClean="0">
                <a:solidFill>
                  <a:schemeClr val="bg1"/>
                </a:solidFill>
              </a:rPr>
              <a:t>Video</a:t>
            </a:r>
            <a:endParaRPr lang="en-US" altLang="ko-KR" sz="3000" b="1" dirty="0">
              <a:solidFill>
                <a:schemeClr val="bg1"/>
              </a:solidFill>
            </a:endParaRPr>
          </a:p>
        </p:txBody>
      </p:sp>
      <p:pic>
        <p:nvPicPr>
          <p:cNvPr id="11269" name="Picture 39" descr="시그라프PPT용로고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40" descr="건곤감리PPT용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9750" y="1916113"/>
            <a:ext cx="8353425" cy="3816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AMD OpenGL-ES emulator 1.4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2.9GHz AMD Athlon-X2, 2GB RAM, NVIDIA </a:t>
            </a:r>
            <a:r>
              <a:rPr lang="en-US" altLang="ko-KR" dirty="0" err="1"/>
              <a:t>Geforce</a:t>
            </a:r>
            <a:r>
              <a:rPr lang="en-US" altLang="ko-KR" dirty="0"/>
              <a:t> 9800GT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Benchmark </a:t>
            </a:r>
            <a:r>
              <a:rPr lang="en-US" altLang="ko-KR" dirty="0"/>
              <a:t>scenes 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" name="c95-f95_2-a75-video-v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85681" y="3141301"/>
            <a:ext cx="457263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0718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2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2293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875" y="1700213"/>
            <a:ext cx="6746875" cy="3405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501650" y="5229225"/>
            <a:ext cx="80645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Arial" charset="0"/>
              <a:buChar char="•"/>
            </a:pPr>
            <a:r>
              <a:rPr lang="en-US" altLang="ko-KR" dirty="0"/>
              <a:t>We expect that the </a:t>
            </a:r>
            <a:r>
              <a:rPr lang="en-US" altLang="ko-KR" dirty="0" err="1"/>
              <a:t>MobiRT</a:t>
            </a:r>
            <a:r>
              <a:rPr lang="en-US" altLang="ko-KR" dirty="0"/>
              <a:t> will show 1-5 FPS on real mobile </a:t>
            </a:r>
            <a:r>
              <a:rPr lang="en-US" altLang="ko-KR" dirty="0" smtClean="0"/>
              <a:t>devices.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8164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Motivation and goals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Problems and solutions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Performance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Secondary rays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Texture mapping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Experimental results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Conclusions and future </a:t>
            </a:r>
            <a:r>
              <a:rPr lang="en-US" altLang="ko-KR" dirty="0" smtClean="0"/>
              <a:t>work</a:t>
            </a:r>
            <a:endParaRPr lang="en-US" altLang="ko-KR" dirty="0"/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307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3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353425" cy="38164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The implementation of an OpenGL ES-based CPU-GPU hybrid ray tracer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CPU : </a:t>
            </a:r>
            <a:r>
              <a:rPr lang="en-US" altLang="ko-KR" dirty="0" err="1" smtClean="0"/>
              <a:t>kd</a:t>
            </a:r>
            <a:r>
              <a:rPr lang="en-US" altLang="ko-KR" dirty="0" smtClean="0"/>
              <a:t>-tree </a:t>
            </a:r>
            <a:r>
              <a:rPr lang="en-US" altLang="ko-KR" dirty="0"/>
              <a:t>build and management of the ray tree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GPU : </a:t>
            </a:r>
            <a:r>
              <a:rPr lang="en-US" altLang="ko-KR" dirty="0" err="1" smtClean="0"/>
              <a:t>kd</a:t>
            </a:r>
            <a:r>
              <a:rPr lang="en-US" altLang="ko-KR" dirty="0" smtClean="0"/>
              <a:t>-tree </a:t>
            </a:r>
            <a:r>
              <a:rPr lang="en-US" altLang="ko-KR" dirty="0"/>
              <a:t>traversal, intersection </a:t>
            </a:r>
            <a:r>
              <a:rPr lang="en-US" altLang="ko-KR" dirty="0" smtClean="0"/>
              <a:t>tests, </a:t>
            </a:r>
            <a:r>
              <a:rPr lang="en-US" altLang="ko-KR" dirty="0"/>
              <a:t>and shading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Supports </a:t>
            </a:r>
            <a:r>
              <a:rPr lang="en-US" altLang="ko-KR" dirty="0"/>
              <a:t>full </a:t>
            </a:r>
            <a:r>
              <a:rPr lang="en-US" altLang="ko-KR" dirty="0" err="1"/>
              <a:t>Whitted</a:t>
            </a:r>
            <a:r>
              <a:rPr lang="en-US" altLang="ko-KR" dirty="0"/>
              <a:t> ray tracing of dynamic </a:t>
            </a:r>
            <a:r>
              <a:rPr lang="en-US" altLang="ko-KR" dirty="0" smtClean="0"/>
              <a:t>scenes. </a:t>
            </a:r>
            <a:endParaRPr lang="en-US" altLang="ko-KR" dirty="0"/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Future work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Implementation on real mobile devices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Using </a:t>
            </a:r>
            <a:r>
              <a:rPr lang="en-US" altLang="ko-KR" dirty="0" err="1"/>
              <a:t>OpenCL</a:t>
            </a:r>
            <a:r>
              <a:rPr lang="en-US" altLang="ko-KR" dirty="0"/>
              <a:t> for faster and more efficient ray </a:t>
            </a:r>
            <a:r>
              <a:rPr lang="en-US" altLang="ko-KR" dirty="0" smtClean="0"/>
              <a:t>tracing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Conclusions and Future Work</a:t>
            </a:r>
          </a:p>
        </p:txBody>
      </p:sp>
      <p:pic>
        <p:nvPicPr>
          <p:cNvPr id="1331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15819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ea typeface="굴림" charset="-127"/>
              </a:rPr>
              <a:t>This work was supported by Samsung Electronics Co., </a:t>
            </a:r>
            <a:r>
              <a:rPr lang="en-US" altLang="ko-KR" dirty="0" smtClean="0">
                <a:ea typeface="굴림" charset="-127"/>
              </a:rPr>
              <a:t>Ltd.</a:t>
            </a: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4340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Acknowledgements</a:t>
            </a:r>
          </a:p>
        </p:txBody>
      </p:sp>
      <p:pic>
        <p:nvPicPr>
          <p:cNvPr id="14341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69546" y="2882146"/>
            <a:ext cx="8064500" cy="11079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600" b="1" dirty="0" smtClean="0"/>
              <a:t>Q&amp;A</a:t>
            </a:r>
            <a:endParaRPr lang="en-US" altLang="ko-KR" sz="6000" dirty="0"/>
          </a:p>
        </p:txBody>
      </p:sp>
      <p:pic>
        <p:nvPicPr>
          <p:cNvPr id="14341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49" y="815950"/>
            <a:ext cx="21240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8164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Motivation and goals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Problems and solutions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Performance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Secondary rays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Texture mapping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Experimental results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Conclusions and future </a:t>
            </a:r>
            <a:r>
              <a:rPr lang="en-US" altLang="ko-KR" dirty="0" smtClean="0"/>
              <a:t>work</a:t>
            </a:r>
            <a:endParaRPr lang="en-US" altLang="ko-KR" dirty="0"/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307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8164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Motivation and goals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Problems and solutions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Performance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Secondary rays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Texture mapping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Experimental results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Conclusions and future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work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307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8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0716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3D user interfaces (UI)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A key application of visualization on mobile devices  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The difficulties of 3D UI design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Complex </a:t>
            </a:r>
            <a:r>
              <a:rPr lang="en-US" altLang="ko-KR" dirty="0" err="1" smtClean="0"/>
              <a:t>Shader</a:t>
            </a:r>
            <a:r>
              <a:rPr lang="en-US" altLang="ko-KR" dirty="0" smtClean="0"/>
              <a:t> </a:t>
            </a:r>
            <a:r>
              <a:rPr lang="en-US" altLang="ko-KR" dirty="0"/>
              <a:t>programming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Low rendering performance of mobile GPUs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4101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353425" cy="41888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Ray tracing [</a:t>
            </a:r>
            <a:r>
              <a:rPr lang="en-US" altLang="ko-KR" dirty="0" err="1"/>
              <a:t>Whitted</a:t>
            </a:r>
            <a:r>
              <a:rPr lang="en-US" altLang="ko-KR" dirty="0"/>
              <a:t> 1980]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A technique for generating an image by tracing the </a:t>
            </a:r>
            <a:r>
              <a:rPr lang="en-US" altLang="ko-KR" dirty="0" smtClean="0"/>
              <a:t>paths </a:t>
            </a:r>
            <a:r>
              <a:rPr lang="en-US" altLang="ko-KR" dirty="0"/>
              <a:t>of </a:t>
            </a:r>
            <a:r>
              <a:rPr lang="en-US" altLang="ko-KR" dirty="0" smtClean="0"/>
              <a:t>lights </a:t>
            </a:r>
            <a:endParaRPr lang="en-US" altLang="ko-KR" dirty="0"/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Widely used for off-line rendering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Ray tracing can be a solution for 3D UI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naturally supports </a:t>
            </a:r>
            <a:r>
              <a:rPr lang="en-US" altLang="ko-KR" dirty="0"/>
              <a:t>global illumination effects </a:t>
            </a:r>
          </a:p>
          <a:p>
            <a:pPr marL="901700" lvl="1" indent="-444500">
              <a:buClr>
                <a:srgbClr val="990099"/>
              </a:buClr>
              <a:defRPr/>
            </a:pPr>
            <a:r>
              <a:rPr lang="en-US" altLang="ko-KR" dirty="0">
                <a:sym typeface="Wingdings" pitchFamily="2" charset="2"/>
              </a:rPr>
              <a:t>  </a:t>
            </a:r>
            <a:r>
              <a:rPr lang="en-US" altLang="ko-KR" dirty="0" smtClean="0">
                <a:sym typeface="Wingdings" pitchFamily="2" charset="2"/>
              </a:rPr>
              <a:t>generates </a:t>
            </a:r>
            <a:r>
              <a:rPr lang="en-US" altLang="ko-KR" dirty="0">
                <a:sym typeface="Wingdings" pitchFamily="2" charset="2"/>
              </a:rPr>
              <a:t>high-quality images &amp; </a:t>
            </a:r>
            <a:r>
              <a:rPr lang="en-US" altLang="ko-KR" dirty="0" smtClean="0">
                <a:sym typeface="Wingdings" pitchFamily="2" charset="2"/>
              </a:rPr>
              <a:t>simplifies </a:t>
            </a:r>
            <a:r>
              <a:rPr lang="en-US" altLang="ko-KR" dirty="0" err="1" smtClean="0">
                <a:sym typeface="Wingdings" pitchFamily="2" charset="2"/>
              </a:rPr>
              <a:t>Shader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programming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Performance is inversely proportional to </a:t>
            </a:r>
            <a:r>
              <a:rPr lang="en-US" altLang="ko-KR" dirty="0" smtClean="0"/>
              <a:t>the pixel size.</a:t>
            </a:r>
            <a:endParaRPr lang="en-US" altLang="ko-KR" dirty="0"/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 smtClean="0"/>
              <a:t>supports </a:t>
            </a:r>
            <a:r>
              <a:rPr lang="en-US" altLang="ko-KR" dirty="0"/>
              <a:t>flexible primitive </a:t>
            </a:r>
            <a:r>
              <a:rPr lang="en-US" altLang="ko-KR" dirty="0" smtClean="0"/>
              <a:t>types.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5125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4440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Implement </a:t>
            </a:r>
            <a:r>
              <a:rPr lang="en-US" altLang="ko-KR" dirty="0" smtClean="0"/>
              <a:t>an OpenGL </a:t>
            </a:r>
            <a:r>
              <a:rPr lang="en-US" altLang="ko-KR" dirty="0"/>
              <a:t>ES-based CPU-GPU hybrid ray tracer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Support full </a:t>
            </a:r>
            <a:r>
              <a:rPr lang="en-US" altLang="ko-KR" dirty="0" err="1"/>
              <a:t>Whitted</a:t>
            </a:r>
            <a:r>
              <a:rPr lang="en-US" altLang="ko-KR" dirty="0"/>
              <a:t> ray tracing </a:t>
            </a:r>
          </a:p>
          <a:p>
            <a:pPr>
              <a:buClr>
                <a:srgbClr val="990099"/>
              </a:buClr>
              <a:defRPr/>
            </a:pPr>
            <a:r>
              <a:rPr lang="en-US" altLang="ko-KR" dirty="0"/>
              <a:t>    (</a:t>
            </a:r>
            <a:r>
              <a:rPr lang="en-US" altLang="ko-KR" dirty="0" smtClean="0"/>
              <a:t>reflections, refractions, </a:t>
            </a:r>
            <a:r>
              <a:rPr lang="en-US" altLang="ko-KR" dirty="0"/>
              <a:t>hard shadows)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Support dynamic scenes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6149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916113"/>
            <a:ext cx="8064500" cy="38164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Motivation and goals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Problems and solutions 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Performance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Secondary rays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Texture mapping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Experimental results</a:t>
            </a: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Conclusions and future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work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7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307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2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539750" y="1772816"/>
            <a:ext cx="8064500" cy="4189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Performance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Mobile GPUs have much poorer performance than</a:t>
            </a:r>
          </a:p>
          <a:p>
            <a:pPr>
              <a:defRPr/>
            </a:pPr>
            <a:r>
              <a:rPr lang="en-US" altLang="ko-KR" dirty="0"/>
              <a:t>          desktop </a:t>
            </a:r>
            <a:r>
              <a:rPr lang="en-US" altLang="ko-KR" dirty="0" smtClean="0"/>
              <a:t>GPUs</a:t>
            </a: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Secondary rays 	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OpenGL-ES 2.0 doesn’t support multiple render targets (MRTs)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only in the extension </a:t>
            </a:r>
            <a:r>
              <a:rPr lang="en-US" altLang="ko-KR" dirty="0">
                <a:sym typeface="Wingdings" pitchFamily="2" charset="2"/>
              </a:rPr>
              <a:t>specification</a:t>
            </a:r>
            <a:endParaRPr lang="en-US" altLang="ko-KR" dirty="0"/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Management of the ray tree is limited on the </a:t>
            </a:r>
            <a:r>
              <a:rPr lang="en-US" altLang="ko-KR" dirty="0" smtClean="0"/>
              <a:t>GPU.</a:t>
            </a:r>
            <a:endParaRPr lang="en-US" altLang="ko-KR" dirty="0"/>
          </a:p>
          <a:p>
            <a:pPr marL="342900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Texture mapping</a:t>
            </a:r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Ray tracing requires access of </a:t>
            </a:r>
            <a:r>
              <a:rPr lang="en-US" altLang="ko-KR" dirty="0" smtClean="0"/>
              <a:t>the entire </a:t>
            </a:r>
            <a:r>
              <a:rPr lang="en-US" altLang="ko-KR" dirty="0"/>
              <a:t>scene </a:t>
            </a:r>
            <a:r>
              <a:rPr lang="en-US" altLang="ko-KR" dirty="0" smtClean="0"/>
              <a:t>data.</a:t>
            </a:r>
            <a:endParaRPr lang="en-US" altLang="ko-KR" dirty="0"/>
          </a:p>
          <a:p>
            <a:pPr marL="800100" lvl="1" indent="-342900">
              <a:buClr>
                <a:srgbClr val="990099"/>
              </a:buClr>
              <a:buFont typeface="Arial" pitchFamily="34" charset="0"/>
              <a:buChar char="•"/>
              <a:defRPr/>
            </a:pPr>
            <a:r>
              <a:rPr lang="en-US" altLang="ko-KR" dirty="0"/>
              <a:t># of textures in the entire scene </a:t>
            </a:r>
          </a:p>
          <a:p>
            <a:pPr lvl="1">
              <a:buClr>
                <a:srgbClr val="990099"/>
              </a:buClr>
              <a:defRPr/>
            </a:pPr>
            <a:r>
              <a:rPr lang="en-US" altLang="ko-KR" dirty="0"/>
              <a:t>    </a:t>
            </a:r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r>
              <a:rPr lang="en-US" altLang="ko-KR" dirty="0" smtClean="0"/>
              <a:t>   # </a:t>
            </a:r>
            <a:r>
              <a:rPr lang="en-US" altLang="ko-KR" dirty="0"/>
              <a:t>of </a:t>
            </a:r>
            <a:r>
              <a:rPr lang="en-US" altLang="ko-KR" dirty="0" smtClean="0"/>
              <a:t>multi-texture </a:t>
            </a:r>
            <a:r>
              <a:rPr lang="en-US" altLang="ko-KR" dirty="0"/>
              <a:t>units in the GPU</a:t>
            </a:r>
          </a:p>
        </p:txBody>
      </p:sp>
      <p:sp>
        <p:nvSpPr>
          <p:cNvPr id="7172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Problems to Solve</a:t>
            </a:r>
          </a:p>
        </p:txBody>
      </p:sp>
      <p:pic>
        <p:nvPicPr>
          <p:cNvPr id="7173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8" descr="내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4859338" y="1773238"/>
            <a:ext cx="4105275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r>
              <a:rPr lang="en-US" altLang="ko-KR"/>
              <a:t>Exploit the availability of CPU and GPU architectures </a:t>
            </a:r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endParaRPr lang="en-US" altLang="ko-KR"/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r>
              <a:rPr lang="en-US" altLang="ko-KR"/>
              <a:t>Kd-tree build on CPU </a:t>
            </a:r>
          </a:p>
          <a:p>
            <a:pPr lvl="1">
              <a:buClr>
                <a:srgbClr val="990099"/>
              </a:buClr>
            </a:pPr>
            <a:r>
              <a:rPr lang="en-US" altLang="ko-KR" sz="2000"/>
              <a:t>- Binned SAH approximation [Shevstov et al. 2007]</a:t>
            </a:r>
          </a:p>
          <a:p>
            <a:pPr lvl="1">
              <a:buClr>
                <a:srgbClr val="990099"/>
              </a:buClr>
            </a:pPr>
            <a:endParaRPr lang="en-US" altLang="ko-KR" sz="2000"/>
          </a:p>
          <a:p>
            <a:pPr marL="342900" indent="-342900">
              <a:buClr>
                <a:srgbClr val="990099"/>
              </a:buClr>
              <a:buFont typeface="Arial" charset="0"/>
              <a:buChar char="•"/>
            </a:pPr>
            <a:r>
              <a:rPr lang="en-US" altLang="ko-KR"/>
              <a:t>Ray traversal on GPU</a:t>
            </a:r>
          </a:p>
          <a:p>
            <a:pPr lvl="1">
              <a:buClr>
                <a:srgbClr val="990099"/>
              </a:buClr>
            </a:pPr>
            <a:r>
              <a:rPr lang="en-US" altLang="ko-KR" sz="2000"/>
              <a:t>- Short-stack algorithm </a:t>
            </a:r>
          </a:p>
          <a:p>
            <a:pPr lvl="1">
              <a:buClr>
                <a:srgbClr val="990099"/>
              </a:buClr>
            </a:pPr>
            <a:r>
              <a:rPr lang="en-US" altLang="ko-KR" sz="2000"/>
              <a:t>[Horn et al. 2007]</a:t>
            </a:r>
          </a:p>
        </p:txBody>
      </p:sp>
      <p:sp>
        <p:nvSpPr>
          <p:cNvPr id="8196" name="Rectangle 19"/>
          <p:cNvSpPr>
            <a:spLocks noChangeArrowheads="1"/>
          </p:cNvSpPr>
          <p:nvPr/>
        </p:nvSpPr>
        <p:spPr bwMode="auto">
          <a:xfrm>
            <a:off x="7938" y="333375"/>
            <a:ext cx="9358312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3000" b="1">
                <a:solidFill>
                  <a:schemeClr val="bg1"/>
                </a:solidFill>
              </a:rPr>
              <a:t>Solution for Performance </a:t>
            </a:r>
          </a:p>
        </p:txBody>
      </p:sp>
      <p:pic>
        <p:nvPicPr>
          <p:cNvPr id="8197" name="Picture 39" descr="시그라프PPT용로고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6321425"/>
            <a:ext cx="22129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40" descr="건곤감리PPT용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67475"/>
            <a:ext cx="112395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5600" y="1703388"/>
            <a:ext cx="4503738" cy="42449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 bwMode="auto">
          <a:xfrm>
            <a:off x="735013" y="2205038"/>
            <a:ext cx="1028700" cy="40481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603625" y="2295525"/>
            <a:ext cx="1020763" cy="12525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1732</Words>
  <Application>Microsoft Office PowerPoint</Application>
  <PresentationFormat>화면 슬라이드 쇼(4:3)</PresentationFormat>
  <Paragraphs>264</Paragraphs>
  <Slides>19</Slides>
  <Notes>19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msl</cp:lastModifiedBy>
  <cp:revision>67</cp:revision>
  <dcterms:created xsi:type="dcterms:W3CDTF">2010-07-21T08:17:16Z</dcterms:created>
  <dcterms:modified xsi:type="dcterms:W3CDTF">2010-12-14T08:19:57Z</dcterms:modified>
</cp:coreProperties>
</file>