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84" r:id="rId9"/>
    <p:sldId id="285" r:id="rId10"/>
    <p:sldId id="290" r:id="rId11"/>
    <p:sldId id="266" r:id="rId12"/>
    <p:sldId id="267" r:id="rId13"/>
    <p:sldId id="281" r:id="rId14"/>
    <p:sldId id="268" r:id="rId15"/>
    <p:sldId id="289" r:id="rId16"/>
    <p:sldId id="280" r:id="rId17"/>
    <p:sldId id="279" r:id="rId18"/>
    <p:sldId id="286" r:id="rId19"/>
    <p:sldId id="287" r:id="rId20"/>
    <p:sldId id="288" r:id="rId21"/>
    <p:sldId id="271" r:id="rId22"/>
    <p:sldId id="274" r:id="rId23"/>
    <p:sldId id="275" r:id="rId24"/>
    <p:sldId id="276" r:id="rId25"/>
    <p:sldId id="278" r:id="rId26"/>
    <p:sldId id="277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3" autoAdjust="0"/>
  </p:normalViewPr>
  <p:slideViewPr>
    <p:cSldViewPr snapToGrid="0" snapToObjects="1">
      <p:cViewPr varScale="1">
        <p:scale>
          <a:sx n="102" d="100"/>
          <a:sy n="102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5051-7541-419B-B849-A3437B2BDA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C4D60-7097-4906-A519-41132DB9E9DF}">
      <dgm:prSet/>
      <dgm:spPr/>
      <dgm:t>
        <a:bodyPr/>
        <a:lstStyle/>
        <a:p>
          <a:r>
            <a:rPr lang="en-US"/>
            <a:t>To support the analysis in this project, synthetic data was generated to simulate customer bank data. The generated dataset consists of 20000 records of customers information and their transactions. </a:t>
          </a:r>
        </a:p>
      </dgm:t>
    </dgm:pt>
    <dgm:pt modelId="{BF9A041B-3E97-411C-A795-0B3DF356AC8F}" type="parTrans" cxnId="{0E63B143-9351-4BEA-BF14-B806729A0BEC}">
      <dgm:prSet/>
      <dgm:spPr/>
      <dgm:t>
        <a:bodyPr/>
        <a:lstStyle/>
        <a:p>
          <a:endParaRPr lang="en-US"/>
        </a:p>
      </dgm:t>
    </dgm:pt>
    <dgm:pt modelId="{CF985B8E-E24A-451C-B522-ED1308C11C6E}" type="sibTrans" cxnId="{0E63B143-9351-4BEA-BF14-B806729A0BEC}">
      <dgm:prSet/>
      <dgm:spPr/>
      <dgm:t>
        <a:bodyPr/>
        <a:lstStyle/>
        <a:p>
          <a:endParaRPr lang="en-US"/>
        </a:p>
      </dgm:t>
    </dgm:pt>
    <dgm:pt modelId="{B67867B8-5A22-45CE-ABEF-A862E46437C9}">
      <dgm:prSet/>
      <dgm:spPr/>
      <dgm:t>
        <a:bodyPr/>
        <a:lstStyle/>
        <a:p>
          <a:r>
            <a:rPr lang="en-US"/>
            <a:t>We took into consideration that this this data contains customers with suspicious transactions.</a:t>
          </a:r>
        </a:p>
      </dgm:t>
    </dgm:pt>
    <dgm:pt modelId="{E3098456-27DB-4501-BBEE-7A135A750550}" type="parTrans" cxnId="{E1E488C3-5DF3-4EF6-8063-0D29591169E4}">
      <dgm:prSet/>
      <dgm:spPr/>
      <dgm:t>
        <a:bodyPr/>
        <a:lstStyle/>
        <a:p>
          <a:endParaRPr lang="en-US"/>
        </a:p>
      </dgm:t>
    </dgm:pt>
    <dgm:pt modelId="{E1A0636D-509E-4A1F-99D2-EA7AC5B34E26}" type="sibTrans" cxnId="{E1E488C3-5DF3-4EF6-8063-0D29591169E4}">
      <dgm:prSet/>
      <dgm:spPr/>
      <dgm:t>
        <a:bodyPr/>
        <a:lstStyle/>
        <a:p>
          <a:endParaRPr lang="en-US"/>
        </a:p>
      </dgm:t>
    </dgm:pt>
    <dgm:pt modelId="{4D36803B-B543-4F31-93FB-859CD3B619BF}" type="pres">
      <dgm:prSet presAssocID="{92AA5051-7541-419B-B849-A3437B2BDA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B22A1C-9BE1-4A70-88AA-1A18F90A3B8F}" type="pres">
      <dgm:prSet presAssocID="{4EEC4D60-7097-4906-A519-41132DB9E9DF}" presName="hierRoot1" presStyleCnt="0"/>
      <dgm:spPr/>
    </dgm:pt>
    <dgm:pt modelId="{5FF3E339-7AA6-40C1-A3D7-910268D01451}" type="pres">
      <dgm:prSet presAssocID="{4EEC4D60-7097-4906-A519-41132DB9E9DF}" presName="composite" presStyleCnt="0"/>
      <dgm:spPr/>
    </dgm:pt>
    <dgm:pt modelId="{C8820668-BDE4-49C1-83A8-0D0F586CEDF6}" type="pres">
      <dgm:prSet presAssocID="{4EEC4D60-7097-4906-A519-41132DB9E9DF}" presName="background" presStyleLbl="node0" presStyleIdx="0" presStyleCnt="2"/>
      <dgm:spPr/>
    </dgm:pt>
    <dgm:pt modelId="{EF4E9342-8E45-42B9-8751-74224C0E2487}" type="pres">
      <dgm:prSet presAssocID="{4EEC4D60-7097-4906-A519-41132DB9E9DF}" presName="text" presStyleLbl="fgAcc0" presStyleIdx="0" presStyleCnt="2">
        <dgm:presLayoutVars>
          <dgm:chPref val="3"/>
        </dgm:presLayoutVars>
      </dgm:prSet>
      <dgm:spPr/>
    </dgm:pt>
    <dgm:pt modelId="{DE37A93C-C713-4D2B-ADF9-C6BF66C17033}" type="pres">
      <dgm:prSet presAssocID="{4EEC4D60-7097-4906-A519-41132DB9E9DF}" presName="hierChild2" presStyleCnt="0"/>
      <dgm:spPr/>
    </dgm:pt>
    <dgm:pt modelId="{A50011C1-8600-492F-9D62-2378B9BD10A5}" type="pres">
      <dgm:prSet presAssocID="{B67867B8-5A22-45CE-ABEF-A862E46437C9}" presName="hierRoot1" presStyleCnt="0"/>
      <dgm:spPr/>
    </dgm:pt>
    <dgm:pt modelId="{6AE315A9-9DFD-4225-B7A9-009E951DA6FC}" type="pres">
      <dgm:prSet presAssocID="{B67867B8-5A22-45CE-ABEF-A862E46437C9}" presName="composite" presStyleCnt="0"/>
      <dgm:spPr/>
    </dgm:pt>
    <dgm:pt modelId="{EB9DD7B1-1CC5-442D-BF0F-C316B6CE3FCC}" type="pres">
      <dgm:prSet presAssocID="{B67867B8-5A22-45CE-ABEF-A862E46437C9}" presName="background" presStyleLbl="node0" presStyleIdx="1" presStyleCnt="2"/>
      <dgm:spPr/>
    </dgm:pt>
    <dgm:pt modelId="{24036E2E-FD39-45E7-AA56-1B3AD2B6B1FA}" type="pres">
      <dgm:prSet presAssocID="{B67867B8-5A22-45CE-ABEF-A862E46437C9}" presName="text" presStyleLbl="fgAcc0" presStyleIdx="1" presStyleCnt="2">
        <dgm:presLayoutVars>
          <dgm:chPref val="3"/>
        </dgm:presLayoutVars>
      </dgm:prSet>
      <dgm:spPr/>
    </dgm:pt>
    <dgm:pt modelId="{16955CB2-C9CC-448C-A4D6-9EAF280BBCAF}" type="pres">
      <dgm:prSet presAssocID="{B67867B8-5A22-45CE-ABEF-A862E46437C9}" presName="hierChild2" presStyleCnt="0"/>
      <dgm:spPr/>
    </dgm:pt>
  </dgm:ptLst>
  <dgm:cxnLst>
    <dgm:cxn modelId="{25AF0F32-6FD7-4922-9EEE-A8406007DCB9}" type="presOf" srcId="{4EEC4D60-7097-4906-A519-41132DB9E9DF}" destId="{EF4E9342-8E45-42B9-8751-74224C0E2487}" srcOrd="0" destOrd="0" presId="urn:microsoft.com/office/officeart/2005/8/layout/hierarchy1"/>
    <dgm:cxn modelId="{E93CB337-1FFB-4F83-A52D-1E30D5E29F38}" type="presOf" srcId="{B67867B8-5A22-45CE-ABEF-A862E46437C9}" destId="{24036E2E-FD39-45E7-AA56-1B3AD2B6B1FA}" srcOrd="0" destOrd="0" presId="urn:microsoft.com/office/officeart/2005/8/layout/hierarchy1"/>
    <dgm:cxn modelId="{0E63B143-9351-4BEA-BF14-B806729A0BEC}" srcId="{92AA5051-7541-419B-B849-A3437B2BDA41}" destId="{4EEC4D60-7097-4906-A519-41132DB9E9DF}" srcOrd="0" destOrd="0" parTransId="{BF9A041B-3E97-411C-A795-0B3DF356AC8F}" sibTransId="{CF985B8E-E24A-451C-B522-ED1308C11C6E}"/>
    <dgm:cxn modelId="{CF0AAF8D-3AD6-4A74-8D03-1A94394AD0BA}" type="presOf" srcId="{92AA5051-7541-419B-B849-A3437B2BDA41}" destId="{4D36803B-B543-4F31-93FB-859CD3B619BF}" srcOrd="0" destOrd="0" presId="urn:microsoft.com/office/officeart/2005/8/layout/hierarchy1"/>
    <dgm:cxn modelId="{E1E488C3-5DF3-4EF6-8063-0D29591169E4}" srcId="{92AA5051-7541-419B-B849-A3437B2BDA41}" destId="{B67867B8-5A22-45CE-ABEF-A862E46437C9}" srcOrd="1" destOrd="0" parTransId="{E3098456-27DB-4501-BBEE-7A135A750550}" sibTransId="{E1A0636D-509E-4A1F-99D2-EA7AC5B34E26}"/>
    <dgm:cxn modelId="{007C1B90-28F5-4488-8D7E-F04EC1CDB3A1}" type="presParOf" srcId="{4D36803B-B543-4F31-93FB-859CD3B619BF}" destId="{30B22A1C-9BE1-4A70-88AA-1A18F90A3B8F}" srcOrd="0" destOrd="0" presId="urn:microsoft.com/office/officeart/2005/8/layout/hierarchy1"/>
    <dgm:cxn modelId="{5E3EBFFF-4FDC-415C-B2C1-320A0BECCA7F}" type="presParOf" srcId="{30B22A1C-9BE1-4A70-88AA-1A18F90A3B8F}" destId="{5FF3E339-7AA6-40C1-A3D7-910268D01451}" srcOrd="0" destOrd="0" presId="urn:microsoft.com/office/officeart/2005/8/layout/hierarchy1"/>
    <dgm:cxn modelId="{2E7B87B6-A655-4759-9787-079AD028BD8E}" type="presParOf" srcId="{5FF3E339-7AA6-40C1-A3D7-910268D01451}" destId="{C8820668-BDE4-49C1-83A8-0D0F586CEDF6}" srcOrd="0" destOrd="0" presId="urn:microsoft.com/office/officeart/2005/8/layout/hierarchy1"/>
    <dgm:cxn modelId="{89DBA160-31B2-42A3-B88B-953EE714CB7B}" type="presParOf" srcId="{5FF3E339-7AA6-40C1-A3D7-910268D01451}" destId="{EF4E9342-8E45-42B9-8751-74224C0E2487}" srcOrd="1" destOrd="0" presId="urn:microsoft.com/office/officeart/2005/8/layout/hierarchy1"/>
    <dgm:cxn modelId="{041B93C3-B93B-406A-BB14-907CA51A3190}" type="presParOf" srcId="{30B22A1C-9BE1-4A70-88AA-1A18F90A3B8F}" destId="{DE37A93C-C713-4D2B-ADF9-C6BF66C17033}" srcOrd="1" destOrd="0" presId="urn:microsoft.com/office/officeart/2005/8/layout/hierarchy1"/>
    <dgm:cxn modelId="{A178D592-FDC6-4CBB-AD2D-3CFD30CA76D1}" type="presParOf" srcId="{4D36803B-B543-4F31-93FB-859CD3B619BF}" destId="{A50011C1-8600-492F-9D62-2378B9BD10A5}" srcOrd="1" destOrd="0" presId="urn:microsoft.com/office/officeart/2005/8/layout/hierarchy1"/>
    <dgm:cxn modelId="{2B6D5682-D6DD-4BC9-84E6-F320AFDCDB2F}" type="presParOf" srcId="{A50011C1-8600-492F-9D62-2378B9BD10A5}" destId="{6AE315A9-9DFD-4225-B7A9-009E951DA6FC}" srcOrd="0" destOrd="0" presId="urn:microsoft.com/office/officeart/2005/8/layout/hierarchy1"/>
    <dgm:cxn modelId="{AA6CFF44-8BB5-4253-A0A1-8EA7F5378EA4}" type="presParOf" srcId="{6AE315A9-9DFD-4225-B7A9-009E951DA6FC}" destId="{EB9DD7B1-1CC5-442D-BF0F-C316B6CE3FCC}" srcOrd="0" destOrd="0" presId="urn:microsoft.com/office/officeart/2005/8/layout/hierarchy1"/>
    <dgm:cxn modelId="{43FBBE52-F56D-4B42-9A2A-DFA78BD7B08E}" type="presParOf" srcId="{6AE315A9-9DFD-4225-B7A9-009E951DA6FC}" destId="{24036E2E-FD39-45E7-AA56-1B3AD2B6B1FA}" srcOrd="1" destOrd="0" presId="urn:microsoft.com/office/officeart/2005/8/layout/hierarchy1"/>
    <dgm:cxn modelId="{ED1C12B1-E83A-4B84-8F2E-21B7B4A4766F}" type="presParOf" srcId="{A50011C1-8600-492F-9D62-2378B9BD10A5}" destId="{16955CB2-C9CC-448C-A4D6-9EAF280BBC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761BF-5A38-436D-8E32-A4741F7574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961AD6-181C-4B25-848B-E0C7BC33E701}">
      <dgm:prSet/>
      <dgm:spPr/>
      <dgm:t>
        <a:bodyPr/>
        <a:lstStyle/>
        <a:p>
          <a:r>
            <a:rPr lang="en-US"/>
            <a:t>After we generated the data, we saved it into a database.</a:t>
          </a:r>
        </a:p>
      </dgm:t>
    </dgm:pt>
    <dgm:pt modelId="{C761ECE5-DE58-4D84-93F1-EB37A027954A}" type="parTrans" cxnId="{9007761B-57B3-4525-A368-A6B260FC5C68}">
      <dgm:prSet/>
      <dgm:spPr/>
      <dgm:t>
        <a:bodyPr/>
        <a:lstStyle/>
        <a:p>
          <a:endParaRPr lang="en-US"/>
        </a:p>
      </dgm:t>
    </dgm:pt>
    <dgm:pt modelId="{C309DFE3-584B-4F3C-B208-743BA9095CB0}" type="sibTrans" cxnId="{9007761B-57B3-4525-A368-A6B260FC5C68}">
      <dgm:prSet/>
      <dgm:spPr/>
      <dgm:t>
        <a:bodyPr/>
        <a:lstStyle/>
        <a:p>
          <a:endParaRPr lang="en-US"/>
        </a:p>
      </dgm:t>
    </dgm:pt>
    <dgm:pt modelId="{800BB178-A764-4D17-925E-C8EB31E8BBF9}">
      <dgm:prSet/>
      <dgm:spPr/>
      <dgm:t>
        <a:bodyPr/>
        <a:lstStyle/>
        <a:p>
          <a:r>
            <a:rPr lang="en-US"/>
            <a:t>We used SSIS to apply ETL process.</a:t>
          </a:r>
        </a:p>
      </dgm:t>
    </dgm:pt>
    <dgm:pt modelId="{43763613-932D-40B4-9E95-59FFD199EB0D}" type="parTrans" cxnId="{3D9BCDF7-F5C3-4A56-9E90-87EDF7E61F17}">
      <dgm:prSet/>
      <dgm:spPr/>
      <dgm:t>
        <a:bodyPr/>
        <a:lstStyle/>
        <a:p>
          <a:endParaRPr lang="en-US"/>
        </a:p>
      </dgm:t>
    </dgm:pt>
    <dgm:pt modelId="{E28C73CE-212B-45D1-BA99-CCF3FC623A0E}" type="sibTrans" cxnId="{3D9BCDF7-F5C3-4A56-9E90-87EDF7E61F17}">
      <dgm:prSet/>
      <dgm:spPr/>
      <dgm:t>
        <a:bodyPr/>
        <a:lstStyle/>
        <a:p>
          <a:endParaRPr lang="en-US"/>
        </a:p>
      </dgm:t>
    </dgm:pt>
    <dgm:pt modelId="{2C785BD5-FD1F-4524-9770-0A2354ADC54D}">
      <dgm:prSet/>
      <dgm:spPr/>
      <dgm:t>
        <a:bodyPr/>
        <a:lstStyle/>
        <a:p>
          <a:r>
            <a:rPr lang="en-US"/>
            <a:t>We extracted data from database source, then applied some transformations, then loaded data into the data warehouse.</a:t>
          </a:r>
        </a:p>
      </dgm:t>
    </dgm:pt>
    <dgm:pt modelId="{5D505E30-CE47-4BFF-B4AC-DAF08527E782}" type="parTrans" cxnId="{3DAA2DC6-635F-45F7-9BF2-4EDE3EEC87C5}">
      <dgm:prSet/>
      <dgm:spPr/>
      <dgm:t>
        <a:bodyPr/>
        <a:lstStyle/>
        <a:p>
          <a:endParaRPr lang="en-US"/>
        </a:p>
      </dgm:t>
    </dgm:pt>
    <dgm:pt modelId="{A6520D1F-F961-4C61-AB4F-756488FD2AC5}" type="sibTrans" cxnId="{3DAA2DC6-635F-45F7-9BF2-4EDE3EEC87C5}">
      <dgm:prSet/>
      <dgm:spPr/>
      <dgm:t>
        <a:bodyPr/>
        <a:lstStyle/>
        <a:p>
          <a:endParaRPr lang="en-US"/>
        </a:p>
      </dgm:t>
    </dgm:pt>
    <dgm:pt modelId="{32E6BA99-6429-4966-92FA-AC04911FDDFD}" type="pres">
      <dgm:prSet presAssocID="{894761BF-5A38-436D-8E32-A4741F75745D}" presName="root" presStyleCnt="0">
        <dgm:presLayoutVars>
          <dgm:dir/>
          <dgm:resizeHandles val="exact"/>
        </dgm:presLayoutVars>
      </dgm:prSet>
      <dgm:spPr/>
    </dgm:pt>
    <dgm:pt modelId="{432674BC-FDE6-411E-94FB-12080350A56A}" type="pres">
      <dgm:prSet presAssocID="{9A961AD6-181C-4B25-848B-E0C7BC33E701}" presName="compNode" presStyleCnt="0"/>
      <dgm:spPr/>
    </dgm:pt>
    <dgm:pt modelId="{341589DD-9AB1-45E4-A12B-A05EF241B2C2}" type="pres">
      <dgm:prSet presAssocID="{9A961AD6-181C-4B25-848B-E0C7BC33E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38307B-88C7-40CD-8DC1-C07D02D76009}" type="pres">
      <dgm:prSet presAssocID="{9A961AD6-181C-4B25-848B-E0C7BC33E701}" presName="spaceRect" presStyleCnt="0"/>
      <dgm:spPr/>
    </dgm:pt>
    <dgm:pt modelId="{D55C72D2-BA89-49CF-9DDB-9E129A65FF54}" type="pres">
      <dgm:prSet presAssocID="{9A961AD6-181C-4B25-848B-E0C7BC33E701}" presName="textRect" presStyleLbl="revTx" presStyleIdx="0" presStyleCnt="3">
        <dgm:presLayoutVars>
          <dgm:chMax val="1"/>
          <dgm:chPref val="1"/>
        </dgm:presLayoutVars>
      </dgm:prSet>
      <dgm:spPr/>
    </dgm:pt>
    <dgm:pt modelId="{F15756FE-9C42-4A4E-ADBE-CAEACA2760E7}" type="pres">
      <dgm:prSet presAssocID="{C309DFE3-584B-4F3C-B208-743BA9095CB0}" presName="sibTrans" presStyleCnt="0"/>
      <dgm:spPr/>
    </dgm:pt>
    <dgm:pt modelId="{54C796A6-C943-46D6-ADCB-AB3899E55805}" type="pres">
      <dgm:prSet presAssocID="{800BB178-A764-4D17-925E-C8EB31E8BBF9}" presName="compNode" presStyleCnt="0"/>
      <dgm:spPr/>
    </dgm:pt>
    <dgm:pt modelId="{42E3AA12-55C4-46A8-AFD7-73DB1B022AF3}" type="pres">
      <dgm:prSet presAssocID="{800BB178-A764-4D17-925E-C8EB31E8BB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BF87B-3384-49F9-9ACD-84D2FD86D3BD}" type="pres">
      <dgm:prSet presAssocID="{800BB178-A764-4D17-925E-C8EB31E8BBF9}" presName="spaceRect" presStyleCnt="0"/>
      <dgm:spPr/>
    </dgm:pt>
    <dgm:pt modelId="{74A15BE0-C3A5-43E5-B3C9-02F768B588E7}" type="pres">
      <dgm:prSet presAssocID="{800BB178-A764-4D17-925E-C8EB31E8BBF9}" presName="textRect" presStyleLbl="revTx" presStyleIdx="1" presStyleCnt="3">
        <dgm:presLayoutVars>
          <dgm:chMax val="1"/>
          <dgm:chPref val="1"/>
        </dgm:presLayoutVars>
      </dgm:prSet>
      <dgm:spPr/>
    </dgm:pt>
    <dgm:pt modelId="{E7445B53-951C-44B7-BDD8-FBA84C880C8E}" type="pres">
      <dgm:prSet presAssocID="{E28C73CE-212B-45D1-BA99-CCF3FC623A0E}" presName="sibTrans" presStyleCnt="0"/>
      <dgm:spPr/>
    </dgm:pt>
    <dgm:pt modelId="{0FBDD5B9-D3F7-4611-B4F6-8051411BE08D}" type="pres">
      <dgm:prSet presAssocID="{2C785BD5-FD1F-4524-9770-0A2354ADC54D}" presName="compNode" presStyleCnt="0"/>
      <dgm:spPr/>
    </dgm:pt>
    <dgm:pt modelId="{BEA4D0DB-4296-47F7-A54F-E7B2F7033A91}" type="pres">
      <dgm:prSet presAssocID="{2C785BD5-FD1F-4524-9770-0A2354ADC5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990E98-D5E9-4512-8EC9-83822B46C415}" type="pres">
      <dgm:prSet presAssocID="{2C785BD5-FD1F-4524-9770-0A2354ADC54D}" presName="spaceRect" presStyleCnt="0"/>
      <dgm:spPr/>
    </dgm:pt>
    <dgm:pt modelId="{E0B38B5B-1F26-4D66-81A3-41A75181B5C0}" type="pres">
      <dgm:prSet presAssocID="{2C785BD5-FD1F-4524-9770-0A2354ADC5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07761B-57B3-4525-A368-A6B260FC5C68}" srcId="{894761BF-5A38-436D-8E32-A4741F75745D}" destId="{9A961AD6-181C-4B25-848B-E0C7BC33E701}" srcOrd="0" destOrd="0" parTransId="{C761ECE5-DE58-4D84-93F1-EB37A027954A}" sibTransId="{C309DFE3-584B-4F3C-B208-743BA9095CB0}"/>
    <dgm:cxn modelId="{9F91C262-EBF0-429E-B57B-67D7A6B2E07A}" type="presOf" srcId="{9A961AD6-181C-4B25-848B-E0C7BC33E701}" destId="{D55C72D2-BA89-49CF-9DDB-9E129A65FF54}" srcOrd="0" destOrd="0" presId="urn:microsoft.com/office/officeart/2018/2/layout/IconLabelList"/>
    <dgm:cxn modelId="{BB8D6E76-44B8-4A0E-850D-6C976D88000B}" type="presOf" srcId="{800BB178-A764-4D17-925E-C8EB31E8BBF9}" destId="{74A15BE0-C3A5-43E5-B3C9-02F768B588E7}" srcOrd="0" destOrd="0" presId="urn:microsoft.com/office/officeart/2018/2/layout/IconLabelList"/>
    <dgm:cxn modelId="{3DAA2DC6-635F-45F7-9BF2-4EDE3EEC87C5}" srcId="{894761BF-5A38-436D-8E32-A4741F75745D}" destId="{2C785BD5-FD1F-4524-9770-0A2354ADC54D}" srcOrd="2" destOrd="0" parTransId="{5D505E30-CE47-4BFF-B4AC-DAF08527E782}" sibTransId="{A6520D1F-F961-4C61-AB4F-756488FD2AC5}"/>
    <dgm:cxn modelId="{5A9B5AE0-11B2-45D2-9E70-9CACC16779B9}" type="presOf" srcId="{894761BF-5A38-436D-8E32-A4741F75745D}" destId="{32E6BA99-6429-4966-92FA-AC04911FDDFD}" srcOrd="0" destOrd="0" presId="urn:microsoft.com/office/officeart/2018/2/layout/IconLabelList"/>
    <dgm:cxn modelId="{1E8AA5EC-E37C-4901-9F7E-0FB63A078AC7}" type="presOf" srcId="{2C785BD5-FD1F-4524-9770-0A2354ADC54D}" destId="{E0B38B5B-1F26-4D66-81A3-41A75181B5C0}" srcOrd="0" destOrd="0" presId="urn:microsoft.com/office/officeart/2018/2/layout/IconLabelList"/>
    <dgm:cxn modelId="{3D9BCDF7-F5C3-4A56-9E90-87EDF7E61F17}" srcId="{894761BF-5A38-436D-8E32-A4741F75745D}" destId="{800BB178-A764-4D17-925E-C8EB31E8BBF9}" srcOrd="1" destOrd="0" parTransId="{43763613-932D-40B4-9E95-59FFD199EB0D}" sibTransId="{E28C73CE-212B-45D1-BA99-CCF3FC623A0E}"/>
    <dgm:cxn modelId="{CD0C8842-ADB7-4AC4-88EF-EE1C0C84ECA2}" type="presParOf" srcId="{32E6BA99-6429-4966-92FA-AC04911FDDFD}" destId="{432674BC-FDE6-411E-94FB-12080350A56A}" srcOrd="0" destOrd="0" presId="urn:microsoft.com/office/officeart/2018/2/layout/IconLabelList"/>
    <dgm:cxn modelId="{988904C7-FD64-439D-9B3D-BAA21D4FF737}" type="presParOf" srcId="{432674BC-FDE6-411E-94FB-12080350A56A}" destId="{341589DD-9AB1-45E4-A12B-A05EF241B2C2}" srcOrd="0" destOrd="0" presId="urn:microsoft.com/office/officeart/2018/2/layout/IconLabelList"/>
    <dgm:cxn modelId="{662F055F-0343-4C75-80F7-CA47B3DFC394}" type="presParOf" srcId="{432674BC-FDE6-411E-94FB-12080350A56A}" destId="{F338307B-88C7-40CD-8DC1-C07D02D76009}" srcOrd="1" destOrd="0" presId="urn:microsoft.com/office/officeart/2018/2/layout/IconLabelList"/>
    <dgm:cxn modelId="{47C835DF-7FAC-4E07-B623-8C7060A907F3}" type="presParOf" srcId="{432674BC-FDE6-411E-94FB-12080350A56A}" destId="{D55C72D2-BA89-49CF-9DDB-9E129A65FF54}" srcOrd="2" destOrd="0" presId="urn:microsoft.com/office/officeart/2018/2/layout/IconLabelList"/>
    <dgm:cxn modelId="{744D5659-DF88-410D-8305-893F2A419EB2}" type="presParOf" srcId="{32E6BA99-6429-4966-92FA-AC04911FDDFD}" destId="{F15756FE-9C42-4A4E-ADBE-CAEACA2760E7}" srcOrd="1" destOrd="0" presId="urn:microsoft.com/office/officeart/2018/2/layout/IconLabelList"/>
    <dgm:cxn modelId="{70C8C92E-919C-40A0-AF98-D74CC319D6CD}" type="presParOf" srcId="{32E6BA99-6429-4966-92FA-AC04911FDDFD}" destId="{54C796A6-C943-46D6-ADCB-AB3899E55805}" srcOrd="2" destOrd="0" presId="urn:microsoft.com/office/officeart/2018/2/layout/IconLabelList"/>
    <dgm:cxn modelId="{1A4FBFA9-80FC-4127-8AEE-59E50441586F}" type="presParOf" srcId="{54C796A6-C943-46D6-ADCB-AB3899E55805}" destId="{42E3AA12-55C4-46A8-AFD7-73DB1B022AF3}" srcOrd="0" destOrd="0" presId="urn:microsoft.com/office/officeart/2018/2/layout/IconLabelList"/>
    <dgm:cxn modelId="{F2016A8C-8AAB-4FFE-98D3-3F8C2CC58E1F}" type="presParOf" srcId="{54C796A6-C943-46D6-ADCB-AB3899E55805}" destId="{3B5BF87B-3384-49F9-9ACD-84D2FD86D3BD}" srcOrd="1" destOrd="0" presId="urn:microsoft.com/office/officeart/2018/2/layout/IconLabelList"/>
    <dgm:cxn modelId="{864D767F-1EA5-433C-8AAC-B6DDE6170F6D}" type="presParOf" srcId="{54C796A6-C943-46D6-ADCB-AB3899E55805}" destId="{74A15BE0-C3A5-43E5-B3C9-02F768B588E7}" srcOrd="2" destOrd="0" presId="urn:microsoft.com/office/officeart/2018/2/layout/IconLabelList"/>
    <dgm:cxn modelId="{CBBD38BA-E59C-4D3A-A348-8DC0239967BD}" type="presParOf" srcId="{32E6BA99-6429-4966-92FA-AC04911FDDFD}" destId="{E7445B53-951C-44B7-BDD8-FBA84C880C8E}" srcOrd="3" destOrd="0" presId="urn:microsoft.com/office/officeart/2018/2/layout/IconLabelList"/>
    <dgm:cxn modelId="{7C17B72C-2815-4509-811E-026438822782}" type="presParOf" srcId="{32E6BA99-6429-4966-92FA-AC04911FDDFD}" destId="{0FBDD5B9-D3F7-4611-B4F6-8051411BE08D}" srcOrd="4" destOrd="0" presId="urn:microsoft.com/office/officeart/2018/2/layout/IconLabelList"/>
    <dgm:cxn modelId="{0A0DFF8A-50C8-49CF-8146-2C82A6351989}" type="presParOf" srcId="{0FBDD5B9-D3F7-4611-B4F6-8051411BE08D}" destId="{BEA4D0DB-4296-47F7-A54F-E7B2F7033A91}" srcOrd="0" destOrd="0" presId="urn:microsoft.com/office/officeart/2018/2/layout/IconLabelList"/>
    <dgm:cxn modelId="{4E7AF918-8464-49C8-94B4-6793B9BE1A30}" type="presParOf" srcId="{0FBDD5B9-D3F7-4611-B4F6-8051411BE08D}" destId="{79990E98-D5E9-4512-8EC9-83822B46C415}" srcOrd="1" destOrd="0" presId="urn:microsoft.com/office/officeart/2018/2/layout/IconLabelList"/>
    <dgm:cxn modelId="{AC315177-B757-426A-B6EE-DCFBF60B2098}" type="presParOf" srcId="{0FBDD5B9-D3F7-4611-B4F6-8051411BE08D}" destId="{E0B38B5B-1F26-4D66-81A3-41A75181B5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2F8D2-5DCE-4A24-A732-A37E09FD9A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215DB4-D4D1-46FA-992C-DED4DFB81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SCD technique to track the history of dimension records.</a:t>
          </a:r>
        </a:p>
      </dgm:t>
    </dgm:pt>
    <dgm:pt modelId="{422F4298-F1E6-4A7B-A84C-4D4844CDE10E}" type="parTrans" cxnId="{B0766FE8-8233-4648-B195-4E7EB76FA7E9}">
      <dgm:prSet/>
      <dgm:spPr/>
      <dgm:t>
        <a:bodyPr/>
        <a:lstStyle/>
        <a:p>
          <a:endParaRPr lang="en-US"/>
        </a:p>
      </dgm:t>
    </dgm:pt>
    <dgm:pt modelId="{719358A2-F603-40E7-ABB4-221F99341741}" type="sibTrans" cxnId="{B0766FE8-8233-4648-B195-4E7EB76FA7E9}">
      <dgm:prSet/>
      <dgm:spPr/>
      <dgm:t>
        <a:bodyPr/>
        <a:lstStyle/>
        <a:p>
          <a:endParaRPr lang="en-US"/>
        </a:p>
      </dgm:t>
    </dgm:pt>
    <dgm:pt modelId="{4837E28A-D8D4-479E-8A0E-D081E15BB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created data flow task for each dimension</a:t>
          </a:r>
        </a:p>
      </dgm:t>
    </dgm:pt>
    <dgm:pt modelId="{273AC0F1-A544-4FC9-A497-0239FF157C72}" type="parTrans" cxnId="{44A250C5-81D2-4227-A5AF-8B18B768BAE9}">
      <dgm:prSet/>
      <dgm:spPr/>
      <dgm:t>
        <a:bodyPr/>
        <a:lstStyle/>
        <a:p>
          <a:endParaRPr lang="en-US"/>
        </a:p>
      </dgm:t>
    </dgm:pt>
    <dgm:pt modelId="{5E08C998-DD9E-4718-AA78-EDC3E777C62C}" type="sibTrans" cxnId="{44A250C5-81D2-4227-A5AF-8B18B768BAE9}">
      <dgm:prSet/>
      <dgm:spPr/>
      <dgm:t>
        <a:bodyPr/>
        <a:lstStyle/>
        <a:p>
          <a:endParaRPr lang="en-US"/>
        </a:p>
      </dgm:t>
    </dgm:pt>
    <dgm:pt modelId="{88C4A2C8-2131-4283-A554-5B8DCB786BEF}" type="pres">
      <dgm:prSet presAssocID="{26F2F8D2-5DCE-4A24-A732-A37E09FD9A55}" presName="root" presStyleCnt="0">
        <dgm:presLayoutVars>
          <dgm:dir/>
          <dgm:resizeHandles val="exact"/>
        </dgm:presLayoutVars>
      </dgm:prSet>
      <dgm:spPr/>
    </dgm:pt>
    <dgm:pt modelId="{7208CF44-6ACC-4DEF-9B69-B3AD19AC0C67}" type="pres">
      <dgm:prSet presAssocID="{F5215DB4-D4D1-46FA-992C-DED4DFB81D6F}" presName="compNode" presStyleCnt="0"/>
      <dgm:spPr/>
    </dgm:pt>
    <dgm:pt modelId="{08F6BDBC-D249-4D3F-A627-837DD29219D2}" type="pres">
      <dgm:prSet presAssocID="{F5215DB4-D4D1-46FA-992C-DED4DFB81D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B1DB5B2-73D4-4080-B5E8-33DDB7DD92F6}" type="pres">
      <dgm:prSet presAssocID="{F5215DB4-D4D1-46FA-992C-DED4DFB81D6F}" presName="spaceRect" presStyleCnt="0"/>
      <dgm:spPr/>
    </dgm:pt>
    <dgm:pt modelId="{69D44769-4780-473B-AE03-279B24A91CC9}" type="pres">
      <dgm:prSet presAssocID="{F5215DB4-D4D1-46FA-992C-DED4DFB81D6F}" presName="textRect" presStyleLbl="revTx" presStyleIdx="0" presStyleCnt="2">
        <dgm:presLayoutVars>
          <dgm:chMax val="1"/>
          <dgm:chPref val="1"/>
        </dgm:presLayoutVars>
      </dgm:prSet>
      <dgm:spPr/>
    </dgm:pt>
    <dgm:pt modelId="{7B978A3D-5AC1-494B-94AD-27A9494DC9EA}" type="pres">
      <dgm:prSet presAssocID="{719358A2-F603-40E7-ABB4-221F99341741}" presName="sibTrans" presStyleCnt="0"/>
      <dgm:spPr/>
    </dgm:pt>
    <dgm:pt modelId="{DC26DD42-5DFC-415E-9520-B4B4B205C236}" type="pres">
      <dgm:prSet presAssocID="{4837E28A-D8D4-479E-8A0E-D081E15BB735}" presName="compNode" presStyleCnt="0"/>
      <dgm:spPr/>
    </dgm:pt>
    <dgm:pt modelId="{6132CB6B-8F0F-4378-B657-60BD6E7ED5AB}" type="pres">
      <dgm:prSet presAssocID="{4837E28A-D8D4-479E-8A0E-D081E15BB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D083A2-4443-411C-91DC-FC6F37C90141}" type="pres">
      <dgm:prSet presAssocID="{4837E28A-D8D4-479E-8A0E-D081E15BB735}" presName="spaceRect" presStyleCnt="0"/>
      <dgm:spPr/>
    </dgm:pt>
    <dgm:pt modelId="{8AA0E2A2-6787-4AFD-B2A3-42F1563CB3FC}" type="pres">
      <dgm:prSet presAssocID="{4837E28A-D8D4-479E-8A0E-D081E15BB7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147113-562F-49D2-BFD9-AF67757D3575}" type="presOf" srcId="{4837E28A-D8D4-479E-8A0E-D081E15BB735}" destId="{8AA0E2A2-6787-4AFD-B2A3-42F1563CB3FC}" srcOrd="0" destOrd="0" presId="urn:microsoft.com/office/officeart/2018/2/layout/IconLabelList"/>
    <dgm:cxn modelId="{97B75824-EB43-4A9D-817E-3B537E82DB9F}" type="presOf" srcId="{F5215DB4-D4D1-46FA-992C-DED4DFB81D6F}" destId="{69D44769-4780-473B-AE03-279B24A91CC9}" srcOrd="0" destOrd="0" presId="urn:microsoft.com/office/officeart/2018/2/layout/IconLabelList"/>
    <dgm:cxn modelId="{8D5A74B9-9737-4F2D-A31B-00B0CB6F2346}" type="presOf" srcId="{26F2F8D2-5DCE-4A24-A732-A37E09FD9A55}" destId="{88C4A2C8-2131-4283-A554-5B8DCB786BEF}" srcOrd="0" destOrd="0" presId="urn:microsoft.com/office/officeart/2018/2/layout/IconLabelList"/>
    <dgm:cxn modelId="{44A250C5-81D2-4227-A5AF-8B18B768BAE9}" srcId="{26F2F8D2-5DCE-4A24-A732-A37E09FD9A55}" destId="{4837E28A-D8D4-479E-8A0E-D081E15BB735}" srcOrd="1" destOrd="0" parTransId="{273AC0F1-A544-4FC9-A497-0239FF157C72}" sibTransId="{5E08C998-DD9E-4718-AA78-EDC3E777C62C}"/>
    <dgm:cxn modelId="{B0766FE8-8233-4648-B195-4E7EB76FA7E9}" srcId="{26F2F8D2-5DCE-4A24-A732-A37E09FD9A55}" destId="{F5215DB4-D4D1-46FA-992C-DED4DFB81D6F}" srcOrd="0" destOrd="0" parTransId="{422F4298-F1E6-4A7B-A84C-4D4844CDE10E}" sibTransId="{719358A2-F603-40E7-ABB4-221F99341741}"/>
    <dgm:cxn modelId="{31426852-3891-422F-B817-20E813CC8352}" type="presParOf" srcId="{88C4A2C8-2131-4283-A554-5B8DCB786BEF}" destId="{7208CF44-6ACC-4DEF-9B69-B3AD19AC0C67}" srcOrd="0" destOrd="0" presId="urn:microsoft.com/office/officeart/2018/2/layout/IconLabelList"/>
    <dgm:cxn modelId="{5CD76BCE-3E89-48F8-BF05-9C3E9AB9A3A1}" type="presParOf" srcId="{7208CF44-6ACC-4DEF-9B69-B3AD19AC0C67}" destId="{08F6BDBC-D249-4D3F-A627-837DD29219D2}" srcOrd="0" destOrd="0" presId="urn:microsoft.com/office/officeart/2018/2/layout/IconLabelList"/>
    <dgm:cxn modelId="{26E7CEB9-215A-43A5-8B3D-46F5CF21EB5A}" type="presParOf" srcId="{7208CF44-6ACC-4DEF-9B69-B3AD19AC0C67}" destId="{8B1DB5B2-73D4-4080-B5E8-33DDB7DD92F6}" srcOrd="1" destOrd="0" presId="urn:microsoft.com/office/officeart/2018/2/layout/IconLabelList"/>
    <dgm:cxn modelId="{E47C948B-4385-4574-8ED8-C2D9838EC465}" type="presParOf" srcId="{7208CF44-6ACC-4DEF-9B69-B3AD19AC0C67}" destId="{69D44769-4780-473B-AE03-279B24A91CC9}" srcOrd="2" destOrd="0" presId="urn:microsoft.com/office/officeart/2018/2/layout/IconLabelList"/>
    <dgm:cxn modelId="{C5675A98-CB51-47A0-9603-34D6A44F588D}" type="presParOf" srcId="{88C4A2C8-2131-4283-A554-5B8DCB786BEF}" destId="{7B978A3D-5AC1-494B-94AD-27A9494DC9EA}" srcOrd="1" destOrd="0" presId="urn:microsoft.com/office/officeart/2018/2/layout/IconLabelList"/>
    <dgm:cxn modelId="{AF6D89DB-FF3D-4066-AA6F-4BDB7B6E78A8}" type="presParOf" srcId="{88C4A2C8-2131-4283-A554-5B8DCB786BEF}" destId="{DC26DD42-5DFC-415E-9520-B4B4B205C236}" srcOrd="2" destOrd="0" presId="urn:microsoft.com/office/officeart/2018/2/layout/IconLabelList"/>
    <dgm:cxn modelId="{430A9BCB-43E6-4CD8-9609-10145A7C48E6}" type="presParOf" srcId="{DC26DD42-5DFC-415E-9520-B4B4B205C236}" destId="{6132CB6B-8F0F-4378-B657-60BD6E7ED5AB}" srcOrd="0" destOrd="0" presId="urn:microsoft.com/office/officeart/2018/2/layout/IconLabelList"/>
    <dgm:cxn modelId="{517227B0-E1C1-4459-B834-694CC53ED331}" type="presParOf" srcId="{DC26DD42-5DFC-415E-9520-B4B4B205C236}" destId="{8AD083A2-4443-411C-91DC-FC6F37C90141}" srcOrd="1" destOrd="0" presId="urn:microsoft.com/office/officeart/2018/2/layout/IconLabelList"/>
    <dgm:cxn modelId="{95336625-1153-4E05-8970-5696B4D69ED7}" type="presParOf" srcId="{DC26DD42-5DFC-415E-9520-B4B4B205C236}" destId="{8AA0E2A2-6787-4AFD-B2A3-42F1563CB3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20668-BDE4-49C1-83A8-0D0F586CEDF6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E9342-8E45-42B9-8751-74224C0E248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support the analysis in this project, synthetic data was generated to simulate customer bank data. The generated dataset consists of 20000 records of customers information and their transactions. </a:t>
          </a:r>
        </a:p>
      </dsp:txBody>
      <dsp:txXfrm>
        <a:off x="456496" y="980400"/>
        <a:ext cx="3381034" cy="2099279"/>
      </dsp:txXfrm>
    </dsp:sp>
    <dsp:sp modelId="{EB9DD7B1-1CC5-442D-BF0F-C316B6CE3FCC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36E2E-FD39-45E7-AA56-1B3AD2B6B1F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took into consideration that this this data contains customers with suspicious transactions.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589DD-9AB1-45E4-A12B-A05EF241B2C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C72D2-BA89-49CF-9DDB-9E129A65FF5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we generated the data, we saved it into a database.</a:t>
          </a:r>
        </a:p>
      </dsp:txBody>
      <dsp:txXfrm>
        <a:off x="78583" y="2435142"/>
        <a:ext cx="2399612" cy="720000"/>
      </dsp:txXfrm>
    </dsp:sp>
    <dsp:sp modelId="{42E3AA12-55C4-46A8-AFD7-73DB1B022AF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5BE0-C3A5-43E5-B3C9-02F768B588E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used SSIS to apply ETL process.</a:t>
          </a:r>
        </a:p>
      </dsp:txBody>
      <dsp:txXfrm>
        <a:off x="2898129" y="2435142"/>
        <a:ext cx="2399612" cy="720000"/>
      </dsp:txXfrm>
    </dsp:sp>
    <dsp:sp modelId="{BEA4D0DB-4296-47F7-A54F-E7B2F7033A9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38B5B-1F26-4D66-81A3-41A75181B5C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extracted data from database source, then applied some transformations, then loaded data into the data warehouse.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6BDBC-D249-4D3F-A627-837DD29219D2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44769-4780-473B-AE03-279B24A91CC9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used SCD technique to track the history of dimension records.</a:t>
          </a:r>
        </a:p>
      </dsp:txBody>
      <dsp:txXfrm>
        <a:off x="85060" y="2776702"/>
        <a:ext cx="3690000" cy="720000"/>
      </dsp:txXfrm>
    </dsp:sp>
    <dsp:sp modelId="{6132CB6B-8F0F-4378-B657-60BD6E7ED5AB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0E2A2-6787-4AFD-B2A3-42F1563CB3FC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created data flow task for each dimension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0E3B-6A6B-89FC-42B7-0B2C0279E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52DC-EC41-A896-4705-3FB659D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FDE7-59DD-6C1B-0732-F197D730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76B7-CE8A-26A3-380C-6BF72306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B89A-636D-4D57-B512-95688318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1FD-7217-0047-29A2-602C25E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C517-26D6-9DA6-66DE-3736B9CA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78A7-297C-1F16-A261-527E7A8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961C-BBDA-545E-4D75-595CEC97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5AF3-7224-3684-0C84-1DF4EFBE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6A5F-82A5-3774-6DC7-A715C5B82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9CB9-C90C-5C10-45BF-8DE75DAFB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B05D-38F0-AB3F-B085-A6518E9D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51E4-509F-23B2-7B6F-1021829B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AB88-A66E-CE2E-7474-7D3EC7BF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DF89-AB39-2F4E-C894-694572EF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244B-A4A9-31DE-D014-3870B14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755C-66FB-B9DC-44EC-D5E45996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7ED0-4ECD-984F-C6D3-413919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928B-F25B-F34B-6416-273570F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2F92-4198-ADAF-961A-40EC7D6B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CA53-DFE5-6F44-13DA-CEA702E1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E43F-B2CD-4CA3-60E8-4E8419DC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ADD0-F97F-2B14-A860-89701EA0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8692-F8D1-ED1E-22A7-5BCDE8F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0F89-4B7C-0762-E856-DB75F84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70A8-2E07-99D2-B035-DFEA2A5C7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5890-C5AB-0A95-87FE-48522E56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9660-F91F-2AB4-B54B-149838BE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A510-87C1-419F-DC3E-23B9D25A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257A-73A2-E8A5-3FF8-37AC8CFC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AE46-5273-6D16-64EA-35EA46E9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2125-91C9-E903-7948-D4782F7D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5E671-45D2-29B5-6C5F-A594C6AB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D053-102D-29FE-D1C9-A14335438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394F5-AA6C-2936-271E-BF0B9BD88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AF2A-DF71-B5B1-F3A0-62509D7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E2504-5A80-57F8-2C08-73D4905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F4C4-20DE-1F25-AE32-0E63548F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3BC-7121-D382-E82D-51661569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FDC84-8566-23E7-32BE-2596825C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533E-D699-5626-0540-A498953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B5815-A9D0-CE95-1FDA-70921D0C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847F-A6CF-EC54-8E99-1921ACD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7B79D-2A34-C934-9FDF-6729BDCE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05FE-D7DE-D964-FCD4-A975784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4E6-E2FA-798B-5AAB-57658AC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86E2-97C8-C917-859D-FB158F43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5E26E-70BA-ADE8-B33B-2162D29E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0A321-2F74-CBF5-7CEE-3DDC63FD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0758-9044-A456-2F41-B44ACD5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867B-6B8B-27F8-44B3-E32EC70D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C7E0-872B-AE3E-EE30-9C4C22FF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2099-18D4-5259-D78E-BF77FB78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79C1-4216-A7C5-DCD3-5E0FA818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3FB0F-D9AF-F536-CCD2-60D34BE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2B51-1B23-DC20-C2CC-DA8DCA29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C49F-1655-85F2-CB2D-F89FDA6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9569E-0636-4E72-4ABC-DBBF9E58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E568F-8EFE-AEDB-7DB7-B2FA9A0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F426-3044-4409-7BD9-03D21999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B58F-0BCE-21DD-DC39-75CAC4D8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8C73-B7CF-1AB5-DEC0-2014AA55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272" y="4799942"/>
            <a:ext cx="7886700" cy="1286544"/>
          </a:xfrm>
          <a:noFill/>
        </p:spPr>
        <p:txBody>
          <a:bodyPr anchor="b">
            <a:normAutofit/>
          </a:bodyPr>
          <a:lstStyle/>
          <a:p>
            <a:r>
              <a:rPr lang="en-US"/>
              <a:t>Anti-Money Laundering (AML)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601" y="6300471"/>
            <a:ext cx="7882041" cy="556964"/>
          </a:xfrm>
          <a:noFill/>
        </p:spPr>
        <p:txBody>
          <a:bodyPr>
            <a:noAutofit/>
          </a:bodyPr>
          <a:lstStyle/>
          <a:p>
            <a:r>
              <a:rPr lang="en-US" sz="1600" dirty="0"/>
              <a:t>DEPI Graduation Project </a:t>
            </a:r>
          </a:p>
          <a:p>
            <a:r>
              <a:rPr lang="en-US" sz="1600" dirty="0"/>
              <a:t>Under Supervision of Eng. Ahmed Essam Azab</a:t>
            </a:r>
          </a:p>
        </p:txBody>
      </p:sp>
      <p:pic>
        <p:nvPicPr>
          <p:cNvPr id="6" name="Picture 5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ED988F4C-9BAF-6B6A-7088-7AFE5EE5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55" b="3312"/>
          <a:stretch/>
        </p:blipFill>
        <p:spPr>
          <a:xfrm>
            <a:off x="20" y="728347"/>
            <a:ext cx="9143979" cy="390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F2D80-ABC6-92DC-2564-E23BEAE4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5F372-02ED-D4EB-F225-A2236BB2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23B089-25F6-43BD-2C9B-FE939E94D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F017A-8423-E9E1-4E92-D13230935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88D366-C509-907D-03BE-D474B78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866F9-CFCA-EE89-C8E8-EFC9C9D7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B257AC6-9789-7F64-EDE6-ECAD6E1B4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DB479-65E9-C71F-B6E2-C6397E4A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3FD-9B07-436D-AE4C-BC570F95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26C30-DD80-AAD6-253E-73C56124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16" y="1196489"/>
            <a:ext cx="5762820" cy="55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728344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290F5-F4C7-F34C-5101-FFA6B27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976383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</a:t>
            </a:r>
            <a:r>
              <a:rPr lang="en-US" sz="3500" dirty="0">
                <a:solidFill>
                  <a:srgbClr val="FFFFFF"/>
                </a:solidFill>
              </a:rPr>
              <a:t>of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FAA21599-B216-1458-2D20-A6F44B4C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4007435"/>
            <a:ext cx="8495662" cy="1826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3B602-87E2-95A0-6F68-6A83FA36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7028-5F9D-026B-61D0-5EB27678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ETL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BAB0-2D17-9382-E70A-0980F960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01C6047-199F-0ADD-3CD2-F049B71A3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4311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33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35FC1-0270-0B32-E276-3E4EA7AD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dirty="0">
                <a:solidFill>
                  <a:srgbClr val="FFFFFF"/>
                </a:solidFill>
              </a:rPr>
              <a:t>Data Flow Task For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6FA1B-1AF7-E78D-341C-BC8FFDC5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diagram of data flow&#10;&#10;Description automatically generated">
            <a:extLst>
              <a:ext uri="{FF2B5EF4-FFF2-40B4-BE49-F238E27FC236}">
                <a16:creationId xmlns:a16="http://schemas.microsoft.com/office/drawing/2014/main" id="{5F0FEC75-B9CE-DE90-2957-6EF358F3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26" y="2554662"/>
            <a:ext cx="5533855" cy="44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27D2-2186-0A4C-2198-7430B5AD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Slowly Changing Dimension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0E9C6-26B7-01E0-9285-DB2AF38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3B4C878-C206-03B4-B679-48CB32EE5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489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9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63A93-698D-82D2-6DBC-7AB211B1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266D87-66AF-FDBC-6A8F-81F31D0F3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381DE6-3599-8800-8D01-128A8182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91574-8858-D344-61E8-40B3B77C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08BBE-8908-7E78-C9A5-3E2326D6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A3917-7927-B13C-CFB8-D1B4A797B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5E559-9905-4B91-0824-C8AA95EB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>
                <a:solidFill>
                  <a:srgbClr val="FFFFFF"/>
                </a:solidFill>
              </a:rPr>
              <a:t>SCD For Transaction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271D6-1C26-1558-1FD0-7453C81D0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851" y="3610150"/>
            <a:ext cx="3848316" cy="2091462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0E56EA-A7B6-9676-8478-BC6A2D98C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833" y="2708431"/>
            <a:ext cx="2758503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55CA7-A258-F248-86AA-1DA1769C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3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0F3C2-6524-668E-6959-4F8D7D3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>
                <a:solidFill>
                  <a:srgbClr val="FFFFFF"/>
                </a:solidFill>
              </a:rPr>
              <a:t>SCD For Customer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4F197-C53D-56BC-78C0-4AEFCF4E5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7096" y="3943149"/>
            <a:ext cx="4306823" cy="157644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A5CFDF-A331-6325-7D9F-6FF0F3B7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1" y="2656966"/>
            <a:ext cx="3074818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46B31-DF63-CB11-DCFF-1F5F3659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7C6EC-E628-687C-F1EF-2C83CDEC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Account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D8E64-B4DF-9431-9EC9-B8064200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102" y="3657905"/>
            <a:ext cx="3848316" cy="160525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A6484-0CE2-C531-FC01-3CB053D0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85" y="2554293"/>
            <a:ext cx="2552550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C003D-76F8-3065-11C6-C9269CE2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ADF38-E9D8-B168-B7C6-A26C7CB1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2CEA26-E411-9F8F-934E-4A2D767E8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FCD90-715E-5B47-28BA-E2469D09C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AEDF9-6C27-885D-2D00-637FF6F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FE524-E9B3-E6A2-1DF8-4CF3C428C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BC121-FB41-2567-5E39-85A21B39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E390F-31E0-C72B-40D4-F39C14D3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Bank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F5B38-6B42-CC18-CDBE-7BBB1348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102" y="3657905"/>
            <a:ext cx="3848316" cy="160525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5446D1-527E-6623-6F0F-7B16AA5C6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85" y="2554293"/>
            <a:ext cx="2552550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45878-EBAA-7781-A4A2-53F7614B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ADF70-794D-FDA4-6682-8AAA921F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74DEC9-5980-4951-6809-32FF354A8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5F0A3-7114-C1C5-87D0-07FE1909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479B7B-5BB5-28FE-F05C-D50F1295A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E43EAD-894C-70B8-30FB-1FB05F149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FA9B0-ACDD-B317-A5DD-5EB52DECC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E28D7-3F6D-B82A-1906-C01B751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Date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F73BE-9F44-D384-77BF-5AD7D170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140C5-C700-903E-220B-87079DE99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61" y="2656966"/>
            <a:ext cx="2687955" cy="355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561B3-2ECF-D9B1-F522-8AD6BC975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9" y="3482148"/>
            <a:ext cx="5551365" cy="189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8DABA-2695-9E65-1583-62F96210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E031-2580-5A25-CD9E-E6A0867B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047" y="5316347"/>
            <a:ext cx="7504463" cy="14582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Ahmed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Nahla Mohamed 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Mona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Rowan Amr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Adham Medhat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Mahmoud Magdy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7509-483E-B97E-D029-6A84A3D4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AA31E-E903-D4F1-F6A1-281644A2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A9CA2-7973-419B-C3FE-1F3B8CEAE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69046-DCDC-833A-84F9-3CA83071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4FC25-536E-8922-2BE5-DECB09704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E0E0D-DF9B-FAEA-1503-AE7BADB4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39F68-1551-DF38-2813-94F23F9EC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4DF9-2C6E-8A52-B5CD-BD792738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Fact Transaction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8018-756F-4FD5-A2AE-52A507E3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BA011D-02E8-A4CA-6583-02184210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0" y="2708430"/>
            <a:ext cx="3777659" cy="3711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B6A8F-FCFE-AF41-5AF5-BC1C3ADE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54" y="2708430"/>
            <a:ext cx="4813101" cy="37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FEEB-2ED6-305F-ADF9-885DCA08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SQL Queries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9AE0-2CF4-1740-51B7-0D0BB5F3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applied some SQL queries to filter transactions based on specific criteria that may indicate suspicious behavior, such as unusually high transaction amounts, multiple transactions in a short time frame, or transactions from suspicious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193F0-642E-8AC1-5331-0CDC2AAC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1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31A557-34DF-D292-EAF3-EE3F466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Unusual High Transaction Amounts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70C07C-8CE5-2383-C905-4B4DF636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90" y="2778940"/>
            <a:ext cx="2652379" cy="2617365"/>
          </a:xfrm>
          <a:prstGeom prst="rect">
            <a:avLst/>
          </a:prstGeom>
        </p:spPr>
      </p:pic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64660AB-F005-4451-DC2A-9A044EC4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40" y="3547872"/>
            <a:ext cx="3722344" cy="122529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34FE2-E629-1659-1988-EC8D728B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BBF0A2-44E2-9578-32D5-F71C428E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Multiple Transactions in a Short Time 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3F7EC3FC-871C-1B74-C99F-B43E48F6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68" y="2778938"/>
            <a:ext cx="2763731" cy="2617365"/>
          </a:xfrm>
          <a:prstGeom prst="rect">
            <a:avLst/>
          </a:prstGeom>
        </p:spPr>
      </p:pic>
      <p:pic>
        <p:nvPicPr>
          <p:cNvPr id="4" name="Content Placeholder 3" descr="A screen shot of a number&#10;&#10;Description automatically generated">
            <a:extLst>
              <a:ext uri="{FF2B5EF4-FFF2-40B4-BE49-F238E27FC236}">
                <a16:creationId xmlns:a16="http://schemas.microsoft.com/office/drawing/2014/main" id="{7444738C-006D-7E3A-2674-569A47781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49" y="3497832"/>
            <a:ext cx="3450265" cy="117957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34054-7DDA-E4FE-B9A4-4A19BF01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8415D-C8A8-DF1D-AB8A-FA762DCE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dirty="0">
                <a:solidFill>
                  <a:srgbClr val="FFFFFF"/>
                </a:solidFill>
              </a:rPr>
              <a:t>Transactions from Suspicious Locations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062F1DD-ACB4-5A97-8597-87E4E4C1A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2" y="3712464"/>
            <a:ext cx="3848316" cy="2212848"/>
          </a:xfrm>
          <a:prstGeom prst="rect">
            <a:avLst/>
          </a:prstGeom>
          <a:noFill/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09A2AF-3C6E-C5BB-A44C-BA9C34A4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73" y="3429000"/>
            <a:ext cx="3848316" cy="2754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A9B89-35EB-3C3B-BCE2-2CA5D682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1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35D70-DD8B-E80B-0F1B-B180A0EF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FD77-3DA7-0EDA-ABAD-2254C0F7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created an interactive Power BI dashboard to visualize key transaction metrics for suspicious accounts, such as total transaction amounts, frequency of transactions, and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BBA83-EF0E-D611-941E-8B64AFE0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0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DB794-5CF7-D280-6A55-61F94B21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1" y="865400"/>
            <a:ext cx="8873624" cy="547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B3CE4-80B2-8A67-E534-22731262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9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58AF-B15E-9B56-4BCB-91BE4F37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C32A7CC9-E452-564A-E166-8FA51009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5F4252-E26D-477F-A300-78994B386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71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4021D-C854-BD9A-B7E5-865154F8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E419AC3-4D97-6249-CE9C-4A55F5E7C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7E1EFD-E1E5-E6A6-02CB-B786AFD5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CAE-2115-E21E-0C3F-0442737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27C2-DE81-9FF9-98E8-7106C1EE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118" y="5316347"/>
            <a:ext cx="7504463" cy="1458258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Overview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Modeling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Get Data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ETL Process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SQL Queries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</a:t>
            </a:r>
          </a:p>
          <a:p>
            <a:pPr defTabSz="914400">
              <a:spcBef>
                <a:spcPts val="1000"/>
              </a:spcBef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18994-404A-F680-E9C2-0D637D79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Developing a system to identify potential money laundering activities and suspects in financial transactions. Using SQL server for Data warehousing, SSIS for ETL Process, and Power BI for visualization.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3ACA-DCEE-8F5D-3813-E8BEE983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F6856-5CA8-A1E1-79B3-07C54077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6" y="2581657"/>
            <a:ext cx="1085087" cy="1085087"/>
          </a:xfr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EA362F-1DFB-E340-EED2-54E0CDDF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13" y="2929433"/>
            <a:ext cx="744601" cy="499567"/>
          </a:xfrm>
          <a:prstGeom prst="rect">
            <a:avLst/>
          </a:prstGeom>
        </p:spPr>
      </p:pic>
      <p:pic>
        <p:nvPicPr>
          <p:cNvPr id="16" name="Picture 15" descr="A logo of a software company&#10;&#10;Description automatically generated">
            <a:extLst>
              <a:ext uri="{FF2B5EF4-FFF2-40B4-BE49-F238E27FC236}">
                <a16:creationId xmlns:a16="http://schemas.microsoft.com/office/drawing/2014/main" id="{0BB38C87-AA2A-B35B-3079-5A0C5B01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945" y="2445895"/>
            <a:ext cx="1377469" cy="1377469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4B050-DC5F-DDE5-F097-C6DAF68A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27" y="2859627"/>
            <a:ext cx="744601" cy="645871"/>
          </a:xfrm>
          <a:prstGeom prst="rect">
            <a:avLst/>
          </a:prstGeom>
        </p:spPr>
      </p:pic>
      <p:pic>
        <p:nvPicPr>
          <p:cNvPr id="20" name="Picture 19" descr="A group of colorful objects&#10;&#10;Description automatically generated">
            <a:extLst>
              <a:ext uri="{FF2B5EF4-FFF2-40B4-BE49-F238E27FC236}">
                <a16:creationId xmlns:a16="http://schemas.microsoft.com/office/drawing/2014/main" id="{C1DA4E4B-4BFF-5B71-38D6-50E1F703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75" y="2653561"/>
            <a:ext cx="1094573" cy="1094573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21DC7A-3527-4784-6414-79A46BC0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1" y="2859627"/>
            <a:ext cx="627583" cy="682447"/>
          </a:xfrm>
          <a:prstGeom prst="rect">
            <a:avLst/>
          </a:prstGeom>
        </p:spPr>
      </p:pic>
      <p:pic>
        <p:nvPicPr>
          <p:cNvPr id="24" name="Picture 23" descr="A colorful graph with a gear&#10;&#10;Description automatically generated">
            <a:extLst>
              <a:ext uri="{FF2B5EF4-FFF2-40B4-BE49-F238E27FC236}">
                <a16:creationId xmlns:a16="http://schemas.microsoft.com/office/drawing/2014/main" id="{617A7B9B-F89F-2DF7-FD2A-7478494C6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203" y="2662707"/>
            <a:ext cx="1076285" cy="1076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EAE98-4391-B9EF-9F63-732F58FE3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FE4C3-4A22-7FFD-1E78-E513BD313C14}"/>
              </a:ext>
            </a:extLst>
          </p:cNvPr>
          <p:cNvSpPr txBox="1"/>
          <p:nvPr/>
        </p:nvSpPr>
        <p:spPr>
          <a:xfrm>
            <a:off x="0" y="2038437"/>
            <a:ext cx="1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0391-A310-45C1-A4C6-E9C2DFA6DE8E}"/>
              </a:ext>
            </a:extLst>
          </p:cNvPr>
          <p:cNvSpPr txBox="1"/>
          <p:nvPr/>
        </p:nvSpPr>
        <p:spPr>
          <a:xfrm>
            <a:off x="1182731" y="2677044"/>
            <a:ext cx="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1D81-59D3-ED81-A492-6A4F7A9B2E8D}"/>
              </a:ext>
            </a:extLst>
          </p:cNvPr>
          <p:cNvSpPr txBox="1"/>
          <p:nvPr/>
        </p:nvSpPr>
        <p:spPr>
          <a:xfrm>
            <a:off x="2309567" y="2076563"/>
            <a:ext cx="12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1183B-AFA9-A95F-C8E8-ED0FCDAC802F}"/>
              </a:ext>
            </a:extLst>
          </p:cNvPr>
          <p:cNvSpPr txBox="1"/>
          <p:nvPr/>
        </p:nvSpPr>
        <p:spPr>
          <a:xfrm>
            <a:off x="3544401" y="2677044"/>
            <a:ext cx="8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AC84F-C160-147F-C321-C2C899C6F7C2}"/>
              </a:ext>
            </a:extLst>
          </p:cNvPr>
          <p:cNvSpPr txBox="1"/>
          <p:nvPr/>
        </p:nvSpPr>
        <p:spPr>
          <a:xfrm>
            <a:off x="4367820" y="207656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4C67-B21E-BBE3-C557-C564CD06C7DE}"/>
              </a:ext>
            </a:extLst>
          </p:cNvPr>
          <p:cNvSpPr txBox="1"/>
          <p:nvPr/>
        </p:nvSpPr>
        <p:spPr>
          <a:xfrm>
            <a:off x="7171203" y="2092636"/>
            <a:ext cx="13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</a:t>
            </a:r>
          </a:p>
        </p:txBody>
      </p:sp>
    </p:spTree>
    <p:extLst>
      <p:ext uri="{BB962C8B-B14F-4D97-AF65-F5344CB8AC3E}">
        <p14:creationId xmlns:p14="http://schemas.microsoft.com/office/powerpoint/2010/main" val="34025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4EB6-DF9C-18F2-ECF5-C6747BE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B935D-4E6C-370C-B4A6-FC3AA342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4" y="1456690"/>
            <a:ext cx="5419311" cy="4809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E4DC8-7432-AD4F-083B-E4E5FB9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728345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2757698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286D-DDA0-58E7-4CE6-09E3A58D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1077210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Get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16C19-4DF1-A2C5-6964-B842E1DE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FE1084F-15A7-598D-3079-AA5228138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067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35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A921-82C1-8956-33ED-4FE1DEAC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5CF1-D49D-220E-082D-350490E8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used Python to write scripts that generated synthetic data, which mimicked real-world transaction patterns.</a:t>
            </a:r>
          </a:p>
          <a:p>
            <a:r>
              <a:rPr lang="en-US" sz="1700"/>
              <a:t>Libraries we used: Pandas for creating and manipulating structured datasets efficiently, Faker for generating realistic data such as (names, addresses, … etc), allowing us to simulate customer profiles and their activities.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95FA2-73F6-E4CF-11A1-A6F8C36E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58FE3-6510-289F-A5A0-DE21FB04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AD50F-0117-B8A1-3276-01E6BE48E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920"/>
          <a:stretch/>
        </p:blipFill>
        <p:spPr>
          <a:xfrm>
            <a:off x="3450263" y="1195553"/>
            <a:ext cx="5272427" cy="5923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A0C5D-B448-E21A-7DFF-A21D11B0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388</Words>
  <Application>Microsoft Office PowerPoint</Application>
  <PresentationFormat>On-screen Show (4:3)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Office Theme</vt:lpstr>
      <vt:lpstr>Anti-Money Laundering (AML)</vt:lpstr>
      <vt:lpstr>Team Members </vt:lpstr>
      <vt:lpstr>Agenda</vt:lpstr>
      <vt:lpstr>Overview</vt:lpstr>
      <vt:lpstr>PowerPoint Presentation</vt:lpstr>
      <vt:lpstr>Data Modeling</vt:lpstr>
      <vt:lpstr>Get Data</vt:lpstr>
      <vt:lpstr>Data Generation Process</vt:lpstr>
      <vt:lpstr>Sample of Code </vt:lpstr>
      <vt:lpstr>Sample of Code </vt:lpstr>
      <vt:lpstr>Sample of Data</vt:lpstr>
      <vt:lpstr>ETL Process</vt:lpstr>
      <vt:lpstr>Data Flow Task For Dimensions</vt:lpstr>
      <vt:lpstr>Slowly Changing Dimension</vt:lpstr>
      <vt:lpstr>SCD For Transaction Dimension</vt:lpstr>
      <vt:lpstr>SCD For Customer Dimension</vt:lpstr>
      <vt:lpstr>SCD For Account Dimension</vt:lpstr>
      <vt:lpstr>SCD For Bank Dimension</vt:lpstr>
      <vt:lpstr>Date Dimension</vt:lpstr>
      <vt:lpstr>Fact Transaction </vt:lpstr>
      <vt:lpstr>SQL Queries for Analysis</vt:lpstr>
      <vt:lpstr>Unusual High Transaction Amounts</vt:lpstr>
      <vt:lpstr>Multiple Transactions in a Short Time </vt:lpstr>
      <vt:lpstr>Transactions from Suspicious Locations</vt:lpstr>
      <vt:lpstr>Visualization</vt:lpstr>
      <vt:lpstr>PowerPoint Presentation</vt:lpstr>
      <vt:lpstr>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Moataz Armash</cp:lastModifiedBy>
  <cp:revision>14</cp:revision>
  <dcterms:created xsi:type="dcterms:W3CDTF">2013-01-27T09:14:16Z</dcterms:created>
  <dcterms:modified xsi:type="dcterms:W3CDTF">2024-10-22T16:35:29Z</dcterms:modified>
  <cp:category/>
</cp:coreProperties>
</file>