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9" r:id="rId3"/>
    <p:sldId id="257" r:id="rId4"/>
    <p:sldId id="261" r:id="rId5"/>
    <p:sldId id="262" r:id="rId6"/>
    <p:sldId id="258" r:id="rId7"/>
    <p:sldId id="263" r:id="rId8"/>
    <p:sldId id="264" r:id="rId9"/>
    <p:sldId id="266"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eel Ahmad" initials="NA" lastIdx="1" clrIdx="0">
    <p:extLst>
      <p:ext uri="{19B8F6BF-5375-455C-9EA6-DF929625EA0E}">
        <p15:presenceInfo xmlns:p15="http://schemas.microsoft.com/office/powerpoint/2012/main" userId="Nabeel Ahm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8"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B1BBC-6332-4BE7-A64E-EE90714BA451}"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79DD9-9827-4E4E-8DB6-1C63D346A9A6}" type="slidenum">
              <a:rPr lang="en-US" smtClean="0"/>
              <a:t>‹#›</a:t>
            </a:fld>
            <a:endParaRPr lang="en-US"/>
          </a:p>
        </p:txBody>
      </p:sp>
    </p:spTree>
    <p:extLst>
      <p:ext uri="{BB962C8B-B14F-4D97-AF65-F5344CB8AC3E}">
        <p14:creationId xmlns:p14="http://schemas.microsoft.com/office/powerpoint/2010/main" val="3716373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Readers (Concurrent Access)</a:t>
            </a:r>
          </a:p>
          <a:p>
            <a:pPr lvl="1"/>
            <a:r>
              <a:rPr lang="en-US" dirty="0" smtClean="0"/>
              <a:t>Multiple customers can simultaneously check their account details(read only), view balances, and transaction history. The Reader-Writer Lock allows for concurrent access, improving the system's responsiveness.</a:t>
            </a:r>
          </a:p>
          <a:p>
            <a:r>
              <a:rPr lang="en-US" dirty="0" smtClean="0"/>
              <a:t>Writer (Exclusive Access)</a:t>
            </a:r>
          </a:p>
          <a:p>
            <a:pPr lvl="1"/>
            <a:r>
              <a:rPr lang="en-US" dirty="0" smtClean="0"/>
              <a:t>When a customer initiates a transaction that modifies the account balance (e.g., transferring money between accounts), the Reader-Writer Lock ensures exclusive access. During this time, no other customers can perform read or write operations to the account to maintain consistency.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A479DD9-9827-4E4E-8DB6-1C63D346A9A6}" type="slidenum">
              <a:rPr lang="en-US" smtClean="0"/>
              <a:t>5</a:t>
            </a:fld>
            <a:endParaRPr lang="en-US"/>
          </a:p>
        </p:txBody>
      </p:sp>
    </p:spTree>
    <p:extLst>
      <p:ext uri="{BB962C8B-B14F-4D97-AF65-F5344CB8AC3E}">
        <p14:creationId xmlns:p14="http://schemas.microsoft.com/office/powerpoint/2010/main" val="2004260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Performance Optimization: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system is designed to optimize performance by minimizing contention and allowing parallelism among reading threads. This is beneficial when the cost of acquiring and releasing locks needs to be minimized.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Data Consistency is Essential During Writes: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Maintaining data consistency during write operations is crucial. The Reader-Writer Lock ensures that when a thread is writing, no other threads (readers or writers) have access, preventing potential data corruption.</a:t>
            </a:r>
          </a:p>
          <a:p>
            <a:r>
              <a:rPr lang="en-US" sz="1200" b="1" i="0" kern="1200" dirty="0" smtClean="0">
                <a:solidFill>
                  <a:schemeClr val="tx1"/>
                </a:solidFill>
                <a:effectLst/>
                <a:latin typeface="+mn-lt"/>
                <a:ea typeface="+mn-ea"/>
                <a:cs typeface="+mn-cs"/>
              </a:rPr>
              <a:t>Scalability Requirements: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There is a need for scalability, especially in scenarios with a high volume of read operations. Allowing multiple threads to read concurrently can contribute to better system scalability.</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A479DD9-9827-4E4E-8DB6-1C63D346A9A6}" type="slidenum">
              <a:rPr lang="en-US" smtClean="0"/>
              <a:t>6</a:t>
            </a:fld>
            <a:endParaRPr lang="en-US"/>
          </a:p>
        </p:txBody>
      </p:sp>
    </p:spTree>
    <p:extLst>
      <p:ext uri="{BB962C8B-B14F-4D97-AF65-F5344CB8AC3E}">
        <p14:creationId xmlns:p14="http://schemas.microsoft.com/office/powerpoint/2010/main" val="280328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Write Starvation: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If readers continually access the resource, writers may have limited opportunities to acquire the write lock, potentially leading to delayed write operations.</a:t>
            </a:r>
          </a:p>
          <a:p>
            <a:r>
              <a:rPr lang="en-US" sz="1200" b="1" i="0" kern="1200" dirty="0" smtClean="0">
                <a:solidFill>
                  <a:schemeClr val="tx1"/>
                </a:solidFill>
                <a:effectLst/>
                <a:latin typeface="+mn-lt"/>
                <a:ea typeface="+mn-ea"/>
                <a:cs typeface="+mn-cs"/>
              </a:rPr>
              <a:t>Complexity:</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Implementing and managing a Reader-Writer Lock can introduce complexity to the code. The presence of multiple locks and the need to coordinate between readers and writers can make the code more challenging to understand and maintain.</a:t>
            </a:r>
          </a:p>
          <a:p>
            <a:r>
              <a:rPr lang="en-US" sz="1200" b="1" i="0" kern="1200" dirty="0" smtClean="0">
                <a:solidFill>
                  <a:schemeClr val="tx1"/>
                </a:solidFill>
                <a:effectLst/>
                <a:latin typeface="+mn-lt"/>
                <a:ea typeface="+mn-ea"/>
                <a:cs typeface="+mn-cs"/>
              </a:rPr>
              <a:t>Priority Issues: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The pattern itself does not inherently provide a mechanism for prioritizing readers or writers. In certain scenarios, it may be crucial to prioritize one type of operation over the other. Adjusting priorities may require additional mechanisms.</a:t>
            </a:r>
          </a:p>
          <a:p>
            <a:endParaRPr lang="en-US" dirty="0"/>
          </a:p>
        </p:txBody>
      </p:sp>
      <p:sp>
        <p:nvSpPr>
          <p:cNvPr id="4" name="Slide Number Placeholder 3"/>
          <p:cNvSpPr>
            <a:spLocks noGrp="1"/>
          </p:cNvSpPr>
          <p:nvPr>
            <p:ph type="sldNum" sz="quarter" idx="10"/>
          </p:nvPr>
        </p:nvSpPr>
        <p:spPr/>
        <p:txBody>
          <a:bodyPr/>
          <a:lstStyle/>
          <a:p>
            <a:fld id="{AA479DD9-9827-4E4E-8DB6-1C63D346A9A6}" type="slidenum">
              <a:rPr lang="en-US" smtClean="0"/>
              <a:t>7</a:t>
            </a:fld>
            <a:endParaRPr lang="en-US"/>
          </a:p>
        </p:txBody>
      </p:sp>
    </p:spTree>
    <p:extLst>
      <p:ext uri="{BB962C8B-B14F-4D97-AF65-F5344CB8AC3E}">
        <p14:creationId xmlns:p14="http://schemas.microsoft.com/office/powerpoint/2010/main" val="81904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smtClean="0"/>
              <a:t>READER-WRITER LOCK PATTERN</a:t>
            </a:r>
            <a:endParaRPr lang="en-US" sz="4400" b="1" dirty="0"/>
          </a:p>
        </p:txBody>
      </p:sp>
      <p:sp>
        <p:nvSpPr>
          <p:cNvPr id="3" name="Subtitle 2"/>
          <p:cNvSpPr>
            <a:spLocks noGrp="1"/>
          </p:cNvSpPr>
          <p:nvPr>
            <p:ph type="subTitle" idx="1"/>
          </p:nvPr>
        </p:nvSpPr>
        <p:spPr/>
        <p:txBody>
          <a:bodyPr>
            <a:normAutofit/>
          </a:bodyPr>
          <a:lstStyle/>
          <a:p>
            <a:r>
              <a:rPr lang="en-US" sz="2000" dirty="0" smtClean="0">
                <a:solidFill>
                  <a:schemeClr val="tx1"/>
                </a:solidFill>
              </a:rPr>
              <a:t>Concurrency Pattern</a:t>
            </a:r>
            <a:endParaRPr lang="en-US" sz="2000" dirty="0">
              <a:solidFill>
                <a:schemeClr val="tx1"/>
              </a:solidFill>
            </a:endParaRPr>
          </a:p>
        </p:txBody>
      </p:sp>
    </p:spTree>
    <p:extLst>
      <p:ext uri="{BB962C8B-B14F-4D97-AF65-F5344CB8AC3E}">
        <p14:creationId xmlns:p14="http://schemas.microsoft.com/office/powerpoint/2010/main" val="3621122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050" y="1914250"/>
            <a:ext cx="8915400" cy="3993776"/>
          </a:xfrm>
          <a:prstGeom prst="rect">
            <a:avLst/>
          </a:prstGeom>
        </p:spPr>
      </p:pic>
      <p:sp>
        <p:nvSpPr>
          <p:cNvPr id="3" name="Text Placeholder 2"/>
          <p:cNvSpPr>
            <a:spLocks noGrp="1"/>
          </p:cNvSpPr>
          <p:nvPr>
            <p:ph type="body" sz="half" idx="2"/>
          </p:nvPr>
        </p:nvSpPr>
        <p:spPr>
          <a:xfrm>
            <a:off x="1231467" y="371301"/>
            <a:ext cx="8915400" cy="729622"/>
          </a:xfrm>
        </p:spPr>
        <p:txBody>
          <a:bodyPr>
            <a:normAutofit/>
          </a:bodyPr>
          <a:lstStyle/>
          <a:p>
            <a:r>
              <a:rPr lang="en-US" sz="3600" dirty="0">
                <a:solidFill>
                  <a:schemeClr val="tx1"/>
                </a:solidFill>
              </a:rPr>
              <a:t>Class Diagram</a:t>
            </a:r>
          </a:p>
          <a:p>
            <a:endParaRPr lang="en-US" sz="3600" dirty="0">
              <a:solidFill>
                <a:schemeClr val="tx1"/>
              </a:solidFill>
            </a:endParaRPr>
          </a:p>
        </p:txBody>
      </p:sp>
    </p:spTree>
    <p:extLst>
      <p:ext uri="{BB962C8B-B14F-4D97-AF65-F5344CB8AC3E}">
        <p14:creationId xmlns:p14="http://schemas.microsoft.com/office/powerpoint/2010/main" val="2948996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589211" y="263236"/>
            <a:ext cx="8397443" cy="6442364"/>
          </a:xfrm>
        </p:spPr>
        <p:txBody>
          <a:bodyPr>
            <a:normAutofit fontScale="85000" lnSpcReduction="20000"/>
          </a:bodyPr>
          <a:lstStyle/>
          <a:p>
            <a:r>
              <a:rPr lang="en-US" dirty="0"/>
              <a:t>import </a:t>
            </a:r>
            <a:r>
              <a:rPr lang="en-US" dirty="0" err="1"/>
              <a:t>java.util.concurrent.locks.Lock</a:t>
            </a:r>
            <a:r>
              <a:rPr lang="en-US" dirty="0"/>
              <a:t>; </a:t>
            </a:r>
            <a:r>
              <a:rPr lang="en-US" dirty="0" smtClean="0"/>
              <a:t>import</a:t>
            </a:r>
          </a:p>
          <a:p>
            <a:r>
              <a:rPr lang="en-US" dirty="0" err="1" smtClean="0"/>
              <a:t>java.util.concurrent.locks.ReentrantLock</a:t>
            </a:r>
            <a:r>
              <a:rPr lang="en-US" dirty="0" smtClean="0"/>
              <a:t>;</a:t>
            </a:r>
          </a:p>
          <a:p>
            <a:pPr marL="0" indent="0">
              <a:buNone/>
            </a:pPr>
            <a:r>
              <a:rPr lang="en-US" dirty="0"/>
              <a:t>class </a:t>
            </a:r>
            <a:r>
              <a:rPr lang="en-US" dirty="0" err="1"/>
              <a:t>BankAccount</a:t>
            </a:r>
            <a:r>
              <a:rPr lang="en-US" dirty="0"/>
              <a:t> </a:t>
            </a:r>
            <a:r>
              <a:rPr lang="en-US" dirty="0" smtClean="0"/>
              <a:t>{</a:t>
            </a:r>
          </a:p>
          <a:p>
            <a:pPr marL="0" indent="0">
              <a:buNone/>
            </a:pPr>
            <a:r>
              <a:rPr lang="en-US" dirty="0" smtClean="0"/>
              <a:t> </a:t>
            </a:r>
            <a:r>
              <a:rPr lang="en-US" dirty="0"/>
              <a:t>private </a:t>
            </a:r>
            <a:r>
              <a:rPr lang="en-US" dirty="0" err="1"/>
              <a:t>int</a:t>
            </a:r>
            <a:r>
              <a:rPr lang="en-US" dirty="0"/>
              <a:t> balance = 1000; // Initial balance </a:t>
            </a:r>
            <a:endParaRPr lang="en-US" dirty="0" smtClean="0"/>
          </a:p>
          <a:p>
            <a:pPr marL="0" indent="0">
              <a:buNone/>
            </a:pPr>
            <a:r>
              <a:rPr lang="en-US" dirty="0" smtClean="0"/>
              <a:t>private </a:t>
            </a:r>
            <a:r>
              <a:rPr lang="en-US" dirty="0"/>
              <a:t>final Lock </a:t>
            </a:r>
            <a:r>
              <a:rPr lang="en-US" dirty="0" err="1"/>
              <a:t>lock</a:t>
            </a:r>
            <a:r>
              <a:rPr lang="en-US" dirty="0"/>
              <a:t> = new </a:t>
            </a:r>
            <a:r>
              <a:rPr lang="en-US" dirty="0" err="1"/>
              <a:t>ReentrantLock</a:t>
            </a:r>
            <a:r>
              <a:rPr lang="en-US" dirty="0" smtClean="0"/>
              <a:t>();</a:t>
            </a:r>
          </a:p>
          <a:p>
            <a:pPr marL="0" indent="0">
              <a:buNone/>
            </a:pPr>
            <a:r>
              <a:rPr lang="en-US" dirty="0" smtClean="0"/>
              <a:t> </a:t>
            </a:r>
            <a:r>
              <a:rPr lang="en-US" dirty="0"/>
              <a:t>private final Lock </a:t>
            </a:r>
            <a:r>
              <a:rPr lang="en-US" dirty="0" err="1"/>
              <a:t>readLock</a:t>
            </a:r>
            <a:r>
              <a:rPr lang="en-US" dirty="0"/>
              <a:t> = new </a:t>
            </a:r>
            <a:r>
              <a:rPr lang="en-US" dirty="0" err="1"/>
              <a:t>ReentrantLock</a:t>
            </a:r>
            <a:r>
              <a:rPr lang="en-US" dirty="0"/>
              <a:t>(); </a:t>
            </a:r>
            <a:endParaRPr lang="en-US" dirty="0" smtClean="0"/>
          </a:p>
          <a:p>
            <a:pPr marL="0" indent="0">
              <a:buNone/>
            </a:pPr>
            <a:r>
              <a:rPr lang="en-US" dirty="0" smtClean="0"/>
              <a:t>private </a:t>
            </a:r>
            <a:r>
              <a:rPr lang="en-US" dirty="0"/>
              <a:t>final Lock </a:t>
            </a:r>
            <a:r>
              <a:rPr lang="en-US" dirty="0" err="1"/>
              <a:t>writeLock</a:t>
            </a:r>
            <a:r>
              <a:rPr lang="en-US" dirty="0"/>
              <a:t> = new </a:t>
            </a:r>
            <a:r>
              <a:rPr lang="en-US" dirty="0" err="1"/>
              <a:t>ReentrantLock</a:t>
            </a:r>
            <a:r>
              <a:rPr lang="en-US" dirty="0"/>
              <a:t>(); </a:t>
            </a:r>
            <a:endParaRPr lang="en-US" dirty="0" smtClean="0"/>
          </a:p>
          <a:p>
            <a:pPr marL="0" indent="0">
              <a:buNone/>
            </a:pPr>
            <a:r>
              <a:rPr lang="en-US" dirty="0" smtClean="0"/>
              <a:t>private </a:t>
            </a:r>
            <a:r>
              <a:rPr lang="en-US" dirty="0" err="1"/>
              <a:t>int</a:t>
            </a:r>
            <a:r>
              <a:rPr lang="en-US" dirty="0"/>
              <a:t> readers = 0; </a:t>
            </a:r>
            <a:endParaRPr lang="en-US" dirty="0" smtClean="0"/>
          </a:p>
          <a:p>
            <a:pPr marL="0" indent="0">
              <a:buNone/>
            </a:pPr>
            <a:r>
              <a:rPr lang="en-US" dirty="0" smtClean="0"/>
              <a:t>public </a:t>
            </a:r>
            <a:r>
              <a:rPr lang="en-US" dirty="0"/>
              <a:t>void </a:t>
            </a:r>
            <a:r>
              <a:rPr lang="en-US" dirty="0" err="1"/>
              <a:t>checkBalance</a:t>
            </a:r>
            <a:r>
              <a:rPr lang="en-US" dirty="0"/>
              <a:t>(</a:t>
            </a:r>
            <a:r>
              <a:rPr lang="en-US" dirty="0" err="1"/>
              <a:t>int</a:t>
            </a:r>
            <a:r>
              <a:rPr lang="en-US" dirty="0"/>
              <a:t> </a:t>
            </a:r>
            <a:r>
              <a:rPr lang="en-US" dirty="0" err="1"/>
              <a:t>customerId</a:t>
            </a:r>
            <a:r>
              <a:rPr lang="en-US" dirty="0"/>
              <a:t>) { </a:t>
            </a:r>
            <a:endParaRPr lang="en-US" dirty="0" smtClean="0"/>
          </a:p>
          <a:p>
            <a:pPr marL="0" indent="0">
              <a:buNone/>
            </a:pPr>
            <a:r>
              <a:rPr lang="en-US" dirty="0" smtClean="0"/>
              <a:t>try </a:t>
            </a:r>
            <a:r>
              <a:rPr lang="en-US" dirty="0"/>
              <a:t>{ </a:t>
            </a:r>
            <a:r>
              <a:rPr lang="en-US" dirty="0" err="1"/>
              <a:t>readLock.lock</a:t>
            </a:r>
            <a:r>
              <a:rPr lang="en-US" dirty="0"/>
              <a:t>(); readers++; </a:t>
            </a:r>
            <a:endParaRPr lang="en-US" dirty="0" smtClean="0"/>
          </a:p>
          <a:p>
            <a:pPr marL="0" indent="0">
              <a:buNone/>
            </a:pPr>
            <a:r>
              <a:rPr lang="en-US" dirty="0" smtClean="0"/>
              <a:t>       if </a:t>
            </a:r>
            <a:r>
              <a:rPr lang="en-US" dirty="0"/>
              <a:t>(readers == 1</a:t>
            </a:r>
            <a:r>
              <a:rPr lang="en-US" dirty="0" smtClean="0"/>
              <a:t>)</a:t>
            </a:r>
          </a:p>
          <a:p>
            <a:pPr marL="0" indent="0">
              <a:buNone/>
            </a:pPr>
            <a:r>
              <a:rPr lang="en-US" dirty="0" smtClean="0"/>
              <a:t>      { </a:t>
            </a:r>
            <a:r>
              <a:rPr lang="en-US" dirty="0" err="1"/>
              <a:t>writeLock.lock</a:t>
            </a:r>
            <a:r>
              <a:rPr lang="en-US" dirty="0"/>
              <a:t>(); // Acquire exclusive access during reads } </a:t>
            </a:r>
            <a:r>
              <a:rPr lang="en-US" dirty="0" err="1"/>
              <a:t>System.out.println</a:t>
            </a:r>
            <a:r>
              <a:rPr lang="en-US" dirty="0"/>
              <a:t>("Customer " + </a:t>
            </a:r>
            <a:r>
              <a:rPr lang="en-US" dirty="0" err="1"/>
              <a:t>customerId</a:t>
            </a:r>
            <a:r>
              <a:rPr lang="en-US" dirty="0"/>
              <a:t> + " is checking balance: $" + balance); </a:t>
            </a:r>
            <a:endParaRPr lang="en-US" dirty="0" smtClean="0"/>
          </a:p>
          <a:p>
            <a:pPr marL="0" indent="0">
              <a:buNone/>
            </a:pPr>
            <a:r>
              <a:rPr lang="en-US" dirty="0" err="1" smtClean="0"/>
              <a:t>Thread.sleep</a:t>
            </a:r>
            <a:r>
              <a:rPr lang="en-US" dirty="0" smtClean="0"/>
              <a:t>(1000</a:t>
            </a:r>
            <a:r>
              <a:rPr lang="en-US" dirty="0"/>
              <a:t>); // Simulate read operation } </a:t>
            </a:r>
            <a:endParaRPr lang="en-US" dirty="0" smtClean="0"/>
          </a:p>
          <a:p>
            <a:pPr marL="0" indent="0">
              <a:buNone/>
            </a:pPr>
            <a:r>
              <a:rPr lang="en-US" dirty="0" smtClean="0"/>
              <a:t>catch </a:t>
            </a:r>
            <a:r>
              <a:rPr lang="en-US" dirty="0"/>
              <a:t>(</a:t>
            </a:r>
            <a:r>
              <a:rPr lang="en-US" dirty="0" err="1"/>
              <a:t>InterruptedException</a:t>
            </a:r>
            <a:r>
              <a:rPr lang="en-US" dirty="0"/>
              <a:t> e) { </a:t>
            </a:r>
            <a:endParaRPr lang="en-US" dirty="0" smtClean="0"/>
          </a:p>
          <a:p>
            <a:pPr marL="0" indent="0">
              <a:buNone/>
            </a:pPr>
            <a:r>
              <a:rPr lang="en-US" dirty="0" err="1" smtClean="0"/>
              <a:t>e.printStackTrace</a:t>
            </a:r>
            <a:r>
              <a:rPr lang="en-US" dirty="0" smtClean="0"/>
              <a:t>();</a:t>
            </a:r>
          </a:p>
          <a:p>
            <a:pPr marL="0" indent="0">
              <a:buNone/>
            </a:pPr>
            <a:r>
              <a:rPr lang="en-US" dirty="0" smtClean="0"/>
              <a:t> </a:t>
            </a:r>
            <a:r>
              <a:rPr lang="en-US" dirty="0"/>
              <a:t>} </a:t>
            </a:r>
            <a:endParaRPr lang="en-US" dirty="0" smtClean="0"/>
          </a:p>
          <a:p>
            <a:pPr marL="0" indent="0">
              <a:buNone/>
            </a:pPr>
            <a:r>
              <a:rPr lang="en-US" dirty="0" smtClean="0"/>
              <a:t>finally </a:t>
            </a:r>
            <a:r>
              <a:rPr lang="en-US" dirty="0"/>
              <a:t>{ </a:t>
            </a:r>
            <a:r>
              <a:rPr lang="en-US" dirty="0" err="1"/>
              <a:t>readLock.unlock</a:t>
            </a:r>
            <a:r>
              <a:rPr lang="en-US" dirty="0"/>
              <a:t>(); </a:t>
            </a:r>
            <a:endParaRPr lang="en-US" dirty="0" smtClean="0"/>
          </a:p>
          <a:p>
            <a:pPr marL="0" indent="0">
              <a:buNone/>
            </a:pPr>
            <a:r>
              <a:rPr lang="en-US" dirty="0" smtClean="0"/>
              <a:t>readers--;</a:t>
            </a:r>
          </a:p>
          <a:p>
            <a:pPr marL="0" indent="0">
              <a:buNone/>
            </a:pPr>
            <a:r>
              <a:rPr lang="en-US" dirty="0" smtClean="0"/>
              <a:t> </a:t>
            </a:r>
            <a:r>
              <a:rPr lang="en-US" dirty="0"/>
              <a:t>if (readers == 0) </a:t>
            </a:r>
            <a:r>
              <a:rPr lang="en-US" dirty="0" smtClean="0"/>
              <a:t>{</a:t>
            </a:r>
          </a:p>
          <a:p>
            <a:pPr marL="0" indent="0">
              <a:buNone/>
            </a:pPr>
            <a:r>
              <a:rPr lang="en-US" dirty="0" smtClean="0"/>
              <a:t> </a:t>
            </a:r>
            <a:r>
              <a:rPr lang="en-US" dirty="0" err="1"/>
              <a:t>writeLock.unlock</a:t>
            </a:r>
            <a:r>
              <a:rPr lang="en-US" dirty="0"/>
              <a:t>(); // Release exclusive access after reads } } }</a:t>
            </a:r>
            <a:endParaRPr lang="en-US" dirty="0" smtClean="0"/>
          </a:p>
          <a:p>
            <a:endParaRPr lang="en-US" dirty="0"/>
          </a:p>
        </p:txBody>
      </p:sp>
    </p:spTree>
    <p:extLst>
      <p:ext uri="{BB962C8B-B14F-4D97-AF65-F5344CB8AC3E}">
        <p14:creationId xmlns:p14="http://schemas.microsoft.com/office/powerpoint/2010/main" val="354792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589211" y="263236"/>
            <a:ext cx="8397443" cy="6442364"/>
          </a:xfrm>
        </p:spPr>
        <p:txBody>
          <a:bodyPr>
            <a:normAutofit/>
          </a:bodyPr>
          <a:lstStyle/>
          <a:p>
            <a:r>
              <a:rPr lang="en-US" dirty="0"/>
              <a:t>public void </a:t>
            </a:r>
            <a:r>
              <a:rPr lang="en-US" dirty="0" err="1"/>
              <a:t>performTransaction</a:t>
            </a:r>
            <a:r>
              <a:rPr lang="en-US" dirty="0"/>
              <a:t>(</a:t>
            </a:r>
            <a:r>
              <a:rPr lang="en-US" dirty="0" err="1"/>
              <a:t>int</a:t>
            </a:r>
            <a:r>
              <a:rPr lang="en-US" dirty="0"/>
              <a:t> </a:t>
            </a:r>
            <a:r>
              <a:rPr lang="en-US" dirty="0" err="1"/>
              <a:t>customerId</a:t>
            </a:r>
            <a:r>
              <a:rPr lang="en-US" dirty="0"/>
              <a:t>, </a:t>
            </a:r>
            <a:r>
              <a:rPr lang="en-US" dirty="0" err="1"/>
              <a:t>int</a:t>
            </a:r>
            <a:r>
              <a:rPr lang="en-US" dirty="0"/>
              <a:t> amount) { </a:t>
            </a:r>
            <a:endParaRPr lang="en-US" dirty="0" smtClean="0"/>
          </a:p>
          <a:p>
            <a:r>
              <a:rPr lang="en-US" dirty="0" smtClean="0"/>
              <a:t>try </a:t>
            </a:r>
            <a:r>
              <a:rPr lang="en-US" dirty="0"/>
              <a:t>{ </a:t>
            </a:r>
            <a:r>
              <a:rPr lang="en-US" dirty="0" err="1"/>
              <a:t>writeLock.lock</a:t>
            </a:r>
            <a:r>
              <a:rPr lang="en-US" dirty="0" smtClean="0"/>
              <a:t>();</a:t>
            </a:r>
          </a:p>
          <a:p>
            <a:r>
              <a:rPr lang="en-US" dirty="0"/>
              <a:t> </a:t>
            </a:r>
            <a:r>
              <a:rPr lang="en-US" dirty="0" smtClean="0"/>
              <a:t>    </a:t>
            </a:r>
            <a:r>
              <a:rPr lang="en-US" dirty="0" err="1"/>
              <a:t>System.out.println</a:t>
            </a:r>
            <a:r>
              <a:rPr lang="en-US" dirty="0"/>
              <a:t>("Customer " + </a:t>
            </a:r>
            <a:r>
              <a:rPr lang="en-US" dirty="0" err="1"/>
              <a:t>customerId</a:t>
            </a:r>
            <a:r>
              <a:rPr lang="en-US" dirty="0"/>
              <a:t> + " is performing a transaction</a:t>
            </a:r>
            <a:r>
              <a:rPr lang="en-US" dirty="0" smtClean="0"/>
              <a:t>...");</a:t>
            </a:r>
          </a:p>
          <a:p>
            <a:r>
              <a:rPr lang="en-US" dirty="0" smtClean="0"/>
              <a:t> </a:t>
            </a:r>
            <a:r>
              <a:rPr lang="en-US" dirty="0" err="1"/>
              <a:t>Thread.sleep</a:t>
            </a:r>
            <a:r>
              <a:rPr lang="en-US" dirty="0"/>
              <a:t>(2000); // Simulate write operation balance -= amount; </a:t>
            </a:r>
            <a:r>
              <a:rPr lang="en-US" dirty="0" err="1"/>
              <a:t>System.out.println</a:t>
            </a:r>
            <a:r>
              <a:rPr lang="en-US" dirty="0"/>
              <a:t>("Transaction complete. New balance: $" + balance); } catch (</a:t>
            </a:r>
            <a:r>
              <a:rPr lang="en-US" dirty="0" err="1"/>
              <a:t>InterruptedException</a:t>
            </a:r>
            <a:r>
              <a:rPr lang="en-US" dirty="0"/>
              <a:t> e) { </a:t>
            </a:r>
            <a:r>
              <a:rPr lang="en-US" dirty="0" err="1"/>
              <a:t>e.printStackTrace</a:t>
            </a:r>
            <a:r>
              <a:rPr lang="en-US" dirty="0"/>
              <a:t>(); </a:t>
            </a:r>
            <a:r>
              <a:rPr lang="en-US" dirty="0" smtClean="0"/>
              <a:t>}</a:t>
            </a:r>
          </a:p>
          <a:p>
            <a:r>
              <a:rPr lang="en-US" dirty="0" smtClean="0"/>
              <a:t> </a:t>
            </a:r>
            <a:r>
              <a:rPr lang="en-US" dirty="0"/>
              <a:t>finally { </a:t>
            </a:r>
            <a:r>
              <a:rPr lang="en-US" dirty="0" err="1"/>
              <a:t>writeLock.unlock</a:t>
            </a:r>
            <a:r>
              <a:rPr lang="en-US" dirty="0"/>
              <a:t>(); } } </a:t>
            </a:r>
            <a:r>
              <a:rPr lang="en-US" dirty="0" smtClean="0"/>
              <a:t>}</a:t>
            </a:r>
          </a:p>
          <a:p>
            <a:r>
              <a:rPr lang="en-US" dirty="0"/>
              <a:t>public class </a:t>
            </a:r>
            <a:r>
              <a:rPr lang="en-US" dirty="0" err="1"/>
              <a:t>BankExample</a:t>
            </a:r>
            <a:r>
              <a:rPr lang="en-US" dirty="0"/>
              <a:t> { </a:t>
            </a:r>
            <a:endParaRPr lang="en-US" dirty="0" smtClean="0"/>
          </a:p>
          <a:p>
            <a:r>
              <a:rPr lang="en-US" dirty="0" smtClean="0"/>
              <a:t>public </a:t>
            </a:r>
            <a:r>
              <a:rPr lang="en-US" dirty="0"/>
              <a:t>static void main(String[] </a:t>
            </a:r>
            <a:r>
              <a:rPr lang="en-US" dirty="0" err="1"/>
              <a:t>args</a:t>
            </a:r>
            <a:r>
              <a:rPr lang="en-US" dirty="0"/>
              <a:t>) </a:t>
            </a:r>
            <a:r>
              <a:rPr lang="en-US" dirty="0" smtClean="0"/>
              <a:t>{</a:t>
            </a:r>
          </a:p>
          <a:p>
            <a:r>
              <a:rPr lang="en-US" dirty="0" smtClean="0"/>
              <a:t> </a:t>
            </a:r>
            <a:r>
              <a:rPr lang="en-US" dirty="0" err="1"/>
              <a:t>BankAccount</a:t>
            </a:r>
            <a:r>
              <a:rPr lang="en-US" dirty="0"/>
              <a:t> </a:t>
            </a:r>
            <a:r>
              <a:rPr lang="en-US" dirty="0" err="1"/>
              <a:t>bankAccount</a:t>
            </a:r>
            <a:r>
              <a:rPr lang="en-US" dirty="0"/>
              <a:t> = new </a:t>
            </a:r>
            <a:r>
              <a:rPr lang="en-US" dirty="0" err="1"/>
              <a:t>BankAccount</a:t>
            </a:r>
            <a:r>
              <a:rPr lang="en-US" dirty="0"/>
              <a:t>(); // Simulating customers checking balances </a:t>
            </a:r>
            <a:r>
              <a:rPr lang="en-US" dirty="0" smtClean="0"/>
              <a:t>concurrently</a:t>
            </a:r>
          </a:p>
          <a:p>
            <a:r>
              <a:rPr lang="en-US" dirty="0" smtClean="0"/>
              <a:t> </a:t>
            </a:r>
            <a:r>
              <a:rPr lang="en-US" dirty="0"/>
              <a:t>for (</a:t>
            </a:r>
            <a:r>
              <a:rPr lang="en-US" dirty="0" err="1"/>
              <a:t>int</a:t>
            </a:r>
            <a:r>
              <a:rPr lang="en-US" dirty="0"/>
              <a:t> </a:t>
            </a:r>
            <a:r>
              <a:rPr lang="en-US" dirty="0" err="1"/>
              <a:t>i</a:t>
            </a:r>
            <a:r>
              <a:rPr lang="en-US" dirty="0"/>
              <a:t> = 0; </a:t>
            </a:r>
            <a:r>
              <a:rPr lang="en-US" dirty="0" err="1"/>
              <a:t>i</a:t>
            </a:r>
            <a:r>
              <a:rPr lang="en-US" dirty="0"/>
              <a:t> &lt; 3; </a:t>
            </a:r>
            <a:r>
              <a:rPr lang="en-US" dirty="0" err="1"/>
              <a:t>i</a:t>
            </a:r>
            <a:r>
              <a:rPr lang="en-US" dirty="0" smtClean="0"/>
              <a:t>++) </a:t>
            </a:r>
            <a:r>
              <a:rPr lang="en-US" dirty="0"/>
              <a:t>{ </a:t>
            </a:r>
            <a:endParaRPr lang="en-US" dirty="0" smtClean="0"/>
          </a:p>
          <a:p>
            <a:r>
              <a:rPr lang="en-US" dirty="0" err="1" smtClean="0"/>
              <a:t>int</a:t>
            </a:r>
            <a:r>
              <a:rPr lang="en-US" dirty="0" smtClean="0"/>
              <a:t> </a:t>
            </a:r>
            <a:r>
              <a:rPr lang="en-US" dirty="0" err="1"/>
              <a:t>customerId</a:t>
            </a:r>
            <a:r>
              <a:rPr lang="en-US" dirty="0"/>
              <a:t> = </a:t>
            </a:r>
            <a:r>
              <a:rPr lang="en-US" dirty="0" err="1"/>
              <a:t>i</a:t>
            </a:r>
            <a:r>
              <a:rPr lang="en-US" dirty="0"/>
              <a:t>; new Thread(() -&gt; </a:t>
            </a:r>
            <a:r>
              <a:rPr lang="en-US" dirty="0" err="1"/>
              <a:t>bankAccount.checkBalance</a:t>
            </a:r>
            <a:r>
              <a:rPr lang="en-US" dirty="0"/>
              <a:t>(</a:t>
            </a:r>
            <a:r>
              <a:rPr lang="en-US" dirty="0" err="1"/>
              <a:t>customerId</a:t>
            </a:r>
            <a:r>
              <a:rPr lang="en-US" dirty="0"/>
              <a:t>)).start(); } // Simulating a customer performing a transaction (write) </a:t>
            </a:r>
            <a:endParaRPr lang="en-US" dirty="0" smtClean="0"/>
          </a:p>
          <a:p>
            <a:r>
              <a:rPr lang="en-US" dirty="0" smtClean="0"/>
              <a:t>new </a:t>
            </a:r>
            <a:r>
              <a:rPr lang="en-US" dirty="0"/>
              <a:t>Thread(() -&gt; </a:t>
            </a:r>
            <a:r>
              <a:rPr lang="en-US" dirty="0" err="1"/>
              <a:t>bankAccount.performTransaction</a:t>
            </a:r>
            <a:r>
              <a:rPr lang="en-US" dirty="0"/>
              <a:t>(1001, 200)).start(); } }</a:t>
            </a:r>
          </a:p>
        </p:txBody>
      </p:sp>
    </p:spTree>
    <p:extLst>
      <p:ext uri="{BB962C8B-B14F-4D97-AF65-F5344CB8AC3E}">
        <p14:creationId xmlns:p14="http://schemas.microsoft.com/office/powerpoint/2010/main" val="104150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	</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539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p:txBody>
          <a:bodyPr>
            <a:normAutofit/>
          </a:bodyPr>
          <a:lstStyle/>
          <a:p>
            <a:r>
              <a:rPr lang="en-US" sz="2400" dirty="0"/>
              <a:t>T</a:t>
            </a:r>
            <a:r>
              <a:rPr lang="en-US" sz="2400" dirty="0" smtClean="0"/>
              <a:t>o </a:t>
            </a:r>
            <a:r>
              <a:rPr lang="en-US" sz="2400" dirty="0"/>
              <a:t>optimize concurrent access to a shared </a:t>
            </a:r>
            <a:r>
              <a:rPr lang="en-US" sz="2400" dirty="0" smtClean="0"/>
              <a:t>resource allowing </a:t>
            </a:r>
            <a:r>
              <a:rPr lang="en-US" sz="2400" dirty="0"/>
              <a:t>multiple threads </a:t>
            </a:r>
            <a:r>
              <a:rPr lang="en-US" sz="2400" dirty="0" smtClean="0"/>
              <a:t>to perform read operations simultaneously(more frequently) </a:t>
            </a:r>
            <a:r>
              <a:rPr lang="en-US" sz="2400" dirty="0"/>
              <a:t>while ensuring exclusive access for a thread performing a write </a:t>
            </a:r>
            <a:r>
              <a:rPr lang="en-US" sz="2400" dirty="0" smtClean="0"/>
              <a:t>operation(less frequently).</a:t>
            </a:r>
          </a:p>
          <a:p>
            <a:r>
              <a:rPr lang="en-US" sz="2400" dirty="0" smtClean="0"/>
              <a:t>In other words “multiple </a:t>
            </a:r>
            <a:r>
              <a:rPr lang="en-US" sz="2400" dirty="0"/>
              <a:t>concurrent readers, single writer </a:t>
            </a:r>
            <a:r>
              <a:rPr lang="en-US" sz="2400" dirty="0" smtClean="0"/>
              <a:t>locks”.</a:t>
            </a:r>
            <a:endParaRPr lang="en-US" sz="3200" dirty="0"/>
          </a:p>
        </p:txBody>
      </p:sp>
    </p:spTree>
    <p:extLst>
      <p:ext uri="{BB962C8B-B14F-4D97-AF65-F5344CB8AC3E}">
        <p14:creationId xmlns:p14="http://schemas.microsoft.com/office/powerpoint/2010/main" val="867137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833120"/>
            <a:ext cx="8915400" cy="4216400"/>
          </a:xfrm>
          <a:prstGeom prst="rect">
            <a:avLst/>
          </a:prstGeom>
        </p:spPr>
      </p:pic>
      <p:sp>
        <p:nvSpPr>
          <p:cNvPr id="3" name="Text Placeholder 2"/>
          <p:cNvSpPr>
            <a:spLocks noGrp="1"/>
          </p:cNvSpPr>
          <p:nvPr>
            <p:ph type="body" sz="half" idx="2"/>
          </p:nvPr>
        </p:nvSpPr>
        <p:spPr/>
        <p:txBody>
          <a:bodyPr>
            <a:normAutofit/>
          </a:bodyPr>
          <a:lstStyle/>
          <a:p>
            <a:r>
              <a:rPr lang="en-US" sz="3600" dirty="0" smtClean="0">
                <a:solidFill>
                  <a:schemeClr val="tx1"/>
                </a:solidFill>
              </a:rPr>
              <a:t>Structural Diagram</a:t>
            </a:r>
            <a:endParaRPr lang="en-US" sz="3600" dirty="0">
              <a:solidFill>
                <a:schemeClr val="tx1"/>
              </a:solidFill>
            </a:endParaRPr>
          </a:p>
        </p:txBody>
      </p:sp>
    </p:spTree>
    <p:extLst>
      <p:ext uri="{BB962C8B-B14F-4D97-AF65-F5344CB8AC3E}">
        <p14:creationId xmlns:p14="http://schemas.microsoft.com/office/powerpoint/2010/main" val="869484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Banking System </a:t>
            </a:r>
            <a:r>
              <a:rPr lang="en-US" sz="2400" dirty="0" smtClean="0"/>
              <a:t>(Transactions)</a:t>
            </a:r>
            <a:endParaRPr lang="en-US" dirty="0"/>
          </a:p>
        </p:txBody>
      </p:sp>
      <p:sp>
        <p:nvSpPr>
          <p:cNvPr id="3" name="Content Placeholder 2"/>
          <p:cNvSpPr>
            <a:spLocks noGrp="1"/>
          </p:cNvSpPr>
          <p:nvPr>
            <p:ph idx="1"/>
          </p:nvPr>
        </p:nvSpPr>
        <p:spPr/>
        <p:txBody>
          <a:bodyPr/>
          <a:lstStyle/>
          <a:p>
            <a:r>
              <a:rPr lang="en-US" sz="2000" dirty="0"/>
              <a:t>Readers (Concurrent Access</a:t>
            </a:r>
            <a:r>
              <a:rPr lang="en-US" sz="2000" dirty="0" smtClean="0"/>
              <a:t>)</a:t>
            </a:r>
            <a:endParaRPr lang="en-US" sz="2000" dirty="0"/>
          </a:p>
          <a:p>
            <a:pPr lvl="1"/>
            <a:r>
              <a:rPr lang="en-US" dirty="0"/>
              <a:t>Multiple customers can simultaneously check their account </a:t>
            </a:r>
            <a:r>
              <a:rPr lang="en-US" dirty="0" smtClean="0"/>
              <a:t>details(read only). </a:t>
            </a:r>
            <a:r>
              <a:rPr lang="en-US" dirty="0"/>
              <a:t>The Reader-Writer Lock allows for concurrent access, improving the system's responsiveness.</a:t>
            </a:r>
          </a:p>
          <a:p>
            <a:r>
              <a:rPr lang="en-US" sz="2000" dirty="0"/>
              <a:t>Writer (Exclusive Access</a:t>
            </a:r>
            <a:r>
              <a:rPr lang="en-US" sz="2000" dirty="0" smtClean="0"/>
              <a:t>)</a:t>
            </a:r>
            <a:endParaRPr lang="en-US" sz="2000" dirty="0"/>
          </a:p>
          <a:p>
            <a:pPr lvl="1"/>
            <a:r>
              <a:rPr lang="en-US" dirty="0" smtClean="0"/>
              <a:t>But when </a:t>
            </a:r>
            <a:r>
              <a:rPr lang="en-US" dirty="0"/>
              <a:t>a customer initiates a transaction that modifies the account balance (e.g., transferring money between accounts), the Reader-Writer Lock ensures exclusive access. </a:t>
            </a:r>
            <a:endParaRPr lang="en-US" dirty="0" smtClean="0"/>
          </a:p>
          <a:p>
            <a:pPr lvl="1"/>
            <a:r>
              <a:rPr lang="en-US" dirty="0" smtClean="0"/>
              <a:t>During </a:t>
            </a:r>
            <a:r>
              <a:rPr lang="en-US" dirty="0"/>
              <a:t>this time, no other customers can perform read or write operations to the account to maintain consistency.</a:t>
            </a:r>
          </a:p>
          <a:p>
            <a:endParaRPr lang="en-US" dirty="0"/>
          </a:p>
        </p:txBody>
      </p:sp>
    </p:spTree>
    <p:extLst>
      <p:ext uri="{BB962C8B-B14F-4D97-AF65-F5344CB8AC3E}">
        <p14:creationId xmlns:p14="http://schemas.microsoft.com/office/powerpoint/2010/main" val="3523353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3" name="Content Placeholder 2"/>
          <p:cNvSpPr>
            <a:spLocks noGrp="1"/>
          </p:cNvSpPr>
          <p:nvPr>
            <p:ph idx="1"/>
          </p:nvPr>
        </p:nvSpPr>
        <p:spPr/>
        <p:txBody>
          <a:bodyPr>
            <a:normAutofit/>
          </a:bodyPr>
          <a:lstStyle/>
          <a:p>
            <a:r>
              <a:rPr lang="en-US" sz="2000" dirty="0" smtClean="0"/>
              <a:t>Performance optimization</a:t>
            </a:r>
          </a:p>
          <a:p>
            <a:pPr lvl="1"/>
            <a:r>
              <a:rPr lang="en-US" dirty="0">
                <a:solidFill>
                  <a:schemeClr val="tx1"/>
                </a:solidFill>
              </a:rPr>
              <a:t>The system is designed to optimize performance by minimizing contention and allowing parallelism among reading threads</a:t>
            </a:r>
            <a:endParaRPr lang="en-US" dirty="0" smtClean="0"/>
          </a:p>
          <a:p>
            <a:r>
              <a:rPr lang="en-US" sz="2000" dirty="0" smtClean="0"/>
              <a:t>Data Consistency</a:t>
            </a:r>
          </a:p>
          <a:p>
            <a:pPr lvl="1"/>
            <a:r>
              <a:rPr lang="en-US" dirty="0">
                <a:solidFill>
                  <a:schemeClr val="tx1"/>
                </a:solidFill>
              </a:rPr>
              <a:t>Maintaining data consistency during write operations is crucial. The Reader-Writer Lock ensures that when a thread is writing, no other threads (readers or writers) have access, preventing potential data corruption</a:t>
            </a:r>
            <a:r>
              <a:rPr lang="en-US" dirty="0" smtClean="0">
                <a:solidFill>
                  <a:schemeClr val="tx1"/>
                </a:solidFill>
              </a:rPr>
              <a:t>.</a:t>
            </a:r>
            <a:endParaRPr lang="en-US" sz="2200" dirty="0" smtClean="0"/>
          </a:p>
          <a:p>
            <a:r>
              <a:rPr lang="en-US" sz="2000" dirty="0" smtClean="0"/>
              <a:t>Scalability Requirements</a:t>
            </a:r>
          </a:p>
          <a:p>
            <a:pPr lvl="1"/>
            <a:r>
              <a:rPr lang="en-US" dirty="0">
                <a:solidFill>
                  <a:schemeClr val="tx1"/>
                </a:solidFill>
              </a:rPr>
              <a:t>There is a need for scalability, especially in scenarios with a high volume of read operations. Allowing multiple threads to read concurrently can contribute to better system scalability</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30612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lnSpcReduction="10000"/>
          </a:bodyPr>
          <a:lstStyle/>
          <a:p>
            <a:r>
              <a:rPr lang="en-US" sz="2400" dirty="0"/>
              <a:t>Complexity</a:t>
            </a:r>
          </a:p>
          <a:p>
            <a:pPr lvl="1"/>
            <a:r>
              <a:rPr lang="en-US" dirty="0"/>
              <a:t>Implementing and managing a Reader-Writer Lock can introduce complexity to the code. The presence of multiple locks and the need to coordinate between readers and writers can make the code more challenging to understand and maintain</a:t>
            </a:r>
            <a:r>
              <a:rPr lang="en-US" dirty="0" smtClean="0"/>
              <a:t>.</a:t>
            </a:r>
            <a:endParaRPr lang="en-US" sz="2400" dirty="0" smtClean="0"/>
          </a:p>
          <a:p>
            <a:r>
              <a:rPr lang="en-US" sz="2400" dirty="0" smtClean="0"/>
              <a:t>Write Starvation</a:t>
            </a:r>
          </a:p>
          <a:p>
            <a:pPr lvl="1"/>
            <a:r>
              <a:rPr lang="en-US" dirty="0"/>
              <a:t>In situations where there are frequent read operations, write operations may face starvation</a:t>
            </a:r>
            <a:r>
              <a:rPr lang="en-US" dirty="0" smtClean="0"/>
              <a:t>.</a:t>
            </a:r>
            <a:endParaRPr lang="en-US" dirty="0" smtClean="0"/>
          </a:p>
          <a:p>
            <a:r>
              <a:rPr lang="en-US" sz="2400" dirty="0" smtClean="0"/>
              <a:t>Priority </a:t>
            </a:r>
            <a:r>
              <a:rPr lang="en-US" sz="2400" dirty="0" smtClean="0"/>
              <a:t>Issues</a:t>
            </a:r>
            <a:endParaRPr lang="en-US" sz="2400" dirty="0"/>
          </a:p>
          <a:p>
            <a:pPr lvl="1"/>
            <a:r>
              <a:rPr lang="en-US" dirty="0"/>
              <a:t>The pattern itself does not inherently provide a mechanism for prioritizing readers or writers. In </a:t>
            </a:r>
            <a:r>
              <a:rPr lang="en-US" dirty="0" smtClean="0"/>
              <a:t>;certain </a:t>
            </a:r>
            <a:r>
              <a:rPr lang="en-US" dirty="0"/>
              <a:t>scenarios, it may be crucial to prioritize one type of operation over the other. Adjusting priorities may require additional mechanisms.</a:t>
            </a:r>
          </a:p>
          <a:p>
            <a:endParaRPr lang="en-US" dirty="0"/>
          </a:p>
        </p:txBody>
      </p:sp>
    </p:spTree>
    <p:extLst>
      <p:ext uri="{BB962C8B-B14F-4D97-AF65-F5344CB8AC3E}">
        <p14:creationId xmlns:p14="http://schemas.microsoft.com/office/powerpoint/2010/main" val="913030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Banking System </a:t>
            </a:r>
            <a:r>
              <a:rPr lang="en-US" sz="3200" dirty="0" smtClean="0"/>
              <a:t>(Example)</a:t>
            </a:r>
            <a:endParaRPr lang="en-US" dirty="0"/>
          </a:p>
        </p:txBody>
      </p:sp>
      <p:sp>
        <p:nvSpPr>
          <p:cNvPr id="3" name="Subtitle 2"/>
          <p:cNvSpPr>
            <a:spLocks noGrp="1"/>
          </p:cNvSpPr>
          <p:nvPr>
            <p:ph type="subTitle" idx="1"/>
          </p:nvPr>
        </p:nvSpPr>
        <p:spPr/>
        <p:txBody>
          <a:bodyPr/>
          <a:lstStyle/>
          <a:p>
            <a:r>
              <a:rPr lang="en-US" sz="2400" dirty="0" smtClean="0">
                <a:solidFill>
                  <a:schemeClr val="tx1"/>
                </a:solidFill>
              </a:rPr>
              <a:t>Transactions</a:t>
            </a:r>
            <a:endParaRPr lang="en-US" dirty="0">
              <a:solidFill>
                <a:schemeClr val="tx1"/>
              </a:solidFill>
            </a:endParaRPr>
          </a:p>
        </p:txBody>
      </p:sp>
    </p:spTree>
    <p:extLst>
      <p:ext uri="{BB962C8B-B14F-4D97-AF65-F5344CB8AC3E}">
        <p14:creationId xmlns:p14="http://schemas.microsoft.com/office/powerpoint/2010/main" val="970710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Banking System </a:t>
            </a:r>
            <a:r>
              <a:rPr lang="en-US" sz="2800" dirty="0" smtClean="0"/>
              <a:t>(Scenario)</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an online banking system utilizing the Reader-Writer Lock pattern, customers seamlessly navigate concurrent transactions. As Customer A checks their balance, the system employs a read lock for parallel access. Simultaneously, Customer B initiates a money transfer, invoking a write lock for exclusive processing. Customer C reviews their transaction history concurrently, and Customer A withdraws cash, briefly acquiring a write lock for data consistency. After a successful money transfer, Customer B checks their updated balance with another read lock. Finally, Customer D deposits cash, triggering a temporary write lock for balance adjustment. The Reader-Writer Lock pattern orchestrates these interactions, allowing for efficient concurrent reads and exclusive writes, ensuring a secure and responsive online banking experience.</a:t>
            </a:r>
          </a:p>
        </p:txBody>
      </p:sp>
    </p:spTree>
    <p:extLst>
      <p:ext uri="{BB962C8B-B14F-4D97-AF65-F5344CB8AC3E}">
        <p14:creationId xmlns:p14="http://schemas.microsoft.com/office/powerpoint/2010/main" val="2533230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851</TotalTime>
  <Words>1070</Words>
  <Application>Microsoft Office PowerPoint</Application>
  <PresentationFormat>Widescreen</PresentationFormat>
  <Paragraphs>83</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READER-WRITER LOCK PATTERN</vt:lpstr>
      <vt:lpstr>Group Members </vt:lpstr>
      <vt:lpstr>Intent</vt:lpstr>
      <vt:lpstr>PowerPoint Presentation</vt:lpstr>
      <vt:lpstr>Banking System (Transactions)</vt:lpstr>
      <vt:lpstr>Applicability</vt:lpstr>
      <vt:lpstr>Limitations</vt:lpstr>
      <vt:lpstr>Banking System (Example)</vt:lpstr>
      <vt:lpstr>Banking System (Scenario)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READER-WRITER LOCK PATTERN</dc:title>
  <dc:creator>Nabeel Ahmad</dc:creator>
  <cp:lastModifiedBy>Nabeel Ahmad</cp:lastModifiedBy>
  <cp:revision>27</cp:revision>
  <dcterms:created xsi:type="dcterms:W3CDTF">2023-12-19T05:36:22Z</dcterms:created>
  <dcterms:modified xsi:type="dcterms:W3CDTF">2023-12-20T05:47:08Z</dcterms:modified>
</cp:coreProperties>
</file>