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1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8.xml" ContentType="application/vnd.openxmlformats-officedocument.drawingml.chart+xml"/>
  <Override PartName="/ppt/notesSlides/notesSlide18.xml" ContentType="application/vnd.openxmlformats-officedocument.presentationml.notesSlide+xml"/>
  <Override PartName="/ppt/charts/chart19.xml" ContentType="application/vnd.openxmlformats-officedocument.drawingml.chart+xml"/>
  <Override PartName="/ppt/drawings/drawing2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20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10.xml" ContentType="application/vnd.ms-office.chartcolorstyle+xml"/>
  <Override PartName="/ppt/charts/style10.xml" ContentType="application/vnd.ms-office.chartstyle+xml"/>
  <Override PartName="/ppt/charts/colors11.xml" ContentType="application/vnd.ms-office.chartcolorstyle+xml"/>
  <Override PartName="/ppt/charts/style11.xml" ContentType="application/vnd.ms-office.chartstyle+xml"/>
  <Override PartName="/ppt/charts/colors12.xml" ContentType="application/vnd.ms-office.chartcolorstyle+xml"/>
  <Override PartName="/ppt/charts/style12.xml" ContentType="application/vnd.ms-office.chartstyle+xml"/>
  <Override PartName="/ppt/charts/colors13.xml" ContentType="application/vnd.ms-office.chartcolorstyle+xml"/>
  <Override PartName="/ppt/charts/style13.xml" ContentType="application/vnd.ms-office.chartstyle+xml"/>
  <Override PartName="/ppt/charts/colors14.xml" ContentType="application/vnd.ms-office.chartcolorstyle+xml"/>
  <Override PartName="/ppt/charts/style14.xml" ContentType="application/vnd.ms-office.chartstyle+xml"/>
  <Override PartName="/ppt/charts/colors15.xml" ContentType="application/vnd.ms-office.chartcolorstyle+xml"/>
  <Override PartName="/ppt/charts/style15.xml" ContentType="application/vnd.ms-office.chartstyle+xml"/>
  <Override PartName="/ppt/charts/colors16.xml" ContentType="application/vnd.ms-office.chartcolorstyle+xml"/>
  <Override PartName="/ppt/charts/style16.xml" ContentType="application/vnd.ms-office.chartstyle+xml"/>
  <Override PartName="/ppt/charts/colors17.xml" ContentType="application/vnd.ms-office.chartcolorstyle+xml"/>
  <Override PartName="/ppt/charts/style17.xml" ContentType="application/vnd.ms-office.chartstyle+xml"/>
  <Override PartName="/ppt/charts/colors18.xml" ContentType="application/vnd.ms-office.chartcolorstyle+xml"/>
  <Override PartName="/ppt/charts/style18.xml" ContentType="application/vnd.ms-office.chartstyle+xml"/>
  <Override PartName="/ppt/charts/colors19.xml" ContentType="application/vnd.ms-office.chartcolorstyle+xml"/>
  <Override PartName="/ppt/charts/style19.xml" ContentType="application/vnd.ms-office.chartstyle+xml"/>
  <Override PartName="/ppt/charts/colors9.xml" ContentType="application/vnd.ms-office.chartcolorstyle+xml"/>
  <Override PartName="/ppt/charts/style9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60" r:id="rId5"/>
    <p:sldId id="259" r:id="rId6"/>
    <p:sldId id="261" r:id="rId7"/>
    <p:sldId id="284" r:id="rId8"/>
    <p:sldId id="285" r:id="rId9"/>
    <p:sldId id="262" r:id="rId10"/>
    <p:sldId id="286" r:id="rId11"/>
    <p:sldId id="287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8" r:id="rId27"/>
    <p:sldId id="280" r:id="rId28"/>
    <p:sldId id="288" r:id="rId29"/>
    <p:sldId id="289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3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403" y="5"/>
      </p:cViewPr>
      <p:guideLst>
        <p:guide orient="horz" pos="223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li\Desktop\ABCC\Semi%20-%20Final\Mavi%20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Ali\Downloads\DutchBros%20(2)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C:\Users\Ali\Downloads\DutchBros%20(2)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C:\Users\Ali\Downloads\DutchBros%20(2)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oleObject" Target="file:///C:\Users\Ali\Downloads\DutchBros%20(2)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oleObject" Target="file:///C:\Users\Ali\Downloads\DutchBros%20(2)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oleObject" Target="file:///C:\Users\Ali\Downloads\DutchBros%20(2)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2" Type="http://schemas.microsoft.com/office/2011/relationships/chartColorStyle" Target="colors16.xml"/><Relationship Id="rId1" Type="http://schemas.openxmlformats.org/officeDocument/2006/relationships/oleObject" Target="file:///C:\Users\Ali\Downloads\DutchBros%20(2)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2" Type="http://schemas.microsoft.com/office/2011/relationships/chartColorStyle" Target="colors17.xml"/><Relationship Id="rId1" Type="http://schemas.openxmlformats.org/officeDocument/2006/relationships/oleObject" Target="file:///C:\Users\Ali\Downloads\DutchBros%20(2)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8.xml"/><Relationship Id="rId2" Type="http://schemas.microsoft.com/office/2011/relationships/chartColorStyle" Target="colors18.xml"/><Relationship Id="rId1" Type="http://schemas.openxmlformats.org/officeDocument/2006/relationships/oleObject" Target="file:///C:\Users\Ali\Desktop\ABCC\Semi%20-%20Final\Mavi%20Data.xlsx" TargetMode="Externa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Ali\Downloads\free_download_perceptual_map_template_2018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li\Downloads\free_download_perceptual_map_template_2018.xls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Style" Target="style19.xml"/><Relationship Id="rId2" Type="http://schemas.microsoft.com/office/2011/relationships/chartColorStyle" Target="colors19.xml"/><Relationship Id="rId1" Type="http://schemas.openxmlformats.org/officeDocument/2006/relationships/oleObject" Target="file:///C:\Users\Ali\Downloads\Mavi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li\Desktop\ABCC\Semi%20-%20Final\Mavi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Ali\Desktop\ABCC\Semi%20-%20Final\Mavi%20Dat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Ali\Desktop\ABCC\Semi%20-%20Final\Mavi%20Dat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Ali\Desktop\ABCC\Semi%20-%20Final\Mavi%20Dat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Ali\Desktop\ABCC\Semi%20-%20Final\Mavi%20Dat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Ali\Desktop\ABCC\Semi%20-%20Final\Mavi%20Data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Ali\Desktop\ABCC\Semi%20-%20Final\Mavi%20Data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Ali\Desktop\ABC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Turkish Apparel Market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LC Waikiki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Sheet3!$B$1:$G$1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Sheet3!$B$2:$G$2</c:f>
              <c:numCache>
                <c:formatCode>0.0%</c:formatCode>
                <c:ptCount val="6"/>
                <c:pt idx="0">
                  <c:v>8.3000000000000004E-2</c:v>
                </c:pt>
                <c:pt idx="1">
                  <c:v>8.2000000000000003E-2</c:v>
                </c:pt>
                <c:pt idx="2">
                  <c:v>9.1999999999999998E-2</c:v>
                </c:pt>
                <c:pt idx="3">
                  <c:v>0.10100000000000001</c:v>
                </c:pt>
                <c:pt idx="4">
                  <c:v>0.12</c:v>
                </c:pt>
                <c:pt idx="5">
                  <c:v>0.122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E4-46B1-B932-E420AA971055}"/>
            </c:ext>
          </c:extLst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Defacto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Sheet3!$B$1:$G$1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Sheet3!$B$3:$G$3</c:f>
              <c:numCache>
                <c:formatCode>0.0%</c:formatCode>
                <c:ptCount val="6"/>
                <c:pt idx="0">
                  <c:v>2.5999999999999999E-2</c:v>
                </c:pt>
                <c:pt idx="1">
                  <c:v>3.2000000000000001E-2</c:v>
                </c:pt>
                <c:pt idx="2">
                  <c:v>3.5000000000000003E-2</c:v>
                </c:pt>
                <c:pt idx="3">
                  <c:v>4.1000000000000002E-2</c:v>
                </c:pt>
                <c:pt idx="4">
                  <c:v>5.0999999999999997E-2</c:v>
                </c:pt>
                <c:pt idx="5">
                  <c:v>5.8999999999999997E-2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E4-46B1-B932-E420AA971055}"/>
            </c:ext>
          </c:extLst>
        </c:ser>
        <c:ser>
          <c:idx val="2"/>
          <c:order val="2"/>
          <c:tx>
            <c:strRef>
              <c:f>Sheet3!$A$4</c:f>
              <c:strCache>
                <c:ptCount val="1"/>
                <c:pt idx="0">
                  <c:v>Koton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Sheet3!$B$1:$G$1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Sheet3!$B$4:$G$4</c:f>
              <c:numCache>
                <c:formatCode>0.0%</c:formatCode>
                <c:ptCount val="6"/>
                <c:pt idx="0">
                  <c:v>2.1999999999999999E-2</c:v>
                </c:pt>
                <c:pt idx="1">
                  <c:v>2.4E-2</c:v>
                </c:pt>
                <c:pt idx="2">
                  <c:v>0.03</c:v>
                </c:pt>
                <c:pt idx="3">
                  <c:v>3.9E-2</c:v>
                </c:pt>
                <c:pt idx="4">
                  <c:v>4.3999999999999997E-2</c:v>
                </c:pt>
                <c:pt idx="5">
                  <c:v>4.9000000000000002E-2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E4-46B1-B932-E420AA971055}"/>
            </c:ext>
          </c:extLst>
        </c:ser>
        <c:ser>
          <c:idx val="3"/>
          <c:order val="3"/>
          <c:tx>
            <c:strRef>
              <c:f>Sheet3!$A$5</c:f>
              <c:strCache>
                <c:ptCount val="1"/>
                <c:pt idx="0">
                  <c:v>Mavi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Sheet3!$B$1:$G$1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Sheet3!$B$5:$G$5</c:f>
              <c:numCache>
                <c:formatCode>0.0%</c:formatCode>
                <c:ptCount val="6"/>
                <c:pt idx="0">
                  <c:v>1.6E-2</c:v>
                </c:pt>
                <c:pt idx="1">
                  <c:v>2.1000000000000001E-2</c:v>
                </c:pt>
                <c:pt idx="2">
                  <c:v>2.4E-2</c:v>
                </c:pt>
                <c:pt idx="3">
                  <c:v>2.9000000000000001E-2</c:v>
                </c:pt>
                <c:pt idx="4">
                  <c:v>3.1E-2</c:v>
                </c:pt>
                <c:pt idx="5">
                  <c:v>3.3000000000000002E-2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E4-46B1-B932-E420AA971055}"/>
            </c:ext>
          </c:extLst>
        </c:ser>
        <c:ser>
          <c:idx val="4"/>
          <c:order val="4"/>
          <c:tx>
            <c:strRef>
              <c:f>Sheet3!$A$6</c:f>
              <c:strCache>
                <c:ptCount val="1"/>
                <c:pt idx="0">
                  <c:v>Mango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Sheet3!$B$1:$G$1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Sheet3!$B$6:$G$6</c:f>
              <c:numCache>
                <c:formatCode>0.0%</c:formatCode>
                <c:ptCount val="6"/>
                <c:pt idx="0">
                  <c:v>2.8000000000000001E-2</c:v>
                </c:pt>
                <c:pt idx="1">
                  <c:v>2.5000000000000001E-2</c:v>
                </c:pt>
                <c:pt idx="2">
                  <c:v>2.5000000000000001E-2</c:v>
                </c:pt>
                <c:pt idx="3">
                  <c:v>2.3E-2</c:v>
                </c:pt>
                <c:pt idx="4">
                  <c:v>2.5999999999999999E-2</c:v>
                </c:pt>
                <c:pt idx="5">
                  <c:v>2.9000000000000001E-2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7E4-46B1-B932-E420AA971055}"/>
            </c:ext>
          </c:extLst>
        </c:ser>
        <c:ser>
          <c:idx val="5"/>
          <c:order val="5"/>
          <c:tx>
            <c:strRef>
              <c:f>Sheet3!$A$7</c:f>
              <c:strCache>
                <c:ptCount val="1"/>
                <c:pt idx="0">
                  <c:v>Zara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Sheet3!$B$1:$G$1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Sheet3!$B$7:$G$7</c:f>
              <c:numCache>
                <c:formatCode>0.0%</c:formatCode>
                <c:ptCount val="6"/>
                <c:pt idx="0">
                  <c:v>1.2E-2</c:v>
                </c:pt>
                <c:pt idx="1">
                  <c:v>1.2E-2</c:v>
                </c:pt>
                <c:pt idx="2">
                  <c:v>1.2999999999999999E-2</c:v>
                </c:pt>
                <c:pt idx="3">
                  <c:v>1.4E-2</c:v>
                </c:pt>
                <c:pt idx="4">
                  <c:v>1.4E-2</c:v>
                </c:pt>
                <c:pt idx="5">
                  <c:v>1.4E-2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7E4-46B1-B932-E420AA971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631168"/>
        <c:axId val="46645248"/>
        <c:axId val="0"/>
      </c:bar3DChart>
      <c:catAx>
        <c:axId val="466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45248"/>
        <c:crosses val="autoZero"/>
        <c:auto val="1"/>
        <c:lblAlgn val="ctr"/>
        <c:lblOffset val="100"/>
        <c:noMultiLvlLbl val="0"/>
      </c:catAx>
      <c:valAx>
        <c:axId val="4664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Profit ($</a:t>
            </a:r>
            <a:r>
              <a:rPr lang="en-US" baseline="0"/>
              <a:t> million</a:t>
            </a:r>
            <a:r>
              <a:rPr lang="en-US"/>
              <a:t>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'[DutchBros (2).xlsx]Germany'!$A$28</c:f>
              <c:strCache>
                <c:ptCount val="1"/>
                <c:pt idx="0">
                  <c:v>Net Profit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'[DutchBros (2).xlsx]Germany'!$C$2:$G$2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'[DutchBros (2).xlsx]Germany'!$B$28:$G$28</c:f>
              <c:numCache>
                <c:formatCode>#,##0</c:formatCode>
                <c:ptCount val="5"/>
                <c:pt idx="0">
                  <c:v>145527813.43355516</c:v>
                </c:pt>
                <c:pt idx="1">
                  <c:v>244659793.47516441</c:v>
                </c:pt>
                <c:pt idx="2">
                  <c:v>371005261.16198862</c:v>
                </c:pt>
                <c:pt idx="3">
                  <c:v>527393123.08935004</c:v>
                </c:pt>
                <c:pt idx="4">
                  <c:v>718933831.18232703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90B-423A-A684-9AB8EC8710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7611392"/>
        <c:axId val="167618432"/>
      </c:lineChart>
      <c:catAx>
        <c:axId val="16761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7618432"/>
        <c:crosses val="autoZero"/>
        <c:auto val="1"/>
        <c:lblAlgn val="ctr"/>
        <c:lblOffset val="100"/>
        <c:noMultiLvlLbl val="0"/>
      </c:catAx>
      <c:valAx>
        <c:axId val="16761843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676113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5000000000000001E-2"/>
                <c:y val="0.39393518518518517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'[DutchBros (2).xlsx]Germany'!$A$29</c:f>
              <c:strCache>
                <c:ptCount val="1"/>
                <c:pt idx="0">
                  <c:v>Net Profit Margin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'[DutchBros (2).xlsx]Germany'!$C$2:$G$2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'[DutchBros (2).xlsx]Germany'!$B$29:$G$29</c:f>
              <c:numCache>
                <c:formatCode>0.00%</c:formatCode>
                <c:ptCount val="5"/>
                <c:pt idx="0">
                  <c:v>0.60739651203449918</c:v>
                </c:pt>
                <c:pt idx="1">
                  <c:v>0.61783795263851549</c:v>
                </c:pt>
                <c:pt idx="2">
                  <c:v>0.62389424392358506</c:v>
                </c:pt>
                <c:pt idx="3">
                  <c:v>0.62701141661490845</c:v>
                </c:pt>
                <c:pt idx="4">
                  <c:v>0.62997056916550453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6E4-4262-AE91-580EAE73286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7638912"/>
        <c:axId val="167531264"/>
      </c:lineChart>
      <c:catAx>
        <c:axId val="16763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7531264"/>
        <c:crosses val="autoZero"/>
        <c:auto val="1"/>
        <c:lblAlgn val="ctr"/>
        <c:lblOffset val="100"/>
        <c:noMultiLvlLbl val="0"/>
      </c:catAx>
      <c:valAx>
        <c:axId val="1675312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6763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Profit ($ million)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'[DutchBros (2).xlsx]Italy'!$A$31</c:f>
              <c:strCache>
                <c:ptCount val="1"/>
                <c:pt idx="0">
                  <c:v>Net Profit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'[DutchBros (2).xlsx]Italy'!$C$2:$G$2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'[DutchBros (2).xlsx]Italy'!$B$31:$G$31</c:f>
              <c:numCache>
                <c:formatCode>General</c:formatCode>
                <c:ptCount val="5"/>
                <c:pt idx="0">
                  <c:v>107</c:v>
                </c:pt>
                <c:pt idx="1">
                  <c:v>175</c:v>
                </c:pt>
                <c:pt idx="2">
                  <c:v>258</c:v>
                </c:pt>
                <c:pt idx="3">
                  <c:v>358</c:v>
                </c:pt>
                <c:pt idx="4">
                  <c:v>476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019-406B-9105-0F74A3421B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7658624"/>
        <c:axId val="167673856"/>
      </c:lineChart>
      <c:catAx>
        <c:axId val="16765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7673856"/>
        <c:crosses val="autoZero"/>
        <c:auto val="1"/>
        <c:lblAlgn val="ctr"/>
        <c:lblOffset val="100"/>
        <c:noMultiLvlLbl val="0"/>
      </c:catAx>
      <c:valAx>
        <c:axId val="1676738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65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'[DutchBros (2).xlsx]Italy'!$A$29</c:f>
              <c:strCache>
                <c:ptCount val="1"/>
                <c:pt idx="0">
                  <c:v>Net Margin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'[DutchBros (2).xlsx]Italy'!$C$2:$G$2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'[DutchBros (2).xlsx]Italy'!$B$29:$G$29</c:f>
              <c:numCache>
                <c:formatCode>0.00%</c:formatCode>
                <c:ptCount val="5"/>
                <c:pt idx="0">
                  <c:v>0.65975706816990365</c:v>
                </c:pt>
                <c:pt idx="1">
                  <c:v>0.67066795494455989</c:v>
                </c:pt>
                <c:pt idx="2">
                  <c:v>0.67711601196412308</c:v>
                </c:pt>
                <c:pt idx="3">
                  <c:v>0.68043046649721461</c:v>
                </c:pt>
                <c:pt idx="4">
                  <c:v>0.68365819936781391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5EF-41D9-A502-9A508A338E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7681408"/>
        <c:axId val="167713024"/>
      </c:lineChart>
      <c:catAx>
        <c:axId val="16768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7713024"/>
        <c:crosses val="autoZero"/>
        <c:auto val="1"/>
        <c:lblAlgn val="ctr"/>
        <c:lblOffset val="100"/>
        <c:noMultiLvlLbl val="0"/>
      </c:catAx>
      <c:valAx>
        <c:axId val="16771302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6768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Profit ($ million)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'[DutchBros (2).xlsx]Spain'!$A$31</c:f>
              <c:strCache>
                <c:ptCount val="1"/>
                <c:pt idx="0">
                  <c:v>Net Profit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'[DutchBros (2).xlsx]Spain'!$C$2:$G$2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'[DutchBros (2).xlsx]Spain'!$B$31:$G$31</c:f>
              <c:numCache>
                <c:formatCode>General</c:formatCode>
                <c:ptCount val="5"/>
                <c:pt idx="0">
                  <c:v>43</c:v>
                </c:pt>
                <c:pt idx="1">
                  <c:v>72</c:v>
                </c:pt>
                <c:pt idx="2">
                  <c:v>108</c:v>
                </c:pt>
                <c:pt idx="3">
                  <c:v>150</c:v>
                </c:pt>
                <c:pt idx="4">
                  <c:v>201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B18-4E56-A2FA-A7106C430B2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7762176"/>
        <c:axId val="178590848"/>
      </c:lineChart>
      <c:catAx>
        <c:axId val="16776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8590848"/>
        <c:crosses val="autoZero"/>
        <c:auto val="1"/>
        <c:lblAlgn val="ctr"/>
        <c:lblOffset val="100"/>
        <c:noMultiLvlLbl val="0"/>
      </c:catAx>
      <c:valAx>
        <c:axId val="178590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76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'[DutchBros (2).xlsx]Spain'!$A$29</c:f>
              <c:strCache>
                <c:ptCount val="1"/>
                <c:pt idx="0">
                  <c:v>Net Profit Margin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'[DutchBros (2).xlsx]Spain'!$C$2:$G$2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'[DutchBros (2).xlsx]Spain'!$B$29:$G$29</c:f>
              <c:numCache>
                <c:formatCode>0.00%</c:formatCode>
                <c:ptCount val="5"/>
                <c:pt idx="0">
                  <c:v>0.63731433122883174</c:v>
                </c:pt>
                <c:pt idx="1">
                  <c:v>0.65434213712194633</c:v>
                </c:pt>
                <c:pt idx="2">
                  <c:v>0.66378430166802227</c:v>
                </c:pt>
                <c:pt idx="3">
                  <c:v>0.66785068647751633</c:v>
                </c:pt>
                <c:pt idx="4">
                  <c:v>0.67230087849329556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C9E-4F51-8460-44E6B0C6E85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8619904"/>
        <c:axId val="178626944"/>
      </c:lineChart>
      <c:catAx>
        <c:axId val="17861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8626944"/>
        <c:crosses val="autoZero"/>
        <c:auto val="1"/>
        <c:lblAlgn val="ctr"/>
        <c:lblOffset val="100"/>
        <c:noMultiLvlLbl val="0"/>
      </c:catAx>
      <c:valAx>
        <c:axId val="17862694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7861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'[DutchBros (2).xlsx]Poland'!$A$32</c:f>
              <c:strCache>
                <c:ptCount val="1"/>
                <c:pt idx="0">
                  <c:v>Net Profit ($ million)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'[DutchBros (2).xlsx]Poland'!$C$2:$G$2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'[DutchBros (2).xlsx]Poland'!$B$32:$G$32</c:f>
              <c:numCache>
                <c:formatCode>General</c:formatCode>
                <c:ptCount val="5"/>
                <c:pt idx="0">
                  <c:v>9</c:v>
                </c:pt>
                <c:pt idx="1">
                  <c:v>18</c:v>
                </c:pt>
                <c:pt idx="2">
                  <c:v>31</c:v>
                </c:pt>
                <c:pt idx="3">
                  <c:v>48</c:v>
                </c:pt>
                <c:pt idx="4">
                  <c:v>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F96-4169-BE20-B8609A2D75A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8654592"/>
        <c:axId val="178702592"/>
      </c:lineChart>
      <c:catAx>
        <c:axId val="17865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8702592"/>
        <c:crosses val="autoZero"/>
        <c:auto val="1"/>
        <c:lblAlgn val="ctr"/>
        <c:lblOffset val="100"/>
        <c:noMultiLvlLbl val="0"/>
      </c:catAx>
      <c:valAx>
        <c:axId val="17870259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865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margin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'[DutchBros (2).xlsx]Poland'!$A$29</c:f>
              <c:strCache>
                <c:ptCount val="1"/>
                <c:pt idx="0">
                  <c:v>net margin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'[DutchBros (2).xlsx]Poland'!$C$2:$G$2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'[DutchBros (2).xlsx]Poland'!$B$29:$G$29</c:f>
              <c:numCache>
                <c:formatCode>0.00%</c:formatCode>
                <c:ptCount val="5"/>
                <c:pt idx="0">
                  <c:v>0.60227606247276289</c:v>
                </c:pt>
                <c:pt idx="1">
                  <c:v>0.65938558317391827</c:v>
                </c:pt>
                <c:pt idx="2">
                  <c:v>0.68425345374749025</c:v>
                </c:pt>
                <c:pt idx="3">
                  <c:v>0.69546422928869023</c:v>
                </c:pt>
                <c:pt idx="4">
                  <c:v>0.69842718641763801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A33-4020-A3C0-BF8D23FC97C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8718592"/>
        <c:axId val="178725632"/>
      </c:lineChart>
      <c:catAx>
        <c:axId val="17871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8725632"/>
        <c:crosses val="autoZero"/>
        <c:auto val="1"/>
        <c:lblAlgn val="ctr"/>
        <c:lblOffset val="100"/>
        <c:noMultiLvlLbl val="0"/>
      </c:catAx>
      <c:valAx>
        <c:axId val="17872563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7871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</a:t>
            </a:r>
            <a:r>
              <a:rPr lang="en-US" baseline="0"/>
              <a:t> Profit (million TL)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Sheet4!$A$53</c:f>
              <c:strCache>
                <c:ptCount val="1"/>
                <c:pt idx="0">
                  <c:v>EBIT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Sheet4!$C$42:$G$42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Sheet4!$B$53:$F$53</c:f>
              <c:numCache>
                <c:formatCode>General</c:formatCode>
                <c:ptCount val="5"/>
                <c:pt idx="0">
                  <c:v>2098.4</c:v>
                </c:pt>
                <c:pt idx="1">
                  <c:v>2436.9</c:v>
                </c:pt>
                <c:pt idx="2">
                  <c:v>2820.7</c:v>
                </c:pt>
                <c:pt idx="3">
                  <c:v>3231.6</c:v>
                </c:pt>
                <c:pt idx="4">
                  <c:v>3766.9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ABB-4705-B739-9BC53B4D7C9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805568"/>
        <c:axId val="47812608"/>
      </c:lineChart>
      <c:catAx>
        <c:axId val="4780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12608"/>
        <c:crosses val="autoZero"/>
        <c:auto val="1"/>
        <c:lblAlgn val="ctr"/>
        <c:lblOffset val="100"/>
        <c:noMultiLvlLbl val="0"/>
      </c:catAx>
      <c:valAx>
        <c:axId val="47812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80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'[free_download_perceptual_map_template_2018.xls]Perceptual Map Worksheet'!$E$9</c:f>
          <c:strCache>
            <c:ptCount val="1"/>
            <c:pt idx="0">
              <c:v>Apparel Industry </c:v>
            </c:pt>
          </c:strCache>
        </c:strRef>
      </c:tx>
      <c:layout>
        <c:manualLayout>
          <c:xMode val="edge"/>
          <c:yMode val="edge"/>
          <c:x val="6.5257025798604443E-2"/>
          <c:y val="1.795500069070313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2001829794040869E-2"/>
          <c:y val="0.12535019015238189"/>
          <c:w val="0.88437606884291209"/>
          <c:h val="0.82416839237677653"/>
        </c:manualLayout>
      </c:layout>
      <c:bubbleChart>
        <c:varyColors val="0"/>
        <c:ser>
          <c:idx val="1"/>
          <c:order val="0"/>
          <c:tx>
            <c:strRef>
              <c:f>'[free_download_perceptual_map_template_2018.xls]Perceptual Map Worksheet'!$C$32</c:f>
              <c:strCache>
                <c:ptCount val="1"/>
                <c:pt idx="0">
                  <c:v>LC Waikiki</c:v>
                </c:pt>
              </c:strCache>
            </c:strRef>
          </c:tx>
          <c:spPr>
            <a:solidFill>
              <a:srgbClr val="843533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Worksheet'!$E$32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'[free_download_perceptual_map_template_2018.xls]Perceptual Map Worksheet'!$G$32</c:f>
              <c:numCache>
                <c:formatCode>General</c:formatCode>
                <c:ptCount val="1"/>
                <c:pt idx="0">
                  <c:v>2</c:v>
                </c:pt>
              </c:numCache>
            </c:numRef>
          </c:yVal>
          <c:bubbleSize>
            <c:numRef>
              <c:f>'[free_download_perceptual_map_template_2018.xls]Perceptual Map Worksheet'!$I$32</c:f>
              <c:numCache>
                <c:formatCode>General</c:formatCode>
                <c:ptCount val="1"/>
                <c:pt idx="0">
                  <c:v>3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075-4F20-B7B8-CB00675C07B6}"/>
            </c:ext>
          </c:extLst>
        </c:ser>
        <c:ser>
          <c:idx val="2"/>
          <c:order val="1"/>
          <c:tx>
            <c:strRef>
              <c:f>'[free_download_perceptual_map_template_2018.xls]Perceptual Map Worksheet'!$C$33</c:f>
              <c:strCache>
                <c:ptCount val="1"/>
                <c:pt idx="0">
                  <c:v>Koton</c:v>
                </c:pt>
              </c:strCache>
            </c:strRef>
          </c:tx>
          <c:spPr>
            <a:solidFill>
              <a:srgbClr val="6A813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Worksheet'!$E$33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'[free_download_perceptual_map_template_2018.xls]Perceptual Map Worksheet'!$G$33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075-4F20-B7B8-CB00675C07B6}"/>
            </c:ext>
          </c:extLst>
        </c:ser>
        <c:ser>
          <c:idx val="3"/>
          <c:order val="2"/>
          <c:tx>
            <c:strRef>
              <c:f>'[free_download_perceptual_map_template_2018.xls]Perceptual Map Worksheet'!$C$34</c:f>
              <c:strCache>
                <c:ptCount val="1"/>
                <c:pt idx="0">
                  <c:v>Defacto</c:v>
                </c:pt>
              </c:strCache>
            </c:strRef>
          </c:tx>
          <c:spPr>
            <a:solidFill>
              <a:srgbClr val="57436F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Worksheet'!$E$34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'[free_download_perceptual_map_template_2018.xls]Perceptual Map Worksheet'!$G$34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075-4F20-B7B8-CB00675C07B6}"/>
            </c:ext>
          </c:extLst>
        </c:ser>
        <c:ser>
          <c:idx val="4"/>
          <c:order val="3"/>
          <c:tx>
            <c:strRef>
              <c:f>'[free_download_perceptual_map_template_2018.xls]Perceptual Map Worksheet'!$C$35</c:f>
              <c:strCache>
                <c:ptCount val="1"/>
              </c:strCache>
            </c:strRef>
          </c:tx>
          <c:spPr>
            <a:solidFill>
              <a:srgbClr val="317689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Worksheet'!$G$35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Worksheet'!$I$35</c:f>
              <c:numCache>
                <c:formatCode>General</c:formatCode>
                <c:ptCount val="1"/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075-4F20-B7B8-CB00675C07B6}"/>
            </c:ext>
          </c:extLst>
        </c:ser>
        <c:ser>
          <c:idx val="5"/>
          <c:order val="4"/>
          <c:tx>
            <c:strRef>
              <c:f>'[free_download_perceptual_map_template_2018.xls]Perceptual Map Worksheet'!$C$36</c:f>
              <c:strCache>
                <c:ptCount val="1"/>
                <c:pt idx="0">
                  <c:v>Levi's</c:v>
                </c:pt>
              </c:strCache>
            </c:strRef>
          </c:tx>
          <c:spPr>
            <a:solidFill>
              <a:srgbClr val="AB662E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Worksheet'!$E$36</c:f>
              <c:numCache>
                <c:formatCode>General</c:formatCode>
                <c:ptCount val="1"/>
                <c:pt idx="0">
                  <c:v>7</c:v>
                </c:pt>
              </c:numCache>
            </c:numRef>
          </c:xVal>
          <c:yVal>
            <c:numRef>
              <c:f>'[free_download_perceptual_map_template_2018.xls]Perceptual Map Worksheet'!$G$36</c:f>
              <c:numCache>
                <c:formatCode>General</c:formatCode>
                <c:ptCount val="1"/>
                <c:pt idx="0">
                  <c:v>7</c:v>
                </c:pt>
              </c:numCache>
            </c:numRef>
          </c:yVal>
          <c:bubbleSize>
            <c:numRef>
              <c:f>'[free_download_perceptual_map_template_2018.xls]Perceptual Map Worksheet'!$I$36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5-B075-4F20-B7B8-CB00675C07B6}"/>
            </c:ext>
          </c:extLst>
        </c:ser>
        <c:ser>
          <c:idx val="6"/>
          <c:order val="5"/>
          <c:tx>
            <c:strRef>
              <c:f>'[free_download_perceptual_map_template_2018.xls]Perceptual Map Worksheet'!$C$37</c:f>
              <c:strCache>
                <c:ptCount val="1"/>
                <c:pt idx="0">
                  <c:v>Gap</c:v>
                </c:pt>
              </c:strCache>
            </c:strRef>
          </c:tx>
          <c:spPr>
            <a:solidFill>
              <a:srgbClr val="3C6494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Worksheet'!$E$37</c:f>
              <c:numCache>
                <c:formatCode>General</c:formatCode>
                <c:ptCount val="1"/>
                <c:pt idx="0">
                  <c:v>7</c:v>
                </c:pt>
              </c:numCache>
            </c:numRef>
          </c:xVal>
          <c:yVal>
            <c:numRef>
              <c:f>'[free_download_perceptual_map_template_2018.xls]Perceptual Map Worksheet'!$G$37</c:f>
              <c:numCache>
                <c:formatCode>General</c:formatCode>
                <c:ptCount val="1"/>
                <c:pt idx="0">
                  <c:v>8</c:v>
                </c:pt>
              </c:numCache>
            </c:numRef>
          </c:yVal>
          <c:bubbleSize>
            <c:numRef>
              <c:f>'[free_download_perceptual_map_template_2018.xls]Perceptual Map Worksheet'!$I$37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6-B075-4F20-B7B8-CB00675C07B6}"/>
            </c:ext>
          </c:extLst>
        </c:ser>
        <c:ser>
          <c:idx val="7"/>
          <c:order val="6"/>
          <c:tx>
            <c:strRef>
              <c:f>'[free_download_perceptual_map_template_2018.xls]Perceptual Map Worksheet'!$C$38</c:f>
              <c:strCache>
                <c:ptCount val="1"/>
                <c:pt idx="0">
                  <c:v>H&amp;M</c:v>
                </c:pt>
              </c:strCache>
            </c:strRef>
          </c:tx>
          <c:spPr>
            <a:solidFill>
              <a:srgbClr val="963D3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Worksheet'!$E$38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'[free_download_perceptual_map_template_2018.xls]Perceptual Map Worksheet'!$G$38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Worksheet'!$I$38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7-B075-4F20-B7B8-CB00675C07B6}"/>
            </c:ext>
          </c:extLst>
        </c:ser>
        <c:ser>
          <c:idx val="8"/>
          <c:order val="7"/>
          <c:tx>
            <c:strRef>
              <c:f>'[free_download_perceptual_map_template_2018.xls]Perceptual Map Worksheet'!$C$39</c:f>
              <c:strCache>
                <c:ptCount val="1"/>
                <c:pt idx="0">
                  <c:v>7 For All Mankind</c:v>
                </c:pt>
              </c:strCache>
            </c:strRef>
          </c:tx>
          <c:spPr>
            <a:solidFill>
              <a:srgbClr val="799244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Worksheet'!$E$39</c:f>
              <c:numCache>
                <c:formatCode>General</c:formatCode>
                <c:ptCount val="1"/>
                <c:pt idx="0">
                  <c:v>9</c:v>
                </c:pt>
              </c:numCache>
            </c:numRef>
          </c:xVal>
          <c:yVal>
            <c:numRef>
              <c:f>'[free_download_perceptual_map_template_2018.xls]Perceptual Map Worksheet'!$G$39</c:f>
              <c:numCache>
                <c:formatCode>General</c:formatCode>
                <c:ptCount val="1"/>
                <c:pt idx="0">
                  <c:v>9</c:v>
                </c:pt>
              </c:numCache>
            </c:numRef>
          </c:yVal>
          <c:bubbleSize>
            <c:numRef>
              <c:f>'[free_download_perceptual_map_template_2018.xls]Perceptual Map Worksheet'!$I$39</c:f>
              <c:numCache>
                <c:formatCode>General</c:formatCode>
                <c:ptCount val="1"/>
                <c:pt idx="0">
                  <c:v>1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8-B075-4F20-B7B8-CB00675C07B6}"/>
            </c:ext>
          </c:extLst>
        </c:ser>
        <c:ser>
          <c:idx val="9"/>
          <c:order val="8"/>
          <c:tx>
            <c:strRef>
              <c:f>'[free_download_perceptual_map_template_2018.xls]Perceptual Map Worksheet'!$C$40</c:f>
              <c:strCache>
                <c:ptCount val="1"/>
                <c:pt idx="0">
                  <c:v>Zara</c:v>
                </c:pt>
              </c:strCache>
            </c:strRef>
          </c:tx>
          <c:spPr>
            <a:solidFill>
              <a:srgbClr val="634D7E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Worksheet'!$E$40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'[free_download_perceptual_map_template_2018.xls]Perceptual Map Worksheet'!$G$40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'[free_download_perceptual_map_template_2018.xls]Perceptual Map Worksheet'!$I$40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9-B075-4F20-B7B8-CB00675C07B6}"/>
            </c:ext>
          </c:extLst>
        </c:ser>
        <c:ser>
          <c:idx val="10"/>
          <c:order val="9"/>
          <c:tx>
            <c:strRef>
              <c:f>'[free_download_perceptual_map_template_2018.xls]Perceptual Map Worksheet'!$C$41</c:f>
              <c:strCache>
                <c:ptCount val="1"/>
              </c:strCache>
            </c:strRef>
          </c:tx>
          <c:spPr>
            <a:solidFill>
              <a:srgbClr val="39869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Worksheet'!$E$41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Worksheet'!$G$41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Worksheet'!$I$41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A-B075-4F20-B7B8-CB00675C07B6}"/>
            </c:ext>
          </c:extLst>
        </c:ser>
        <c:ser>
          <c:idx val="11"/>
          <c:order val="10"/>
          <c:tx>
            <c:strRef>
              <c:f>'[free_download_perceptual_map_template_2018.xls]Perceptual Map Worksheet'!$C$42</c:f>
              <c:strCache>
                <c:ptCount val="1"/>
              </c:strCache>
            </c:strRef>
          </c:tx>
          <c:spPr>
            <a:solidFill>
              <a:srgbClr val="C27535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Worksheet'!$E$42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Worksheet'!$G$42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Worksheet'!$I$42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B-B075-4F20-B7B8-CB00675C07B6}"/>
            </c:ext>
          </c:extLst>
        </c:ser>
        <c:ser>
          <c:idx val="12"/>
          <c:order val="11"/>
          <c:tx>
            <c:strRef>
              <c:f>'[free_download_perceptual_map_template_2018.xls]Perceptual Map Worksheet'!$C$43</c:f>
              <c:strCache>
                <c:ptCount val="1"/>
              </c:strCache>
            </c:strRef>
          </c:tx>
          <c:spPr>
            <a:solidFill>
              <a:srgbClr val="436FA3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Worksheet'!$E$43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Worksheet'!$G$43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C-B075-4F20-B7B8-CB00675C07B6}"/>
            </c:ext>
          </c:extLst>
        </c:ser>
        <c:ser>
          <c:idx val="13"/>
          <c:order val="12"/>
          <c:tx>
            <c:strRef>
              <c:f>'[free_download_perceptual_map_template_2018.xls]Perceptual Map Worksheet'!$C$44</c:f>
              <c:strCache>
                <c:ptCount val="1"/>
              </c:strCache>
            </c:strRef>
          </c:tx>
          <c:spPr>
            <a:solidFill>
              <a:srgbClr val="A64441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Worksheet'!$E$44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Worksheet'!$G$44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D-B075-4F20-B7B8-CB00675C07B6}"/>
            </c:ext>
          </c:extLst>
        </c:ser>
        <c:ser>
          <c:idx val="14"/>
          <c:order val="13"/>
          <c:tx>
            <c:strRef>
              <c:f>'[free_download_perceptual_map_template_2018.xls]Perceptual Map Worksheet'!$C$45</c:f>
              <c:strCache>
                <c:ptCount val="1"/>
              </c:strCache>
            </c:strRef>
          </c:tx>
          <c:spPr>
            <a:solidFill>
              <a:srgbClr val="85A14C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Worksheet'!$I$45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E-B075-4F20-B7B8-CB00675C07B6}"/>
            </c:ext>
          </c:extLst>
        </c:ser>
        <c:ser>
          <c:idx val="15"/>
          <c:order val="14"/>
          <c:tx>
            <c:strRef>
              <c:f>'[free_download_perceptual_map_template_2018.xls]Perceptual Map Worksheet'!$C$46</c:f>
              <c:strCache>
                <c:ptCount val="1"/>
              </c:strCache>
            </c:strRef>
          </c:tx>
          <c:spPr>
            <a:solidFill>
              <a:srgbClr val="6E558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Worksheet'!$E$46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Worksheet'!$G$46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Worksheet'!$I$46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F-B075-4F20-B7B8-CB00675C07B6}"/>
            </c:ext>
          </c:extLst>
        </c:ser>
        <c:ser>
          <c:idx val="16"/>
          <c:order val="15"/>
          <c:tx>
            <c:strRef>
              <c:f>'[free_download_perceptual_map_template_2018.xls]Perceptual Map Worksheet'!$C$47</c:f>
              <c:strCache>
                <c:ptCount val="1"/>
              </c:strCache>
            </c:strRef>
          </c:tx>
          <c:spPr>
            <a:solidFill>
              <a:srgbClr val="4094A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Worksheet'!$E$47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Worksheet'!$G$47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Worksheet'!$I$47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0-B075-4F20-B7B8-CB00675C07B6}"/>
            </c:ext>
          </c:extLst>
        </c:ser>
        <c:ser>
          <c:idx val="17"/>
          <c:order val="16"/>
          <c:tx>
            <c:strRef>
              <c:f>'[free_download_perceptual_map_template_2018.xls]Perceptual Map Worksheet'!$C$48</c:f>
              <c:strCache>
                <c:ptCount val="1"/>
              </c:strCache>
            </c:strRef>
          </c:tx>
          <c:spPr>
            <a:solidFill>
              <a:srgbClr val="D6813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Worksheet'!$E$48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Worksheet'!$G$48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Worksheet'!$I$48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1-B075-4F20-B7B8-CB00675C07B6}"/>
            </c:ext>
          </c:extLst>
        </c:ser>
        <c:ser>
          <c:idx val="18"/>
          <c:order val="17"/>
          <c:tx>
            <c:strRef>
              <c:f>'[free_download_perceptual_map_template_2018.xls]Perceptual Map Worksheet'!$C$49</c:f>
              <c:strCache>
                <c:ptCount val="1"/>
              </c:strCache>
            </c:strRef>
          </c:tx>
          <c:spPr>
            <a:solidFill>
              <a:srgbClr val="4978B1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Worksheet'!$E$49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Worksheet'!$G$49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Worksheet'!$I$49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2-B075-4F20-B7B8-CB00675C07B6}"/>
            </c:ext>
          </c:extLst>
        </c:ser>
        <c:ser>
          <c:idx val="19"/>
          <c:order val="18"/>
          <c:tx>
            <c:strRef>
              <c:f>'[free_download_perceptual_map_template_2018.xls]Perceptual Map Worksheet'!$C$50</c:f>
              <c:strCache>
                <c:ptCount val="1"/>
              </c:strCache>
            </c:strRef>
          </c:tx>
          <c:spPr>
            <a:solidFill>
              <a:srgbClr val="B34A47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Worksheet'!$E$50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Worksheet'!$G$50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Worksheet'!$I$50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3-B075-4F20-B7B8-CB00675C07B6}"/>
            </c:ext>
          </c:extLst>
        </c:ser>
        <c:ser>
          <c:idx val="20"/>
          <c:order val="19"/>
          <c:tx>
            <c:strRef>
              <c:f>'[free_download_perceptual_map_template_2018.xls]Perceptual Map Worksheet'!$C$51</c:f>
              <c:strCache>
                <c:ptCount val="1"/>
              </c:strCache>
            </c:strRef>
          </c:tx>
          <c:spPr>
            <a:solidFill>
              <a:srgbClr val="91AF53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Worksheet'!$E$51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Worksheet'!$G$51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Worksheet'!$I$51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4-B075-4F20-B7B8-CB00675C07B6}"/>
            </c:ext>
          </c:extLst>
        </c:ser>
        <c:ser>
          <c:idx val="21"/>
          <c:order val="20"/>
          <c:tx>
            <c:strRef>
              <c:f>'[free_download_perceptual_map_template_2018.xls]Perceptual Map Worksheet'!$C$52</c:f>
              <c:strCache>
                <c:ptCount val="1"/>
              </c:strCache>
            </c:strRef>
          </c:tx>
          <c:spPr>
            <a:solidFill>
              <a:srgbClr val="775D97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Worksheet'!$E$52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Worksheet'!$G$52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Worksheet'!$I$52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5-B075-4F20-B7B8-CB00675C07B6}"/>
            </c:ext>
          </c:extLst>
        </c:ser>
        <c:ser>
          <c:idx val="22"/>
          <c:order val="21"/>
          <c:tx>
            <c:strRef>
              <c:f>'[free_download_perceptual_map_template_2018.xls]Perceptual Map Worksheet'!$C$53</c:f>
              <c:strCache>
                <c:ptCount val="1"/>
              </c:strCache>
            </c:strRef>
          </c:tx>
          <c:spPr>
            <a:solidFill>
              <a:srgbClr val="46A1B9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Worksheet'!$E$53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Worksheet'!$G$53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6-B075-4F20-B7B8-CB00675C07B6}"/>
            </c:ext>
          </c:extLst>
        </c:ser>
        <c:ser>
          <c:idx val="23"/>
          <c:order val="22"/>
          <c:tx>
            <c:strRef>
              <c:f>'[free_download_perceptual_map_template_2018.xls]Perceptual Map Worksheet'!$C$54</c:f>
              <c:strCache>
                <c:ptCount val="1"/>
              </c:strCache>
            </c:strRef>
          </c:tx>
          <c:spPr>
            <a:solidFill>
              <a:srgbClr val="E78C41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Worksheet'!$E$54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Worksheet'!$G$54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7-B075-4F20-B7B8-CB00675C07B6}"/>
            </c:ext>
          </c:extLst>
        </c:ser>
        <c:ser>
          <c:idx val="24"/>
          <c:order val="23"/>
          <c:tx>
            <c:strRef>
              <c:f>'[free_download_perceptual_map_template_2018.xls]Perceptual Map Worksheet'!$C$55</c:f>
              <c:strCache>
                <c:ptCount val="1"/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Worksheet'!$I$55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8-B075-4F20-B7B8-CB00675C07B6}"/>
            </c:ext>
          </c:extLst>
        </c:ser>
        <c:ser>
          <c:idx val="26"/>
          <c:order val="24"/>
          <c:tx>
            <c:strRef>
              <c:f>'[free_download_perceptual_map_template_2018.xls]Perceptual Map Worksheet'!$C$32</c:f>
              <c:strCache>
                <c:ptCount val="1"/>
                <c:pt idx="0">
                  <c:v>LC Waikiki</c:v>
                </c:pt>
              </c:strCache>
            </c:strRef>
          </c:tx>
          <c:spPr>
            <a:solidFill>
              <a:srgbClr val="9BBB59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Worksheet'!$E$32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'[free_download_perceptual_map_template_2018.xls]Perceptual Map Worksheet'!$G$32</c:f>
              <c:numCache>
                <c:formatCode>General</c:formatCode>
                <c:ptCount val="1"/>
                <c:pt idx="0">
                  <c:v>2</c:v>
                </c:pt>
              </c:numCache>
            </c:numRef>
          </c:yVal>
          <c:bubbleSize>
            <c:numRef>
              <c:f>'[free_download_perceptual_map_template_2018.xls]Perceptual Map Worksheet'!$I$32</c:f>
              <c:numCache>
                <c:formatCode>General</c:formatCode>
                <c:ptCount val="1"/>
                <c:pt idx="0">
                  <c:v>3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A-B075-4F20-B7B8-CB00675C07B6}"/>
            </c:ext>
          </c:extLst>
        </c:ser>
        <c:ser>
          <c:idx val="27"/>
          <c:order val="25"/>
          <c:tx>
            <c:strRef>
              <c:f>'[free_download_perceptual_map_template_2018.xls]Perceptual Map Worksheet'!$C$33</c:f>
              <c:strCache>
                <c:ptCount val="1"/>
                <c:pt idx="0">
                  <c:v>Koton</c:v>
                </c:pt>
              </c:strCache>
            </c:strRef>
          </c:tx>
          <c:spPr>
            <a:solidFill>
              <a:srgbClr val="8064A2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Worksheet'!$E$33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'[free_download_perceptual_map_template_2018.xls]Perceptual Map Worksheet'!$G$33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B-B075-4F20-B7B8-CB00675C07B6}"/>
            </c:ext>
          </c:extLst>
        </c:ser>
        <c:ser>
          <c:idx val="28"/>
          <c:order val="26"/>
          <c:tx>
            <c:strRef>
              <c:f>'[free_download_perceptual_map_template_2018.xls]Perceptual Map Worksheet'!$C$34</c:f>
              <c:strCache>
                <c:ptCount val="1"/>
                <c:pt idx="0">
                  <c:v>Defacto</c:v>
                </c:pt>
              </c:strCache>
            </c:strRef>
          </c:tx>
          <c:spPr>
            <a:solidFill>
              <a:srgbClr val="4BACC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Worksheet'!$E$34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'[free_download_perceptual_map_template_2018.xls]Perceptual Map Worksheet'!$G$34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C-B075-4F20-B7B8-CB00675C07B6}"/>
            </c:ext>
          </c:extLst>
        </c:ser>
        <c:ser>
          <c:idx val="29"/>
          <c:order val="27"/>
          <c:tx>
            <c:strRef>
              <c:f>'[free_download_perceptual_map_template_2018.xls]Perceptual Map Worksheet'!$C$35</c:f>
              <c:strCache>
                <c:ptCount val="1"/>
              </c:strCache>
            </c:strRef>
          </c:tx>
          <c:spPr>
            <a:solidFill>
              <a:srgbClr val="F7964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Worksheet'!$G$35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Worksheet'!$I$35</c:f>
              <c:numCache>
                <c:formatCode>General</c:formatCode>
                <c:ptCount val="1"/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D-B075-4F20-B7B8-CB00675C07B6}"/>
            </c:ext>
          </c:extLst>
        </c:ser>
        <c:ser>
          <c:idx val="30"/>
          <c:order val="28"/>
          <c:tx>
            <c:strRef>
              <c:f>'[free_download_perceptual_map_template_2018.xls]Perceptual Map Worksheet'!$C$36</c:f>
              <c:strCache>
                <c:ptCount val="1"/>
                <c:pt idx="0">
                  <c:v>Levi's</c:v>
                </c:pt>
              </c:strCache>
            </c:strRef>
          </c:tx>
          <c:spPr>
            <a:solidFill>
              <a:srgbClr val="7E9BC8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Worksheet'!$E$36</c:f>
              <c:numCache>
                <c:formatCode>General</c:formatCode>
                <c:ptCount val="1"/>
                <c:pt idx="0">
                  <c:v>7</c:v>
                </c:pt>
              </c:numCache>
            </c:numRef>
          </c:xVal>
          <c:yVal>
            <c:numRef>
              <c:f>'[free_download_perceptual_map_template_2018.xls]Perceptual Map Worksheet'!$G$36</c:f>
              <c:numCache>
                <c:formatCode>General</c:formatCode>
                <c:ptCount val="1"/>
                <c:pt idx="0">
                  <c:v>7</c:v>
                </c:pt>
              </c:numCache>
            </c:numRef>
          </c:yVal>
          <c:bubbleSize>
            <c:numRef>
              <c:f>'[free_download_perceptual_map_template_2018.xls]Perceptual Map Worksheet'!$I$36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E-B075-4F20-B7B8-CB00675C07B6}"/>
            </c:ext>
          </c:extLst>
        </c:ser>
        <c:ser>
          <c:idx val="31"/>
          <c:order val="29"/>
          <c:tx>
            <c:strRef>
              <c:f>'[free_download_perceptual_map_template_2018.xls]Perceptual Map Worksheet'!$C$37</c:f>
              <c:strCache>
                <c:ptCount val="1"/>
                <c:pt idx="0">
                  <c:v>Gap</c:v>
                </c:pt>
              </c:strCache>
            </c:strRef>
          </c:tx>
          <c:spPr>
            <a:solidFill>
              <a:srgbClr val="DD0806"/>
            </a:solidFill>
            <a:ln w="12700">
              <a:solidFill>
                <a:srgbClr val="DD0806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Worksheet'!$E$37</c:f>
              <c:numCache>
                <c:formatCode>General</c:formatCode>
                <c:ptCount val="1"/>
                <c:pt idx="0">
                  <c:v>7</c:v>
                </c:pt>
              </c:numCache>
            </c:numRef>
          </c:xVal>
          <c:yVal>
            <c:numRef>
              <c:f>'[free_download_perceptual_map_template_2018.xls]Perceptual Map Worksheet'!$G$37</c:f>
              <c:numCache>
                <c:formatCode>General</c:formatCode>
                <c:ptCount val="1"/>
                <c:pt idx="0">
                  <c:v>8</c:v>
                </c:pt>
              </c:numCache>
            </c:numRef>
          </c:yVal>
          <c:bubbleSize>
            <c:numRef>
              <c:f>'[free_download_perceptual_map_template_2018.xls]Perceptual Map Worksheet'!$I$37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F-B075-4F20-B7B8-CB00675C07B6}"/>
            </c:ext>
          </c:extLst>
        </c:ser>
        <c:ser>
          <c:idx val="32"/>
          <c:order val="30"/>
          <c:tx>
            <c:strRef>
              <c:f>'[free_download_perceptual_map_template_2018.xls]Perceptual Map Worksheet'!$C$38</c:f>
              <c:strCache>
                <c:ptCount val="1"/>
                <c:pt idx="0">
                  <c:v>H&amp;M</c:v>
                </c:pt>
              </c:strCache>
            </c:strRef>
          </c:tx>
          <c:spPr>
            <a:solidFill>
              <a:srgbClr val="AEC68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Worksheet'!$E$38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'[free_download_perceptual_map_template_2018.xls]Perceptual Map Worksheet'!$G$38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Worksheet'!$I$38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0-B075-4F20-B7B8-CB00675C07B6}"/>
            </c:ext>
          </c:extLst>
        </c:ser>
        <c:ser>
          <c:idx val="33"/>
          <c:order val="31"/>
          <c:tx>
            <c:strRef>
              <c:f>'[free_download_perceptual_map_template_2018.xls]Perceptual Map Worksheet'!$C$39</c:f>
              <c:strCache>
                <c:ptCount val="1"/>
                <c:pt idx="0">
                  <c:v>7 For All Mankind</c:v>
                </c:pt>
              </c:strCache>
            </c:strRef>
          </c:tx>
          <c:spPr>
            <a:solidFill>
              <a:srgbClr val="9B89B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Worksheet'!$E$39</c:f>
              <c:numCache>
                <c:formatCode>General</c:formatCode>
                <c:ptCount val="1"/>
                <c:pt idx="0">
                  <c:v>9</c:v>
                </c:pt>
              </c:numCache>
            </c:numRef>
          </c:xVal>
          <c:yVal>
            <c:numRef>
              <c:f>'[free_download_perceptual_map_template_2018.xls]Perceptual Map Worksheet'!$G$39</c:f>
              <c:numCache>
                <c:formatCode>General</c:formatCode>
                <c:ptCount val="1"/>
                <c:pt idx="0">
                  <c:v>9</c:v>
                </c:pt>
              </c:numCache>
            </c:numRef>
          </c:yVal>
          <c:bubbleSize>
            <c:numRef>
              <c:f>'[free_download_perceptual_map_template_2018.xls]Perceptual Map Worksheet'!$I$39</c:f>
              <c:numCache>
                <c:formatCode>General</c:formatCode>
                <c:ptCount val="1"/>
                <c:pt idx="0">
                  <c:v>1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1-B075-4F20-B7B8-CB00675C07B6}"/>
            </c:ext>
          </c:extLst>
        </c:ser>
        <c:ser>
          <c:idx val="34"/>
          <c:order val="32"/>
          <c:tx>
            <c:strRef>
              <c:f>'[free_download_perceptual_map_template_2018.xls]Perceptual Map Worksheet'!$C$40</c:f>
              <c:strCache>
                <c:ptCount val="1"/>
                <c:pt idx="0">
                  <c:v>Zara</c:v>
                </c:pt>
              </c:strCache>
            </c:strRef>
          </c:tx>
          <c:spPr>
            <a:solidFill>
              <a:srgbClr val="7CBBCF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Worksheet'!$E$40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'[free_download_perceptual_map_template_2018.xls]Perceptual Map Worksheet'!$G$40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'[free_download_perceptual_map_template_2018.xls]Perceptual Map Worksheet'!$I$40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2-B075-4F20-B7B8-CB00675C07B6}"/>
            </c:ext>
          </c:extLst>
        </c:ser>
        <c:ser>
          <c:idx val="35"/>
          <c:order val="33"/>
          <c:tx>
            <c:strRef>
              <c:f>'[free_download_perceptual_map_template_2018.xls]Perceptual Map Worksheet'!$C$41</c:f>
              <c:strCache>
                <c:ptCount val="1"/>
              </c:strCache>
            </c:strRef>
          </c:tx>
          <c:spPr>
            <a:solidFill>
              <a:srgbClr val="F8AA79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Worksheet'!$E$41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Worksheet'!$G$41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Worksheet'!$I$41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3-B075-4F20-B7B8-CB00675C07B6}"/>
            </c:ext>
          </c:extLst>
        </c:ser>
        <c:ser>
          <c:idx val="36"/>
          <c:order val="34"/>
          <c:tx>
            <c:strRef>
              <c:f>'[free_download_perceptual_map_template_2018.xls]Perceptual Map Worksheet'!$C$42</c:f>
              <c:strCache>
                <c:ptCount val="1"/>
              </c:strCache>
            </c:strRef>
          </c:tx>
          <c:spPr>
            <a:solidFill>
              <a:srgbClr val="DD0806"/>
            </a:solidFill>
            <a:ln w="12700">
              <a:solidFill>
                <a:srgbClr val="DD0806"/>
              </a:solidFill>
              <a:prstDash val="solid"/>
            </a:ln>
          </c:spPr>
          <c:invertIfNegative val="0"/>
          <c:dLbls>
            <c:dLbl>
              <c:idx val="0"/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B075-4F20-B7B8-CB00675C07B6}"/>
                </c:ext>
              </c:extLst>
            </c:dLbl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Worksheet'!$E$42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Worksheet'!$G$42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Worksheet'!$I$42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5-B075-4F20-B7B8-CB00675C07B6}"/>
            </c:ext>
          </c:extLst>
        </c:ser>
        <c:ser>
          <c:idx val="37"/>
          <c:order val="35"/>
          <c:tx>
            <c:strRef>
              <c:f>'[free_download_perceptual_map_template_2018.xls]Perceptual Map Worksheet'!$C$43</c:f>
              <c:strCache>
                <c:ptCount val="1"/>
              </c:strCache>
            </c:strRef>
          </c:tx>
          <c:spPr>
            <a:solidFill>
              <a:srgbClr val="D49D9C"/>
            </a:solidFill>
            <a:ln w="25400">
              <a:noFill/>
            </a:ln>
          </c:spPr>
          <c:invertIfNegative val="0"/>
          <c:dLbls>
            <c:dLbl>
              <c:idx val="0"/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B075-4F20-B7B8-CB00675C07B6}"/>
                </c:ext>
              </c:extLst>
            </c:dLbl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Worksheet'!$E$43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Worksheet'!$G$43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7-B075-4F20-B7B8-CB00675C07B6}"/>
            </c:ext>
          </c:extLst>
        </c:ser>
        <c:ser>
          <c:idx val="38"/>
          <c:order val="36"/>
          <c:tx>
            <c:strRef>
              <c:f>'[free_download_perceptual_map_template_2018.xls]Perceptual Map Worksheet'!$C$44</c:f>
              <c:strCache>
                <c:ptCount val="1"/>
              </c:strCache>
            </c:strRef>
          </c:tx>
          <c:spPr>
            <a:solidFill>
              <a:srgbClr val="BED1A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Worksheet'!$E$44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Worksheet'!$G$44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8-B075-4F20-B7B8-CB00675C07B6}"/>
            </c:ext>
          </c:extLst>
        </c:ser>
        <c:ser>
          <c:idx val="39"/>
          <c:order val="37"/>
          <c:tx>
            <c:strRef>
              <c:f>'[free_download_perceptual_map_template_2018.xls]Perceptual Map Worksheet'!$C$45</c:f>
              <c:strCache>
                <c:ptCount val="1"/>
              </c:strCache>
            </c:strRef>
          </c:tx>
          <c:spPr>
            <a:solidFill>
              <a:srgbClr val="B0A4C2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Worksheet'!$I$45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9-B075-4F20-B7B8-CB00675C07B6}"/>
            </c:ext>
          </c:extLst>
        </c:ser>
        <c:ser>
          <c:idx val="40"/>
          <c:order val="38"/>
          <c:tx>
            <c:strRef>
              <c:f>'[free_download_perceptual_map_template_2018.xls]Perceptual Map Worksheet'!$C$46</c:f>
              <c:strCache>
                <c:ptCount val="1"/>
              </c:strCache>
            </c:strRef>
          </c:tx>
          <c:spPr>
            <a:solidFill>
              <a:srgbClr val="9CC8D8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Worksheet'!$E$46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Worksheet'!$G$46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Worksheet'!$I$46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A-B075-4F20-B7B8-CB00675C07B6}"/>
            </c:ext>
          </c:extLst>
        </c:ser>
        <c:ser>
          <c:idx val="41"/>
          <c:order val="39"/>
          <c:tx>
            <c:strRef>
              <c:f>'[free_download_perceptual_map_template_2018.xls]Perceptual Map Worksheet'!$C$47</c:f>
              <c:strCache>
                <c:ptCount val="1"/>
              </c:strCache>
            </c:strRef>
          </c:tx>
          <c:spPr>
            <a:solidFill>
              <a:srgbClr val="F9BB9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Worksheet'!$E$47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Worksheet'!$G$47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Worksheet'!$I$47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B-B075-4F20-B7B8-CB00675C07B6}"/>
            </c:ext>
          </c:extLst>
        </c:ser>
        <c:ser>
          <c:idx val="42"/>
          <c:order val="40"/>
          <c:tx>
            <c:strRef>
              <c:f>'[free_download_perceptual_map_template_2018.xls]Perceptual Map Worksheet'!$C$48</c:f>
              <c:strCache>
                <c:ptCount val="1"/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Worksheet'!$E$48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Worksheet'!$G$48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Worksheet'!$I$48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C-B075-4F20-B7B8-CB00675C07B6}"/>
            </c:ext>
          </c:extLst>
        </c:ser>
        <c:ser>
          <c:idx val="43"/>
          <c:order val="41"/>
          <c:tx>
            <c:strRef>
              <c:f>'[free_download_perceptual_map_template_2018.xls]Perceptual Map Worksheet'!$C$49</c:f>
              <c:strCache>
                <c:ptCount val="1"/>
              </c:strCache>
            </c:strRef>
          </c:tx>
          <c:spPr>
            <a:solidFill>
              <a:srgbClr val="DDB6B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Worksheet'!$E$49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Worksheet'!$G$49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Worksheet'!$I$49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D-B075-4F20-B7B8-CB00675C07B6}"/>
            </c:ext>
          </c:extLst>
        </c:ser>
        <c:ser>
          <c:idx val="44"/>
          <c:order val="42"/>
          <c:tx>
            <c:strRef>
              <c:f>'[free_download_perceptual_map_template_2018.xls]Perceptual Map Worksheet'!$C$50</c:f>
              <c:strCache>
                <c:ptCount val="1"/>
              </c:strCache>
            </c:strRef>
          </c:tx>
          <c:spPr>
            <a:solidFill>
              <a:srgbClr val="CDDBB8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Worksheet'!$E$50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Worksheet'!$G$50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Worksheet'!$I$50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E-B075-4F20-B7B8-CB00675C07B6}"/>
            </c:ext>
          </c:extLst>
        </c:ser>
        <c:ser>
          <c:idx val="45"/>
          <c:order val="43"/>
          <c:tx>
            <c:strRef>
              <c:f>'[free_download_perceptual_map_template_2018.xls]Perceptual Map Worksheet'!$C$51</c:f>
              <c:strCache>
                <c:ptCount val="1"/>
              </c:strCache>
            </c:strRef>
          </c:tx>
          <c:spPr>
            <a:solidFill>
              <a:srgbClr val="C3BAD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Worksheet'!$E$51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Worksheet'!$G$51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Worksheet'!$I$51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F-B075-4F20-B7B8-CB00675C07B6}"/>
            </c:ext>
          </c:extLst>
        </c:ser>
        <c:ser>
          <c:idx val="46"/>
          <c:order val="44"/>
          <c:tx>
            <c:strRef>
              <c:f>'[free_download_perceptual_map_template_2018.xls]Perceptual Map Worksheet'!$C$52</c:f>
              <c:strCache>
                <c:ptCount val="1"/>
              </c:strCache>
            </c:strRef>
          </c:tx>
          <c:spPr>
            <a:solidFill>
              <a:srgbClr val="B5D4E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Worksheet'!$E$52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Worksheet'!$G$52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Worksheet'!$I$52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30-B075-4F20-B7B8-CB00675C07B6}"/>
            </c:ext>
          </c:extLst>
        </c:ser>
        <c:ser>
          <c:idx val="47"/>
          <c:order val="45"/>
          <c:tx>
            <c:strRef>
              <c:f>'[free_download_perceptual_map_template_2018.xls]Perceptual Map Worksheet'!$C$53</c:f>
              <c:strCache>
                <c:ptCount val="1"/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Worksheet'!$E$53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Worksheet'!$G$53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31-B075-4F20-B7B8-CB00675C07B6}"/>
            </c:ext>
          </c:extLst>
        </c:ser>
        <c:ser>
          <c:idx val="48"/>
          <c:order val="46"/>
          <c:tx>
            <c:strRef>
              <c:f>'[free_download_perceptual_map_template_2018.xls]Perceptual Map Worksheet'!$C$54</c:f>
              <c:strCache>
                <c:ptCount val="1"/>
              </c:strCache>
            </c:strRef>
          </c:tx>
          <c:spPr>
            <a:solidFill>
              <a:srgbClr val="CBD4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Worksheet'!$E$54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Worksheet'!$G$54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32-B075-4F20-B7B8-CB00675C07B6}"/>
            </c:ext>
          </c:extLst>
        </c:ser>
        <c:ser>
          <c:idx val="49"/>
          <c:order val="47"/>
          <c:tx>
            <c:strRef>
              <c:f>'[free_download_perceptual_map_template_2018.xls]Perceptual Map Worksheet'!$C$55</c:f>
              <c:strCache>
                <c:ptCount val="1"/>
              </c:strCache>
            </c:strRef>
          </c:tx>
          <c:spPr>
            <a:solidFill>
              <a:srgbClr val="E6CBC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Worksheet'!$I$55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33-B075-4F20-B7B8-CB00675C0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50"/>
        <c:showNegBubbles val="0"/>
        <c:axId val="200917760"/>
        <c:axId val="200919296"/>
      </c:bubbleChart>
      <c:valAx>
        <c:axId val="200917760"/>
        <c:scaling>
          <c:orientation val="minMax"/>
          <c:max val="1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3175">
            <a:solidFill>
              <a:srgbClr val="808080"/>
            </a:solidFill>
            <a:prstDash val="solid"/>
          </a:ln>
        </c:spPr>
        <c:crossAx val="200919296"/>
        <c:crossesAt val="5"/>
        <c:crossBetween val="midCat"/>
      </c:valAx>
      <c:valAx>
        <c:axId val="200919296"/>
        <c:scaling>
          <c:orientation val="minMax"/>
          <c:max val="10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3175">
            <a:solidFill>
              <a:srgbClr val="808080"/>
            </a:solidFill>
            <a:prstDash val="solid"/>
          </a:ln>
        </c:spPr>
        <c:crossAx val="200917760"/>
        <c:crossesAt val="5"/>
        <c:crossBetween val="midCat"/>
      </c:valAx>
      <c:spPr>
        <a:solidFill>
          <a:srgbClr val="FFFFFF"/>
        </a:solidFill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'[free_download_perceptual_map_template_2018.xls]Perceptual Map Worksheet'!$E$9</c:f>
          <c:strCache>
            <c:ptCount val="1"/>
            <c:pt idx="0">
              <c:v>Apparel Industry </c:v>
            </c:pt>
          </c:strCache>
        </c:strRef>
      </c:tx>
      <c:layout>
        <c:manualLayout>
          <c:xMode val="edge"/>
          <c:yMode val="edge"/>
          <c:x val="6.5257025798604443E-2"/>
          <c:y val="1.795500069070313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2001829794040869E-2"/>
          <c:y val="0.12535019015238189"/>
          <c:w val="0.88437606884291209"/>
          <c:h val="0.82416839237677653"/>
        </c:manualLayout>
      </c:layout>
      <c:bubbleChart>
        <c:varyColors val="0"/>
        <c:ser>
          <c:idx val="0"/>
          <c:order val="0"/>
          <c:tx>
            <c:strRef>
              <c:f>'[free_download_perceptual_map_template_2018.xls]Perceptual Map Worksheet'!$C$31</c:f>
              <c:strCache>
                <c:ptCount val="1"/>
                <c:pt idx="0">
                  <c:v>Mavi</c:v>
                </c:pt>
              </c:strCache>
            </c:strRef>
          </c:tx>
          <c:spPr>
            <a:solidFill>
              <a:srgbClr val="345882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Worksheet'!$E$31</c:f>
              <c:numCache>
                <c:formatCode>General</c:formatCode>
                <c:ptCount val="1"/>
                <c:pt idx="0">
                  <c:v>6</c:v>
                </c:pt>
              </c:numCache>
            </c:numRef>
          </c:xVal>
          <c:yVal>
            <c:numRef>
              <c:f>'[free_download_perceptual_map_template_2018.xls]Perceptual Map Worksheet'!$G$31</c:f>
              <c:numCache>
                <c:formatCode>General</c:formatCode>
                <c:ptCount val="1"/>
                <c:pt idx="0">
                  <c:v>6</c:v>
                </c:pt>
              </c:numCache>
            </c:numRef>
          </c:yVal>
          <c:bubbleSize>
            <c:numRef>
              <c:f>'[free_download_perceptual_map_template_2018.xls]Perceptual Map Worksheet'!$I$31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0A0-4ECD-9E56-2199D4C47A99}"/>
            </c:ext>
          </c:extLst>
        </c:ser>
        <c:ser>
          <c:idx val="1"/>
          <c:order val="1"/>
          <c:tx>
            <c:strRef>
              <c:f>'[free_download_perceptual_map_template_2018.xls]Perceptual Map Worksheet'!$C$32</c:f>
              <c:strCache>
                <c:ptCount val="1"/>
                <c:pt idx="0">
                  <c:v>LC Waikiki</c:v>
                </c:pt>
              </c:strCache>
            </c:strRef>
          </c:tx>
          <c:spPr>
            <a:solidFill>
              <a:srgbClr val="843533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Worksheet'!$E$32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'[free_download_perceptual_map_template_2018.xls]Perceptual Map Worksheet'!$G$32</c:f>
              <c:numCache>
                <c:formatCode>General</c:formatCode>
                <c:ptCount val="1"/>
                <c:pt idx="0">
                  <c:v>2</c:v>
                </c:pt>
              </c:numCache>
            </c:numRef>
          </c:yVal>
          <c:bubbleSize>
            <c:numRef>
              <c:f>'[free_download_perceptual_map_template_2018.xls]Perceptual Map Worksheet'!$I$32</c:f>
              <c:numCache>
                <c:formatCode>General</c:formatCode>
                <c:ptCount val="1"/>
                <c:pt idx="0">
                  <c:v>3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0A0-4ECD-9E56-2199D4C47A99}"/>
            </c:ext>
          </c:extLst>
        </c:ser>
        <c:ser>
          <c:idx val="2"/>
          <c:order val="2"/>
          <c:tx>
            <c:strRef>
              <c:f>'[free_download_perceptual_map_template_2018.xls]Perceptual Map Worksheet'!$C$33</c:f>
              <c:strCache>
                <c:ptCount val="1"/>
                <c:pt idx="0">
                  <c:v>Koton</c:v>
                </c:pt>
              </c:strCache>
            </c:strRef>
          </c:tx>
          <c:spPr>
            <a:solidFill>
              <a:srgbClr val="6A813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Worksheet'!$E$33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'[free_download_perceptual_map_template_2018.xls]Perceptual Map Worksheet'!$G$33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0A0-4ECD-9E56-2199D4C47A99}"/>
            </c:ext>
          </c:extLst>
        </c:ser>
        <c:ser>
          <c:idx val="3"/>
          <c:order val="3"/>
          <c:tx>
            <c:strRef>
              <c:f>'[free_download_perceptual_map_template_2018.xls]Perceptual Map Worksheet'!$C$34</c:f>
              <c:strCache>
                <c:ptCount val="1"/>
                <c:pt idx="0">
                  <c:v>Defacto</c:v>
                </c:pt>
              </c:strCache>
            </c:strRef>
          </c:tx>
          <c:spPr>
            <a:solidFill>
              <a:srgbClr val="57436F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Worksheet'!$E$34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'[free_download_perceptual_map_template_2018.xls]Perceptual Map Worksheet'!$G$34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0A0-4ECD-9E56-2199D4C47A99}"/>
            </c:ext>
          </c:extLst>
        </c:ser>
        <c:ser>
          <c:idx val="4"/>
          <c:order val="4"/>
          <c:tx>
            <c:strRef>
              <c:f>'[free_download_perceptual_map_template_2018.xls]Perceptual Map Worksheet'!$C$35</c:f>
              <c:strCache>
                <c:ptCount val="1"/>
              </c:strCache>
            </c:strRef>
          </c:tx>
          <c:spPr>
            <a:solidFill>
              <a:srgbClr val="317689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Worksheet'!$G$35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Worksheet'!$I$35</c:f>
              <c:numCache>
                <c:formatCode>General</c:formatCode>
                <c:ptCount val="1"/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0A0-4ECD-9E56-2199D4C47A99}"/>
            </c:ext>
          </c:extLst>
        </c:ser>
        <c:ser>
          <c:idx val="5"/>
          <c:order val="5"/>
          <c:tx>
            <c:strRef>
              <c:f>'[free_download_perceptual_map_template_2018.xls]Perceptual Map Worksheet'!$C$36</c:f>
              <c:strCache>
                <c:ptCount val="1"/>
                <c:pt idx="0">
                  <c:v>Levi's</c:v>
                </c:pt>
              </c:strCache>
            </c:strRef>
          </c:tx>
          <c:spPr>
            <a:solidFill>
              <a:srgbClr val="AB662E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Worksheet'!$E$36</c:f>
              <c:numCache>
                <c:formatCode>General</c:formatCode>
                <c:ptCount val="1"/>
                <c:pt idx="0">
                  <c:v>7</c:v>
                </c:pt>
              </c:numCache>
            </c:numRef>
          </c:xVal>
          <c:yVal>
            <c:numRef>
              <c:f>'[free_download_perceptual_map_template_2018.xls]Perceptual Map Worksheet'!$G$36</c:f>
              <c:numCache>
                <c:formatCode>General</c:formatCode>
                <c:ptCount val="1"/>
                <c:pt idx="0">
                  <c:v>7</c:v>
                </c:pt>
              </c:numCache>
            </c:numRef>
          </c:yVal>
          <c:bubbleSize>
            <c:numRef>
              <c:f>'[free_download_perceptual_map_template_2018.xls]Perceptual Map Worksheet'!$I$36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0A0-4ECD-9E56-2199D4C47A99}"/>
            </c:ext>
          </c:extLst>
        </c:ser>
        <c:ser>
          <c:idx val="6"/>
          <c:order val="6"/>
          <c:tx>
            <c:strRef>
              <c:f>'[free_download_perceptual_map_template_2018.xls]Perceptual Map Worksheet'!$C$37</c:f>
              <c:strCache>
                <c:ptCount val="1"/>
                <c:pt idx="0">
                  <c:v>Gap</c:v>
                </c:pt>
              </c:strCache>
            </c:strRef>
          </c:tx>
          <c:spPr>
            <a:solidFill>
              <a:srgbClr val="3C6494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Worksheet'!$E$37</c:f>
              <c:numCache>
                <c:formatCode>General</c:formatCode>
                <c:ptCount val="1"/>
                <c:pt idx="0">
                  <c:v>7</c:v>
                </c:pt>
              </c:numCache>
            </c:numRef>
          </c:xVal>
          <c:yVal>
            <c:numRef>
              <c:f>'[free_download_perceptual_map_template_2018.xls]Perceptual Map Worksheet'!$G$37</c:f>
              <c:numCache>
                <c:formatCode>General</c:formatCode>
                <c:ptCount val="1"/>
                <c:pt idx="0">
                  <c:v>8</c:v>
                </c:pt>
              </c:numCache>
            </c:numRef>
          </c:yVal>
          <c:bubbleSize>
            <c:numRef>
              <c:f>'[free_download_perceptual_map_template_2018.xls]Perceptual Map Worksheet'!$I$37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6-D0A0-4ECD-9E56-2199D4C47A99}"/>
            </c:ext>
          </c:extLst>
        </c:ser>
        <c:ser>
          <c:idx val="7"/>
          <c:order val="7"/>
          <c:tx>
            <c:strRef>
              <c:f>'[free_download_perceptual_map_template_2018.xls]Perceptual Map Worksheet'!$C$38</c:f>
              <c:strCache>
                <c:ptCount val="1"/>
                <c:pt idx="0">
                  <c:v>H&amp;M</c:v>
                </c:pt>
              </c:strCache>
            </c:strRef>
          </c:tx>
          <c:spPr>
            <a:solidFill>
              <a:srgbClr val="963D3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Worksheet'!$E$38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'[free_download_perceptual_map_template_2018.xls]Perceptual Map Worksheet'!$G$38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Worksheet'!$I$38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7-D0A0-4ECD-9E56-2199D4C47A99}"/>
            </c:ext>
          </c:extLst>
        </c:ser>
        <c:ser>
          <c:idx val="8"/>
          <c:order val="8"/>
          <c:tx>
            <c:strRef>
              <c:f>'[free_download_perceptual_map_template_2018.xls]Perceptual Map Worksheet'!$C$39</c:f>
              <c:strCache>
                <c:ptCount val="1"/>
                <c:pt idx="0">
                  <c:v>7 For All Mankind</c:v>
                </c:pt>
              </c:strCache>
            </c:strRef>
          </c:tx>
          <c:spPr>
            <a:solidFill>
              <a:srgbClr val="799244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Worksheet'!$E$39</c:f>
              <c:numCache>
                <c:formatCode>General</c:formatCode>
                <c:ptCount val="1"/>
                <c:pt idx="0">
                  <c:v>9</c:v>
                </c:pt>
              </c:numCache>
            </c:numRef>
          </c:xVal>
          <c:yVal>
            <c:numRef>
              <c:f>'[free_download_perceptual_map_template_2018.xls]Perceptual Map Worksheet'!$G$39</c:f>
              <c:numCache>
                <c:formatCode>General</c:formatCode>
                <c:ptCount val="1"/>
                <c:pt idx="0">
                  <c:v>9</c:v>
                </c:pt>
              </c:numCache>
            </c:numRef>
          </c:yVal>
          <c:bubbleSize>
            <c:numRef>
              <c:f>'[free_download_perceptual_map_template_2018.xls]Perceptual Map Worksheet'!$I$39</c:f>
              <c:numCache>
                <c:formatCode>General</c:formatCode>
                <c:ptCount val="1"/>
                <c:pt idx="0">
                  <c:v>1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8-D0A0-4ECD-9E56-2199D4C47A99}"/>
            </c:ext>
          </c:extLst>
        </c:ser>
        <c:ser>
          <c:idx val="9"/>
          <c:order val="9"/>
          <c:tx>
            <c:strRef>
              <c:f>'[free_download_perceptual_map_template_2018.xls]Perceptual Map Worksheet'!$C$40</c:f>
              <c:strCache>
                <c:ptCount val="1"/>
                <c:pt idx="0">
                  <c:v>Zara</c:v>
                </c:pt>
              </c:strCache>
            </c:strRef>
          </c:tx>
          <c:spPr>
            <a:solidFill>
              <a:srgbClr val="634D7E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Worksheet'!$E$40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'[free_download_perceptual_map_template_2018.xls]Perceptual Map Worksheet'!$G$40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'[free_download_perceptual_map_template_2018.xls]Perceptual Map Worksheet'!$I$40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0A0-4ECD-9E56-2199D4C47A99}"/>
            </c:ext>
          </c:extLst>
        </c:ser>
        <c:ser>
          <c:idx val="10"/>
          <c:order val="10"/>
          <c:tx>
            <c:strRef>
              <c:f>'[free_download_perceptual_map_template_2018.xls]Perceptual Map Worksheet'!$C$41</c:f>
              <c:strCache>
                <c:ptCount val="1"/>
              </c:strCache>
            </c:strRef>
          </c:tx>
          <c:spPr>
            <a:solidFill>
              <a:srgbClr val="39869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Worksheet'!$E$41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Worksheet'!$G$41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Worksheet'!$I$41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A-D0A0-4ECD-9E56-2199D4C47A99}"/>
            </c:ext>
          </c:extLst>
        </c:ser>
        <c:ser>
          <c:idx val="11"/>
          <c:order val="11"/>
          <c:tx>
            <c:strRef>
              <c:f>'[free_download_perceptual_map_template_2018.xls]Perceptual Map Worksheet'!$C$42</c:f>
              <c:strCache>
                <c:ptCount val="1"/>
              </c:strCache>
            </c:strRef>
          </c:tx>
          <c:spPr>
            <a:solidFill>
              <a:srgbClr val="C27535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Worksheet'!$E$42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Worksheet'!$G$42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Worksheet'!$I$42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0A0-4ECD-9E56-2199D4C47A99}"/>
            </c:ext>
          </c:extLst>
        </c:ser>
        <c:ser>
          <c:idx val="12"/>
          <c:order val="12"/>
          <c:tx>
            <c:strRef>
              <c:f>'[free_download_perceptual_map_template_2018.xls]Perceptual Map Worksheet'!$C$43</c:f>
              <c:strCache>
                <c:ptCount val="1"/>
              </c:strCache>
            </c:strRef>
          </c:tx>
          <c:spPr>
            <a:solidFill>
              <a:srgbClr val="436FA3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Worksheet'!$E$43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Worksheet'!$G$43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C-D0A0-4ECD-9E56-2199D4C47A99}"/>
            </c:ext>
          </c:extLst>
        </c:ser>
        <c:ser>
          <c:idx val="13"/>
          <c:order val="13"/>
          <c:tx>
            <c:strRef>
              <c:f>'[free_download_perceptual_map_template_2018.xls]Perceptual Map Worksheet'!$C$44</c:f>
              <c:strCache>
                <c:ptCount val="1"/>
              </c:strCache>
            </c:strRef>
          </c:tx>
          <c:spPr>
            <a:solidFill>
              <a:srgbClr val="A64441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Worksheet'!$E$44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Worksheet'!$G$44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D-D0A0-4ECD-9E56-2199D4C47A99}"/>
            </c:ext>
          </c:extLst>
        </c:ser>
        <c:ser>
          <c:idx val="14"/>
          <c:order val="14"/>
          <c:tx>
            <c:strRef>
              <c:f>'[free_download_perceptual_map_template_2018.xls]Perceptual Map Worksheet'!$C$45</c:f>
              <c:strCache>
                <c:ptCount val="1"/>
              </c:strCache>
            </c:strRef>
          </c:tx>
          <c:spPr>
            <a:solidFill>
              <a:srgbClr val="85A14C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Worksheet'!$I$45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E-D0A0-4ECD-9E56-2199D4C47A99}"/>
            </c:ext>
          </c:extLst>
        </c:ser>
        <c:ser>
          <c:idx val="15"/>
          <c:order val="15"/>
          <c:tx>
            <c:strRef>
              <c:f>'[free_download_perceptual_map_template_2018.xls]Perceptual Map Worksheet'!$C$46</c:f>
              <c:strCache>
                <c:ptCount val="1"/>
              </c:strCache>
            </c:strRef>
          </c:tx>
          <c:spPr>
            <a:solidFill>
              <a:srgbClr val="6E558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Worksheet'!$E$46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Worksheet'!$G$46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Worksheet'!$I$46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F-D0A0-4ECD-9E56-2199D4C47A99}"/>
            </c:ext>
          </c:extLst>
        </c:ser>
        <c:ser>
          <c:idx val="16"/>
          <c:order val="16"/>
          <c:tx>
            <c:strRef>
              <c:f>'[free_download_perceptual_map_template_2018.xls]Perceptual Map Worksheet'!$C$47</c:f>
              <c:strCache>
                <c:ptCount val="1"/>
              </c:strCache>
            </c:strRef>
          </c:tx>
          <c:spPr>
            <a:solidFill>
              <a:srgbClr val="4094A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Worksheet'!$E$47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Worksheet'!$G$47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Worksheet'!$I$47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0-D0A0-4ECD-9E56-2199D4C47A99}"/>
            </c:ext>
          </c:extLst>
        </c:ser>
        <c:ser>
          <c:idx val="17"/>
          <c:order val="17"/>
          <c:tx>
            <c:strRef>
              <c:f>'[free_download_perceptual_map_template_2018.xls]Perceptual Map Worksheet'!$C$48</c:f>
              <c:strCache>
                <c:ptCount val="1"/>
              </c:strCache>
            </c:strRef>
          </c:tx>
          <c:spPr>
            <a:solidFill>
              <a:srgbClr val="D6813B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Worksheet'!$E$48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Worksheet'!$G$48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Worksheet'!$I$48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1-D0A0-4ECD-9E56-2199D4C47A99}"/>
            </c:ext>
          </c:extLst>
        </c:ser>
        <c:ser>
          <c:idx val="18"/>
          <c:order val="18"/>
          <c:tx>
            <c:strRef>
              <c:f>'[free_download_perceptual_map_template_2018.xls]Perceptual Map Worksheet'!$C$49</c:f>
              <c:strCache>
                <c:ptCount val="1"/>
              </c:strCache>
            </c:strRef>
          </c:tx>
          <c:spPr>
            <a:solidFill>
              <a:srgbClr val="4978B1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Worksheet'!$E$49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Worksheet'!$G$49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Worksheet'!$I$49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2-D0A0-4ECD-9E56-2199D4C47A99}"/>
            </c:ext>
          </c:extLst>
        </c:ser>
        <c:ser>
          <c:idx val="19"/>
          <c:order val="19"/>
          <c:tx>
            <c:strRef>
              <c:f>'[free_download_perceptual_map_template_2018.xls]Perceptual Map Worksheet'!$C$50</c:f>
              <c:strCache>
                <c:ptCount val="1"/>
              </c:strCache>
            </c:strRef>
          </c:tx>
          <c:spPr>
            <a:solidFill>
              <a:srgbClr val="B34A47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Worksheet'!$E$50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Worksheet'!$G$50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Worksheet'!$I$50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3-D0A0-4ECD-9E56-2199D4C47A99}"/>
            </c:ext>
          </c:extLst>
        </c:ser>
        <c:ser>
          <c:idx val="20"/>
          <c:order val="20"/>
          <c:tx>
            <c:strRef>
              <c:f>'[free_download_perceptual_map_template_2018.xls]Perceptual Map Worksheet'!$C$51</c:f>
              <c:strCache>
                <c:ptCount val="1"/>
              </c:strCache>
            </c:strRef>
          </c:tx>
          <c:spPr>
            <a:solidFill>
              <a:srgbClr val="91AF53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Worksheet'!$E$51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Worksheet'!$G$51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Worksheet'!$I$51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4-D0A0-4ECD-9E56-2199D4C47A99}"/>
            </c:ext>
          </c:extLst>
        </c:ser>
        <c:ser>
          <c:idx val="21"/>
          <c:order val="21"/>
          <c:tx>
            <c:strRef>
              <c:f>'[free_download_perceptual_map_template_2018.xls]Perceptual Map Worksheet'!$C$52</c:f>
              <c:strCache>
                <c:ptCount val="1"/>
              </c:strCache>
            </c:strRef>
          </c:tx>
          <c:spPr>
            <a:solidFill>
              <a:srgbClr val="775D97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Worksheet'!$E$52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Worksheet'!$G$52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Worksheet'!$I$52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5-D0A0-4ECD-9E56-2199D4C47A99}"/>
            </c:ext>
          </c:extLst>
        </c:ser>
        <c:ser>
          <c:idx val="22"/>
          <c:order val="22"/>
          <c:tx>
            <c:strRef>
              <c:f>'[free_download_perceptual_map_template_2018.xls]Perceptual Map Worksheet'!$C$53</c:f>
              <c:strCache>
                <c:ptCount val="1"/>
              </c:strCache>
            </c:strRef>
          </c:tx>
          <c:spPr>
            <a:solidFill>
              <a:srgbClr val="46A1B9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Worksheet'!$E$53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Worksheet'!$G$53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6-D0A0-4ECD-9E56-2199D4C47A99}"/>
            </c:ext>
          </c:extLst>
        </c:ser>
        <c:ser>
          <c:idx val="23"/>
          <c:order val="23"/>
          <c:tx>
            <c:strRef>
              <c:f>'[free_download_perceptual_map_template_2018.xls]Perceptual Map Worksheet'!$C$54</c:f>
              <c:strCache>
                <c:ptCount val="1"/>
              </c:strCache>
            </c:strRef>
          </c:tx>
          <c:spPr>
            <a:solidFill>
              <a:srgbClr val="E78C41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Worksheet'!$E$54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Worksheet'!$G$54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7-D0A0-4ECD-9E56-2199D4C47A99}"/>
            </c:ext>
          </c:extLst>
        </c:ser>
        <c:ser>
          <c:idx val="24"/>
          <c:order val="24"/>
          <c:tx>
            <c:strRef>
              <c:f>'[free_download_perceptual_map_template_2018.xls]Perceptual Map Worksheet'!$C$55</c:f>
              <c:strCache>
                <c:ptCount val="1"/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xVal>
            <c:numRef>
              <c:f>'[free_download_perceptual_map_template_2018.xls]Perceptual Map Worksheet'!$E$55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Worksheet'!$I$55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8-D0A0-4ECD-9E56-2199D4C47A99}"/>
            </c:ext>
          </c:extLst>
        </c:ser>
        <c:ser>
          <c:idx val="25"/>
          <c:order val="25"/>
          <c:tx>
            <c:strRef>
              <c:f>'[free_download_perceptual_map_template_2018.xls]Perceptual Map Worksheet'!$C$31</c:f>
              <c:strCache>
                <c:ptCount val="1"/>
                <c:pt idx="0">
                  <c:v>Mavi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Worksheet'!$E$31</c:f>
              <c:numCache>
                <c:formatCode>General</c:formatCode>
                <c:ptCount val="1"/>
                <c:pt idx="0">
                  <c:v>6</c:v>
                </c:pt>
              </c:numCache>
            </c:numRef>
          </c:xVal>
          <c:yVal>
            <c:numRef>
              <c:f>'[free_download_perceptual_map_template_2018.xls]Perceptual Map Worksheet'!$G$31</c:f>
              <c:numCache>
                <c:formatCode>General</c:formatCode>
                <c:ptCount val="1"/>
                <c:pt idx="0">
                  <c:v>6</c:v>
                </c:pt>
              </c:numCache>
            </c:numRef>
          </c:yVal>
          <c:bubbleSize>
            <c:numRef>
              <c:f>'[free_download_perceptual_map_template_2018.xls]Perceptual Map Worksheet'!$I$31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9-D0A0-4ECD-9E56-2199D4C47A99}"/>
            </c:ext>
          </c:extLst>
        </c:ser>
        <c:ser>
          <c:idx val="26"/>
          <c:order val="26"/>
          <c:tx>
            <c:strRef>
              <c:f>'[free_download_perceptual_map_template_2018.xls]Perceptual Map Worksheet'!$C$32</c:f>
              <c:strCache>
                <c:ptCount val="1"/>
                <c:pt idx="0">
                  <c:v>LC Waikiki</c:v>
                </c:pt>
              </c:strCache>
            </c:strRef>
          </c:tx>
          <c:spPr>
            <a:solidFill>
              <a:srgbClr val="9BBB59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Worksheet'!$E$32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'[free_download_perceptual_map_template_2018.xls]Perceptual Map Worksheet'!$G$32</c:f>
              <c:numCache>
                <c:formatCode>General</c:formatCode>
                <c:ptCount val="1"/>
                <c:pt idx="0">
                  <c:v>2</c:v>
                </c:pt>
              </c:numCache>
            </c:numRef>
          </c:yVal>
          <c:bubbleSize>
            <c:numRef>
              <c:f>'[free_download_perceptual_map_template_2018.xls]Perceptual Map Worksheet'!$I$32</c:f>
              <c:numCache>
                <c:formatCode>General</c:formatCode>
                <c:ptCount val="1"/>
                <c:pt idx="0">
                  <c:v>3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A-D0A0-4ECD-9E56-2199D4C47A99}"/>
            </c:ext>
          </c:extLst>
        </c:ser>
        <c:ser>
          <c:idx val="27"/>
          <c:order val="27"/>
          <c:tx>
            <c:strRef>
              <c:f>'[free_download_perceptual_map_template_2018.xls]Perceptual Map Worksheet'!$C$33</c:f>
              <c:strCache>
                <c:ptCount val="1"/>
                <c:pt idx="0">
                  <c:v>Koton</c:v>
                </c:pt>
              </c:strCache>
            </c:strRef>
          </c:tx>
          <c:spPr>
            <a:solidFill>
              <a:srgbClr val="8064A2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Worksheet'!$E$33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'[free_download_perceptual_map_template_2018.xls]Perceptual Map Worksheet'!$G$33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B-D0A0-4ECD-9E56-2199D4C47A99}"/>
            </c:ext>
          </c:extLst>
        </c:ser>
        <c:ser>
          <c:idx val="28"/>
          <c:order val="28"/>
          <c:tx>
            <c:strRef>
              <c:f>'[free_download_perceptual_map_template_2018.xls]Perceptual Map Worksheet'!$C$34</c:f>
              <c:strCache>
                <c:ptCount val="1"/>
                <c:pt idx="0">
                  <c:v>Defacto</c:v>
                </c:pt>
              </c:strCache>
            </c:strRef>
          </c:tx>
          <c:spPr>
            <a:solidFill>
              <a:srgbClr val="4BACC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Worksheet'!$E$34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'[free_download_perceptual_map_template_2018.xls]Perceptual Map Worksheet'!$G$34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C-D0A0-4ECD-9E56-2199D4C47A99}"/>
            </c:ext>
          </c:extLst>
        </c:ser>
        <c:ser>
          <c:idx val="29"/>
          <c:order val="29"/>
          <c:tx>
            <c:strRef>
              <c:f>'[free_download_perceptual_map_template_2018.xls]Perceptual Map Worksheet'!$C$35</c:f>
              <c:strCache>
                <c:ptCount val="1"/>
              </c:strCache>
            </c:strRef>
          </c:tx>
          <c:spPr>
            <a:solidFill>
              <a:srgbClr val="F7964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Worksheet'!$G$35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Worksheet'!$I$35</c:f>
              <c:numCache>
                <c:formatCode>General</c:formatCode>
                <c:ptCount val="1"/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D-D0A0-4ECD-9E56-2199D4C47A99}"/>
            </c:ext>
          </c:extLst>
        </c:ser>
        <c:ser>
          <c:idx val="30"/>
          <c:order val="30"/>
          <c:tx>
            <c:strRef>
              <c:f>'[free_download_perceptual_map_template_2018.xls]Perceptual Map Worksheet'!$C$36</c:f>
              <c:strCache>
                <c:ptCount val="1"/>
                <c:pt idx="0">
                  <c:v>Levi's</c:v>
                </c:pt>
              </c:strCache>
            </c:strRef>
          </c:tx>
          <c:spPr>
            <a:solidFill>
              <a:srgbClr val="7E9BC8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Worksheet'!$E$36</c:f>
              <c:numCache>
                <c:formatCode>General</c:formatCode>
                <c:ptCount val="1"/>
                <c:pt idx="0">
                  <c:v>7</c:v>
                </c:pt>
              </c:numCache>
            </c:numRef>
          </c:xVal>
          <c:yVal>
            <c:numRef>
              <c:f>'[free_download_perceptual_map_template_2018.xls]Perceptual Map Worksheet'!$G$36</c:f>
              <c:numCache>
                <c:formatCode>General</c:formatCode>
                <c:ptCount val="1"/>
                <c:pt idx="0">
                  <c:v>7</c:v>
                </c:pt>
              </c:numCache>
            </c:numRef>
          </c:yVal>
          <c:bubbleSize>
            <c:numRef>
              <c:f>'[free_download_perceptual_map_template_2018.xls]Perceptual Map Worksheet'!$I$36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E-D0A0-4ECD-9E56-2199D4C47A99}"/>
            </c:ext>
          </c:extLst>
        </c:ser>
        <c:ser>
          <c:idx val="31"/>
          <c:order val="31"/>
          <c:tx>
            <c:strRef>
              <c:f>'[free_download_perceptual_map_template_2018.xls]Perceptual Map Worksheet'!$C$37</c:f>
              <c:strCache>
                <c:ptCount val="1"/>
                <c:pt idx="0">
                  <c:v>Gap</c:v>
                </c:pt>
              </c:strCache>
            </c:strRef>
          </c:tx>
          <c:spPr>
            <a:solidFill>
              <a:srgbClr val="DD0806"/>
            </a:solidFill>
            <a:ln w="12700">
              <a:solidFill>
                <a:srgbClr val="DD0806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Worksheet'!$E$37</c:f>
              <c:numCache>
                <c:formatCode>General</c:formatCode>
                <c:ptCount val="1"/>
                <c:pt idx="0">
                  <c:v>7</c:v>
                </c:pt>
              </c:numCache>
            </c:numRef>
          </c:xVal>
          <c:yVal>
            <c:numRef>
              <c:f>'[free_download_perceptual_map_template_2018.xls]Perceptual Map Worksheet'!$G$37</c:f>
              <c:numCache>
                <c:formatCode>General</c:formatCode>
                <c:ptCount val="1"/>
                <c:pt idx="0">
                  <c:v>8</c:v>
                </c:pt>
              </c:numCache>
            </c:numRef>
          </c:yVal>
          <c:bubbleSize>
            <c:numRef>
              <c:f>'[free_download_perceptual_map_template_2018.xls]Perceptual Map Worksheet'!$I$37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1F-D0A0-4ECD-9E56-2199D4C47A99}"/>
            </c:ext>
          </c:extLst>
        </c:ser>
        <c:ser>
          <c:idx val="32"/>
          <c:order val="32"/>
          <c:tx>
            <c:strRef>
              <c:f>'[free_download_perceptual_map_template_2018.xls]Perceptual Map Worksheet'!$C$38</c:f>
              <c:strCache>
                <c:ptCount val="1"/>
                <c:pt idx="0">
                  <c:v>H&amp;M</c:v>
                </c:pt>
              </c:strCache>
            </c:strRef>
          </c:tx>
          <c:spPr>
            <a:solidFill>
              <a:srgbClr val="AEC68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Worksheet'!$E$38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'[free_download_perceptual_map_template_2018.xls]Perceptual Map Worksheet'!$G$38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'[free_download_perceptual_map_template_2018.xls]Perceptual Map Worksheet'!$I$38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0-D0A0-4ECD-9E56-2199D4C47A99}"/>
            </c:ext>
          </c:extLst>
        </c:ser>
        <c:ser>
          <c:idx val="33"/>
          <c:order val="33"/>
          <c:tx>
            <c:strRef>
              <c:f>'[free_download_perceptual_map_template_2018.xls]Perceptual Map Worksheet'!$C$39</c:f>
              <c:strCache>
                <c:ptCount val="1"/>
                <c:pt idx="0">
                  <c:v>7 For All Mankind</c:v>
                </c:pt>
              </c:strCache>
            </c:strRef>
          </c:tx>
          <c:spPr>
            <a:solidFill>
              <a:srgbClr val="9B89B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Worksheet'!$E$39</c:f>
              <c:numCache>
                <c:formatCode>General</c:formatCode>
                <c:ptCount val="1"/>
                <c:pt idx="0">
                  <c:v>9</c:v>
                </c:pt>
              </c:numCache>
            </c:numRef>
          </c:xVal>
          <c:yVal>
            <c:numRef>
              <c:f>'[free_download_perceptual_map_template_2018.xls]Perceptual Map Worksheet'!$G$39</c:f>
              <c:numCache>
                <c:formatCode>General</c:formatCode>
                <c:ptCount val="1"/>
                <c:pt idx="0">
                  <c:v>9</c:v>
                </c:pt>
              </c:numCache>
            </c:numRef>
          </c:yVal>
          <c:bubbleSize>
            <c:numRef>
              <c:f>'[free_download_perceptual_map_template_2018.xls]Perceptual Map Worksheet'!$I$39</c:f>
              <c:numCache>
                <c:formatCode>General</c:formatCode>
                <c:ptCount val="1"/>
                <c:pt idx="0">
                  <c:v>1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1-D0A0-4ECD-9E56-2199D4C47A99}"/>
            </c:ext>
          </c:extLst>
        </c:ser>
        <c:ser>
          <c:idx val="34"/>
          <c:order val="34"/>
          <c:tx>
            <c:strRef>
              <c:f>'[free_download_perceptual_map_template_2018.xls]Perceptual Map Worksheet'!$C$40</c:f>
              <c:strCache>
                <c:ptCount val="1"/>
                <c:pt idx="0">
                  <c:v>Zara</c:v>
                </c:pt>
              </c:strCache>
            </c:strRef>
          </c:tx>
          <c:spPr>
            <a:solidFill>
              <a:srgbClr val="7CBBCF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Worksheet'!$E$40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'[free_download_perceptual_map_template_2018.xls]Perceptual Map Worksheet'!$G$40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'[free_download_perceptual_map_template_2018.xls]Perceptual Map Worksheet'!$I$40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2-D0A0-4ECD-9E56-2199D4C47A99}"/>
            </c:ext>
          </c:extLst>
        </c:ser>
        <c:ser>
          <c:idx val="35"/>
          <c:order val="35"/>
          <c:tx>
            <c:strRef>
              <c:f>'[free_download_perceptual_map_template_2018.xls]Perceptual Map Worksheet'!$C$41</c:f>
              <c:strCache>
                <c:ptCount val="1"/>
              </c:strCache>
            </c:strRef>
          </c:tx>
          <c:spPr>
            <a:solidFill>
              <a:srgbClr val="F8AA79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Worksheet'!$E$41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Worksheet'!$G$41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Worksheet'!$I$41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3-D0A0-4ECD-9E56-2199D4C47A99}"/>
            </c:ext>
          </c:extLst>
        </c:ser>
        <c:ser>
          <c:idx val="36"/>
          <c:order val="36"/>
          <c:tx>
            <c:strRef>
              <c:f>'[free_download_perceptual_map_template_2018.xls]Perceptual Map Worksheet'!$C$42</c:f>
              <c:strCache>
                <c:ptCount val="1"/>
              </c:strCache>
            </c:strRef>
          </c:tx>
          <c:spPr>
            <a:solidFill>
              <a:srgbClr val="DD0806"/>
            </a:solidFill>
            <a:ln w="12700">
              <a:solidFill>
                <a:srgbClr val="DD0806"/>
              </a:solidFill>
              <a:prstDash val="solid"/>
            </a:ln>
          </c:spPr>
          <c:invertIfNegative val="0"/>
          <c:dLbls>
            <c:dLbl>
              <c:idx val="0"/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D0A0-4ECD-9E56-2199D4C47A99}"/>
                </c:ext>
              </c:extLst>
            </c:dLbl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Worksheet'!$E$42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Worksheet'!$G$42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Worksheet'!$I$42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5-D0A0-4ECD-9E56-2199D4C47A99}"/>
            </c:ext>
          </c:extLst>
        </c:ser>
        <c:ser>
          <c:idx val="37"/>
          <c:order val="37"/>
          <c:tx>
            <c:strRef>
              <c:f>'[free_download_perceptual_map_template_2018.xls]Perceptual Map Worksheet'!$C$43</c:f>
              <c:strCache>
                <c:ptCount val="1"/>
              </c:strCache>
            </c:strRef>
          </c:tx>
          <c:spPr>
            <a:solidFill>
              <a:srgbClr val="D49D9C"/>
            </a:solidFill>
            <a:ln w="25400">
              <a:noFill/>
            </a:ln>
          </c:spPr>
          <c:invertIfNegative val="0"/>
          <c:dLbls>
            <c:dLbl>
              <c:idx val="0"/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D0A0-4ECD-9E56-2199D4C47A99}"/>
                </c:ext>
              </c:extLst>
            </c:dLbl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Worksheet'!$E$43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Worksheet'!$G$43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7-D0A0-4ECD-9E56-2199D4C47A99}"/>
            </c:ext>
          </c:extLst>
        </c:ser>
        <c:ser>
          <c:idx val="38"/>
          <c:order val="38"/>
          <c:tx>
            <c:strRef>
              <c:f>'[free_download_perceptual_map_template_2018.xls]Perceptual Map Worksheet'!$C$44</c:f>
              <c:strCache>
                <c:ptCount val="1"/>
              </c:strCache>
            </c:strRef>
          </c:tx>
          <c:spPr>
            <a:solidFill>
              <a:srgbClr val="BED1A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Worksheet'!$E$44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Worksheet'!$G$44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8-D0A0-4ECD-9E56-2199D4C47A99}"/>
            </c:ext>
          </c:extLst>
        </c:ser>
        <c:ser>
          <c:idx val="39"/>
          <c:order val="39"/>
          <c:tx>
            <c:strRef>
              <c:f>'[free_download_perceptual_map_template_2018.xls]Perceptual Map Worksheet'!$C$45</c:f>
              <c:strCache>
                <c:ptCount val="1"/>
              </c:strCache>
            </c:strRef>
          </c:tx>
          <c:spPr>
            <a:solidFill>
              <a:srgbClr val="B0A4C2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Worksheet'!$I$45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9-D0A0-4ECD-9E56-2199D4C47A99}"/>
            </c:ext>
          </c:extLst>
        </c:ser>
        <c:ser>
          <c:idx val="40"/>
          <c:order val="40"/>
          <c:tx>
            <c:strRef>
              <c:f>'[free_download_perceptual_map_template_2018.xls]Perceptual Map Worksheet'!$C$46</c:f>
              <c:strCache>
                <c:ptCount val="1"/>
              </c:strCache>
            </c:strRef>
          </c:tx>
          <c:spPr>
            <a:solidFill>
              <a:srgbClr val="9CC8D8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Worksheet'!$E$46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Worksheet'!$G$46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Worksheet'!$I$46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A-D0A0-4ECD-9E56-2199D4C47A99}"/>
            </c:ext>
          </c:extLst>
        </c:ser>
        <c:ser>
          <c:idx val="41"/>
          <c:order val="41"/>
          <c:tx>
            <c:strRef>
              <c:f>'[free_download_perceptual_map_template_2018.xls]Perceptual Map Worksheet'!$C$47</c:f>
              <c:strCache>
                <c:ptCount val="1"/>
              </c:strCache>
            </c:strRef>
          </c:tx>
          <c:spPr>
            <a:solidFill>
              <a:srgbClr val="F9BB9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Worksheet'!$E$47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Worksheet'!$G$47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Worksheet'!$I$47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B-D0A0-4ECD-9E56-2199D4C47A99}"/>
            </c:ext>
          </c:extLst>
        </c:ser>
        <c:ser>
          <c:idx val="42"/>
          <c:order val="42"/>
          <c:tx>
            <c:strRef>
              <c:f>'[free_download_perceptual_map_template_2018.xls]Perceptual Map Worksheet'!$C$48</c:f>
              <c:strCache>
                <c:ptCount val="1"/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Worksheet'!$E$48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Worksheet'!$G$48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Worksheet'!$I$48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C-D0A0-4ECD-9E56-2199D4C47A99}"/>
            </c:ext>
          </c:extLst>
        </c:ser>
        <c:ser>
          <c:idx val="43"/>
          <c:order val="43"/>
          <c:tx>
            <c:strRef>
              <c:f>'[free_download_perceptual_map_template_2018.xls]Perceptual Map Worksheet'!$C$49</c:f>
              <c:strCache>
                <c:ptCount val="1"/>
              </c:strCache>
            </c:strRef>
          </c:tx>
          <c:spPr>
            <a:solidFill>
              <a:srgbClr val="DDB6B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Worksheet'!$E$49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Worksheet'!$G$49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Worksheet'!$I$49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D-D0A0-4ECD-9E56-2199D4C47A99}"/>
            </c:ext>
          </c:extLst>
        </c:ser>
        <c:ser>
          <c:idx val="44"/>
          <c:order val="44"/>
          <c:tx>
            <c:strRef>
              <c:f>'[free_download_perceptual_map_template_2018.xls]Perceptual Map Worksheet'!$C$50</c:f>
              <c:strCache>
                <c:ptCount val="1"/>
              </c:strCache>
            </c:strRef>
          </c:tx>
          <c:spPr>
            <a:solidFill>
              <a:srgbClr val="CDDBB8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Worksheet'!$E$50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Worksheet'!$G$50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Worksheet'!$I$50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E-D0A0-4ECD-9E56-2199D4C47A99}"/>
            </c:ext>
          </c:extLst>
        </c:ser>
        <c:ser>
          <c:idx val="45"/>
          <c:order val="45"/>
          <c:tx>
            <c:strRef>
              <c:f>'[free_download_perceptual_map_template_2018.xls]Perceptual Map Worksheet'!$C$51</c:f>
              <c:strCache>
                <c:ptCount val="1"/>
              </c:strCache>
            </c:strRef>
          </c:tx>
          <c:spPr>
            <a:solidFill>
              <a:srgbClr val="C3BAD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Worksheet'!$E$51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Worksheet'!$G$51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Worksheet'!$I$51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2F-D0A0-4ECD-9E56-2199D4C47A99}"/>
            </c:ext>
          </c:extLst>
        </c:ser>
        <c:ser>
          <c:idx val="46"/>
          <c:order val="46"/>
          <c:tx>
            <c:strRef>
              <c:f>'[free_download_perceptual_map_template_2018.xls]Perceptual Map Worksheet'!$C$52</c:f>
              <c:strCache>
                <c:ptCount val="1"/>
              </c:strCache>
            </c:strRef>
          </c:tx>
          <c:spPr>
            <a:solidFill>
              <a:srgbClr val="B5D4E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Worksheet'!$E$52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Worksheet'!$G$52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Worksheet'!$I$52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30-D0A0-4ECD-9E56-2199D4C47A99}"/>
            </c:ext>
          </c:extLst>
        </c:ser>
        <c:ser>
          <c:idx val="47"/>
          <c:order val="47"/>
          <c:tx>
            <c:strRef>
              <c:f>'[free_download_perceptual_map_template_2018.xls]Perceptual Map Worksheet'!$C$53</c:f>
              <c:strCache>
                <c:ptCount val="1"/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Worksheet'!$E$53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Worksheet'!$G$53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Worksheet'!$I$53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31-D0A0-4ECD-9E56-2199D4C47A99}"/>
            </c:ext>
          </c:extLst>
        </c:ser>
        <c:ser>
          <c:idx val="48"/>
          <c:order val="48"/>
          <c:tx>
            <c:strRef>
              <c:f>'[free_download_perceptual_map_template_2018.xls]Perceptual Map Worksheet'!$C$54</c:f>
              <c:strCache>
                <c:ptCount val="1"/>
              </c:strCache>
            </c:strRef>
          </c:tx>
          <c:spPr>
            <a:solidFill>
              <a:srgbClr val="CBD4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Worksheet'!$E$54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Worksheet'!$G$54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Worksheet'!$I$54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32-D0A0-4ECD-9E56-2199D4C47A99}"/>
            </c:ext>
          </c:extLst>
        </c:ser>
        <c:ser>
          <c:idx val="49"/>
          <c:order val="49"/>
          <c:tx>
            <c:strRef>
              <c:f>'[free_download_perceptual_map_template_2018.xls]Perceptual Map Worksheet'!$C$55</c:f>
              <c:strCache>
                <c:ptCount val="1"/>
              </c:strCache>
            </c:strRef>
          </c:tx>
          <c:spPr>
            <a:solidFill>
              <a:srgbClr val="E6CBC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'[free_download_perceptual_map_template_2018.xls]Perceptual Map Worksheet'!$E$55</c:f>
              <c:numCache>
                <c:formatCode>General</c:formatCode>
                <c:ptCount val="1"/>
              </c:numCache>
            </c:numRef>
          </c:xVal>
          <c:yVal>
            <c:numRef>
              <c:f>'[free_download_perceptual_map_template_2018.xls]Perceptual Map Worksheet'!$G$55</c:f>
              <c:numCache>
                <c:formatCode>General</c:formatCode>
                <c:ptCount val="1"/>
              </c:numCache>
            </c:numRef>
          </c:yVal>
          <c:bubbleSize>
            <c:numRef>
              <c:f>'[free_download_perceptual_map_template_2018.xls]Perceptual Map Worksheet'!$I$55</c:f>
              <c:numCache>
                <c:formatCode>General</c:formatCode>
                <c:ptCount val="1"/>
                <c:pt idx="0">
                  <c:v>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33-D0A0-4ECD-9E56-2199D4C47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50"/>
        <c:showNegBubbles val="0"/>
        <c:axId val="47926272"/>
        <c:axId val="47948544"/>
      </c:bubbleChart>
      <c:valAx>
        <c:axId val="47926272"/>
        <c:scaling>
          <c:orientation val="minMax"/>
          <c:max val="1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3175">
            <a:solidFill>
              <a:srgbClr val="808080"/>
            </a:solidFill>
            <a:prstDash val="solid"/>
          </a:ln>
        </c:spPr>
        <c:crossAx val="47948544"/>
        <c:crossesAt val="5"/>
        <c:crossBetween val="midCat"/>
      </c:valAx>
      <c:valAx>
        <c:axId val="47948544"/>
        <c:scaling>
          <c:orientation val="minMax"/>
          <c:max val="10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3175">
            <a:solidFill>
              <a:srgbClr val="808080"/>
            </a:solidFill>
            <a:prstDash val="solid"/>
          </a:ln>
        </c:spPr>
        <c:crossAx val="47926272"/>
        <c:crossesAt val="5"/>
        <c:crossBetween val="midCat"/>
      </c:valAx>
      <c:spPr>
        <a:solidFill>
          <a:srgbClr val="FFFFFF"/>
        </a:solidFill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90048118985127E-2"/>
          <c:y val="2.5428331875182269E-2"/>
          <c:w val="0.89521062992125988"/>
          <c:h val="0.89814814814814814"/>
        </c:manualLayout>
      </c:layout>
      <c:barChart>
        <c:barDir val="col"/>
        <c:grouping val="clustered"/>
        <c:varyColors val="0"/>
        <c:ser>
          <c:idx val="0"/>
          <c:order val="0"/>
          <c:tx>
            <c:v>Cash Flow</c:v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'[Mavi Data.xlsx]Sheet5'!$B$4:$G$4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'[Mavi Data.xlsx]Sheet5'!$B$5:$G$5</c:f>
              <c:numCache>
                <c:formatCode>General</c:formatCode>
                <c:ptCount val="6"/>
                <c:pt idx="0">
                  <c:v>-60</c:v>
                </c:pt>
                <c:pt idx="1">
                  <c:v>18.922067200000129</c:v>
                </c:pt>
                <c:pt idx="2">
                  <c:v>16.662934015999781</c:v>
                </c:pt>
                <c:pt idx="3">
                  <c:v>18.688904964453741</c:v>
                </c:pt>
                <c:pt idx="4">
                  <c:v>20.321133692256353</c:v>
                </c:pt>
                <c:pt idx="5">
                  <c:v>47.194962169417522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E4-4A39-A496-5CB452455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9273728"/>
        <c:axId val="179275264"/>
      </c:barChart>
      <c:lineChart>
        <c:grouping val="standard"/>
        <c:varyColors val="0"/>
        <c:ser>
          <c:idx val="1"/>
          <c:order val="1"/>
          <c:tx>
            <c:v>Cumulative Cash Flow</c:v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'[Mavi Data.xlsx]Sheet5'!$B$6:$G$6</c:f>
              <c:numCache>
                <c:formatCode>General</c:formatCode>
                <c:ptCount val="6"/>
                <c:pt idx="0">
                  <c:v>-60</c:v>
                </c:pt>
                <c:pt idx="1">
                  <c:v>-41.077932799999871</c:v>
                </c:pt>
                <c:pt idx="2">
                  <c:v>-24.41499878400009</c:v>
                </c:pt>
                <c:pt idx="3">
                  <c:v>-5.7260938195463496</c:v>
                </c:pt>
                <c:pt idx="4">
                  <c:v>14.595039872710004</c:v>
                </c:pt>
                <c:pt idx="5">
                  <c:v>61.790002042127526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0E4-4A39-A496-5CB452455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73728"/>
        <c:axId val="179275264"/>
      </c:lineChart>
      <c:catAx>
        <c:axId val="17927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2">
              <a:lumMod val="75000"/>
            </a:schemeClr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9275264"/>
        <c:crosses val="autoZero"/>
        <c:auto val="1"/>
        <c:lblAlgn val="ctr"/>
        <c:lblOffset val="100"/>
        <c:noMultiLvlLbl val="0"/>
      </c:catAx>
      <c:valAx>
        <c:axId val="1792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7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Household</a:t>
            </a:r>
            <a:r>
              <a:rPr lang="en-US" baseline="0" dirty="0"/>
              <a:t> Monthly Income</a:t>
            </a:r>
            <a:endParaRPr lang="en-US" dirty="0"/>
          </a:p>
        </c:rich>
      </c:tx>
      <c:layout>
        <c:manualLayout>
          <c:xMode val="edge"/>
          <c:yMode val="edge"/>
          <c:x val="0.16599300087489063"/>
          <c:y val="3.1601003091762427E-2"/>
        </c:manualLayout>
      </c:layout>
      <c:overlay val="0"/>
      <c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5.0333333333333438E-2"/>
                  <c:y val="-6.01505540974044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9C-4904-AD72-72D599D6357D}"/>
                </c:ext>
              </c:extLst>
            </c:dLbl>
            <c:dLbl>
              <c:idx val="3"/>
              <c:layout>
                <c:manualLayout>
                  <c:x val="-5.0333333333333438E-2"/>
                  <c:y val="-4.6261665208515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49C-4904-AD72-72D599D6357D}"/>
                </c:ext>
              </c:extLst>
            </c:dLbl>
            <c:numFmt formatCode="_(* #,##0_);_(* \(#,##0\);_(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Sheet2!$N$14:$N$17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Sheet2!$O$14:$O$17</c:f>
              <c:numCache>
                <c:formatCode>General</c:formatCode>
                <c:ptCount val="4"/>
                <c:pt idx="0">
                  <c:v>3747</c:v>
                </c:pt>
                <c:pt idx="1">
                  <c:v>3755</c:v>
                </c:pt>
                <c:pt idx="2">
                  <c:v>3922</c:v>
                </c:pt>
                <c:pt idx="3">
                  <c:v>4134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49C-4904-AD72-72D599D63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01024"/>
        <c:axId val="48002560"/>
      </c:lineChart>
      <c:catAx>
        <c:axId val="4800102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02560"/>
        <c:crosses val="autoZero"/>
        <c:auto val="1"/>
        <c:lblAlgn val="ctr"/>
        <c:lblOffset val="100"/>
        <c:noMultiLvlLbl val="0"/>
      </c:catAx>
      <c:valAx>
        <c:axId val="48002560"/>
        <c:scaling>
          <c:orientation val="minMax"/>
        </c:scaling>
        <c:delete val="0"/>
        <c:axPos val="l"/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01024"/>
        <c:crosses val="autoZero"/>
        <c:crossBetween val="between"/>
      </c:valAx>
      <c:spPr>
        <a:pattFill prst="pct5">
          <a:fgClr>
            <a:schemeClr val="tx2">
              <a:lumMod val="40000"/>
              <a:lumOff val="60000"/>
            </a:schemeClr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/>
              <a:t>Apparel Sales</a:t>
            </a:r>
            <a:r>
              <a:rPr lang="en-US" b="1" baseline="0"/>
              <a:t> Value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million Turkish lira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69000">
                  <a:schemeClr val="accent3">
                    <a:lumMod val="95000"/>
                    <a:lumOff val="5000"/>
                  </a:schemeClr>
                </a:gs>
                <a:gs pos="88000">
                  <a:schemeClr val="accent3">
                    <a:lumMod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9.189997083697871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FB-4465-8667-2C7D142D623C}"/>
                </c:ext>
              </c:extLst>
            </c:dLbl>
            <c:dLbl>
              <c:idx val="1"/>
              <c:layout>
                <c:manualLayout>
                  <c:x val="0"/>
                  <c:y val="4.560367454068198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FB-4465-8667-2C7D142D623C}"/>
                </c:ext>
              </c:extLst>
            </c:dLbl>
            <c:dLbl>
              <c:idx val="2"/>
              <c:layout>
                <c:manualLayout>
                  <c:x val="0"/>
                  <c:y val="-6.9262175561430602E-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FB-4465-8667-2C7D142D623C}"/>
                </c:ext>
              </c:extLst>
            </c:dLbl>
            <c:dLbl>
              <c:idx val="3"/>
              <c:layout>
                <c:manualLayout>
                  <c:x val="0"/>
                  <c:y val="1.38196267133275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FB-4465-8667-2C7D142D623C}"/>
                </c:ext>
              </c:extLst>
            </c:dLbl>
            <c:dLbl>
              <c:idx val="4"/>
              <c:layout>
                <c:manualLayout>
                  <c:x val="-2.7777777777778798E-3"/>
                  <c:y val="9.18999708369782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FB-4465-8667-2C7D142D623C}"/>
                </c:ext>
              </c:extLst>
            </c:dLbl>
            <c:dLbl>
              <c:idx val="5"/>
              <c:layout>
                <c:manualLayout>
                  <c:x val="-2.7777777777778798E-3"/>
                  <c:y val="-4.698891805191018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FB-4465-8667-2C7D142D623C}"/>
                </c:ext>
              </c:extLst>
            </c:dLbl>
            <c:dLbl>
              <c:idx val="6"/>
              <c:layout>
                <c:manualLayout>
                  <c:x val="0"/>
                  <c:y val="-6.9262175561388156E-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FB-4465-8667-2C7D142D623C}"/>
                </c:ext>
              </c:extLst>
            </c:dLbl>
            <c:numFmt formatCode="_(* #,##0.0_);_(* \(#,##0.0\);_(* &quot;-&quot;?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Sheet2!$A$3:$A$9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Sheet2!$B$3:$B$9</c:f>
              <c:numCache>
                <c:formatCode>_(* #,##0_);_(* \(#,##0\);_(* "-"??_);_(@_)</c:formatCode>
                <c:ptCount val="7"/>
                <c:pt idx="0">
                  <c:v>43872000000</c:v>
                </c:pt>
                <c:pt idx="1">
                  <c:v>46163000000</c:v>
                </c:pt>
                <c:pt idx="2">
                  <c:v>45955000000</c:v>
                </c:pt>
                <c:pt idx="3">
                  <c:v>46267000000</c:v>
                </c:pt>
                <c:pt idx="4">
                  <c:v>46859000000</c:v>
                </c:pt>
                <c:pt idx="5">
                  <c:v>47444000000</c:v>
                </c:pt>
                <c:pt idx="6">
                  <c:v>47801000000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E1FB-4465-8667-2C7D142D62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8037248"/>
        <c:axId val="136202496"/>
      </c:barChart>
      <c:catAx>
        <c:axId val="48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02496"/>
        <c:crosses val="autoZero"/>
        <c:auto val="1"/>
        <c:lblAlgn val="ctr"/>
        <c:lblOffset val="100"/>
        <c:noMultiLvlLbl val="0"/>
      </c:catAx>
      <c:valAx>
        <c:axId val="1362024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37248"/>
        <c:crosses val="autoZero"/>
        <c:crossBetween val="between"/>
        <c:dispUnits>
          <c:builtInUnit val="billions"/>
          <c:dispUnitsLbl>
            <c:layout>
              <c:manualLayout>
                <c:xMode val="edge"/>
                <c:yMode val="edge"/>
                <c:x val="3.0555555555555555E-2"/>
                <c:y val="0.2824074074074073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900" b="0" i="0" u="none" strike="noStrike" kern="1200" cap="all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Billions</a:t>
                  </a:r>
                  <a:r>
                    <a:rPr lang="en-US" baseline="0"/>
                    <a:t> Turkish Lira</a:t>
                  </a:r>
                  <a:endParaRPr lang="en-US"/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Apparel</a:t>
            </a:r>
            <a:r>
              <a:rPr lang="en-US" baseline="0"/>
              <a:t> Sales Units</a:t>
            </a:r>
            <a:endParaRPr lang="en-US"/>
          </a:p>
        </c:rich>
      </c:tx>
      <c:layout>
        <c:manualLayout>
          <c:xMode val="edge"/>
          <c:yMode val="edge"/>
          <c:x val="0.34970122484689414"/>
          <c:y val="5.555555555555555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67000">
                  <a:schemeClr val="accent3">
                    <a:lumMod val="95000"/>
                    <a:lumOff val="5000"/>
                  </a:schemeClr>
                </a:gs>
                <a:gs pos="93000">
                  <a:schemeClr val="accent3">
                    <a:lumMod val="60000"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Sheet2!$A$20:$A$26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Sheet2!$B$20:$B$26</c:f>
              <c:numCache>
                <c:formatCode>General</c:formatCode>
                <c:ptCount val="7"/>
                <c:pt idx="0">
                  <c:v>1105000000</c:v>
                </c:pt>
                <c:pt idx="1">
                  <c:v>1106000000</c:v>
                </c:pt>
                <c:pt idx="2">
                  <c:v>1120000000</c:v>
                </c:pt>
                <c:pt idx="3">
                  <c:v>1139000000</c:v>
                </c:pt>
                <c:pt idx="4">
                  <c:v>1160000000</c:v>
                </c:pt>
                <c:pt idx="5">
                  <c:v>1176000000</c:v>
                </c:pt>
                <c:pt idx="6">
                  <c:v>1189000000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62-4A01-BDB2-90660040F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6219648"/>
        <c:axId val="139375360"/>
      </c:barChart>
      <c:catAx>
        <c:axId val="13621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75360"/>
        <c:crosses val="autoZero"/>
        <c:auto val="1"/>
        <c:lblAlgn val="ctr"/>
        <c:lblOffset val="100"/>
        <c:noMultiLvlLbl val="0"/>
      </c:catAx>
      <c:valAx>
        <c:axId val="13937536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19648"/>
        <c:crosses val="autoZero"/>
        <c:crossBetween val="between"/>
        <c:dispUnits>
          <c:builtInUnit val="billions"/>
          <c:dispUnitsLbl>
            <c:layout>
              <c:manualLayout>
                <c:xMode val="edge"/>
                <c:yMode val="edge"/>
                <c:x val="1.9444444444444445E-2"/>
                <c:y val="0.41203703703703703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Average Payment</a:t>
            </a:r>
            <a:r>
              <a:rPr lang="en-US" b="1" baseline="0" dirty="0"/>
              <a:t> For Apparel Unit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79000">
                  <a:schemeClr val="bg1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111111111111086E-2"/>
                  <c:y val="-1.85185185185185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1B0-41D7-81A1-8AD8396131F8}"/>
                </c:ext>
              </c:extLst>
            </c:dLbl>
            <c:dLbl>
              <c:idx val="1"/>
              <c:layout>
                <c:manualLayout>
                  <c:x val="1.3888888888888838E-2"/>
                  <c:y val="-1.85185185185185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B0-41D7-81A1-8AD8396131F8}"/>
                </c:ext>
              </c:extLst>
            </c:dLbl>
            <c:dLbl>
              <c:idx val="2"/>
              <c:layout>
                <c:manualLayout>
                  <c:x val="2.0959155598946528E-2"/>
                  <c:y val="-2.3902566136590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1B0-41D7-81A1-8AD8396131F8}"/>
                </c:ext>
              </c:extLst>
            </c:dLbl>
            <c:dLbl>
              <c:idx val="3"/>
              <c:layout>
                <c:manualLayout>
                  <c:x val="1.6666666666666666E-2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B0-41D7-81A1-8AD8396131F8}"/>
                </c:ext>
              </c:extLst>
            </c:dLbl>
            <c:dLbl>
              <c:idx val="4"/>
              <c:layout>
                <c:manualLayout>
                  <c:x val="1.3888888888888685E-2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1B0-41D7-81A1-8AD8396131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Sheet1!$A$50:$A$54</c:f>
              <c:strCache>
                <c:ptCount val="5"/>
                <c:pt idx="0">
                  <c:v>North America</c:v>
                </c:pt>
                <c:pt idx="1">
                  <c:v>Europe</c:v>
                </c:pt>
                <c:pt idx="2">
                  <c:v>Asia</c:v>
                </c:pt>
                <c:pt idx="3">
                  <c:v>South America</c:v>
                </c:pt>
                <c:pt idx="4">
                  <c:v>Rest of the world</c:v>
                </c:pt>
              </c:strCache>
            </c:strRef>
          </c:cat>
          <c:val>
            <c:numRef>
              <c:f>Sheet1!$B$50:$B$54</c:f>
              <c:numCache>
                <c:formatCode>0.00</c:formatCode>
                <c:ptCount val="5"/>
                <c:pt idx="0">
                  <c:v>25.980392156862745</c:v>
                </c:pt>
                <c:pt idx="1">
                  <c:v>38.008130081300813</c:v>
                </c:pt>
                <c:pt idx="2">
                  <c:v>25.982532751091707</c:v>
                </c:pt>
                <c:pt idx="3">
                  <c:v>17.021276595744681</c:v>
                </c:pt>
                <c:pt idx="4">
                  <c:v>11.004784688995215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1B0-41D7-81A1-8AD8396131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9876992"/>
        <c:axId val="139879936"/>
        <c:axId val="0"/>
      </c:bar3DChart>
      <c:catAx>
        <c:axId val="13987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79936"/>
        <c:crosses val="autoZero"/>
        <c:auto val="1"/>
        <c:lblAlgn val="ctr"/>
        <c:lblOffset val="100"/>
        <c:noMultiLvlLbl val="0"/>
      </c:catAx>
      <c:valAx>
        <c:axId val="13987993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3987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/>
              <a:t>Share of Global</a:t>
            </a:r>
            <a:r>
              <a:rPr lang="en-US" b="1" baseline="0" dirty="0"/>
              <a:t> Jeans Sales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116907261592301"/>
          <c:y val="0.1955872703412074"/>
          <c:w val="0.43343416447944011"/>
          <c:h val="0.722390274132400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50B-4354-B344-F08D039F9B19}"/>
              </c:ext>
            </c:extLst>
          </c:dPt>
          <c:dPt>
            <c:idx val="1"/>
            <c:bubble3D val="0"/>
            <c:explosion val="11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50B-4354-B344-F08D039F9B1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50B-4354-B344-F08D039F9B1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50B-4354-B344-F08D039F9B1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50B-4354-B344-F08D039F9B19}"/>
              </c:ext>
            </c:extLst>
          </c:dPt>
          <c:dLbls>
            <c:dLbl>
              <c:idx val="0"/>
              <c:layout>
                <c:manualLayout>
                  <c:x val="-9.1024044861125711E-2"/>
                  <c:y val="0.1086083640668907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0B-4354-B344-F08D039F9B19}"/>
                </c:ext>
              </c:extLst>
            </c:dLbl>
            <c:dLbl>
              <c:idx val="1"/>
              <c:layout>
                <c:manualLayout>
                  <c:x val="-4.8081185899654447E-2"/>
                  <c:y val="-0.1535725126145384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0B-4354-B344-F08D039F9B19}"/>
                </c:ext>
              </c:extLst>
            </c:dLbl>
            <c:dLbl>
              <c:idx val="2"/>
              <c:layout>
                <c:manualLayout>
                  <c:x val="0.10830700209084942"/>
                  <c:y val="-8.4490159649887528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50B-4354-B344-F08D039F9B19}"/>
                </c:ext>
              </c:extLst>
            </c:dLbl>
            <c:dLbl>
              <c:idx val="3"/>
              <c:layout>
                <c:manualLayout>
                  <c:x val="6.3487073644033026E-2"/>
                  <c:y val="9.38821951379499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50B-4354-B344-F08D039F9B19}"/>
                </c:ext>
              </c:extLst>
            </c:dLbl>
            <c:dLbl>
              <c:idx val="4"/>
              <c:layout>
                <c:manualLayout>
                  <c:x val="2.5898177284805535E-2"/>
                  <c:y val="0.1040992791799196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50B-4354-B344-F08D039F9B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Sheet1!$A$58:$A$62</c:f>
              <c:strCache>
                <c:ptCount val="5"/>
                <c:pt idx="0">
                  <c:v>North America</c:v>
                </c:pt>
                <c:pt idx="1">
                  <c:v>Europe</c:v>
                </c:pt>
                <c:pt idx="2">
                  <c:v>Asia</c:v>
                </c:pt>
                <c:pt idx="3">
                  <c:v>South America</c:v>
                </c:pt>
                <c:pt idx="4">
                  <c:v>Rest of the world</c:v>
                </c:pt>
              </c:strCache>
            </c:strRef>
          </c:cat>
          <c:val>
            <c:numRef>
              <c:f>Sheet1!$B$58:$B$62</c:f>
              <c:numCache>
                <c:formatCode>0%</c:formatCode>
                <c:ptCount val="5"/>
                <c:pt idx="0">
                  <c:v>0.28999999999999998</c:v>
                </c:pt>
                <c:pt idx="1">
                  <c:v>0.34</c:v>
                </c:pt>
                <c:pt idx="2">
                  <c:v>0.24</c:v>
                </c:pt>
                <c:pt idx="3">
                  <c:v>0.08</c:v>
                </c:pt>
                <c:pt idx="4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50B-4354-B344-F08D039F9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99453193350827"/>
          <c:y val="0.34757946923301253"/>
          <c:w val="0.21867213473315833"/>
          <c:h val="0.3906277340332458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Basket</a:t>
            </a:r>
            <a:r>
              <a:rPr lang="en-US" sz="1600" b="1" baseline="0">
                <a:latin typeface="Arial" panose="020B0604020202020204" pitchFamily="34" charset="0"/>
                <a:cs typeface="Arial" panose="020B0604020202020204" pitchFamily="34" charset="0"/>
              </a:rPr>
              <a:t> sizes by gender and age groups (TL) 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Sheet1!$B$72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Sheet1!$A$73:$A$77</c:f>
              <c:strCache>
                <c:ptCount val="5"/>
                <c:pt idx="0">
                  <c:v>15 - 19</c:v>
                </c:pt>
                <c:pt idx="1">
                  <c:v>20 - 24</c:v>
                </c:pt>
                <c:pt idx="2">
                  <c:v>25 - 34</c:v>
                </c:pt>
                <c:pt idx="3">
                  <c:v>35 - 44</c:v>
                </c:pt>
                <c:pt idx="4">
                  <c:v>45+</c:v>
                </c:pt>
              </c:strCache>
            </c:strRef>
          </c:cat>
          <c:val>
            <c:numRef>
              <c:f>Sheet1!$B$73:$B$77</c:f>
              <c:numCache>
                <c:formatCode>General</c:formatCode>
                <c:ptCount val="5"/>
                <c:pt idx="0">
                  <c:v>138</c:v>
                </c:pt>
                <c:pt idx="1">
                  <c:v>140</c:v>
                </c:pt>
                <c:pt idx="2">
                  <c:v>155</c:v>
                </c:pt>
                <c:pt idx="3">
                  <c:v>168</c:v>
                </c:pt>
                <c:pt idx="4">
                  <c:v>159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40-444A-959F-166AF590D6E2}"/>
            </c:ext>
          </c:extLst>
        </c:ser>
        <c:ser>
          <c:idx val="1"/>
          <c:order val="1"/>
          <c:tx>
            <c:strRef>
              <c:f>Sheet1!$C$72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Sheet1!$A$73:$A$77</c:f>
              <c:strCache>
                <c:ptCount val="5"/>
                <c:pt idx="0">
                  <c:v>15 - 19</c:v>
                </c:pt>
                <c:pt idx="1">
                  <c:v>20 - 24</c:v>
                </c:pt>
                <c:pt idx="2">
                  <c:v>25 - 34</c:v>
                </c:pt>
                <c:pt idx="3">
                  <c:v>35 - 44</c:v>
                </c:pt>
                <c:pt idx="4">
                  <c:v>45+</c:v>
                </c:pt>
              </c:strCache>
            </c:strRef>
          </c:cat>
          <c:val>
            <c:numRef>
              <c:f>Sheet1!$C$73:$C$77</c:f>
              <c:numCache>
                <c:formatCode>General</c:formatCode>
                <c:ptCount val="5"/>
                <c:pt idx="0">
                  <c:v>121</c:v>
                </c:pt>
                <c:pt idx="1">
                  <c:v>123</c:v>
                </c:pt>
                <c:pt idx="2">
                  <c:v>140</c:v>
                </c:pt>
                <c:pt idx="3">
                  <c:v>148</c:v>
                </c:pt>
                <c:pt idx="4">
                  <c:v>139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440-444A-959F-166AF590D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97984"/>
        <c:axId val="22303872"/>
      </c:barChart>
      <c:catAx>
        <c:axId val="2229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3872"/>
        <c:crosses val="autoZero"/>
        <c:auto val="1"/>
        <c:lblAlgn val="ctr"/>
        <c:lblOffset val="100"/>
        <c:noMultiLvlLbl val="0"/>
      </c:catAx>
      <c:valAx>
        <c:axId val="2230387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29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Average Payment</a:t>
            </a:r>
            <a:r>
              <a:rPr lang="en-US" b="1" baseline="0" dirty="0"/>
              <a:t> For Apparel Unit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79000">
                  <a:schemeClr val="bg1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111111111111086E-2"/>
                  <c:y val="-1.85185185185185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A8-4F0C-894E-823D869D189A}"/>
                </c:ext>
              </c:extLst>
            </c:dLbl>
            <c:dLbl>
              <c:idx val="1"/>
              <c:layout>
                <c:manualLayout>
                  <c:x val="1.3888888888888838E-2"/>
                  <c:y val="-1.85185185185185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A8-4F0C-894E-823D869D189A}"/>
                </c:ext>
              </c:extLst>
            </c:dLbl>
            <c:dLbl>
              <c:idx val="2"/>
              <c:layout>
                <c:manualLayout>
                  <c:x val="2.0959155598946528E-2"/>
                  <c:y val="-2.3902566136590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4A8-4F0C-894E-823D869D189A}"/>
                </c:ext>
              </c:extLst>
            </c:dLbl>
            <c:dLbl>
              <c:idx val="3"/>
              <c:layout>
                <c:manualLayout>
                  <c:x val="1.6666666666666666E-2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A8-4F0C-894E-823D869D189A}"/>
                </c:ext>
              </c:extLst>
            </c:dLbl>
            <c:dLbl>
              <c:idx val="4"/>
              <c:layout>
                <c:manualLayout>
                  <c:x val="1.3888888888888685E-2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A8-4F0C-894E-823D869D18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Sheet1!$A$50:$A$54</c:f>
              <c:strCache>
                <c:ptCount val="5"/>
                <c:pt idx="0">
                  <c:v>North America</c:v>
                </c:pt>
                <c:pt idx="1">
                  <c:v>Europe</c:v>
                </c:pt>
                <c:pt idx="2">
                  <c:v>Asia</c:v>
                </c:pt>
                <c:pt idx="3">
                  <c:v>South America</c:v>
                </c:pt>
                <c:pt idx="4">
                  <c:v>Rest of the world</c:v>
                </c:pt>
              </c:strCache>
            </c:strRef>
          </c:cat>
          <c:val>
            <c:numRef>
              <c:f>Sheet1!$B$50:$B$54</c:f>
              <c:numCache>
                <c:formatCode>0.00</c:formatCode>
                <c:ptCount val="5"/>
                <c:pt idx="0">
                  <c:v>25.980392156862745</c:v>
                </c:pt>
                <c:pt idx="1">
                  <c:v>38.008130081300813</c:v>
                </c:pt>
                <c:pt idx="2">
                  <c:v>25.982532751091707</c:v>
                </c:pt>
                <c:pt idx="3">
                  <c:v>17.021276595744681</c:v>
                </c:pt>
                <c:pt idx="4">
                  <c:v>11.004784688995215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E4A8-4F0C-894E-823D869D18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43041280"/>
        <c:axId val="143043968"/>
        <c:axId val="0"/>
      </c:bar3DChart>
      <c:catAx>
        <c:axId val="14304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43968"/>
        <c:crosses val="autoZero"/>
        <c:auto val="1"/>
        <c:lblAlgn val="ctr"/>
        <c:lblOffset val="100"/>
        <c:noMultiLvlLbl val="0"/>
      </c:catAx>
      <c:valAx>
        <c:axId val="143043968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304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[ABCC.xlsx]Sheet2!$B$6:$B$11</cx:f>
        <cx:lvl ptCount="6">
          <cx:pt idx="0">Germany</cx:pt>
          <cx:pt idx="1">Poland</cx:pt>
          <cx:pt idx="2">Italy</cx:pt>
          <cx:pt idx="3">Spain</cx:pt>
          <cx:pt idx="4">Portugal</cx:pt>
          <cx:pt idx="5">Czech Republic</cx:pt>
        </cx:lvl>
      </cx:strDim>
      <cx:numDim type="colorVal">
        <cx:f>[ABCC.xlsx]Sheet2!$C$6:$C$11</cx:f>
        <cx:lvl ptCount="6" formatCode="0.0">
          <cx:pt idx="0">6.7157482052053119</cx:pt>
          <cx:pt idx="1">4.4815640313907172</cx:pt>
          <cx:pt idx="2">5.1443774106209057</cx:pt>
          <cx:pt idx="3">4.4330395491566819</cx:pt>
          <cx:pt idx="4">3.5378012483280816</cx:pt>
          <cx:pt idx="5">3.6624695552983031</cx:pt>
        </cx:lvl>
      </cx:numDim>
    </cx:data>
  </cx:chartData>
  <cx:chart>
    <cx:plotArea>
      <cx:plotAreaRegion>
        <cx:series layoutId="regionMap" uniqueId="{92A0633E-1104-4E25-99B2-B30378F7974D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 sz="12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x:txPr>
            <cx:visibility seriesName="0" categoryName="0" value="1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200" b="0" i="0" u="none" strike="noStrike" baseline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6.7</a:t>
                  </a:r>
                </a:p>
              </cx:txPr>
            </cx:dataLabel>
          </cx:dataLabels>
          <cx:dataId val="0"/>
          <cx:layoutPr>
            <cx:geography cultureLanguage="en-US" cultureRegion="AZ" attribution="Powered by Bing">
              <cx:geoCache provider="{E9337A44-BEBE-4D9F-B70C-5C5E7DAFC167}">
                <cx:binary>zHpZj604lvVfSeXzx02DB3CpsqXPwBnixIl5fkExXbABGxsz/vreJ2/eUuat6qqWuqTulwgFk+21
p7XXjr++z395bz5f3U9z2+j+L+/zrz9X3nd/+eWX/r36bF/7L618d6Y3X/2Xd9P+Yr5+le+fv3y4
10nq8pcIheSX9+rV+c/55//4K3yt/DTn5v3VS6Ovh0+33Hz2Q+P7f3LvH9766d0M2p9eL+FLv/68
/XTtq15+/ulTe+mXu6X7/PXnPz3z80+//Pilv1v1pwY25ocPeJeGX8IoTFCMeIKTJP75p8bo8veb
IfpCEGKcJCQO4ff3ZS9eW3j1v7GX33by+vHhPvv+p99//+HFP238D9dlb9Jv507NaZNZ/tupfvkz
rv/x1x8uwDl/uPIH6H8E5V/d+hH5K9O86o/vCPwbgI8AeI4wjxkhiET8B+j5F8xxjEJKMSYkRtH3
pb+B/6+384+x//7eD9B/v/wj8lfn/xeQd34oX5vvAPzPscf8C4s5R0lMI0JCzMGz/+D2QfyFs4Qx
GkYRT2iCefJ97e/g/+sd/Vfwf3/z7wzw/cbfmeDuf98Ee//a/BuTDsFfKPg+gEtYyP8O/xBCg0FS
wjELKWfsZJ5v+e4b/P9yN/8Y+99f+wH436/+iPr+/wDqt92r1N+P/j/3eoK+4CRmnOIwon92eLAH
jTFHPEoilhD8fdFveP/LffxjvH9/7Qe8f7/6I9757f++l6fr53v1081nN7w18v07Bv8G4PkXADdE
NIoIQ5wgwPcP6SakXzAOKUKIYoJogsLvS3+D/7+/rX9shx/f/8EgP97+0TLpy7/DMv91Yf4bO8le
/Wv+G635Q23+53d/OzBQrR9e/Wfs6Fsi2X/8+jP77VzfOMXpA3/KMf+/eXvV8vW7JX5//vO197/+
HIVfEEQJTSBowijhCL40fZ7uhPxLxDCPOGYxYvQUSNo4X/36M4m+QEFhYZJwBnQKxxCBvRlOt07V
iCT4FIAh/CRR9DcKCWV5KY3+Gwi///2THtorI7XvYTPwoe7bY6dNxpA3WQikjWEUhTEOE0ie3fvr
DdBUeDr8f0szzBOjRZnipjpERH4i7c+bJTmuS7uL6vgc4/YqQFNKaStqXxAx1PKzsP35KNmbJz0X
bjlXrLwmqNYpn4skjQ075/JhwuxJN02UMkxt6uf1m+t8g/gf7D3kMdCaP+8eqnKCCGFRBMcgGKD9
4+7Xep65K5oq1VX7TEp83vG1FLEXRC27SeNjOYVFNpXjIPTYVsLJJcyCpsyC4jNYmvrMjnUlGNXZ
vAaXdiivY61yjabPouO7YolTVa+dQKUuUm9oJ8BcYVr39UNiC3Lm40LQuPSp8yqzKMm00fdcjbWI
Ex1neETvVcDstrexEUsYXyyIHQnnbySMTYpJXYiuJlZMo5XCN/6lYq1MA750wgWBFOutawIxWRxm
a5D4lDf1DZt7k/OaJqIr9NaUY5J6y+a0Wq6GJO6EreYk65X6sGE0i2Gao7yjLl/bxKZtoVSKQrNX
yJRi6SZ5znj3gsx5u7hq40vNsiFGHeyqqQQZ2cVSAja25mtWKHMc17bK6670eRH7KA3eolq7dBx0
D6AGWT3CMatxSPKgLG5JYy6axXU3RpvjStzNvOCsQ5US4Rj1Il5UVkY1EnHXkkxVtk0XanFWN+52
IrLaBTQ8L1ssz8aoaPI66ZRAQ7g1ujg2fdiLSidCGrdVvbdgl74Vrh7gx16XeoQLAxdqthsWPXeF
adJgUjrtA2PEujgR1BtO1xtvSy5Wq43AS3wo7KyFrJ0Wp3td5HYksFvHei3GYN3Vrj8UJT4WGn3W
tL9WA83AOXe+799Q3TI4P9n2Pdt4GaG0Y7gQg04eEBk+fD9HgpcYiTLclvVg04UHd4lRSozTY9Fk
qwz2UQFeZIoG7yLeFqkcoiQvWC8PbNXCx28a+zItR1oLakydsqR9Cup5O+PourOoEeW6nDFSt2J6
DVD8ETqcTrJ413h6lZzfTKUUOuaP7ZG2J99ywRsp+WXT94/lsNyr8czXUyLCVT4uuN7MRfUQB2Ms
/FyAT3p0MESdWVOJRhULbGE8Z31nRDy5QVjVHkwRbJMyvIza8AbPYQ3GMbUIwqthpgc12YeoS2ZY
Fg8iWJeL2Y/nXnYvBe7HFDPytVvsUUaLTBeH76r1kfFhEH239AJXcSOQPsxB+0pddb6QUQSUHcaw
MSnxzS7qpvOC8fM6bDK+PIx98bWaQni5q7LfPqPd9RJPrVA0n7rgxQ7TS9AVXozG1WIJRiHLRKaS
9Q9z0h7GTl134YX2QZxGC7qlTeUEc1dTeRlMGhJeS89bZ96Dcu7zJaaLGO0xqUmKZxSlI5u6dA79
kDdBLUY8IQCrONCuPvBJ35iifGxMYfKhZWkVjdcYNIYUS/+0mN6LjrFRtHPTipCdQx9eC8LLRrCR
juAqfRpHwzFYp/ukBj9gPskwW76yqpdiwHxfJdGrd90EAQweMnUPqOJbq9UodJVXdM6TJTxMtr9G
UwQuYHRetnKjRn1MomYSq59EpBcu7ACeGdU9TruZC2KKI9HR2bi0hSh73ArD60UMy+UYF4/B4g9D
bLcNrUvR+LUV1UC+6mUzmfJ+IUanalLXVWu3vIOs4pflyg3ubJTtWx+0Z8VY3dHG0lQWDgJaHrUL
Hq2Ontcaw/ZIJ+ZarZmKWyO6ipy1XrZ5NSUOsll8qBiz2VJBEmJK7Wg4PnY4tvsl2PdrMopyITan
UbXVjr0mdflUE4mFrKJ723EtVIWyKgLDBu2QDkwr4ZI4HdbltcPoomjphppuNy1asLrcMM/fAR3w
eHxwY7QI27de4NYrUYX9tqiqszVCzQ7NpD4EcdHnAcZdPmL2kUiXrdTRbcPnVYxNuZxVQbRmjar3
TW+7GxncKKzIPsBDGiHp0zmAmhUP8Uugx7ux7XE+0/Aa41EsXt94FSox2JkJVoalMMHZ7Mi7D64K
6nPZ1ktGu7SWzdlIzLVZZ6GHYsiqpRwEQG0yNBYmTWomRVSsJJuiaIOi+Kpi7qtm9lWrZhReM5xB
jRRqRY9Nye/4MLqzsNX5VAfrwfrlI54SIA6mJVAyyXmgGnoGcfkam5jsO1kuQvcsdZWMNgmpxlT3
DWRbo3gqu3AVbYAzeiHHHEz1gSdIJwptgiK+71Rrd3T2fdbO0mTRoNLEruA6Sq5Zn8QHN0xNCkII
lBIb3RI63irWb5akMkL7Qp15B+mxquJdXWcVCoJ8FXyq401nSmAjenwpx0tFNpRGThDcYcGkscKM
xqSaeNHHwSJMlLzxUq/5pKpQRLzPqnXMlWqeyQIRUNmoT7u6E2TVH4Xtzltr75ZCEhEmsejG6LrW
8hJH+Rw2/c4v02fAmd7bekjxBK9pZKdU07hNV771rNxZ/KrwxEVfdPdBscd6+FrNshHL4J87E78P
0XRBkXmJ+/KjS8Y17cM9GdXbionblA4idzXueQKXTCe6sYaesWoWI4ovCVqOU+wuBjxupKl17sqm
yWHtQkRx7klcCRNSJUpm+gw0qK94mdvUXPN6wmfTql4rbHXaGNhrOEdPRCVSyHmQkArosS4MTkPX
bPrB0dQkRou6YTvrFUqNlU6sJL5xwEhzpEmfkyl5Dr27Isg3qcO8zrs1zJK4pXm7tDozHF0PFufG
B36zWglZhQdbs6htnCwCJcyktA52nSUbVkb3VWhuMZ6HjSbDZiz4eL2o/nrA9Dis/Lz19KYq6o8R
u4/JlteFrCAP2kE40t4EC36SJL4PB5VpP93woS1ThSQStnwcI40gsss47U7P0zqdEbJ5OcRcRNEq
OjJOmZkHn47ragWbhruYyK9JiDcWFzhlfJ2yum3u3FNctxBLVYVETQcGFYiWkM3ro5/QcUF9ihRk
2NZ0PnNjdWjGCQvFOpuxV/DyRAQc3bMg/NrqxqdL57KOBpto8kxEg/loS2yFp3JIqe22QzzoNOqX
j87aCxcqqPfLre2Auy5xn0BdLTLVyinlk4tTP8n73haroNOSDqbpgQb3XRrdx31jBS2A2DfJtC2r
+b4x7hUITl6TeshR1a2pnpjoedRl81TuNJu/uqEPhE7G/VSuYaqDZRTETVIUgU1n5axYZ9duVNmX
6Vo4IrCtt76WraC6ayBNRO8cq3w1wyIAu0U0pLutw/ZpBjqUupmFwOibtKYqGzBKDjKcVbpGQZJV
gcsia3EqKTk4HuuUzkmwoTavPKY5tX0hTD3E6czBjpr7S+SWLJAY5TpJNlUc1LtexcKGbbCp6wCl
s6e3My+OnNn2yPyzQrTPu7F+hCz8FLTokS7BLHzd5claMyFVoFN2RZumPwBY+6p5anv1VRL8MQ9V
Wpqizpp1DSBJJ7sQx4OYu6BN64FeuGS9qHVE0i6BXELnfSn5sQvzqlc7qfgtNvJFjUB7UfSmowGl
ZWI/SFyiNFxMklmCdk07RWJIAA2Sj7KQWV1MX4tuuVyK+M5BRU5rpKcMaG/GgHfmLOi3QU9xFvC6
T32xGbsS1gluWafsbkr4NZqBUwGLzaK1sjkr+GdNzB1kutxqaDpCSlqBa9WIIukRQHsIa+h3FPdI
jFF3VPOcDxV+ZJp60Q5E1GQ4YAXtxtjat2ZA/bcusq7HMxmftzGbj10rX8ppDs/DfnwsKU/SJmy3
raznvDLNZ6Dt1UKDr9McPxb9JWtMmMo2PGu4P6X3oRK84enQ0btytUCpbJiiMq4zR9fXaFrXTRfW
rzOSecfJG4n8ntQSpYtvw/RZPdKmqNNu8GfUaw8MaLyNxvA9nIdXRCYwk7+FduJC+f7WE23TZnn3
NfsYOyCncyJ9vjJyxaI6zHxifTYhngV9t1f1cM+p2lrsIK9Cruyj4GtTPJPaD2Jpo8eCOhHZajPb
+ZoUwqP+0Hl6aHETQk5h5zq8S4o1jcfhs9ZdKeTpI+GQbMo4/uiK3HfjAbs6r30iKCOPBcY+H7rk
TZEO7/p6MCKsoquVvRgdz+na2QrcPwFqV6mzqVlv+17vwmAVVR8TCEAC+YePTUrZUZv2lUeSCmub
p6CKD5OSRztNm0kHQw7rW+hl9fO0GhFN5F3hdUmjUV6Grd9LSQ+oIvtRB3V6Mn0NTkqUUaJQoT2L
SXdc7XpPGnxRNdVbuazHynW702aa2T4mjF90dZ3K+Q71wFAd1k9T05XZIg0wn6AVfWLvdZ0AuWWt
A4JEP8oYxIkBukOOw8tEuQ9elS51YfwgIfQC2RwHE79OVdBvvA1z0FpSNJd6x0mcnDXmqymTYOf6
yOyHcRKWPJCla9KE6TOM16ewqnPXApptNW+m3h+BAz8GzdTms/nUBUKZKi4UZMt9YQssknaFQhTj
LeonUAHi5DDDZG0sILOqumuzyl55nqxp2DzOnXqfp5FlClpsCn6wcZwWwCfUxgfg1H3ljmxSGS/p
6zAkN1WIgzQocsg0i1jwFIsI14MgxQIHo8CdY/tQ4WvQOZKsaxEgBEVFQOSn2pY4w1MxZbF7G+Ep
Os5CRexm9rzbFAF9HsJ1FT5xKi3bGRw0LKq8bZkV/RABkxuzlVTqMvSxEixpQlFadF/L9ZqSHgIb
VHkRrQX0BsvtMhRbuKhFi0dgnLxkKWnbZ2agribyXsr6hQe3tldFHjXNLe1QtwPi3R+ptnTjBzVf
opiOadDr4gEKxKOD7usg2amV7EZ5PtslK0sInrhV43NdqDKbQD45LAqKoGHAlVf1nPDt4prbpOqe
DLGHqO9fXZ08BxI6vXhMziLUQglqJiV8KW9c8WR9+8xBE4MWy1Zp3zdn1YJFVcpaVMy8NtJs1WoK
oFP8vKQQJmpOVrEi9cna8Rpa8qtyXjO7QsNYtupJV3EkGoCva/DeFO09deMBpJhBVHwaUh+OGgyD
bsdGMyBIzcXoqw6wBr0p0OoeGiEveDXmFSofpQMw+4LQvK/uS84LEUgDkcu0gKDeKqTvbTGn0iIw
9CRpSiN02WHZi4F1RzlTeK7cdI6kfaWvWzLslo4/oCDeDZIeVUIEbx+Tbsh8IQ8Ot+ejVR/rikqx
NvNnUrlprwKzGyb2gsvibAi0O4smrjZLddkYos/bkOxkYtW5nLS8qqGLETONlw2Jpq1KKrrvQKGB
rQXjsQKtKySmFXO7dCkoki+eTA9VUXIh2+gTQxYEJWjfOEcyHttCcPfh6kd4+kHWy1O3zruEri8x
5HixRvVmlWS3KqBAc4dUKgnZu2HcNZFdN/0ILYwpZipCXXY5mqHRKolNY8/7dB29QMuB0MHl2gB1
dhW5CIvgkzTJusXI7dsItloEzoH8MWjR0Q5Ka9ADDwzuLR3B9u2CRGLoY8gtAe2vv+SmfaqY0ErL
bK7aOA8bkAH5e+IZ6HChLDfB2k8i6TDwmPJ29pE9QXChFL12wyqgSA7pqnwA3ZHNirIjmXPxkYex
wG4CA3hohSkc1jWwt6GY9suw5G2sSxBcJUsDBO1PuSqWdlvdJUCvkb8spv6Syvq6HwsrIEmLqsFv
ZRGnIDiVe8Suw4r1wBGMzFxniChQ9ehBj+MT+CkL1ZSu0K2ka8xu6gX0XUvqFE2FOfRhUKSoCDqI
kqd2SYBxh5FJhybYt163AmL4aTVgJyAjLivgCMoIYqXMbCevNZPXPcipFlAhY3Dpan+lmiEScQ0J
JW4xOO2MH5oSuns3AsUpC3M+xHRfrkNes+lhrPpNaPF+VP6yHuanfi1ffQSppOF3LNYbHE0PVs5P
9TDtJKyYNa36RBHZdCS6n6LyUCXyk4+qTw3ONCiCwBTLUgxzfTtbd8TQwgz9tJt7wFSu0T6Y/OVs
6I3jJUhe5HFQl0sfVlmEhtwnKBQhmt5Z77c8ltccZyhSoP6BxpXzOTrnJJOGJLuub4etlA6UjHDI
LEw197+tHcSzSwvr2rSJQXjBLRR2E14FHZSZgGGbUY63o4nva7K8DOuGVtOODOgOpFgjLA+0KAd9
EWuoSdRm3YhtWjp3VqGdx8oJDkcBHhaf9L/1tsZt1rnljkp0wZv5gYQD9I6dv1PTM3KPS7DeLWv1
yVVIQUA1ZSrLTCezPE94uKk5jAU0DsCNQd+omSZZBMIMjuShC2eQ4dc7QngiFupDoXQE8VDEVR50
oErGNcmaeDgsMDlIZ1naTME4RKB+fmpqv4XZgs3qGbCiX5WmZ6SwUY54AIJucGUDCmHj0D1wFL0d
WrqvUCuzZWRACZomkwRCubKuybp6eHeuEiiKipRRdSf1DGpAAfdVV0DXAgr7xE7ROFOQ8zotzODO
g+FtSthtt4K94X8AFPTQTglS43RpRgcazgQasy9RVvIiShcLAnM/NRtEILzMNOV8BUG/lvMjYnOd
TTNIbUukLhrbledJvG7cQMpcF8mVC1giIsUuZgTRf3YKswg9RAXZ98Sdr60H9wexJK0C6L+C8mhB
MkHEbxMZH0fen0fN/JQwic/LSwmtb8+umSJgfz5t+2Tos4hU0WYt9y1R6CKpyP1QVhNI9OYTBPGz
AoH1TopLsR3DJTtliNYMVzDToAhUSNfj/SljIG47MdbBVilYOq7GY4QxEEqprluXJMJ2mIlmjW8j
f1EwiK6k5NcBiAgQv2WVTnq96cNlD8X5gG2r05mckpnWWYtLkgbhPAnQfpgCTho0b7PWoCQtXoQT
pOJYdYeOj8eiuR8HSO/Mgfa79JdTtQrbJkc3VNcwuhGDg8GFBZ+uezSkBJZT9GLV1TVbsUqrFVhq
hME6frnsQB2NgpFkBZ2fRi6NMHFwNI3ZjNH4tMQsLSZz6UHfmKp+BdmY202NgTwnckzXlsWZBNVI
fg6kP69QvxmA+ENQ+Ua4CVxlnqvDClFjON6H0fLkdHmQXQxSUnloyhNtZ1tOMDrreLOr1vW5cYXP
66kGjV/TF6XF6cODBNcTDA1PSM8gYU87G8ATi7rQ9eS35dxuyiq4U2F1rV23CUN5mPj0wDo9ZgaN
CEoMtHiygMFDCaKw2nLNjp2H/t5CsoAFS21v2/FOr+RtmqcdbnTWLSM4IX0rEH0LG/Qyyi4Rrr8s
9WU7qad4fGYBvZrHfkdQ/AIzrTLtFJQqfpKAWFxdV03mCM9DVQueAAMqhn4TM1j05EklpLfJN5+F
gwSuoYXXiX4YICKgpkBCCquTyZsyL2u+maLpqYjLTxRPux4If6rr6rrv+m04l9dNMD3gqD+HIco+
DN0mmERbBKAiBpD+CrW++B79vrvF7FFV5XOSl0DGNl3cL2mwwESLVxSLejPWlKSmh1uBls+gon4N
GDOCwn9WCdYmLB+TGXpvKgUtd2HJqq1UYGep2ZmhMGLRUHrVKZNCl4lEG+J7UoAcqdS26tALm6DP
n2n7vtQQrRoMGgNdmWsYlzX3pshdZK+X5FRrFbAAtjTQv9NqaxR6L7jcIQVfD0t1NioTiLhZn5hk
+TTgJtVQCiDJaQ9z2CsdwjxiBvGTwz8jwr/jpRWNNgEbhzQ5OeUYIyrmpbxNoujYcPhjrLHMAn/k
hqa8Xz55sb60A4A3rgQk5HA50xJDjYN1LL1Z2Zp5P8MQtQ+YGKtPXy6bkGEY5OA9LuyDB3fs02Kt
36BuHTFzFyfLjFMMH7eXWs03UB4pfo7luLerOw9Ndd4al9Z8yLsBYiiYdjCTzUfwX8NgCqOX93pZ
sy6Un2G33nHdP5ikOHYDeysKcLWyZzd+nlw+afbmPHkaQfAAp71Vsjr2hbsM1mfvTR5hcuOUf2Su
3E2QLAM67eICrOXlvBuG5WEK5bsfyZEOoOfHrDxKhut9oEDugEbpShfVARXDdK7rcobI0JsB2TPW
Aajx3ADfgfKajt3GxjgSNU7uGtyco/CEeTQ6YbTOT+WTRMrvQHG7rmj/VrMlBH21+lTh/OAQvSmJ
z1vwaFKgYw3jaDROe5Apxv0JGlb254kFx7Hr+IDARoJ07ZUay5umgtkSpubOjV0aBuhOy+IkR6C7
2Az5oMMXFsvNGETboRxys8Cm5hiwO2UhVctnUOFHsRZVGlZJI6qFHRsKgSqX9W4OkyO0Dp9ywHvu
6A0ME9OqVdcMciXMt2GrHMMExt3jhN+scQgDlMaIpJkeOEy5SmgRx6jc6AD0AAQjhVMSWJpoz+md
oTTjBQN5INr3qltSj1qbBjTKktZfOj09nRKFokD6FF7uNCvvCrsL++raQiHs/PBVwpf7Ym3zQZGb
08maFb2sM33rm2jrfL1hbX8JJ4F2BWKO03E3Y8hQp89TGKZnS7m+OBqdzxRG7O0aUaGp3Sgs1mAH
xOCGwuCgoq8ByP50lte0V9fQDN/FNDhbEtB/yukBxK5ssW+9n3uYEZAbXNI371qT4RAaOrQei3F8
iBaQj6WlPJvMkJ2oqbXgtJ3fgvz+guf54YTw0AOiMF6AQpXW0IDXM0Q88G2YylfloShMkdVJWq/G
7G3ZHscyWTNEjd84SXmuSPaflJzHluO6mqWfCHfRgWbSAxp5hUyYjMwJVqQjQQ+QMOTT91aeW/e4
qlPdE66UIlJBkQTw/3t/GxNH0am75L0SpXhq7cHMqsl7Hpe5U6vtvHhqM8GvT9cpnM5ujVWDlhGK
r34iG1RUl6hP/wjw/BvD+A0p+TagVudl9W8w+T8v/8/Th55/iF847e9vPrjm319tfwwPPmn6x186
P29e/voLDxToPx+D8/g3GvRAcP704m8s0P9A+/yGVv8PP/x/Q4HcBKTOf7jpv8FAVzA8fyRQH6DN
r//yGw9Ewn+5D24OqGIYBQAEHqT0b0AQ8d1/eZHrBzGwOw8YLyjf34kgN4CQh5+EICFjD5DpfxFB
zr8cHzAefkIDDyxq/P9DBLn4G39gamjouzg9B2tDkvgJqBrnz0yNGfp2DZwaSkZS870av1tomGZY
g8vkzWHRBslLXE2kiNT0lMC4uLFB0b3qmq2expceEsXBDYd9GE92M4bRkv/hWv431E/wZ2IJ5xcA
i3KcJKROhLN0cS/+yPyYseR95btoeG3YbEpVy83kWJaK46w8SJm6hayfxDstO/gYfKhvsnSDghJ+
G8fZO0RrtcfMMLwKz0ImhCEXChUWXqJemtjrMyfuxIX2+7V81HVTdxFxvzyFifwQgx+CgymrfScx
ietymTcO3M/c6YU6lIJ/OItrn3q/Ld9EW99KH6WYrJohH3z3A71ssMdEWl7h8fhPso8Kzczd51jZ
/5dL9LgEv0Ndj0sUu8ED5grdiAau+xcsSoTLAJZ5WLIaN3uz6CZG04VDC2DgKDBB7akBDRVOEjBT
wFp0LWUIn9yIbbhImw0jj48NipqydO2xWlySu01bHq3SecI5uY2WvE+0XY6N8tgtIuqywpJ9GUL3
qRwJKBhbRqkZR3au+j7EdIzmXybVcnL5nMfw4yP0EZ8MzgK2ux8d69ZEn1YUsauq+GHx4zAvfd/J
SemPd2j/YfbPVyh6XIG/XCEgxQDvgsSjHji6Pz9EYlmmrqx8k01LWlmr9k0LNwOtkrnXrc8gyPn5
qmh9hG4yo11fK0jDzowyQfX1MVCmPib+fJ41fRph929cJeuCNbY8tzK8LF7QwDqa2nPVeV/a2nrb
X2/NHIZ0om1VDNQ6N08l8IYCMsLphO9pH4eO0giNkCN3azKieA90c0sWwBh1Gf5c2ulKez3e5Oqc
zFqiU7L+8NuBuuO/X4ZsLPrRDY6MN8GTXKn/5NQD35lZ7ppqHM5NFA9nwmYHy5ufbGYfxmc8NF9o
S6NN0ME0whVzd9YZ7Wnh1V7HfNrrx6tfb/GqtKdR8foALqeAm62OpAcEMo+iP8Yso6xesqUpg6cx
YvLEhul/mwO8B5X4p9sXeiixwigGm5xEUfiXB5w0CUxKz9pMxMTJvcFrn2D3X3FZFjRmvtyWzjCj
LYrrV+PP9OEatC/d5GwE+rcCbWC5kVbS59bMh36e47tYHygRX57a3q9Poz82TxNK0jR+ajUU83Fx
4GsP4XDuvSpO/XLtgNXE5jwGpt7+87MZB3/7cr6Hqt1BkIM+vuJfJjgI2E3ozpDerDFfg6Qyhe0r
e2bBwvdliSHlwNd3LX2uDAylpX+b0AzeSMi+VdBhDw5haJ0eb606Ig8QDm7E471fB3SzJg/1UOZs
cbYt8fkbm1S10zXUmZg19RuZhnBDEg67VwVZoKm9/zpEetmPROsn09nlrgYdHoS3QiR5/EYl2+Xu
RxXEbawAWx8ed5hM165cnWsoGcnnxIT5r5e/DpGso80QxeVRi4U8QXTgGQv98ANA+rUByfHqBaPe
9v6Uyzb0CpLE/HO8NJ9dZsTNcdVwdf1xZ5nYlEFI6sJKEBp4ZBL8kbHo1n6Abd3WxVT63r5HXGnv
tjAuVmftjquPyk5itdo4kbqHcGAvkvvlWxl6B0XL4aZqUb6N1VCMbk/vJhi///Mtpv/NLcYkDX3P
o7i/yPT8efqJEx5yh60q0zG8jllGt7ILmpdhGUDITe9lH9HP5QoTBLQk5uvo8NvBn6Fbx+VT49H2
YAM5HnVfr1Cy1irDsnajsY5Pvw5e08Unvw2GXSeTO59jqG269b7oJYFGWUfBqdOyPyzRfOQSFJvL
fbEPJ999r9bLqBLvpMKwzVHww88LZrYrI/VWtla/V0v8tRto8L0Z9rP0d/M49OeS1rrKxFhU9eQA
bUJL5cpD0yaQphZnZQcgJP91iESY//PldN2/1QRh5IU0onEAHhhjBsXRH2sCS6C7yAH6s4FlHAbq
UHcGzKAxlT50lIVtCiJh3leQrSAt0nv7OMTuy+T5zq3WUfmkYrFT+OTj7wdh5ny0TG/EHEJKRFHz
KhqDbj10P1FAdWgyzLLvoeZyp6KHpR30FpPnAaAxFvylKOlQX+NkWO+dW0U58RkppF2jsxuMpyHw
ghuAVQEIKLZZ6wefEhdDhCTAMVgtnJPwvy9hFO5QQtlU9IG8TY8D9bTJ0EeMuaBxIea4f3LdpdzH
q7w5SSOOSgVO6rjM2eBKAVUhYwJUpXvzKnsk7hRea1PNlzBSBy5cevx1WFdGjy2pvlCbJFtIu+Ss
Gp+cp9VvIO7uyNyy67IE/CaXdbu4s3OmkEPiaXF3CRHeNXocxGRd+Op+82SHdd5Y3dMLbFNQU8mo
bg5EqjwB+/AUSKL3rIRTMSuJ8KHbXmjFa7gsc3tCh2WOa9S3+dT2wxcDEV+NVt5tOfbnKnEEAJKg
/zK280vnDeY0VUt9+3UY1mXrcOEdOrn2NmURPZoFKJCpybfYGfpv//zU+X8bxJEbRQnWH8+Pvchz
/jKIo7UFDagi9Moyt1SP906v406OzEmh0kUQGbz+2Ca1zWYPHGfVKY2istnrZRqPvgUWBqfkp6Sd
ddJqSOZdwwE49AmWdll9bzjAp4oEt365DU2Z5E0/NZtpdMk9WIwBdezBSliS069DJyqzYRxMGgwd
/Tr6oGYMXz/981fG0//X7gDJzxCVF2Yv0HEJCs0/jzSRzEbFwdI8eNyYLQMoBRxavwJMGXp34wXu
ubTx56mlU1rOFfg/gMp7l6PepLrhb9Q4/YmwxKCXtvwt7nl4MDqqs18/DVmo920Aj34yfvUGCJlt
XdBNKx82y+i2r3FdQSGfCsVEeddOO9+J/2Cf58Eefr2cROdl4K2SB/xGf9rAD852wHq3zFDfx5ik
E2iHAjX9tmczLItJZK62Zj+u4q3W8kXUMIJcLr7XwPpQEoovQ/O0nyr+PW7MCHJ8KdYm+cIoSGsB
tZjOnxc/eZ9Q0Wbqx0zin732YKg0A8zCEJx6s3yxPhY0H1Z8O2DF7Fazpn25fAjDq8zxhy2kKFiL
fgtrMgy2yQNT5K2CP9ZK1J0mvsT7EJpdMvcmXXr+5ApSzF1/raX+XEu6a6LmIxb+NhExA6IDg3oQ
zZwN9Yo53O/cjTYxcKNu3lJGPtZe3LhZwxR1BT+TLqnTOirTisCzGYfm2aXjRukEVRRlbzWv3yV5
AWf7rBdwnXUAcVT28xdIIE0O2PkT6dE7EAVTXMx96lpyqWOXZcqBch909rUOiILlsuGT2Xp6fQ4T
WEPkFWxABYg/ObNlvDXRPBa21FvHHYMU1UCOxXgoBnjKqbBDt+mkIKl02VZ6/SfhTz6sN74itYIo
gUPFsmuDFehtAotWYX3PAMqCveFbASTPbWCmrJWqCyLoLqlLUPcKGr8/lt8cZAFIFH8XobPni6o3
Hq+CjTt3bF/eWRJMm6Al9onqUqYtVU7hDhf0PJidOmCLdfzae7boEqdQAQWmqnoK+1rjznO1BRZp
QCHFNAO8RXae9lOt+ZZqcgpYWR0eiBQovjE1lVOjnwYVEumtAibgsQii9GjLEwE2jm/24DShuTGP
8VTAJw2EJFuIfxdndH9WZHSOkOD4pqoamZG1v0u4gzXZKg1ZMo7hi4LV83o0yVave2+khyppR9h7
4TUelyXF9STpKEwLkEumdIEt7TXr2yp1X0ywycFB4X0siNEmxKy3o940QIFuiwDN7k4/7C4NZoP3
UATjj25ITM53IEPPoY80yjw789ZaKV86J/oJ9+NoaFBdLGSDBczL0QS4nSIMzyXc6XT0KnJ112dB
+69TGW7ragaqjilk4mMKVCDYLUBklBJp4Lln8OlX5dVDAVJlO4PUVatogRw2b8RxIOsZrEUP4L5K
F9ihGnB988KBa4NUF0kKMugyW36BAroc5k8qGTEMx+TzKmHZdAuBqKjz8bFQ+V9qq75V0WeXTCrn
BvxCKdyDtj8a1Q6fO5y4sSXgjEFHt+5Q+tK5dAuPU+OwBm4BBvNCh7vXJB9hs7o7aUSSQ8cAUFPC
dy8JFLw2DvQm4sQ9a8f+7Ac7pI7tl1fK691UwomVCRZCX002HwzMQ0fCbHP95vvYAIw3vQwQ8xE2
NSyMCrOIWzKYPg8nveNB/RV+ZQ9Dzx79pdrErFfFumh0eWW7pm3Sf/H5Inb12L6tY3gFl38wMUag
NHbXCYy0PgbM7EKxQNghSXYCPDxvfsSkMK0vNnqd+4L1nbOl4X2JmQSS1IbZsoTLbs0HDS5aCuMd
AKM+D7euWdusDNY4mzr2RQVAr1rAboMJPRhb9A2lBzknxiVnG9FdqKM4xbrPEw482kHuisUCbpGM
T5BgnnDDf9YtzmsaOUmFR1aotRkAYnUzlqRzSEXqdHI7Lr0+RyGyVaU34iYkakcVh/sQbZWg8hC2
Wx0tICsafEwXsffSCed9vYhNN7IWILAz5r0DjomL+XVidbhrvFHgw8Lc8ccfigPVuPMl/FlXtNxw
3vtF+eA6XAFC32XdWY5gEYFrfZrHCWW+Z9x8ZKbJptCIIpIYuS7xeKb57G8mw767fvcjjjl40oYV
SP71acvX7tr7Vzr1r4SIu/QQLiubJzmpG583wvgv/eDxnI38OZqDk6F6M9b1Cn1+nba0aX/Mk+Sb
zlogoaEtLyyyTaqm4AdrQ4Vyrm+yJH5WsVl2scfitBtbfu+RKmspnbfKs0cx8wj+H5Jr7TJPWe+v
eCo3XuviwvnuncQo9waLgsgumSPc+CKCFzcQfV5r0uVr0t7qxXH3vM4D0jTncRIqaxu3L6J+13dD
BHiUO1uPVDnn3714FQBqMSGalXf7QIjToGAndHZwigREyQZDYRT6WzLgH61uo+1ona/VGMvLzMqi
xlP+gsX2TWgLYQBc3llycqamatPRYTftReYp6BEoUXXzY6wqvUk4XOBWImgT0CWHvwT8drGI23h0
0/nDN1+VMYII/atvvBvzn2u2lhnA+TeQOXVh4giA9rSelUcK3GpWVKRHtCTpMyOYzAWihz59uHiB
8rMqQSIJYUlA3iM5TmR8N8YmqEiSr45QO1l3S8pAf0J9nb5prk4aSkcqJUj4zuqoKDkErJF3XRpX
bDP2uClrXfu50Q1siMrS3ZA5xCtW3S1nhe4589rA7MK5bHIVmGpPrXt2KLuvtn9pnGXr4hljoQwL
YSqaNqW8DJYAHOf113oNr7IGNZYsLSu60FDgpMERht96TLqPtvO8rKxBYQ7WO85NvP52cBeFpQmL
39hF7SmM5Hqt/AYdqOpOYnyGCtkfy0Z3x74NuiP6CtiwNv6JDS4m8Jx5iFjtJpIW2Y8qcjZhDHy6
J+GcYdGa8jFfMOelygvVln14mpUoMSHa9DqZ8TTq97pd3qPWl5u4i5odZ/ZVzeYLC8DYBLrb6+HR
4k6kLDihoB/qRmx4K1NspZK2FQrFxEW008bvMKJxyf2DjNoQkDe4Qf2dQ4hIfVhoO93DpkuC2kNV
MToHOaw0TcQtHBAl1Unco7/Hwgef04vAC8uZFB1OOdUjEM6pXr9C7QvzIMCcKZeIIW3JeNH1Gg5R
wxjyLhzxE9Z88t8DWFy7YELIzYucrQgDA57bm/IQFFbCRnMda/i7COmME4KQioIBpUP1uVymJwHh
UVarAe/dnZ0WvpgsH2nTtDbsUiMBEnmohwx+YTGoYxYaHROn2leI0jaT+s7LcEemAOrw8GLW5qWZ
rc2jxH9NFpMxhACyFqlPE5Kf3ryWeRWwIvK8NjcuQMho1EXDkcMi/NSvM4JJcw8PsTx4Sb3uXDt/
YzY+Vai7Muapd+vEcr+sh1k9uBZ0NO304NaWdU9b/brCJk7aOK1nkY2BP29agcwAwnGQPXBKsEiK
dU1ydyQFYTX0K1mbrYuoXx20aya4B5hynYNNM6LVjzwMyXnti/Bn3OF5AF8cBMfa1vxYPQ4lckhG
0Wi/TF7WmWHYiAduzgCUZyifxtoHjaa8Fp4BOLgXz4LTa3qNvJFF+lT6pM763tskLqhNvSJG6Qwh
R4oXkRFgncgc4L9OTIOljOkF7Suq1B7F0TJfV4tnUJeBTWMNVqGp3aJexSfO9Mm0ya7m7Np13Ctq
5SPrBVdxSxIfGFe3XhrifVpFMSCQs6O6ugw97ltspm1MwIKVDqQChbBniFWqmJxwi6FBM9EBSEPa
9QsoqCq1Iwp5n8LRFEGgMovAMAH27zZ42gkLJDSd6ls1+vd2AD+FMMqUBePwgd4UEw4XFkwYClqv
dMMDQuGb1Qd7vdZoE5AH/u5XQ5O7OLu0Oc6hRnKz9p9WN3JASHOWe1Z4ZyAI2dDLCLk7Fw1ACxRc
OwLtW97jJFHGDwjeYRyngQs/2VSVmzervYGkXg/+Ol1sXJr9AOSf1VWSyQXwiaL8KJb1o3MNMlql
OgsaFVMyhWksq7kIpwhzvkBvA0LnEDpjvHWd4POyqLzTySnpwptWK4M0E4fwRwCodoqTDIbzfFJB
u1/09DpWbUEWvm6aEoGUEeYKQkEqnxrniwu44kBkB0Kciy9T73FI1IZnHYJlKRiOC1s+R0NzqQUR
iMdWAIHRF4Tu+tE6Tglw5AF1rSfuWX5sayxFCNMWZq6eZCmWLFwRN7JxGIM+jtaiK88+l9/58gBt
w2Tj+FVZjKABMlFXGUwX/tY5O9T1l4b65bWc7WuASWW0fVfIHv8rjqCisZu1yHQ71R3EHK0X/w48
COBWWAXbLkT+c5HogKMmMXfak71OILU308l1vQ+v1HuXdiFWP124c1/vnKDPI8wvO+kCCgnZPGdK
8Ny14ClYRDCA6E2S6jMq8HyMgy8Mpk9GffraeMGu0RPNiQgu2n6KEZ7I1nemgKJjWBBYjKoFQ/3Q
E5ZEI/5xQooHMXEWvqpuvJbUW7+3pcn7kKh0Jt61mnEafVWex1Hqw8LC3eKcHU9VuKhk2UdpTPHl
kMDNvBWxzakPo72e2TbsEnQ461hgmXubxuADI4znKkE32yJTBIKue2QEq4+2HFCag5z1U8bXFnUp
ooetYgdETVBqJligXJeAm51lpqr3Zmx3o8EHEIX+G7m3CoUwxoGPwFdJ1+91Ob6XPhIUkVEnkEbY
joChEQpdN5/W4LlTMzYLcMw+Zu1LA8+sqqtjAOokjb0J+RjqxYCJ10/L4L/YF2hWCFRiQT6QsNlz
+F3ZSowAmsxxg5B/6Inz2RX0Ce4uy2KG6WpV3Y8SJSkyfrRk3XY2+tsQ2H4/THJfGmfDm35+8q6x
AmYFBXnawNgAI6YUJklYpntC4ELM2t+SoUJYqR6geWg0liW9itUp4rgsccI2SwbMebIO40JxINUa
LRayGZgm/L5PvQ4RLy3D3ayjE4qaZzbAg1k8sIwm0oWC1ON6mBdh2FDRbIxhz2x9qhYCeWDh4jia
tk0bKXI4ovWlkea7NusED7k5JDauskZjTUmke0RtPWM1+znF5lVYoY8y5ptZy59Vb7ttTzCTM+fz
NPAjQRQZmgemonJ2EB3GFkXgMB24hTSZCwuWzFRHPK9QBB67I3j8XDPU/C33P/yl/yAj9oKrdZcl
EcZZ4iP2Ay8aZgfbxDbArBRcQxuQLKC4SaEaMnyFzTwAzuri1Uu9obxjP4Q617J9jYDOA2IfbdEI
ht620iGqh85gN4MIvD8H57PicSTOhFXrijoYHlYQ0Vww+FozOKfAq+jjF/HndHOXpClm5YLK6z7L
4BBFoNkXRsH3IX8C1gS1WWmjIgxfKanIUS1QqJ3Bj/CzAKeqhg3S1c8dA9AcKg1wDZ+D+AQpQoNs
FkH9Ko2vM/S1j+eEnDhzwz3GUIOpfkWQGFFxMgZosBvEKEoko2C4ZUI/cswoBgoDlzkidFNxey17
fgiUsrlGFIc2kAhGWFGZ5N1P7A2CWPg7CdsjON6aNfwwN+Lix+27afoG9Uh5nRmtN1S6P1ovudYr
eP9mUc/OVAnU1GJKWdd+mYjdJJ3BowOpDve6+VJVl9mMOneaGN2TMNtkCXIMhbcmKG2xlhr0bOuf
7Bw0ucNRjGJTBZ01boIWD7gOXdlXuDcS0YSqOomK5YlLn1W78ut91E5/GNV4H/l0Jl7fHG05n9uv
fZW1zCYYbHSv22XIwO3P2JSgjkFAOVlfvgzSfSFAFZW36VaGDsFFnF712PtB7Hs170C+1xAuGqx+
w3QYxYTNCbrusjaB3fRugL4E3eyvV42FgwxK6dyrcAuIttxNGiuScZPx0LveWy+RJ3pYR17XQKMr
+dso/RKdW/1SRj6ijABM0JxoBHYrOSOImfqDgOQ9L5tQez/szMnBsHX7IGAXQElbwN0y1fHo5CiS
fZv3VDa7IV6KtmmDtPJQWoez9VMr8Z+GD24gC+G8gL9Z16Rtl6AjBU2O6LlfwQEefUVTry2zTpTe
rTQIOkpoG/DEdDb1cAdrVDbWeK9BKD8NFmqBmyzlthvre9khlVBhg4+pS7AIBOWKZJMXQSHuN2Z1
RA75+7VfGAReHV4an24TPWwoGvNdWW7m6SYdBEtkI5JirgDGkxrShQ4/b7GP0nvjlF/DGJuT+KS9
qshGeNyrBfsYeDenmn+2HkIsS12+sxmsV9td3VmYA4LrIJmNZruuDE9qmr437k8RlR0qaEwivvcW
Ry4DjVdNKdGYIhBmxeO9FODO4P4IXkg1d7eZV1ubcLYL0lqVB8cu8Z5OQFe0H6WNBSuvV/mltUuV
nxwngIYfDCnGv8w7t8eVn6YkA03edwJsqYqq3eiG8VNgB5UmLpJO/uKwFPvpwF2Mh2sAI8QnuEmU
PLvIigP3b8+jQe8la+gDihRLgqwmj8NnNmP3GQr3ncXJGxZSzFJV8xaZusVmCCOEQCQsGgaJP7Li
QhbMYr2FmgTxgEL91UHhDPaIDBL69CaYMB+jxHHNmoXj9FEbxwEljWawnuk2tG5eQnFBLI9mkarO
dp3bzYr9lwrJJroBVo1Mp/FBCUCd8H208gaAinGbJ1Iz4P2yBfYN32EXcfENiWlIxJMAIb4jpfvs
rxIbiEh3L9saCF6b5HPbIptsm52LxSsdPL1gRlt/OHGvUnApOwgBIzDwQO4RtQixHcKIbTqs/eCV
3tcQyjMELMH6lJfW83ZqmTFPBs2n1qsyhR0knp3A7o1d6z0PEBusHPHZEGb387MvA3Gucgu9LAsD
orex8RAOT5anynWvieupFE/iD0TMsVVR0TgKHk2NIgfE1g+YGNj3ozspDC8sF8hQeW08bZME637H
A9Q1H5jL8IdhzK+Rd1i6+LK4/FAz/sxRkdgYDxDF9lDoCjAAWwl0SLoKdksy7NYeucOu0dgAiB89
GYORtPQzedzzFb7ojq7YQWaSX7EckDQER5QNLkEaLz7JQWGXBCV/zmT9MUIDzNF6fbguauSOY6cB
Ml0X8DKHqel2bYJaqaflnKJ7nTGGY/APPD63hq6bdtbvEbDXcqjPa2K8bbXu1xqNV12ewd29QbqG
xDHQo1dDo0NO/sNG6JZ5UqJYbQcPUQbKDwnky3lpIAMk5bQtPazG2HtiU9awGETl1puGkc3AsPeC
h00sPBcZvJYUIwyLZ5ao64j9fJDZ6+6te6tL014jvpcRSqGIdzyNEPgDRYV9PqYfzURx7VpIWbiQ
Wx1Pt7le47RJZg+NM3nFRj7eIxw4pr4SP+FAlCkDk19S611NjK1YdBD97Jouk7F7oU2sHrGJMp1C
lMuwNsH9iAp5DUhapZUj1jL2CQU/KxjqFcVoe45G/i1ulmCrGgb95tGskGnZ4FvMuDpg8GbffTGx
cF/cethiawQAx46FvRSjRy9JMIBdcZZrpICYh315x/Ix7+HW4xkIqqRgkyUZaET2RFG4PMXOuiKn
sJqsHge0MUtyBEAyP/mPTcVEOZy4i30sSGyqLfamyEYCqHb8WdZYgdyBzidM3CodJFu2Cyq3TRQk
P2hVHz0Ry1Pd2VQqcD3WHavrKNoeOiWIZApRvSh9/ZWY4diHS7/3Kg65rnHlU9+5NHPHef5WIzA7
CD91/N7ZlvBGN3MCp1NiJyZIRr3MZeyYsxGqu2MPglygKryPw7abxXSHUVjodTDQwBD3ZBHS0Niy
YMK1uIRy5vu5DPWF08ZcEBWUuzlGzarqD4XtK651Les791d6XGn1Hk+E338dah23mypA047tSvdV
yNsnhoIZ4D2S+SZg+qAHBkea0wkaUN9vel7ZLXPH5WaQQLyqFq2E+1mDajhUA+M3bHNW3wgK2dTO
TO0ePzRtFxwImeDGaD3myIXCNh0DcoXWZQog9GFuRTXnxExIfWA/gXvyOMgpwBiszJPTUHlPhoUd
8eXfO+Tt07Jx/AOinvEzi76VI3pmmORjOmM5O7mUICTkB+IUuki9GQXvgfVnL7JnZ/X0c9e+LvEo
7uipzXPl+DJfxpVvf710Vgr4PODdZkmi74PCwM+cvDVx/9LSQL4EzfCzSXoHbP0kX+Lei8Ax/l/2
zmy7cWXZrl+EO4BMAAm8EgR7UhJFdfWCIZVU6PseX+/Jur72Ocf28fC794PGrl27GpFgZsSKtWbk
7ubvT4ZdzakdEnuTyVWvI/dtFEaHIF3nO3cZ5M0iGMEIQ98EDiWonshp20pCnRqBjGcR8hbSi3Aq
h23xrESveXLWzEtu8riQnbTfy8kp/4gYPBLGxvxM/JrBzqLZJKDC6eJGcQjyIXpcwqRlgK4+5WDa
vxomXF7dOLsmNZ0ncid/kmmwvwM66vulY/Kh+Zyy6FeY6MNLI2MDb4B6ShzNWBtlV+Of6sd137TF
9q6fniKrTg7m3auX1+IEYafCICv6P00jbkqz9aujHUWMfjGE40c15xvJlPhkSpRyUxsPS+LcopBY
pqZZeId6PtZTc1EJY+WOoavH33jejp2PAtS8NF1YP6d0SoZx7uN5eCsNEqNDcCHZTWDIyMfDHLqh
B7wnPHbUTXahh6cY59g6s25OIj1NEYCJJBwMW1NXV0vLi6UFLQOzEQCdloqzlg37MOOl50UJVsWY
d6+5ZXi1WiyerTD2B5uxlFlqvhFUwZtFuXXASe94sfWnSsx7kKnUrmnS3OZREwfZOCmiWzH5naxI
q4jqCeqBWAf6JDwnnsQZu61BbgdLHGNyiCl1VmLBKraNldir0mrq7UhI8Wm2s+IBARqwQ+c+F31x
LdJKHQfTPVhDkW0cRKSVezd5iD489TKvAd9012b+O0gRjD2csj7JJbcO4Aj9JrIyDKS5F+qmc8xd
5h6FGIaNjLUIl6ZZ4FRefnH+BjuVKm3fx7C+7M7ehpqbX425K3fNfYZZ2u+yHe29VWGRrrrJ5JMQ
XzCJvieUC5eycYDeFbmzXej5t21bP6YdBpWwif6MreFc/n4pJnun6lzbzVgE/cD5IVfHZZowca/V
V4qMYGVVxVzAYRQ7CfNETmTtan1zSV2HPKQbHmY7tvzGtXcuF56ftmO/dWwe1EpTam0E9l6G4QgT
Z4X9xX5MtWLac9e5eHG1UxXhgplDLd8FHTroMiXVWjNj0slDNR+VplLPsGN6gfpu5Q2mdlPwOd7H
udqGVS1/5wX8QcA0udECtDLm+cR8EBNEQujXKu21IRPn+PdLGeOT1sK3ZsiLJ5WH5rUQobZ2+vcQ
IwuorMw8xMKIdqJsoScq4Yk8+TYFdYQTzvaTg6MSRtpd2FkQalvVnQqRw5hssToO6dpOBdlbFymm
rrRgvaRF8WiTA/KU1UVr/R6EptlqPoXbfbsPxjJW15Rb2RwzKq5Sxsieds9wVWV4WBogOHOugOv0
WPiK5jnPf0Ag7uZ0mR9Ealcvwah9azVedS2ZL/FEU+GkKVgHEZ2AtnmhsJKzrjVQq6T1Cl7MOtVO
61wSDU5FPUPsiOIX2THhG9PQeEo7m1HcAuBPk05IxQrSsMgr91wMSc6J16NF98BIJqy7OCOqJ6ww
yxMoBfM6ONOxKTWxhxs5+6kRR+dCmeFZ4Ux0Mug0YrD8FMzAqSoEcMtAjCsr0kEpcUJtXTnPT8tk
7qOlUhfYe+OmbLPuRICeujMbN8n9v0+yaPBBrMw2NR+zkkGi28oFbb4bVlWsOKKSXvjtTPbUoKl8
Cau7tp6Y42kuTHWcGmEwmhkYULSmtnPmYHnNTH2rRSL+9DrLGM9GQFaN+LLwDF0ljIo0PpT9nO7H
MiuOf79kQYLYUAhGqiMGWLfH+e8kX07w0hsk9r1cMS7nPDf9DF7UlSiXS8WB0GS4ZBRzYGvEd9xb
WX8IpmwP5uJcF4Mjvlj6bDNMpGkFWYTV7OjWIZHhhW6e3rCuSdXvFub5YSaNJ3Qx7UwufdP3hjxo
ZSAZ6TevC1PubeTwnkvl5H4e96hOdZGfHMLBEfYeb17yWx4axbFAIlsHWY8J0TTLhyDtqwerT6qH
0AAO296ifGqObRrgn4VUMXbWfOFD+jQQBvnj0IjWLdHxop3oLQmC/c86pxytPVP0v3eC61Til973
h4KR+toGukeM1bQOlRNiMNb7Lb+btWpsjS6ucaoXNeqDv2huv55kbnq1yBKmnvj9TL3SH7mHYCh2
xXRzJ4qUhjTxxtbsg+pQG/lcpeuuhrQS62BK8kzNfmmCT+EXENmFhOMlXadu9hBsMTXk2G2s5DVc
Nrrd2gdZ2j+ZO2/zKSqvRtQJrLhFRdZb5fQoWrkGbkSkWtk5Q7aMAPPk24Pz7DJsLErbepYuelQT
xp9ZlKEChkVzqgNML73+YFZGuJsb/Tk37PA0UiB5zXujYosAa2/cggLaHy0FGuwSuweGnl5HamIV
D5AOTB0t20sD1w9DpCNcFc1JZTla3R32upA+2aDlM2kwcMS5dcJcxAlq5WVLJR7cKYK00EVyZ+bh
sAuqqV7VgwbOJKqZ9Tfd5e+PRFAboEt0Z9sWRXIo4+AT6F6P/QwCoRijfkc6u9xiDpQe+mp1rd2q
uprDN97Q4gHuaXEmvuirdrFOoaj4wpjJW4wqxFESDo8Co9Gjkzrd0ZHWY2j2V101xsUNsvE2JjcR
6eLl7w8K+Vy5mnjIQnGzqI/PlUUmWSSL+zGrak8TMyDZxdm2teoAwsScP/17ByQzHgyO/xg9UJYE
uizRCBxLENX6F2BynUYDMA0MRDHGF9wzrU4C33ZXSsaTbyZVd3TvYYgY7Ai82jBfF/PEhyia97YL
mUcGer/hSilXKTwtVNVlREbDsxLJ1zwJM0QJQ4FqAzLXlhWZ5akMkBcbeUSQvhs2NvjulYPbXqXd
mf6kfKym5IHM0nD++0WbGIYVE3aavz/Uk68qZlCfCzVArwUNPLTtrhwc8KmxGe2bOIqPrjLlfi6S
+pC3v6yB66qvbayGel9EGzPpIJpNmy5x8sfh/iVqebYXCe8hZuiElSVKs42UKJtSZPiV7eIlG4BZ
AX/BLVMOGFsD+3XqGwPQHdxHuGk7YIXOarHxr9I0DzgRqef5fcwPqdydpqr7CE4/YuEzVqWTONts
KLu3Yhpgj6ZZcakIzCLKlZNHSL689ijEayeb1ObvkyfjR0d12rkOp3cRTAkgkTuXcMrCQyffJow1
179fHJNijGSN2JTHMsqySxl09SmNonWntPK56mr1n2nJ/yOz+n8xDStWRShTKRt2vmULG3r7PzrV
6yJWpPXv+sikmCY2cclQWpb+15Au2kdvd5Y3YMNZ9zr/T5J04yF3OdyEQKWqiNnwhiUblU4VuYjE
OkdO1aw4VOLHWTVgZCOooanZBA+aNL/KPptoTTBORAEGuMp4d4kUrouO+6vN2+uQpeCfjBJpumZC
bhjyMSI3sP/3Hxnz/i390yeGRKLrGAZeDcO12OHwz9+yXjtjV9Ud+ei+HFBR7XINRmQth1L4ATy5
TTFhcmwF7bURCP2kCmutt0H80HE3P8Sgqr1Sb7pDjB+ucu32DSiodihrPV2H1BcffXgfeQyXvE8x
xM8FsmLJrwsj+xI1n4Me/FqKqrsYomEOWcMpbMrpQVI4vkVAVA5BDf8o1Q9GziiDDEpwNHIcnEyt
kiOawBsdUf7871+Sf40vKQf6COwfU/GqENP7l4RPWAkRJQPPsiZh5yEkgZHS/sQGdT7QBwR6A3fA
YIXo8dKI/y+P4N/80D+9H/zp0uGNwN4tDan/y/thFqBL4ljnepvNz0yLf002wLY8cQFYJdEqNbSD
YKSaNT5D2HGFCeETLhKoy65vd//vLwQCBbFwg+0eSt357v9An+cY1EADMnEORPE9tQ2VfbxPh8hi
0NYfbfhXwHaWflfW4v/Hluf/7e6Jn787Ev5mkO+fzP9zbJkGO+r/dYsBjydLDf5zj4H9H9y+Fo+t
4ZiW4tH5r9iy0P+DvNr9ZDMsbD0sLvgfsWXL/g/TJOuMGGbq9n37wH8PLVvyPxyuFYK8BrukbEme
+b8y2Y//+bD+uzUGkn/+6ZRRLAEwJJFgy7RMB0zg31jzPzxKnD+d6KJ2WNPymF76mkTtp50vKYKo
+YxfihziBLdOMahMP+fA2U4p9hwxoYbLOxGmxQKamzuU9Ru17iqW1QYr6UkraeUhw/nK/nEwZQNU
2jRV5cfV9FjK/IAl+pU8xDrocn8mCDo16vdSOPuyVBeIozk6WE7hPvT12ZyouhL1NEjDa1kWgBGF
8t+8WstjXxx7d7ouojkVsrhFo7MrR6b3rVkdaG5PoRoONYFclDI83PJjLsYtd0sFP0W+11P3IhDv
yN3eK7N6bC9N027xxOJuYCJStesSK3PI1AIB6mFgQl9Tiqa55nXuNxp1HyNdW0eSzDs9eEyi61C6
167qDzDO9qmdewpAPnysi2uGYKFDzxnKV7CaTLKCTOE+acGhp+u6Zf7dJPt+LrAgxn45BPTnzg6R
l1Hx6OtMHEPGWrVwtwVSgNE9FV36gDHqgMlik8TjFxsTblGLtdBN9/Ur3p7aS3osskFeAivtN2Ul
T85QgzGvnmYXI1IMHaNJ5k1a0AaIrIMquc1DKLE50WszzdZZJDclqmTFWJ3H90NE3YaZVbgM0KWz
eF8NBkIyYOA0WzAXuSswVDeVfeCofq4AT5cIChnd2dJZ/boE6oX/Z94gxvDSW54ZiI2FpzUdeAL+
ukbH+myhO25KUOkwGr9LXEZaTv/MdwEvEGke9Kj23CdvgbmcbCfZ1zQJuHKBR5Re3PS3DgNEhLqD
A+OrjHCARaq4pFG5bl0aTRdzW+BkxykpDwM0ySbK9rDV/Fn34Ey9xRZSeosjhfrScB9UU/nCaZ5w
kvkWDKAW57/OgIwA0Tp3g2MiP8kfbevsTjr9rNoUlzvTPjHkBwYOO/jlYPwBC9IFrETYbGOw0lFy
vSODKy322kw76rSfytBPJWe1ySRqPZibhTY+b+HVLQrCqJt0564D1jLGTMGC29AM66KpPTvBx463
aEnrrTnFa1Icz3N9ioIRlYwMTmXR8IrFx1G4cqvwaJdfPdSsoqW3WWBacEE/RFgQW+fFzOZDrZhO
QL+8RqJ/aQ3tccTwFe6gAEyrMrf38B0JCZSXOM2OfU17mjWfqKL7UrWPiulNO//WM/vbimEFV4xO
Yi24QA9+z21ojSztcG6J0jZj3eyj2IILyJgASz/AABk2L1ODbacP4KdASHbml7KLIY0OJ9l2MMd4
Z3WUT1rNAwzNh9aanvD1+qkKfcH4YdU21nuJ15AKf6+pcCcMW4dZ80tgNHISElQJNM7utYZp7lXu
tE2qaavpr/aiHTv3IWU+rS2PcaP9RPlMblCeS6GvkfAB0NurMdkxHL4y9yM8msuNJsMvvV8+OiPE
RBD+RDYA+3Eoc2+KgAbGw5nA5Etn17AK64NhAl4fChftM8XDNeMFrYKnGsBO7bJbwma+0IYNbbRe
+qYIb65sPmN02ZVW2xezrH7Xyb5S9lHXWIZANeSnsHHmDNvg0FsfS99u4649ZlKPgKyRhU3mfify
6Fbm6zwps/vKhMzPnPC5C4pDXX/LIEU9as+EUpH4D1ZjvLUpEXnmKWqMiFSogcazgRJebphO+wsj
zKTUN0sKUDqpXuY+u85Q3WWC3X8kGdlE11ROnhpRNIS20jt310jfzIdPUyvRMAyYrdJTIn6S/X2l
C7Z2fX5VQXSSZYZeUa0ceGMwMphxE3CMXzvZELqwY5gJjfwuHD4G6VLr6zme6QjrIYJxDyp1+ixw
F3dueejrryL8dgf4zuU+IvpkQcIZb+Cxt8Ew+Rr0g75cNkKKY20UqNg5vPo7hzx6IkTSrPK7pSzR
j+kSCiwljbXKbDjg1nzImneMdV6R/EJ/JtZjYI9jsCglXiF8jXVP2AjjUnj317eHaWFGblWnbtI/
RDK3oIesd6W0U91h522bw9SJ52ZY+m0S8/FY3K+K3RNYCC9tycWw6IXjwWrcKvL/a5NHWUW2xfUL
kHLapA7+yrntzyIPDpCx3nKcR8YsUA7KtStIyzKtMCuvno1tRMVvQASj9rtKBIowjy8hqyPSxdlI
sg1YAZoPyUxFq7KfUOXvyVj8BAwnxpRQKh6fZ4BxCz6C7JfRVIcm43WU1yCGa56ZqW9is/boIjdd
1H2WYf3FnjNjrdA/zBhXIZ074lO8X3DQr/LiQ06LJ8riqCPNdom2HSH/uG70MipjOwnUB0temf6d
g6r909edh4z21Aa3NMaiEUVoVzWyiq9X0x/013OM76Kso999SxAla7Z5NH/lTFxAS8ykNUx6URPB
bATAW0/AWds6uaXIC6VRvAIDFrWJp8lZcwwdaHIWhfmTAPdKb7VPk2BG1+6ijJF2EGzHIn0ODZUS
KP9dWLh6Q8BHpaOdCP/z54y+gG+tgDmssbMeLIXFKmx2CpEaD1j0meuZX9XzFQHYz9puE9viU3XG
SZjDG+zViwbfbJVq5auWGUdAC8eZwZCZ5+vWiNddWWw4TK2NklIhPX1JG49KWVtHLYD5zi4pdDgy
mW2n4ORhLrfNicxUGK0r2xSr2c2YpljPcRztnKIkKFfeAD+iMsrdIHJUkOaO11enEJ1raEp801p3
NAPnzcE17jtPa5LPP2SqDsXwlCb7SSis68DQ6uZoEwXCPo1LKM4QJklz4YbIbveDXI3PosfnHMCn
wkq/MpLoB7PbvmCMoUa1N0e2twSvTIPWejAQwsz8ruYxTu5IW2CnZ/I70HSRNPC7aX0FmFfeYDT/
ilyWw8TFEmPKKbnc4xcb0PzMI81TTz1LHTGgZOJ/N2KvwEhrKi+Gzz5lWMbdvZv/2E61jVlRY3Y/
TM180zwX86dKWQ+xgL+ZMzw8TL1zfXloMwM9sTmJKCCafW+tiuR1IpGE5PuYVcueuEPmvtRz+mJN
DmsyxLExavKeAU+5tnV5mPIamZQXA6N/bYtLnycvprRWiyWOmuieKi6SVgs2QYbmn6cHgC3hs0Y8
qI53wI6utSlOWtau+3AOD0i9XlyiJ3YfZlZQvwSM+yilVJM/4Ev+aAmBmk70DXSq3bsJUH12LHgm
ubJu3Ljg9jloyq+KqADmZfzgxeDZXMNW3m7GoEWmVbBUql98NEhQ4YO0vtCqWA7ikHBaMOyayw2k
XM0ipVqs3RxCJn8tbtFM9/VeOzDae3Gr+sUG0nslxHaIUon3pwAJOZiJL1sc5wa16yLn3jfDe/gS
3P8Qb4o8pjet6p1OMm1RC4ccgmxmX3Le8L1A0fDyZQuUge0GeogxmIndrpXBm4kyd5/bzyXegtYJ
b5BpsWdgar3rWJnBQ1DKLTvNzoWcoJ3hbS1irwvXk0aJ2wq78gEcrBrRxn6fUXVPye+gCL7S0Dqk
DLWYW+Cuy4blOM0mXJfhO0k9J+rvgfgak+Hd9S919GBMDlBCtoUl9pNheLKK3XWvoSUL1fuGmAEz
cvl6VRo8GrtIOS/YtrR1TgTUSfufGr/+0Hr1NJ81HHX5GmapcI9jED7NFlEyEMmJ/FNz3QS4psrR
ZcuLjTmzVnuLM2dlj+K3NY/9ynDQrQAF+6qetkaE62Zq392IbMA76yyuc5ccgCReMZRgGYpuyklO
6Gq49JPNon4PKYzF4EXry0OG/cmbWm2fCkIeXGhyHZgxHyKo1abuTO/dQmXqpKtqlodc2B0eEns7
E+XFdrGpiQsF0gC8h6mciCRhny7yY4xKGhZ/5nQUpdAS9K7eEbwmXT90B63qGHgt3acJmS0gQVrE
uIEUjQWGHzWRzQqcDWnWbWCOqw7zpnDfjU7bDO5viB0n1hsstc195HSQzqmYJvZKRM+xqRMwb3yN
YTnhcQ2pLnwBM4d9CvB+cNVnAqV1v2RPwl7KDd3bKQ+G9z4qnwn/bQwn/Uifwqic2SWWPlXDAFvP
SG6mi3FIlWPi8RLeVMPupNAklC14lln70vWHGnAp3vLAOljG11JYu6gzFLldixDkq1gIgSRdDyfL
vtbTvcyPyL2pi5AYj3RtlTk7ZOCV1alDu4vVgvese0Gn33dutDfTZ2wt1HzSuvVDCwajxS2AiUqm
Dw6kySGvtlnS+BnuTR7XVu82kYtLamFWkLJbkHnGvjXE2Z7wCWMO4zOolM9d1oH2ICe9hUoIVuIV
iozh/swWHwBwPX/GITmwaeQY8MAtzNZliBPKPCGVl5hnBSchkw1oApGvW29NxptGOduTp3NBeDAH
+LxXHQObUGZ73Fgoi+NwY3Si7K9M6QdFrjPqw+d5YBWeXnhmP+OKpDjIsB4N1prQxayRqI+i5xIh
fDTYUpXOl1B218BpcCkQdhxjutQUJNZR8VAtlBZW90oTvcqqhtDUt7TcbaCqE0a5pwgbh022nyba
GPD0W0cKgwyvEQWYEXMcD2tSxWeUsy0/m37Haup2SUocK/0a02dZkD/vBu0p1IlJi2VfERCj1g/W
PUgpCIHfTJ+5GkYcIvbDJOUvhroP45QzPCtu+GKPzcLSK4uhpNGqkxUV3hIax4Es5gPuBZ6GfOQa
nGueN9z8RdzwJi7DyUr09cBEzbHko2BWuIos+aA7LGLpwR2q5bvK5pNdqxs6EcE5Pf4Vt8m+jcdz
T6y+FdBEJzM75kP3RRqAtzvPWL8SARizM+fA97LWgZfZfcGCLklmppMvmkFl27GaghVbfVQBlGhu
DcZ501p0Kn6GnnP9NlT6h00Ote7MtYFxmlDr0dHkLm5jGth6k7nL1rCXXZmZz7aBsfJxzt3F14Pu
Ienl0cgoaiFQdQPjEdQOa+J5Hav7PgxrLRr50cpiJxYcj7Uer3OMS3XeUUo0jMI4hOKpeyoLfPxT
2R2Bvx5x+a/azvTcYH7suhRz9qg9KgqClUYxCI42fR8jcQsxPa0Hzc63JtBdIyLNWhikisCmoQ+A
cGoDGNkmOdhxF4IVWFF5eVF3WCabQ9eR4RFyJavLHGalTCp2MbjgU88CwmjuV1WfPrAkivVz2zYh
d9pE9ZpdYAfdzQxKtGNbJl9iVM8ztYZIU599XrvFoPGPs/xs9hbQWrxMFiMifcsUn1p6kReFfjvE
kUZh85Ma6QaaQbVJwQWOSr6E5bfN3AWNmFF5tYtwOVhO9csAGVbF1qtM2q09cmNFWBdBWqyS+TvE
6F+VzrbUT033qbUZbAnt6jadSd/zij2S5xg1DG3f602TzQPS+EpSbR+3LB/i7r/7sclCot1N1u92
6sgq058RMOlvbtvQioo92dFzqePvS3XtkzUqFcUI8LSieRIkWCyJpd0839M/RoT1nZhwwmFkvndt
xc4b+pw4Dk74pGGebCHUJG60ofz37YhvMnuvgl+V/lamAwnbuHieUrFpRhCB7uT1IocmYxKCNXQ8
RpzW1mYIDo6EMFOGMPTi3ID90L/AZSC/MLRXtuXAZcAk2ln12cjEyWrrp+GupLPf42DEGmsLaCfu
Oz/HIMUD5D407C+hwqEZ117SaCRSULWnLAj+TPsaxULr2Q5A/hb9Ll2uUkSwc/ofhx09bHkEYm4n
6TqIObeqtsCnlaD8EM+fq5nwcbT8SZsQoU+e+uqRc3nXzY85ZAOtxj3jsAOppZ1GXV0cFn2OBJdU
/djH92js/Il+6xt8exNPJNWseknm8CsrWw/WrszjQ8quuSLdSKU9dH207ofozBbUG3uhLnlKaivR
v5OY5tehqmGDLfgXMCSrXh+OkxUjzyUMU8OaHASNTVNG0I/olTrJpMOaH5rmjbf4rKE+AHzDhOVu
5hSyHr9vOfp1IrcsDdwE+MeETdVPTr63Z9+yziH7PriOHpeFDZCgooD1A5rw9fh3yvmfRM1DXACg
w8W/osOsMQmwH0M3nlFrFBkCOoJQ94exuuTutKmr6wSy6R5ddxeuwpRlhRmiBusdCEBW7NpgVKrn
D7k2MaIxf0QxkV6i9rVTNlHl5OkDNGUxTwfZIvZWIed6TeiBieumnORP7ZCjHTHLvDtpsF2SAC6W
2Cv+yDTK/VERpTTVc9ftWXSzdh1F4dL6bQiZ6BIvPA+kAs81fRjLrx7x/nnASYicJiTB5E6nVqw1
r3KI6lWnoX+5bzJjySPRepdyxR9Kf279OW32rtoEPXnYHTUYUbeIkh9gIfnsuFhNS7CG9IxnR3jV
EKxGsFB9D9UIGU2rOXHI4y9JjeMs2k229ArR+qOpbaaw32LAN0JrPZLbb++VCMKVrJ6NEguJeU+0
rxx9S7oGW+lrjSLBjbaV900EgO+xC8OT1lhuBjVuywO5g5NzDHXbMwAHtDDfm3zczvoj1EaAlUQ2
3lOCzBNiLmX7WrPIDFSTZ7lfQSK8pCBnC7SnYuLuPLIYbDPHLSXGVwfEILPZ1gLN4Fyz3G9qxUvE
6rW2qM9U50tV+NUAxWpIvMSd+ffA1+95mDTdEgzj2eNjhF3Z6IMHQ/4BZORr8a1NnB3EOJ8Wg0UN
rRdGL7qhnt0c9hfbDPrmilt/Yyt7gyJ/yCN3l6Xvdb+fFOveYAvP6NjxKSm/zOWidS91n56RunZx
9hi32ZaIHm6T5QbDZdVxR7H5TeoOAANO5nTHShEP/tJH4ZQHMf3KidpujTA9Uv8ov2B329CY57JA
01mKG8TFq1LycdTSS5DKU0DMMWi0yZdG6nq2LsUhTBSDWknEtm4/cPNdzFoX66nnOKrm9LepuPLD
CnMokx0W8ZJ6QrqukboaijE5h5cxbQM/7EOyADMChcYAqGK9gYqC1znoP4cI+mGOTy9o7AxQGKGi
4d7sBfnv+1IIXmGKb7JgXhDOO2ailFfubONXWcPfYTmT3W06Z9o2jD1AUlHtGOuk0okbLNeiJFoy
BaY//c6BXbmAMJbkFwimbR7km4rjIySOUCwtYLQPYOzO2GwqJ91aLB9JGZVItZPdWxnZm6U6uPkO
wP1AQN+47yoD8a4RQGdnjgFX9Or8iq13ygiM30AH8GaUMb5LxfqmuxKga+F2WYh5oiwl2ZMe5lvX
uKc93gxSpikL5kK2DVpMyQZDbXQYdrENgJpzpQhZmSqyk8OOT+ZThFLC1GGnZhIk60XclUQV3UEI
hPkbrT7HcYv7btCig6XJV8fGUTCONBkE0RbWardoh4eFHXRHSvYRXC7zKzCy1JE84obRIuY1S8us
R9E6smhgmwWE8mWTvarJNpASNB0zD0OAZoC4QH0VeVqtG2vMSL0Hh6xadxgGPRsf+WpOjGXnJNBR
WQC4TCXeh37tsGnl1CYW0p+G1BXgvnebdL6VL2T6Cx/82AyKRtxGUXwNE4Xy3E5q5/SRvR1m3vq4
Hh9nEnPPMuXAysP84GghM7JpzJ6wTE2iJKvIx3puWbbHfuz2ESCIE2h7K1fWDzuYzombNR9qzF4j
0/rtmGu8Qyz8wazCK5ZobNAtb9DKE4LtvNuG4CVxrfpzitJ2x77v0x2TgWE00AAacb5lokO57ags
tAC2D0k7kkXse430X3kL73QYWQbuIOUfool1jnVzdjOrWcfdMmOHLkdWtVIQL9e5SfRdb9COy3j4
snQC2ax6ZK2WYLxnh82pD39gi1RbS7ofASgA1Ihlw9alt75dfGp9oJwDUUjo5kzmWFVcCEo92dDk
OkO0qrve9ep2vJl6E3jp3m2xqcWgOPtI7FSf7dwi0Q+1YbBIuXf2Oanue4TIWMJxFcWucWrDQ3pO
66H36lRr/WX4bQo3YjuJ2WJW+w6c4tjqZAL1otiGHes1g456PY1eYlu31vj2TW/SqegNEJa+GOVD
3+jRZpwtPsXNc+RW96UFKNZsffCnhVhoEoTbQbnfuqwoxCq4ZmnaxGvdHq65iRul7QoCSUv1K1Jz
tBU1l+3UDrdFA2KKC5cb2x4xIJKBWOM9h/wQszCV1TNaR+0lWWdaEEkabNM4Nnp55vWZOU5Cwyvv
rK+yKw1fxFoCLWNp6MTj4JDwdnc5O4xjElEmWmEtDML88LFY/NR+GwuXQj3axASbZDPZ4A0U9leB
dzKXwQ8WY3tltGV7ktY5p51lT/fktX3QbFXBq8Tck1PsaeFZuyNfjwFIj7WaWdnMVMr1EvZWcyvy
6yqEy03B6lKnARZLTuQO4PrB5tudy94QG2f4YFXQ9CeCTMCKNDGX+fG/kXcmS3IbXZZ+lX4BlLnD
MW5jHnOeyA0sM0linhwznr4+sGT9i5Raslr3QmlJSqlERADu1+895zu5MyK0RYcXJlO8bWWOZWjQ
A9yw8MGMJmIOin0lGkKt6JZRdXOKmXwwHLRLZq/4Fi/FkjagJnAfb2fKZvxh+aFqkzO4NG9rtQ2k
IYtShaWXk+B7mIthPZgt5Y5VQb9N/cvoTBDPeCPXsesG1AefBupZXLH+jkRrMZFg4JHaw8vD9C/g
tNL08eiiUNxOOj7SF//w6/yrdoJL6LdnwpcbwAzmg+6Wnmk/XsrIwC2exJCyHcIcfJpWiiExdby5
LqccqZmfZftpyF+00uMxFWLc+6ZNTsdwj0tcXs1xZ38ltpUnvycNME4hQ/nFJsZwu4NExyv0gqcZ
XQKBEMZ+tlgrXOJbtzpvHl1V5WydbAiTAHXeVe1OFaO3Jxz7EWiJpLeFUZAl0sq54fsxImLZV3eT
NMhFqdIaMhgdFKtEZxeHQ7od6CshFo3yc40dKhvAY5iNtdN4ItdD4mIpV5xFysHgUG7TyMKfxcCy
5RyVsnt2M/oANZc3lPHkPIzwhVT76PI6lNkbPxCMMBV+HSvS5HsfHy3Gp6PIpVgjjUrXyyLgZ6Qd
iOAzc/ic567bOQjejijwV05X3/QjFPBYVsd2dIqNkRAN45r5uhck0Lk9+Xy4Jzjk6lhua51BDlA5
XvrKobP/WghE7ul8K/0uYTTynFbqW+ppY21q8Y4SlgFMAFdSWd9Tn0ZNN6ltZXVfHJTo9NvExXqa
Os8+4UtmyFNICAtoz63G24fzbG0HwyAwrHGMw5wONxDxvHXSV/ZOZQY432l273Ep/Jh8LLStj57L
JDH6EMmKOM3CvFbFIVUu0oMGVoCbwNZphhYpZT9Nt0HN4zqJ9CGxAtzpfr5t0zchTbBSXW3ejHnV
bemd2rz2Tu8HVV6I6n6qQ9gZaWUf2nkG49U24dZLhnHnDGAdfM5n0GCCHbaiBd7NF8dJx0uv+h+V
0zwHo3J2vTDiQ+6bIONHJHjcF9gOphuvmIjvlHlywNpnrGwXzaJuAVsAOIG8O4PCcYd1XtLHy0Ta
nEXMQIZksGyHzI/BBLiASqJ58GPJAZjp47YBa0d5X9t7w9EbDnYVyWHec0etSgdB+DyZLm8IZUbn
saYRPE5OKcb2lW+6N5NkfhnYRKRbNuoGCHze6N4ihLyQVsYgS4NdMjSWWIR95cUjio+O58hcClng
echvYb6ZxzRxky0WAsQ/iWkzGJLfAadNiCO+9shIzqWRv4/x0WtnB4V3zjyzvw/C/lSJIj8Sjljt
o5DWozf4/aorLhBqyuUEt0dbeZyyVlBmx9TTE3mto6u3JDsi6BNkjWQV/M1SFTeJfHdKraCV2Dtu
lrNfm97WsUgayFomSMTAEkEGZAObGtsLxyKrBXRiV0G6D8abjsbQ7WSHpOHi6q9ddBp22BEME3XE
ErW1uyUWzgLrTP1bdGw6fvSURh71NkLbdeRZnL/RlWyxJA1blKd4l+tG7lWkHnzmW1dZBMfaiEFi
oNRsVbksgvN6mKBwaA8ieTowH8O2DeQgocXlJSwusdWGpAYgiRFtTxN3fBWVzzKRXAY0Y9u+golc
1XBMaJSJZGadn9ayAhWQAYJYx23YHtGVAjg1E/dqVYRCtWF+mMzHnoStuzSlOmF91PgqzpPRc7TI
F6ATHY4R+tLUe91jppxL6tXc6VX7IsevEbEp92J49SORHr0GJouju5s8s49EJw37DEIOR+dO83hH
ZA0Y9pkqEw9ZebFBiO153ay0nUXrH/f0MmNMMKjxAbRS52eiPEmBw7EKuXZEE0UA04r4pW1U5+HK
wGwFhlBgDZgDZ5M1lwiB1wpZirV3PY7lDGGxM1pXmBNyTcQcKL3AfDIKGiA58bwnGbZfdE6UeNhT
u+ToOuiTVyS+l/QSMwO+BLFkE5ARlDP+vYSIuFRgEDhKqNUSh/zXGt2XNj3vGVfqDQt9yu42I8Id
5EVp9CU9bAA0OMML5lyw6uW7ku5rGcfWbaGn246OQ+ol8XMbD292Dl9u7BhDq4r3OnEW4nEfeAzN
3SVrIPVXoz+/ViPZVJr+huuRbmhHbO9NkeywzjxkwmaRbfudN0B1kxVTI2cTldGDjN1oky6iPW5u
TNQrVNOwITGX4qfkS0ZLt03civFyvW7yuF3XHJo2pRVrYrLkW0/L/mgHkp8JPsfCqXivkf91r1kk
fwzGGgCdiwM2gxXn5A/zlMZ0U2gqjVPPeYEtn4l6hnH/aHauOOPYX6ds7le6BWHqvtHkRijU56gI
ofdeB0kxY3vUCToaN2G5RL5mu47zDO02ifk2RQYQc9XVQolKaaqcyfGDR8lUGg1S4Zwp9qNzKh6d
qKpuHKuZrhHZtTXnKy80260xluZ9NPFlwRtERvpOFlZ9rolreXZUcuPLgFV4JBkVxnBwO0haudoY
8vfUoadcREa2CfrS2vlA5A5co7sviyBcK1vl0GKrAHkM3pIAgC0GFAZHfuZGl5AS+H+++8/fcUAa
zyMCFN6wi8tImw+yOaiploJFkeNY6tbTeZTsFcK21zTjuPFDE76cGqatE4/yKFHiGA36KtGLq9NY
JKvEWh6Y2MOftODlSn3x7em90HMA6NdOjihkBFOEKzQdjLgMonGbvBlzn1IIg5NUNRHpDUSiNCTa
BHUY8fNM+Shln/0RgOxMfZ03F6vvBjzcCszK4nUkt2QV9E2GK1Y+Y/Wv6Vy7X5cz/h6/sMHxMVDE
mYVc2Lye/LC/5p6m1u766VoHUARKNZ+qepSn1i2uVtTiI5X1xY+8e61G/6YbSAW3TQ4Olh9XJ+mM
W99MuvvK6S9NXDD3FEy1B6IZ9i0wiFUQzONFkdEbMmoyPHklnM249i1Z6jalBROxvS4sfa/7GlE2
0/G5LAyi0Tw8nbezSU/DmxHEWZZHqm8OUVy3G1DJiDVova4qlCvEpZGF7JQW8eNg7ba5sqf1PHX9
KbEWzKkkfcvmxYZuAIpkpqtuxIG3NcypWHEcaMHNARQkM4Vc37k41F72NTWoqKMJ/JIJGVQPlzkO
rPOIZpw5i3upWnHAp5LsSX9Vdk0t3oh3s/tm+plB31ZADZvJOocsgM+8tHeU9tgRhijcY+i1GYtX
L9B6Q4SSSHKxJ8l9ShGxInmjvg/oTVBuvgSjOxx1pF9GBRO26SsGTg12pcLuvnoEDHM4uilEc0Dh
777kmSgwVvEU+x3N6YKU52K8r4vQ3nlJaFxMw0fdSaBzMtkPlm+zKHTv+YT3raPtldNRo5mdkS40
YXPMk/lqmwacHZSTXebc23LuSB1FhmD0pMLNQfU2E+7lJHD/Jedi02d4mijOlVp9Kpe1FtD3K16i
laWMD6NxXgZ6frUO0uuUGp++oe6AV6QHiHwVhbn9aFHvCA+PfQvYSIRM0+jKrP16kIwzjR91256Y
YnnAQRtcmzAQU9CXQWsyNKoRt5pTQjyjo7YGS+7aAEGUdScmnaQfW/kuaiN21xDKxRjv/BnpaxSG
72Qj7yxfyY2lc7UBGwXbWzhPUKIv+LuxoiBHBpfMgtkYVMJVi6AYIUo8D/2aZOZcr2ckVz1pblTd
CfjjDYgwa2vRvG8KFEHYLQyQfs273eOq7hpyOgoEiAWqzBVYLHiFehnvcFopgirb2HwM2sIizNt4
Bv027npDHFUhB9QZ2Nyj8QGVNk5hRN0V0oZJ3wL64G7mg4Ed6DZAxE34OgQJ4W0M1onJHZSJW02f
u0m6u8kiQFjPoMgiM3/jjPzZKIJbzXF4DZuB520uv0XJ4DK55OgRFbcyxqfnPI7grBMHVUGikGc7
hQeQHBSKQ2aPEU0QGTRiMak2tC4HYCNUhGbUkyEuxcGoq1MaeMYusDhH9yYW07LvyKpynBcvgBNo
dfnGg3O5nfoZcOXAqkhn6aJNkuvYuW+HfMBO2E6ntBHl3pDle5HIWzfzaVzlQhwHxn49xx+nSK1L
GI53Vugz15LJyYX1VqT6Cx8T9LgaqVMVOdsptj0eH4JGs+KxUOlM7e03W2TgaGs00B6tB/h6pHmk
4zJlK3pItYQBTw3NKk9jY43qyFuXfgFqJTroonU3fkTuatKae3Mw7VVlVtU6s1mGI6M82R0C3Voz
1zDCCBXYmOyyDv4Rtp14g2WriO2Bjqh8abgDTXiNq8aK2a3KApAUOuIOfrFOa5i4jT3vPexm9N/H
k04+xNSjVonSrz3Xz3AC7qoVlWvfiG9DNJal8eT50Nob+tt9dvRIsN+TLEaqdJ1+4K2rDlVQ0vfz
KkJhSS0AZrsWcN030SmKmfxnpK9AyOSCgta5Lcg4WBUM+1dmwSEIcc+wibIW9PAQPvjWzYQ09cFV
HSy/GcpG6g0r2elo61Y90UtT+JIOSzKaovj1knRH24UbYQpq7I7MvYzk0ifCvRtmxjp4ouxt2S7U
yFpSK1fjET4fp0RAlZuUcGlzTp1HHorV6Bn+KsLZu4sKtHkGfAEaK3Fq+HuDVdudtbcHOYzYkxdz
2xgIsKfXFAf93iAK5Rw7ebTrWtq/7WD1SL7ro8LOjsETgGqWXjQT4ZTN6ptNq6nxGsybXXpgoNgW
7m2sFUt7/dyWhG/O28L5UuG6NhivBRMsDEJk9aNMKI9YSw2YM/SCa7eiH51uyUDQwbvkqmdzNzQe
FvuO7KEfQYawaty6fn+XeDPl7SnNnU0LBnTg81Duj0A/eKpaD+X3EWZxSqy2H3wvmepFvBlkrhxH
n2SVpjk1YbKLcuvsYO71+vSULzAihHR11Bzvu5L9P3N3DS8cDOU2KlGK7pAXOCizs+mpLa21cK65
q7Y+Cv/BNG8tdB/xF9MCZ8vpEpXRNgjNry5QJpgva5FySLKq5wbCMmeiG88Wd85okizE2KHFuJ8X
9qec6Ca26Yeh9Cn0+jcHFQGxD3QPom9F0p284K5vy9uwYxI1iuOMmBfOGrEJ9Fdt/b3Xh1y/pNmn
gIfDJMS3XnR/7iuXUYV6qVxgXAPT9awI72Sqdn7EHLxaB5iG+zpbZQmyZxTJYGMb77XswkPaBTs0
EEct0ouY0g3JXaux9tZcJCHNUQcHGVNhHL65CGEaYGT0s+G0GDvf+z7E9V2YdRy6YoDa8qDi5kQf
4ITn5tpGjDyNPdjc62KisJhlxKO9PC8w1XysDaiOHANOYnjTUI6OyX3RvBXuxyzaLWwMJG40/OfY
hG1Fy1A6wWOqaQC3UI1BRh7pRt41WXWyYOZHj9lI0Q+9lSGlTccQV51o4wPQrP0sbXp+ifO1xV7M
2mOehty4KSL8IYFHEdEZ+SL+Oow+aqsGJH3uyfvAZH5RCwPphON9I2SCN87acODbUTyQwLRuGWXO
AWRbddua8sNZQkcmn5B2RryO6s+VFuCB8/cA4bfRvgHxSCsqNzO6OlZ5HSuJdWWZmeS7DN1FzjOt
nZ3d8UfH+joWCJ3Npie+sIXyEKHlF8VbaGTvQzHdqUEsTLJVzlHZbLIPo0tO3pRdksY/5JIHq0fz
GoOrpUIN9YRPP4KtGSNAiq3DQNYFg1JWHGaBZ+RDQBfYw8F+dtg+kASQkc0WQZx3W1dLxjcq7BbK
uLaHYxOwS3vhaUS0307lLV3aXYYKzM6nuyaIvgp/evZcfPkMolaDDStL62tEqHvjUe4tKLkYGYlm
Om2O4bEaFoCz8Wr4zQ+ZIxhVB6STdD8RSy7qFl0f/NraOiiwzLg5L2gtxzbQrTLjSK0DjvtFA9Cu
fQSspTaOALM3bcD5FmuCUT7nzon+7bmFUEGK7rGwiQJBis9m097FVMB5776o4ic4GzK2bV9abb2l
02dSQODOsqNtMl5UhNdiv9cDGVgIcyfjSzrmNAXdq8Fazxn0TdmgJuIgknsRJRfkjus8Kzcwb7aj
YZwLlNYOoCY5BYylAXonzslSVJF9298Idse1VxC5UL63I1ODtpqWnVyuvSZ++5OT7w+/3P8puvyu
RE3QEDf6q2t9ccdZqKckoZmeUthHfssqIgnNnKrCAp6NTf2QJc9hhOOmBma3WjA45AO3Fh8+rV9/
wf5H3VVV8FS0zx0PP3Xz83L+iGb9xb/35+jWPye5/v+WGevzjv+/vZf77zp/Lyaslv/Xrbn8wP8Y
L6X9X0KhtvBdcl9xX+Ku/J+4WPu/PAetq++4SqBGsgU/8kdcrM3PMPbhv5emaYMqwIL8h/PScsmY
tV0PLTQpjvy8/b9xXpq/Jmm6QgrT8SS3l3QWJILiGv5s4Z3dIK9Ui9yzs9odkAYz2vU44FdG1fUA
inGGr1FxoXuZAMn43YwvEVvDT+RNSDNB4UiqE8TMOz9zrqoO0JCju79IA96M8Cu07ssf3Zi2Wwe1
F5NLczvXFsPfgdmLMat/saurxXP8H3v0zxdEyJXp0bewOSRZv3mSXQ46CQUqz3vlvhsz+e7+8sUm
Rs3zuzfPLMnRntz0PJnGIpwFRRSEyLzIQ6ep5oJU9LL4EC9NXOqKJ1GWS0e/uXCKQK6fBWjzJAfO
du5d5BcRMX0hSSaOJbxL/QmWq46ccgcHZLgSUossxcz3UV/Md3+6v/5mRfhprf71ZSrTVAojusVy
4Lm/xfyWJQJJrBNUydVgM/qpDb0dy/ybbvqEYLG2X+OVgVfSGOc4V9Yedx7tZVgezwjE9G3bZxdV
5OO1HaODrIBLoluOHkNyHRJ7vgXqIg8dOqW7hKjXjVM5qCciAONHgl54MwMslTVWOuZcy/lURB8V
nm/rCP04vO1z2zikJZF0FOf4Z0rxvepD+aVNHHh3VV8chjHc2E5R3DQ3iYsepx98YjQyIzl0Lqr5
3mz7M/FxUJ8ByYqIEa7VWc55RGi5srMwfGt6x9llTSJBVvHHsZhIBAky+wb2n3f2hhwxIfGMpqo4
/SjntYtZrldmuzj8HPdmobzDAcuMNR769GKn/R9fYtn8SxzoEuz82/2oTHIulGK44fhC/fZBtRbp
E5WTkCam2nynFWVaVpFlYMR9dvCMg+gyhgt5Yl61Qx6rJO/lLAyL4IY4UTRtRhobAh2bWZY39dSF
TG0n8SCCWl37xrmiQ2hW3nIPxBwb1mFWxscCUfl28mpC3uNGnt1UMf7PvGzzz/eguZAGfrsHua8Z
3luObSnH/O1Rq4YF42E0yToTSh8sFVb1anTymyF2g31Uo7fH6eXuR8vFTUvQnAfwAYyjJMfxZDTs
5lW1uCmsGNxu6Zeb0eRhcTzzLZ8iaHODzXiCEumCD+byz5cu/+bSXZOmG7F/tkI3+1sOXi/KrK4n
2lWVn3PWQZeOXyR7ISMCQO3gnasWkZFvI9/FqxwyV4A4l0fp+p8vYzHQ//4O4ri3STG2hFxacvz7
P7nem3EY204gmR90DSE1g2JuMX864y1/TtqwuAS+mV+i5TsibGv4PVAv4srlI0chhqbc6P1T6UGn
+/ndaEfEdC5/FzpUchKr2aoH4HaRSBoIe+Pz6ZoBRVMBu/5fXsrfvaOW47Ch2A7R42p5qX9+KXD2
J7NiKNwZ1bRtx7Q/t+qhyZho//xDtzzUP7+by1IfNLHCh/8kWP4nxnJKljZDHHu7n3tFhiDVGPS5
sCq6HU36L+vo390IPPHse9K1uG77txuh6lpFso5iyNirTWEw7ESyRPMMqtw27CUUyjD5lmvpH/OA
4Y9jYQNM/2XPkssa8NuDRHWw1HUe9wDB8b++d+MsOmchVuFcDmzSpMNP20sliW8YMFnnxcUPTZqy
EN+YisbYnSFI/vPHJ/+6TFlCkFpPjcIqZf3lgZjivBtBJK/TLLPPkSRAG212eY0BkspMBGevbD6c
hPb25BvQtpBxMCu4JxoKxlFcPf7MOHZsXGh12J/FUKYozXy0iP9ynX99qyzhKlfYpEYzS3KX2/BP
t1mhGsg8FRaxyEAiJg3lXjWj9ZOJ9puuTn2p3d5fhq3WJcofdSmj0z9fwc934tcPi/uEX23blqBE
+31Bdw2ZFrVJWO2sDxJP2eMYVYvqmzN9Wn9xUAesYcrXq7Jrnif8ecztUOnauKoML5cXtyFShYAl
0gAXjGQLqo++somHJcDv7LPKomgmfDNpnQfRMBJEl2QdTRsPJ9hap/LLN7d3OnqmiGt+bug5wY4b
GJuvZkpwg3Bm68bUREfHY4Pkd1mGRweT9j+/DeZfPwhU5JRZnCoFAao/jyx/+iAYC4RlS3jo2iNI
HG4nei5/EDdQ2MSNcturP8HBtrvshGGI07YjnqQu1LOU03nOdHZye9xaJtiyHZtAeBWtOqXx6B7b
NhMo8CP/XzZiKubfnrGFecIuzGEKcsnv1zvT14sIy/ujYGpxdewxsYUXrYgw8xL/bWgdWo6gSgmA
/PHPb9avqatLTcrv5lcy52O/xPTz603r5AGZVRYZEEPc+XuVDIzmZ2WE60Z1+ROXzMMk0uHfnum/
ecl0RxQ0FcmNClvl11/bBnLkwBkuv9ZQ6+a96IgbCKEobkDJo1xzNB4MkPAba/K3WUdPCUtZco6z
RTEW1WuVN/kpteN5M6IQX84jj825z7T+l934bwoJV/JIW5wm2I3BL/92oQUi9ZGBzjoip/djIIYs
jPBFmJ3znKgo35U2Lv8xb+4ToyWLVIlmrQ2iNvsafqPQJQmduc0cJZ7xtNfpFVYZQpEUVlQTBO2j
AE++WugI/+tP1TUty3TZQLy/LkW1BHFYBIt+CrP1jsAEwiDh5DcoPJnc5xEoR2S4//w7/1oxOIJq
36fmYrk2+fbXt6pzkzmh24j5pGZonsovXd21p9Qc732s4LGHITt3S7lyYG57GX1MpqQELgomgp47
rQovu2M++zg14Qe0Z6CM2OJn9PAqZVba1mSOAhvUSUqSRoBy0LDtf3kOHW56rvGXFdQxpfDB/QD7
YfVwf3scEj4eJFURGjyLuhEZxb0e02rvxcaOATv7PXl46yCKsAfH5hWe4WayjOQBez28vk04YwVu
LZT1ebHFEgbFwWC4NQd+iEgl8jb1FFyiyHbWkcznXVxkdxXYn7XtePVm8EiCkKG+n2eOschEdqqU
/pW6+thL+L6NZXy36cEx8wJiDcJ+LtMzYzgIsrb30CwzKs/0VtqzgaAcy4T5qIxtemsR6UQTEgAz
C1qIti/ayLc1cWnnzqb76BBJwsiHMG4juckDGmKye4N8zBWTJI5P1YcJUM1qXdPjHywI91lEGo8/
PJOQh3+mir43FSScZpBI0HvOXKFbb8nI/OEMiyQlKW7R8VoNpgPfN85DZVyK+tkLmuYRv7estuWA
N4Gnvl0PTeagVsB2N5LKqsjAXnmczDeZ/x6KMV5RbjjL7BDSTMBM00LwwQQ7XaGIeYMwbWxxudnk
Hm5zmRTHjF+r03Ak5FbejYZVPRbr7DooldzDkXDXoWK8RsjdqxJ9uO4mp9mm2thFY77ryviuTIDv
xrIsQcctumjLiPeNBJpU5iPooHuyNTvySKyFtRCQErjoawaTSIkC3foqrFDSSbT2ncswxfDHVyIX
P0Yiy2mhd9CLimTgo2WVdd8hNGNbzcztmNpwUPr55EVFvMpGm7TO0+yTvA4/5GbMUoIQkUQ5iijm
CUfulnb/ZzqMF5IuRsip2XT1SrnW9fSx5IBtDDmsYQ+6KxeVYudEa/Q9KIpzlCpdYlTrtnhvAwq3
yUAEVi3obTOIjg2ptZ0nSC8jWm9DTUizhbJm1ejGO1UdsgBByF1dcF9H0TmOU3y/+i2N1LhjfPet
o2N9Oy7+ZZVX6Z77v9sk4EyxoJ10KE9dkOIV8tV3svYe8EvQ/05hVJ29FsP1kBJJrnuCvn3+B8BW
780W/nrY1x9RBbxpDACGi+8Ojlmif9KMgM+IWfrILZ5n1msdFgBduyBag6LDbc5dMKAhSQEkj1m7
EYXd7Ow5B2yiGNeTln6w45i4WMaPkeIonxfVZ5jw3vs8yUCfsp5wWscBgYJaeRmunGJa/m0HloaR
Ko32DD36NGIBCMfiE+vnwQ8TKLEyN/c24NnK5Ck32YNJwWIICll83geYxdd1gZ+4hnuzbdt8OMTd
/aDjM53ndONPEmfT1m6QtNdNi0tGzns6po9dTo5DFDHBzI65SZvKSCtn3435Uadju5lMrz/EIwhE
UWH6g04VQz7xFxpOX66bxRonh2+5myBHRUEdlVvJ4Z/xr7vtIa3sRjN6IUoMkwXiwQ11Hp4EF4ke
+iq4DUlFusvQMLklg1A7WGImX2D8FTYFCsOMWYKczsHP7o18eIqsT5JmaiYP3+gVSpJfxVPNisTE
1gPtkafOAZsYI1/CvPuMTyYo9WPKArNPUhcZ0PxFyBGdb1J8OLw0s8IdaPvWCCMADxQpDGvPwoxD
sfkUFROypwSlSiwF96hMt8F0VGUUXBKj3vm0clY4jqfdIJg0m2BUURPWNYORINoEEgo2HYgqzyGG
FJDKneJO++kJrcaTWR7BCXxB9s4Qo3cJ4UCi6hV4RLWB+wlJbBRbGSYdMuMTnxCnWE/kAVnZC0oX
Musr9aYV3xjcuLnfI3bw4kNZtp/tslKUPJ4zusR01Is/f0AmT9twG0/V+1ThxYurobtYrfPVbpjd
RMNMNNSPiBxRxF/xtK4bhl6kDkHnJEUh15hjaoE1oPYXQfdofPF8oE9lZd05FbT/JGMDMX0xXXRk
HitzTk4c7jE72wm+e5J4GzhbQeH56M/stzaZ3Fs+X9bBedwAJe5Xro1OeCjkLhm+ZG3j3FcZjCKF
qWJnEDKtR/yEHdPPzdALIC6Ic01JTgdyk3VgG/0qyx6I9wuI3KbfMhvpo2ghYXoi+wotYtp5tDPr
6DZ6ohr9nrtecz82DE4CfWhsGHdujyDE7MhZK/XM7ZShEQ9zuFJlsWRd0QPiROGHqwxg+sZZYEWE
DOVrr8WU0ljZa2/fw0je57aAJpFZxyFym6NGz9J3FTAiH8ldnOJv03b6OJakS7t1DNwpSE0CVcPP
SGFAMXpGwaX71YYQ4EXQAG2HtIKZMAHT1KemtDGHJbfCLm4tIOx0BbNvll+pe/p7NBXRJE5T/I7G
tsWyiLVKLuC7TthfolDB3TPjoy+7JYRP75QND883jhpHe4WbY20P4VskNRLRUg3bgoBz2yquS1Lu
xXe9d44r9oZMvJ9WhxOsOOfS2OKGZSp/IO2ZYpXr0lWBRF5fqtx4Ra37xGH7WNET5z9zd4pA3DYl
/zwdJUhdlCYagk+bIldRanQA2lDzlr11KKoqPtIxxBBs5xj/imIDQP3CoLfcS00PdS5d/Nnis9A5
zCDqtVFFOJdjV62iMnltJ4ycGk3KmrXiXeLvN4FHbzEv7ZEorWZdvBcWTg6EFQs6HDmvJAwGTxme
cZj+zQDWtdOIViV+jRmLvSncnXTH5hYsRcRtPpl7qybIAkTpJxL2GRiuT8Dq5Lp4QlnuEDc+23kP
kIlH6RJn6Mnd5R4V8KKAyL6bxg+CfBjVNg0b09QrxPiZtxl11tD79R4oUK+zDNhXgYRZGMcAX3OV
WWfn90YXbZW6QL9XX9jxsi3YesqIut8MLrIvy+EQQykIwijHoFXws3T6tpUaTmHGqJjTh3sGSp0X
H7qHuMFpBqlW5zHgcOky1zVClFNZZW/Yzh/TFOlbWe6JuKAcCWd10L3DaDH5Hlvmwc6M97B5HsUC
51EHLNQsbxMoKvJAt3kWYrJk1V6Z9h1+8k0baTTUKXL4mjYxYkuWeZGeHWECYklKljv8p0j6HqRg
yk0cFtnr7aEeuYOnwo/uzDp9KhLufxhi/RbZz75tPB9J13gLbaVc4+dhVqwt1OEy/GzBBmxUkpNq
Vt8WxHLBmg8u1GlfkyFXW6epriocvvS6k/SWsmOo627Tl9SmGoXH2POZNgB8ROxQd7agxubXzpoO
Q4UYTo7tj86aP/wkIgCZatMeVLQa3gMMzFA5saSMVrtlG3O2nRruCsPAZlct5hX31l8k1eR3P+pO
HLwqQ8BMGBRWXsQKyB9eOSU+mcAu025UxAYy5J+IuB3QkcF0zH34ecBbSDEZkqsaTYBJbnd1m+CL
vTwSmSlvWEyLPQnwRKfZocm5qL3ru0X1pp2Hwg+9BwyRz8iSyNSj7jBNcTeAHNh0trfRhGicBeFO
5w6ZE4X2UMXoJV0DUYKaHiSpqBiBSTOYyrvca/xjYirOTjATT65F9VlG+wTpWD5hoDEwSDSxQQIH
8ilGa4kPsY7xczqK2xIWQ0fmX9ijLyKtm9w1FpOcLuQ6EfmPjvM67i2ejghu7k3SwAWJbML4OEKX
j5JAmLKtdvqOpq8JZNCAUiLb3cA/o9D5BmLj02BZH6M0bhVho47UZxxrx0ChCWmGnPqOZV427Y8Q
hKNISMrbWKK5KVLUZJp60OysfYaCFgbhJZUDERjqzkI1XtVP5FNFKwcPUdbE+4LAOCeZsGTIr/TE
lgrt3ZegjdIX1bv32O+Bw5PGZNLO6Vr8rZkyHqY4wrvHNEPoDEV3RUywnG8qGzWvX/T9yiLYAp/n
PZVOfF9TV6GckKcmaF85lKR9me4MjlKESnYUHENw6pU/n/tcngof1wiSpKWgL/dD1HzVCUDqFOfG
LlXlmlb402CfMiwPW5U5+UY1ifHUFMMZNRp3VeCBLQtIp1uutCzn8OjzTPdAZ4Yuhc1pwxmagvI1
1nBIJ/MhMuWlSPaiiO8yy4QSw3StbMW3qFT3UBJCXDFeurYwRR5Ii0Xp4HTs0V8Yti7qdpSrvQ2C
DtqtQ+SlRazdpsO3AO/qO7FLH0KMmki4AKJ2onCpGUgk/eLKyQeJb+3XW8bQ9wjaLomIsSlb3mJB
f0VG+syTAbHKEV9i1/uwOmRm5n9zdR7LjStREv0iRMAXsKX3lCiJMhtEt6SGNwVXAL5+DvgWMzEb
hij1e60miUJV3syT5ofNK5uzE4so/6JqIHnDNH1RGoxLPX5q2Pqjf5e7qLAVmLVlGL5zthxr+dVN
4yfJ5Od2xvR0db3yWlvOIId2xcEI0jMZwyme7plvvxPEPctKmIRJiV7aEk6VbR1ELY3zCLmKil8s
5ToHYCAly5wKFlp0mzkBe41jwc0v0yLEzbjeYmgmWVpU2SI36fMrM/2gmRQ2ahCCF512hwJCSiue
6nDf9TrlCvahNBT585DUtm5G/2jjGFdaOd1prOkXXp5gFvRvFRb60YDp50XVKed0d+Ceu7HNxrzQ
0skJXQvdVcGmzy2npd77PoPV7A+48U9jCuB3tvZvolmYsfnssM4Fpf2e+tG30HhduV9fRiKNJvsR
pqQhR4+AowD2XRouS3rZaOGiMTHe5taLKYiRcQQnlAxqNweM+8Bkd3RsL+k9gvVBB8+ywFMf5o0O
qzS+jU37Z8Z6AoDpcTLaQYD9phy+zMRABkrAKUSlfyhq7ZSCrpy06EvToJFGJtzR3go0DnwtzXHU
/Za2C8aGiErGVr/aATj31pw6efFStRMhoKWGoVwYbcqxJSFPxm+ZFVSWpQhKoQk4hpnyzo2ZPtBd
wyrZxFTUs8jkxAxwMw/Ru23X0TaXWbiZpZi1i2+NiS1wjf/gkOCwWDV1TkoO/YiESDt89WMCfyyS
KRdegPfJNRVdnymFpQXm4sicuBdROQCslTNthr2YSe+smWv9k91jusZfNeTxdAz2sbCbg9XDhKJl
lpJcLJW+B9zJ7PdNbx805GXmxfGXNNvfoGa3ZAf6tVM05NbRez3U7OIaUtVMSCpseUGxcjLxWxK5
1G4Tqu62CghKg7FbEivUF74VK5A8eC79qiVKBl16yLrntOypZHO7LQUpezV2q9QZYau6RnbUJT7r
tOJjpAFNpFzUCnbdVP7LjHo44CNehR7HhbGJxHqI7E+wZC3nSV7nLLhLJHiYwtxpVEoaOcrONoZS
PvVQXdnD7VrdtRcUS3YbDyPvIaAWReTK31udOqdd800xJijpxOUUgcXS6kx3K+PmyQ4Gev6EsQkg
CuJpM9/jVFGXUyXWqlMaWZAfr8Z3KJUdbRqiDpw2knZf59pm1AifMFL80IbaX+GwqsglhDdP2t6r
rAqcaAzV8vrv6LC2FnGZUL4OT6RpipXf00BaDnP+tMYUCt1HzhpS0apzlGN+1HAHQ6oiQ1dDGUj6
U0ZrQm9rt6bQV5KVHVocsZ9sPnb69Y8fIvZ1IviyrGjbZyZ9ZpCAiwbPAo47fO9J+CyT8J4NOEd1
e17MBm5UuUgBVA3dlxZ0LETGfnTH7USZMyvIPZrac1dmW68XR2ZZf9nThMu4Su9VIY9tnvHudLyF
VvTuEYIDiiVP6ouBMsdfpyi3GKbXVY0LEe94wya7wk7HIiX8slg1wtsnXvUXzWAftjQDMx8HpVzC
dx016shlTX9zLb2A4A8vSKC6TewwIcjIQnQliyIJOxKdJTI5ngcOelVHwdiEnSZL35opX1spJ2Gn
KvajnM8ONRKpGVcbI9fgUqrpMMzY30lhYkynxtxIzhy+LrbFjPGIhkpbRzZN8WUAcc6gQNZC/csc
erv00SKvwI6UCm0GGJhfF6lDJ/fUDQvd0qjcM14y3wgPsenSD96TzNPhUrCfnO5KRP9a135HH9m2
jvnlm8ADbR92kNVz+fQ0hTIchQQa5z9ZSOmpi3An1Eg4XMKQbTC9NsCMys7+ZU2FIAMOZIlbx7zq
nFizkdSp5ZgceeS9U+VzUTCv5ePh+zC08onaN6y7N0r8EFYhVRZBv5WRfYuL4FcbVYmvuhALxww3
uCKhdZjtoRhxfmchuxwd3SKzcgKz+YCvpMZcHLWoXfP7Ie2OOalw18PQ3ZQho5nV8WppcXHgqBce
+xFaUeXMano7tyV31LYU0DikSdtZZiFBxNrVHc6xKRCRCO2vqWJdqw56V9Jq09qBTwD6QPh81Phg
tqrZlxrypGpy8EszwdW/4TddybG8aZ6o9kP8Wc+11CFwGbclLTXkuHNnfM5kjIc81d799N2Vr92I
24m27mdhQOJA6SfYU+5zNbxj8CloNhlLQLe0vw7WPrZg7ARh/cGZMlm6PTG/VtZvkuLXmCA79KH2
PAXaX6qmi0WtkvXUEurXVVIvkiYAexWKmpaQcpcJ4jVNtEMTp6jIAlbDaaxyVHMQJT3jPs14okhZ
8Eyi3yYNXX7/7tu+TkgAtTAsV5VA+Us6fZ+3PodKn6In3QWDY+Nn8ILkzDgmXZbR3LYtzAuAi3er
jn5MZ+aMWJrDp8Ny93HmrJxBxSegoLwq0UUjll8GtKH6+JuS6c1yCNya+HOzwJouU0lTdVgOICiU
sfEa+9IIA+hNHsDIVIQqnZlcXrrVd4HZd+ct0o2glnyJZ8pZjAujB8fq6JJ0tbSLUwd7kU0taT8D
SlCGQ5ha3XiT6VOzNfru5Jqfgy1hxhgTtBneoE1WTNe2mBVJX/tuobXJHEMerEGMnh34nKqfN0yy
AHRP3Af6a/9BjDHDS+uEjFHyFFVAJ8ibVmRC2MsctTq9km0AH65YiDiUM+D3dZLUNr17TXfTUqQe
BzouqwtH75z8mg1oiXERlzk7BdIieOwzu39Dy1KgeByQR7ohYELl31rEXyWL9lmzGb+VZsVJIieV
4aY2Pb9XLkX2SSPyOp9fimW8resm+dpuDH8Z/x3z6QevKxnemYQqPZTa2J7N5yQHzUlBY5teRakh
B/XtHng/qOyeT4UZBiGAm4QjHOeCtiXJVhJgCyAd5EQuuZwSiEYue6SCG3BlJCuNTNmys9Bbh6q/
hRWVAIQxd306UHRI8x8KLLjHIFJcskCUUkJ3+OanbJu4gOI1Ju4YcJozskW5Fbr6iws6BDE2HSyT
z9QobLkcSpvySuznHKxYrW3rTOOPtk384Ycxdf4ywroKI+5VTYWjGBNUyiDFMe/Q02YiJXjNdhmm
NDWh5nr70aAcVrb8mSw7UMD44rTim5sISkIf0Z5oQiBX9VvveVSzmdoBZyBUThJJqvp1PYEsWb7b
HvtiQEpNnfw0mvZljapZAjMvN25zHAfRbUP+GbyQuJ7slrblyMMOw31OsjTP6PoC4a90LLJqBkIX
jITlVBGvZcjYhaDdSlq+nd7OjwbO/8Ek3IwB5A81rBwqw/MAQWSpungJs8F+tcaA63fML52BDcgj
ZqTsm8tZhGjTIu3b1ykhFxCl/oFVbavF0b9QRbdMzjP0gmOgF5igm2i8rjXj3ASh3CjNeqOU7gDw
ivpB3qDMlIpShY7yruknGy+iziWfdGhkU27AN9HzdehW71xI7AcAkc8HtsGU7AtCbnwRtsOV4c2e
HGpmIeVQ1hYvamhSK6O239qhY5dZsCJxq2774Fz4xe/UJBB1OvdnRI0IqmQWQ60zUZunyqqrjQVK
lmgAfpoE0bGGCrhoS+dUDcNGr0Of5GvhrwzJr14M730rGSDCyVya5JKBR7UYcbtmo/diXY/tT6ZV
9zyodqmfhK/uEB6AckICphBEwi4egleknRcG/uUmUMaNFPxHF7AyV7wGqI3UUG6Fw/uVjJa+SAqd
+IOyLvrwJURpLV1y7gvlQ4nt1zCI+M3B3TMoNmp9aVFjgbrabmNj/LbHlvMw2n3l2ffWdC5mMLkH
Bhn7gKthSQPAhGt+N4iEgljoJ4tx3qrWxPxyt2XByJsrDMN/nsUiVWoGRWuqvQFozLQiYB7Sv7c1
17eLMUZF0WtEr8Ri5HEJe99bQe9CpPE4MgHgWMYTq2I+QGNlbYG516h6WeZ1CItOJ6WC1OlFV9+V
NEJ7FMQHhtoYNkl83WnslUy8lwqWReT4ah2JulsmRgZBKpD+oo+EvlKhddPH1jwp7mcgYedMKDhs
ONbvwZaIxhdoAEUiGSiumfbAfGKScU2Qv8jBAlyK3LUEPA+OLg2WQPrvVkrtoE8kdUnHJZQ/TahF
+tesfTZFFYuNNuK/yLphy1ERJrTM5V5CbrRxPvH5dDuwIoOxDuY28SyqnwqzKdatpQfL2s3fUVzt
rSlCxFFHpGviC4IY3k+GZrxrEI0XigPagnDfZmoZsmhETmMk8aTko9dq/VXQ2rsaBeJljumZY4PO
x7+AH8+WbmUTQlyatGTDZ/IkYkj/4SjW/F5oQEe05MedmB44lYKHWuVHtCC2irXHDZnDMcRZRa4L
ebs1j1XOnIquCX4VUqg9/adHGxsN48Y0ZFbtRWtD6j0scPvAm/49NtkeJ/fMM+Mo1CUAeulLd6gq
dejrXJQTYnGrsF5kxRPTaEmBHliIoLH/KduEUgEkZNmRgC79fTeoel1HqFYJcUiOsx1nWqJFuYKC
OPaK/4yQ1EyMc2xNLKqyYYBDbzo8q0MYALFlHrYaM4I7BmIW9I4rywGtaI4g0TrlvHZ8KhusAaLD
iGGXO6AKphP6tA1r73bTftNn7CASwKO1O+0j5FiSe96904KrVwQdHih9k5dNucYGyY7K9KHjDCE0
hapjXuTjdigFdencbmOtKnecK49xYV8QE8eFzw5/yWs6uVVCkqX7HpgmF2hYavwxWlaR2uTgABaa
gRtH29oCCSLHs5mFwAH1jAqzSX6UU3cPEuvo1fG/xDffxTiixZnl3SXFvJdlasByoyZoMHKC+86L
CupyhvRxaqN/RZbRXu9JNDKNZI8i9hi3z+BeaLVw9QMXHUD0PuFyIa5JdVHzjgT9bNXmdUAbX+jq
HtjhsApYjJc6wLcFDUkeFD4fZOrob+lkZUpYfrtOcsAQwKUuxCnB3YPwNG47r33p2XgWGXdx2AP+
GuHj84/uwVvi1Lf10pz27qrHy68nr3EZUPks/8SkXxlF0YjkkuPAfdTh1rPNZ0Z3tENHHuemYqCH
hobDVRRNHzRTclQqve9+RoM5YU+Ptf8jIY07RvNeN4GxzmL7g25aCGYta1Igg6sMzFXCMTo0ngFV
eKueg3hiALPI+h374jDO3oMmrw40Y9Sc/ZeTfNXzCetgUrzpvcTQ5zkn3XBfDV/7wCZ3qHoTWJnD
wlw0COz94LL9zIfnsWzOZq27ZAOR6vpsOOd8ZHr52s9pNWa8eOdTwgq8nEtYNovUfkbkcg8BTR2L
EZgC/Pd6FZiA9uUIXNTrftsRemGb+DczQTWzsnxvdKT06O3eTjRTLZSWvyRm/evRYgq/pF3XEICi
AtGhaXS5yVM+biVyL363nd+49TYcHAgiORRSj65Mf5qeBSngBZ9UF+bbHyc187WulXCagXb4KfvT
ckw+y7R97oOSMiXeK4pYSMSVXrZsxsfRJlxZZQDvE41VWLU9j+IwDYzEV/WbTLMvp6h3bVO8NXm6
4tRhsRwHxxG/9NKvef28mL1HXaLqzDOpRWcIfw+i4S6YCSAV5QM3SqrkE44D9HOCyfb6PdXP8Wup
61s9H7FBFs9Bw8jJMOQft0JILAsMao5Dn01s1WDkjHGhzOnbjH56Rh27lDFnSAtu1FUviduvKypf
Rc5BgNzhUjNudSB2CVovOw2XbR+MtdbTTz3HPGfkrtFp8U9Kn/gCVYHbQgrYCff409Q8VwMnIFcA
l86f8MHh6jE5qta0ZgzdNurEFqQOdKbW3U1zNHtkw1UE8QddY5wY0a18G0KmEhCGMogAUnx1Buez
2pj+OGKTB/W356NUVQZEnSYdT9hjoJxGbFaMBD0708Y3oov6JmVwKHv/1AUthPLZ82pr+SUdxNEK
y5ekYZ7vIzpAzIVkjlwCNDKmxS3muFBZ2aZkaptYFWYoOj8sfrWyJzFIYfFK4++rKP21+3Cb2uhr
TiPvfezWtHNwO9OX6cQNwqEOpg97iPbVT0zJW8kOi9mFc2dXGK0LoY/LaHT2Qwc6vqmgoqaYSNLU
ANcdFKA7WWlWcd/j5GjqbYqNf1MG9bNrD/oCRXqjYcPnRb42ZBYXbodq15R/wJkZTH1Yx7Ikeuvc
XjtwDyajSDiGxhHAAegIJOTPo8Z15qCMVJmHr997NePvJjVuhipblhawjTY9CBHc3y3T41/Q2slS
cxWRbd7rnnt7w3ly4xbJn1ueQ4bqhXWrCGy7AYSojCxur3dvpNCxQdzxl5a5zyGiJ2+jbfQpI2kL
nWXdVRyHu+BkBmhmFtOj2rN3tCSzx7G0mSklFpE3uuvY1zlxdl+5RfPTyHRmIVt47go7ErYwPq4/
okcSqlthXyaOOyDgT26kDmzEde5frbOOsvieJvqf0E9hB2jGr0p1hvPKJDzthf9arZrIvmCIs/2C
RYzbaTKOwUYM5cdoJL86Lde1gBEeygKPYlb/Q+tx++wm9eRAEJ7SG4/7uK9DyfUwKUw+jGeD6edC
74rPThTPttFv3D6hdUMyPkipxywcO1j3UGU8b+VKi8LKKtsC6Ef1Cn3GNSYWvI6TugnRiQSF+asH
Y/tBRBx0dANaGeHUfqEQCP4QXTi90927JPuQKdsH5gav1KZreJBwSA/E4NBjUGzZXkSE07dOQlHu
mG08N/0SA5aSGEUPjeGuexVDHxbvlSlYNnNod6Dcy2XhGDX/D2SFkkk8m60sXVZmtqut+Nspnn5L
3JtdIuWqdbDCQQp4761sfOrWmJmHY9AawwK2Q7LqffleTzRTIG9nKzj0+AkxEpgwCti1W6uKY9R8
ifyr4urDSAlNTeA2wh6VXqTTFqrnywDHhPJuMNv4iKhs0xrex+ZZH6rNmM8LmEZvn1d2v4EvmD9i
6Nk3nrXV44YVEisZYNvxEz72Uc/EyeOXOQ80Zq9AB392llltuwqOm+dsjeHHK216DaPgr5zsblv4
pQRrZ13C3PLWqhfeQmvY1/d1fjPHmt3f+O0T90FT543rESUHIAML7srAT+k7GSLIoqoKgLFDl1wO
HYxRBPe/RhTME4/xj9JhIE7YK5fIahvumyPgEfZXxF3WWtL0T2P/PFfZrq2AHkdSGN9GK+969jd2
Bzjnbt+x4o1YGBS5b4O5VF7isUuwDJQG1qluWsTzBA8hLj4aIqDBDN8QXHxrOzq8qYlTFvMA3V1D
QNyHvvlXM9r00Oje9FS4hf7UW9FzaRh3T/ei05gp6PPO9Eq/esYITLdxbVI33BCmNnyyCZFKQCc6
DUowDp0wYcyT5w01ISi2Q2Bdu0i9pHqytQqai/WIPoMs2k7OVK2sKWXSRdopcCJ5mdL6FJvcv3vH
//QCNyLwV2HL41CzqQ12erWMUMatTQ7Ifm+iP6Hr4ix2BBqp59AMX/dyG0J7RQLPXUAvFlU7xrOh
oY3alAwxaJfNveSNJXbYnIA8XfArp88N8WsG1kedsTK4tgbInZ6wf53eNYlkpkcjQf4Ri1bgossG
w/QL3nU1JNpLVKanvo3Yr3uoul5s0bpGnXwhxLmYoIoBZPfXqePcwBb4dIlhj+hQ8/sxrPeTaCpM
c1O+RLhxuXn3CFX2cB3E+JV1xnkwCSx2yfTeKF+ePEb5SxUm+zY2/9aCgHYdmDvX046lRGGlps5a
EmH64+jE5ATGtqUket4hCsP9WvPBxw5YnORUxjAx4+hop989UL+FFNlVkNNhDU7AKJtju6oRfM0n
nJ/BGoFwP1kpTN3rwJb4YHhxe3CqniZoz7sSNZg119haJQ4ap8O/MGElVUDHtQQfOEF6dBBgR1PW
nYuhPeP0xu9iAwIW/raEX4bhnrKagZh+2p91r0iv3SR3jhLPbQczXqVWetDremO0ExiBWj9C4uso
8sFOlEoY5dUgKBlgrl7JNUBoNGPDZZFwcv8lCb6GMW0PORSMeq/H4ats/ZvFLQmSro++ytij7qad
nELcAiNEOis/Vma7N/Bfjcl49QBGBEEzbsnkyT2MmBQYh/OeI/4vUrfEc6dl6U7689iBe1/udeu8
iq03w5S4VADo/qM123a7D2TLnNob3zuqga1ar/J/yoePoycEJ018Jws716JF0cqnepDmztCo2hG4
SWMl8aWwtVrlNie+CI220pyQeRnGZN+BYzdNh27Mo6cyGlIui8gFZbEVvLK/Xm3cvNqGOTA1N4Oh
762zAKB6tmkdHk8t7vHLIccq7gSldjRDHbN3GfJWp6RDqzzQn2zhNudKj7aqqYynbn747/uWeKpE
Nx5ryvUwb9LiOfpVBxo+2YVgyJCGh+jFkX4Ehgj4ae6aUBUEOC52UBEMYjMvLxXkbRKao79x5qdi
0EMwWah/LECayaU2sqr66Zl127o8HlqBWOTZIbI3gyDgpG+FokKQQ1RzHeJ4wCtoVTc86JWtyEoM
XkiLnDfdiaL9Kc0iuDyeZZj3+iAPn1ULsH6OxaSBunIDt2n8FPmrpyqwgW7nbh8/jO2w2CfO2Zw7
X6uhdl6AbJYvnc3Agidhxa2ZHrRLmgDVJ1d6s6zAuOlVdrRDp7zoBr2rQQOnNcphtxb4MzCrOsNT
/ZLXTENVPC6iVrCzHqPiExn8tVdSrLoKSnCnMbdk2gr1nOV/z30fefuRcseuRquVM8aLgjqBYzPP
NB8PqRqZbsqKKiaKER6JTF3Z9WmcHx5PHw95Z591MTHy0ju0waRYurnjH/yWLPPiER6TEs56JYLv
So31s/npuk763AV+/exQ4rxNFLEv83METze1SKn4+T8GKB2sV7I7qCiNP2LqMxqv7fFpNBGVOB4V
Bc5Av4CjsqNjMS+0ouqvKuz08sAWNkb9t5ufiZHq2sH1+6U9KU7NIrrnzBWOPcA37OSe+4xfe/7J
40E2jQ2OsXvHnfsDLrYEu4FIY3iudZdZDOuD0R99dooagkZ/C8IpW/YzaY50Ec2fiAKzaHGHV4LH
jBDdchh60FE1uOPJvxYIClfUA/tqX4VR+lfCcu2aQ1CBlqFbR9JdFvXjtUXyrfvxIgsJ2UG4EKZ8
jceovBiiLi8N/cCF3/nHvN6D28WdOUbRRjAcvT0empTqwqFCo9az9jZAualNL17nQeuQ4dLsz6zY
kgQcvwgJapuCoN1/307Z3wkcY46mP9eUujzFI2KUT8EQzFPsbpPPNYU/qwWJaPOBIYix1BAd37wS
KJeWUiFVpRHmBVqEuBUvcY+HJ0lV34dPmQxJsr1eyuyeVEW9h3tf3bQpPhIShMCdawxUxEBlEpwl
6TvJTROB2ETdDBzH8sxx3zG5J2ClwRNKa3DUvBtO4f9Dp62p20IByrkFGKI/ztuCBeGhCZnIVddU
ur+IFVB0bHByygAv9LjS2G85L4gnGcjqF5Hk1bWknIP9s3HUsAPJxePLx4OVQnhk10voIUn97RC8
a5FnvnDKj97MwSPmrQfXkqbMTd6qntZY0stK1dbeLq5RpH5saYZHrx862kzb/FCV7beuM+tJG3aH
YAYs8zR2r7nvdnNGha28aOXGrMvxYCsnOZlDu82F/UQlp/6UDq615f/X7OxOdS84A+kbNeHh+OH5
8ZBSP/HfV0Wpfkqd2IHbGNBvUxn/JZuFr5S19ZZbiXHo26Fhc26FTxkKItPxPwr/zI/uFyylyDov
LrbErWvo/ZZEbLJ7rMOm8PJDSGpsUeuZvSkIf9MGEl7CundupD3DJxz8vwPmlYuKWp82P5pnMfAd
RcMKrfu9y3lCgPXy8602F4XHQ4/jtdQDSGYsDmpeFSbFm8jofWPgyHF0BHbSGfWzcOp02Q9+cwAX
gL80qe8miJ3L6LOhL4HIfgR6FG9kJBWI5z7+ELH36WRlvnEak+NbNTbHMK+aozV/FUnay8gEPIUc
95lVV59CRO0Wuz0kU4H3sBmhiKQec8SuVTp+RSu/PR4sYb9ruGOPj2fkiLicKRFNWPr++wOkGEDF
ad9NYDFJ5a590aqtakVztYOsudLSSz95av9Wsjhoefmdw4RnbB3DvQWQAwOhv9VaOCxM/pOjRgR/
5dXJwO4AYUhVuvVXp0cALxNktBADfRGnmNjBFT7ZaTVd+pHJjO6XXw7szJWfUQlCh9I/2KMZVRAM
FJfOgLsjaDN2uqIGGWvgb6wrOlIVQzto9VqDlmtdKr3Xz8X8QPcxk83Hc1sV0YaInvXfU8otiw1z
TRdTBoyUfgJu5XFIO/TOHLoS1Y1QWoIHRwZbzeJ0W9RzD9lM7RhIYryYGKHpMvYZv82h5H404+Pj
j/SdyE4x0F4qA1TpvqOdvpeeSTu5V76WxjFhCHB2rS56sWwJA0xosCpFQE8MRqP15KDqPFY5PBP4
KeqNX+FjrqKb2RbZzsJOs4trf8Y1WADDmicVZeMRoVy1yCaqOf33pRr6TWoMFpnICP9Zlxr3XIzG
boqaAbQre3IjMLR1keMprjLHuGeax0rLuplabLEKPd36jbgxmEhIgTE7pMAze2980G5ZxugY/uya
/Z77MiLTXHD/nf2grras1zbwzbR7Ald4UDp3hL5VdEQ55TotgV5b+qeeAJV+arkwLi73nJVX1X9B
IGpbbaL+QXped4oUmTnH0ScGRN1e+MPd8iUE+IyAtWFmbxhCNOreEm0ELViAgGSRwu3HgXNtFcS0
fS6/p64z7lrjoO+2TLBH0WGRaSJ5yBnpAwSDCarM3xkERU2TpR9xwwM0ZtzRGHZ+6bUhXyQTO5M0
qeknxW/naq6xLUMwwI8HUyuOfRTTLs4Sw3AnaDZjn3wYGbUyBV441Ft0f/aPxrGoENZ1ZpW0rFFR
CgKepem3JlmzBYR6TZyUG4jjXCcLTJ5naseq171Fk2U0GOgzgw0iyfPoFVtLV4Cg1bC16FhN8Caf
U2Hz1rHOWbhzVWckb3Xa7hS2+M8sdKic0gU+PMa8YsCLqGKqqYmAV2cyAvq+HMDfe1PVXCSQO8Y6
Y/oaqVlKywznUnT4bDVteC+QRv4WtvnfF/N3tBIRlDYE50Swz9hMeAB3uLv81wzQaEf8DLM6Xsl2
UhlwFJJ5ogcs1uSm+ea7/BvALb9gkt+MHAqq6qOKC+PYcJpeulU1fgy2vu+Ji0a4kCZCnZ4614l4
7ygy2nEKGM7sb6mwjOtukcgUUIQxX8Rt5rwMxuC82MbBdhooXY2428TGOEGKF8ulg7tLmEXkhqye
iOl9NgnaZ9yHr61rtteqJQfHp/Dl8UBa5Vmlmn2E1+ThLwwxZP+/zeNjB/n4HpZJgeHgV/ZG9Uya
kzRinObfae/t3DRON22t6JwYOLe6TnyPZmexb/AqcxMJTnFrCGsTmUAn3PkA0LNcXFK9/WsaJW/r
jCx4PAQjc/aR0jurt9R1gC28SWwOQf4onScNAs/aL82jYYjoWI+i34UuMMoCXY/5Ut7uxnnJMrSi
O7P+OQQYDpHenhQgaoP2DTg+YWScfTw6AdyYr2SieqHmbQHx6DW7rClGyjb04EsaBuU3qf8G83fa
F138l67ps5lwF9b73ria8FqtKELASNrxQgbW347DxPirMPV15nbjMvCobsW8G+4fO8tKi4ZrAvSA
i03xF1M/ieNdb56APLQXTzVUvxvsBHNsR/tWR2o1oRRyECLkA4mULdgMQ6IPatcbkb3LNZyzTQnA
v61leXak3Oi2HA+PZ0baHXw9gyIsX5BoxFMC2PtZE9rLgHnbjOnboJ6BQaKTGE91Th+dn3buSs5P
H9/ze24ZYGMJJdNUSjt6JY1jl7R8yXHlT2WOxdZmoHV6PJSuWx4Uv0EUefLUtFctkmzucGMcx641
cD05ME99bzgCMw7XEnYW9TKdRRs5UyushpQSVd1YvPPyMA8vx684iRyu0qzYB1Q8HTyXYbJy53SY
WzqYYFvxmrjqVKLofXHwMfFT9GgrGVYhwF/hOdbTBNxnG0XnuXA2b1T8WdSkK3SjwKyp59vWUN6u
Nt3mpdLpDyDmaq6cCoOQVnr5Ka7sw0Dmjpmkd2onN6U8a7KiTdwMhGkKyiKm5hiQnLxbkmh31o9f
jUW4K6zccR85g/3sVv5bTGwV8sDkE2bu3Mt77vuYJgyHwePkuOqMZnwZ25i4eueqbEe14S+OxGLT
WaF5JND2gREJy0bWJxS05RxX+xjxq5n0xWgHct90RMVrLyPJalimu8mdi9+F06+dOUy/hzC+8Kq0
jMelviMC+1QIOzwbMig2U2AU6xJfBozhTBwlCROkGh9M8/ziWy3Ten+0umvKROoq+uRmq677U1bB
xRjT6ssxem7knmff6F8FOZKN46kIkCYCzzG34YiBJWorfRvCLdnQ8NxdH19B5+mvtPe+EkNTh1Ii
dwo3gQkwr3sNQMlTXn9AybcvEglw57j9vzDh2UMLeHy/V7qzjSIq65kaS2Zy2Jn0krk0nyFIH7h8
aCz+3x9pqvfXOsgUku3CPNgY8R5kFG1eYR5fWbHVbyEx3JsqHI//+zD11f992qQOh0gwtav//kiM
O6ryZQOJFK3i8as9flN3HpNEEWabxw+6mM2gYYzJUcngKMup/zIs1qmUgBXDnjTehu4UHYO6HU+d
WzPiJ82DA2p8nrJgeM4nuSplF11psari5fSnlK18Dk1+PlgOL6WWLx9/0IGVzifYhOMi/oexM9uN
HEmz9KsU8p7dxp1sdBUw7k7fXXLtCt0QWrlvRuP69PMxqqanKxuomYsMQCmFwiUnjf9yzneM7OgB
oVub8bVhUX+ulj8S6P4YF//r4wIFoO/ktxpm+Hfdc/EuNLK9Uz7TzbEn2rwg02MmtZO86fJL6NZj
TOLfuucxuk2M4eBZ1i90Mpj1LbQpnhDuOrWwxpvplsuZU9q3SaI2kmTL8OCgOeZDOt7ZUXTXGXH/
2GrjW8KKQskQlWCzjXigXVzbf2Xdru3iMVC1a118J42IBna9tWVsOtbV69rKtD3JTvrjZBCLp1gg
N4WFMm7Mne1QV2f6m6UUS2nLsnI+6AO/ec+q3oZyhBtF37GPlEJQ7kidyCz1UYX5cA9Y1ybOKD8I
I/eCdaEhqEa5A3iaDcBJVFSLvocYWiRzeDbhip39EWIuYnLIf3yEkGqP4fY5dJGawA8hZzKhcB0G
oN4yutYtVvFaj7WNwdwvJp77VGOsK0Sy7RpElWKEwiDduA2s2rttnBnazcLudecXz2YdaJvsB1N4
wKj5TcFC28pJA7JV9FwXORkLuKoJkUBD6apsY0Zw71M0/7QUzlZZo48BxzU3IJTWinncGuOrsc7R
4sgt1Q1SdGDYrcZCmyzfPE4qRmCYueKyunY6ERWgVPHKFG1QG82+jLIPt2uvBS5pLfVvI7N5SXAI
34mWZAa/v3g2Edi9w8yKRxh+CK06NAwfAAmgVerClZxw7CNLB6mLsvGpW1YoVosMyKCO2rT5QFDP
bB/Zns6rCIHg0qyvRTMNjzSO1wiy3jI9Y6IuhgerYo8i9QQzD0hrtR+pPqKRSGlUTFhQvVMy88Sy
NUZpMlfBLC3kfV1uXrLkRVbFczOTrkXJaawbYQdtIkhKiqL7pmGxWy4JcZ5zYg5924X4BSrdG45e
weMclwx0x8kKOLqXq5O8oVgRue2oYk8XI4Km0r8be+fYSMnGVplnwj0Oc1Oy0oZ3FbiivrYFkmgt
UpewlZ9Vm7xr2BvJNBnKvR3bZMAyMkCwPCakGzgfS3DXeuilDPppINMpTo1NlmxRADc0NsVnNPun
rk5Q9KOLRA1JsLwZIwsoMq5Gohn3nvfj9NM3D3hGBgbpg+9N4b2OTMnwQjF7J5jzkgtie4kyzFkj
mTyNyCdaR01KS+zwKsWvKIKegVPg2rEwQTtfvIH+nFB4DsGoExgB9mRcIygKDwhWAq3pvppO1Hcs
T/mG03RC+bGmTPIwAzTsiZq5PS5XUKmlR62R7qHLUW+WvX2S3P6obSMb3AKZQv2qIlMIGRnrEr2B
pJnpZFJCyx4Wp/KTNxh3YybK3ZQ0v3rCqNamDnTEUmG3QaNbESewLQm6uYGdyO6xc/B0Gf7WqMWn
rxhpsBqmvxpyqJpZv8d6X2znKAs6qd/EvJGBVsQpPHuNBMEVPIXObt+zBhwhMnY0L/OLNKpdS5AP
cW59aed7dIY+IqPaCvyufLAHAmiKNLrJ+gaiSl+Pm5ZAWuESAzMzT93U5IenY/+gG6EJ+9zZVOH4
aqnu5PfFbpDVoW8LHv+qgCFc9HI1phhTQzQEqY/6S3jDBI9AI7b9YKm42BEUyKHbj/PFseOfELvU
EclUuelaDMPeQKRTLMxDJpYID0gBDOjMbTQoeBIKW29uPsbjrLEfdbZGJVHQxAYI6LHH/Cpo8hN7
W1v+pe+1nTMWbOrUQIreGF6bWg8X14+N7I2NCd3qzeQ9aiFV8QOkDRzrPsmzkf88DV1BRhxeL29w
1o7fvfmC9qz1T5ZjqX3UYgAmWRpPos9DPNEUOlECc/JoyTyKD/mAtIBouHA1upQfoywFwIAYhdKE
wtv27ZMXDu+IZjLUu9ZdDQQ+GoAnY6/BhWCws8NVQvaX8m5zqSVBXrR0rtgCOuRX02ggkzKbdJ8b
Zo7zjAMRlRcCQHzLKbIBjjFODKpLJwFZW3BBuPQk3CQkoPlTpE5K2ZcJiOvF6PptOhGlanQE25nM
AzV+WqsGE9FUpNsOhMq79rg1StIWTHKLNr9H+n3FbihvTZzeA5tcsr7okFncrTku8HhQT6CtxCvX
oVByouwY93VzZnn3qqb+NJUhkSOqfvfYxTQlZ93yTNxkjLg13KbssWWExG+gef5VZOldFuND62Zy
t5v5Q1kOC5zaqzZu3X0Q+Vhvi6k8sTUnqLB9ML3kaGlRseltkkAmEO4FFp5sYvIMI8Q/+bJ7zAr3
tZoWjHn/WLcEuhBShJIod1kTqfqOXBojmDW2UX1R/+RhHqSpFgaZTuKH328abcJtKDFaMBLaFyXE
AZbF1HTTshyhzakS91YNbo97shFbL1t0FKkD1MHQ9auNPHZlYVSZk4GlaTpuXdvAxUDIjV/p+GA5
lmnuNZ5KOD2jiGagbAKjCfOTnnxNJkocDUdHX2reve4abOCxfVSz4CPnWnDybpJBN08+FGMkIpj6
8WWSjDwhhKNgLn16HBK7QZuwUrVQ1CPPl2ZQOxFBU2hoI+8p0ahKR2Zn3CYhQQ0RbwrlWDuyLSUw
8k3mlJOpjzPYyszvxGbudFPHY3hJT5S6zlrEMeJvqLc8/u7bRtLRJngmCjsAHoYIDFarYCDDIgC9
eeKR5jLA6Q4SvTlk1RBxL+oMxnMQPtrwUtmNfGmN8jHvrIe401hn9wB+S83EMxrdxgVxuWU4nboS
BbOdskP3JnUpraK+UI/a+Bj99qBhp9KwLaLVXZalH+aQUnJA2AHcQWhANVQftZjru0bHoKfSHuZH
RF73QKBylpdF0C/9sRkq+AqOFygdfbxtjB/kAN5nSt30dqsfInN8k7COu8w3926svzkPBli0qzv6
qB4cWEb0pDx59LsZufnGbew7LSMkvpht1rIgKpKzUc/ZsYm4plqZBCajs3Ue2oujHntl3IkrbJZ9
/a4cqd3yMMZ9acMCiOcVGz3aglo6O1TnKN+uIF2NDbJlTorwuVYDyVyudYQT3awLvf3kVvrqs9fM
UzLINQDH0QBAAeb1TY6IE6vcOg37jpuhxQFsMOwtKsnWOgtm3yV/Cm3zxvI68vkISsO1VrKc8H+M
UnshvTfeSdLAyDQMF+wT66DeZkSL19HfdEaHnaZtz0lHSox0OjLgiW3sOQ1OOVqm2uwBCAi270OE
nl1rUVh15rFSxm4uxQN56Do+2tBbYEAExGGKx89PvWZ6Eu+NvjYzZGUos82dhjDPd0YUyRDGUKSV
2yorrVNtpe+6xuMTbM880aJY4lUZYC5S6zZM42cc0cRULnAeYbWbuM32HP0IyRyWQhZmNc3G6DVt
rYLED+YvR4aYOsbAYW3lkdwmE1FzESHSk89zVWGMWNP8ftazh/RCsmFOPOMduaBOUnd3K6bYxYAF
65A8kIHwQi9lF6kJtMFjfz/k3JlOQaIK1REBonriP/k2+dmPNcUxosD4vc9tpMxp/zyE+b4ktfKQ
V/3vBCkJzTdipbOmvWp4IWjOw8I6IP0pVoxiIU7n4a+6+wXScjFO8jO7c8hEpDdOJemIW2nUCNMQ
d4JNW0IxK3NX9HN46JP5Af0LorvEf0097UeVc7VNEw/8DNTrkMTEPYFxvyaHkEKruHfCeFHRJpi/
svwgzfyWWJsfhrtPMacnZsSQwI6TrCvt3DigJ/L6F7DsfW/Pe7/34XfYnb4uyANhfXvf17PatkV1
zJOCqJ0p2cGS1rdYAArsewhFMvRAbuy8J6gMN3kYM/jon7oZPGkdkeLUUTdRtcb2eUbEGtUSC4zM
YRxP1XtuYuAcsPsPMFBqsonrpxlZfjkhTJy0o1cetMbTd5ZbGfhEqpfJ1e8aPCM92sqTmrNX2Hs6
nQeLTH+a5Yq0G95KvcIjh3eOKf28Md5myH08CxEle5laA/27tH1522hkadJ/PFHDbENNsXlzPW5b
3rmgHJ8gZw0Lr+8dnYBxbyX9R6Th4BUuMsrE5ADnhDzkvSMBJoTtRiw1sWHX5p1ber+8tkCZ2N4m
hWJ8X6hwV2kuO4xcvDnjl2CunOrOS6pjfzV970NW5NDV4W+21ePQdItWNnr09IE4S5cryhiwhM2E
Ulk4KtueFlUrzIMnpgcACitgt1fS5+t1uqgOB2WSRRg92DiIkXMBEtQzRNR0KrVCojiFBSnR5mBv
K4rm3IV6YkXoXGUvd13ODThP+B2QnuIpTHGSKIxLPblIq165P/rsHacuf+hqAytLa990qAt0popY
oCMwcUC+Ae84Z+fE72vbsW1aLYGqIDDoDjWbGt9H6WtUHdZ5IgZ7nSamy6omiIhhxUv+oHk47LCX
sX1H0SeZzVK5CfgEOhImw4RaUiVIsJgdOmk/bLwCyT+G38KHOqKFWFmH8YR1ZcO7/yvx4c+MXfqu
dc0ujKALuhjSWCw8sRQMlhBDFFwoqOv5gw5XLal6/H2ZHx0Gvd0m4g1Zk1wvNNy3dvI+KHwnBH3H
rXxTDf2Kq7WIUvPsE8KPt6ohztVNfOOrMzf3zu2qX0aHc4st6jXx8nc/1+kVFWrZbt7OEpE7u4qP
YmyOUdadW6tTSx74BQoGNbLRPMxEr1oa8WSR3r9EuFFWUxr+JPO4J0+X8GmDiwWfMXTxlevWL4Nv
XUKDgj3WLQ7K8dz1VrS1hnY5mz/dOAn6+jxrD0IyKjKMkqIeUfmY3deDf87N8DiTxbm2u+qxtd3n
okXsM4+UrsurbnL15ABEKBgnJZ+MxwnlnAyoT1r1XI+0NY31pHUKz2HFuMQQw073e1J25n4HOoSV
UaQqBDArNbL/8IzyPp6mYcPz4QglPGisg0+dFPHubgQihv2k5me9kOVW8JzEu2cWdxP7Ou78oG76
YjUtBwhkmJRSwVqZUpSw+9Aw1DjrYdrBYBM51rrSftJinJ+M0AhuNuB5c2KfO7CWZgnX0BVUaVPD
ZLJYPGE51s6LpSm1orSVaxXVDJ7d+jqSrLdqmu6dDLMXpgLNNqxGwc7V/HLcRxT7AAc63iWMF3qw
nBYl7DHQ4ZFcd3jnFhtViUo3tto949Rb9ERfi94mgiixLU0ShjWC0kOX7DHqDQPxBEZGOTrPhFg/
ou8AmOaWjy7hNnkc3kYNzyNXfJjxjxu16aaTDM/jIr7JWAMDIXlle02KcnozGN0ZjsWTKbTVPIyE
arvcThiOlvmM/6lJTJypxO8mcRfDrTVYUHrQ59jJuaQkrT09uTPxADFbGHbeJD4sRz2OuB1mepOU
mbFmVfdxBDsli2NUuyWEDSGLD09r/f1Q2gYnof6hJaxmMjbOG3viJ/UH64sxDPnvJi6iMJWrrqBx
dNnTcCn5/BqqgecNFWip3cdklq7R6FSBSTuw0vUZlHeCGbFfF4q83noIXw2BQyGSGGZq1w5C5Na3
1I3HvOwvfWPttYLUi9w/eC6z83r4VUhxayCT3CCXvAFncTW7acNk6dHyccYlcERol8ugtgkeLhyN
2lCHA2h4JLf2oEPWrcOS0imRainT2H4ZsBgDz4QK0+Qol7vJbnaUmcaM/MTV5U1CeOLgRt1+yqne
qSFJLg5rf61PbwtixnSYTTuEqa8oHh/nqPzCqMJwNO0xn+U6BQ77fQWgy4L1RTGWf9uz/a7n6pGm
DhYD0W5wS8+hJAqr0HDyODR/eHUlhBCueo0x7aoouM0EuCUyAO2bnKaoYn8BYK3WTX77rsbMzN3h
zvPxdlxzof3M5X0GwXI3WIiLvSFhnqro8motvUuREEyeYkjg9KvGnqxNW5pXty4/WRbUG7uPHyLk
ixFgcg6hJFBzHK18LzKJfMeF2bovssveavR7EwvNTeGSED2xbO5Q2QyXBMvuMAASgq/kB7ICfeMh
UxIjeuAEOzaIOYiQxM9S8cSPrW+TqlZyI1a9SzXj3BvELweyg9IQe8lzEpbZSVV2vSUb0ocC4DJN
bG4Tf0krjYqJuGouyJw4jyHE0TEBICkbUjRzr+bb77XY3pe+ii+NXfCWhDyPk5CEPi9kYzPlv3MV
x5l7joLhMPsR+ySC7VZZ1r2IoorOqKlAWFG9QBrUF96PPRrWqmFVLl3t6qA8OCKzXtCULad4l/hr
039OmEgF4EzKVbXwehr/VyyR3dI4MMoe7W9U/KQr8nTdcLdvURityZevt1pdt2tnZtg5+xjLe7ZJ
ACd0vlT675ZAHZFUV9jrDWZxFNPAbSFaYt8LOOPh5SA6zcMigYPGsx4f1t7Q+32DC2mduUsgqDjP
nnFfAk1YRY6/i9FU8LJd8ggjs1/iCFYldAYIEhTNiH04+hzPutjt8FKYFPJdgeYdMwim7IxZwJQw
2mo8/wvRE1iYRp7oRstjUU2PDP5qZqLGGfTur7qcWG/LQ61P/bWS2nHQLw33Tt569lrNArbdcru2
nU+SbmcGtt7xvOni50gcQ0s9DSNXv8yb5eq9IZ3z2Y7BpKnWlciRBezKLPEueHz6lY4zKaD4eq7U
IODQTlvbmV8jy2Cy4ITbvrPvXT1C20f6RV+AAvVEf5w1cdI8eVNqPQnkgv1xSr5VJ5hSJwOWjIkS
e8LaTEBPfC0c8RH29NQcV0duAbSgVnfRu+reEEZ1LvpoT29erBgB3OpN+m6bDZsxTS1YnDvsCfXy
ahWDzmOGVCFQfiS4WN1NxULuBv5xjLlZ+5AltY3vBYiRfB64yWqUOmAsWKb29DS4njrgRyDrlTsR
GsymNSjyujzioHZSa2N39sXBXQBcs2KO7DzKJ21JMcPeMAKvLs6iQwmkdT2XWjQG0rfZ7o4gzyMX
8EmR5fs0V9vlP9lmN2njGZcMk/5mzjK0x8hUMLcbd4jDiPrMxjdiEmz2j1sQYEEZWyOlJPe2YbOo
HBlaMjLhPM3sPBiUZOSiQe5qWpqTMNvSu+3Q017tWfsp0yqoDJCePGwI+J3cZYkQnwrvlyq15CBb
kF+gfFaGFkEHdVHYm7F/QQ0fs1jmnWYkujUcfBLCKbF8FoLfnCfKu9nq47XwvJkKFj93HTOMcKOG
prtDz46hwtz25CuFs7qZ8EnZpahBi7UvFWz5IEwWaZF2VMo9GeMYRJIfUggsCKmuzcemNdGXGjvP
VdGd59EuNgklVsqz/t2yzdsx6mhy+ztw1PIQm95JW6pewOjztsdivtLUcPXHJA/m1trjRepuEi6t
tGGy3itI3pGID7ql/0wz8hrd7tejJhRP1focCcWQiHBzKIFoc9Q6q6Ivp3VCGHggUyzu902l5Ady
EIZzKQus+WRZnn3ssFJ7UXnVffNlAUoT8GTpPHVMyx3X6iYmYor8PjZCs9L3fZs9t14kXqkASZj2
w6t0jO6GNn44lz6VeS6zZ5a64pJ5o3f0F4CQNTyYdv1eDNg/R/kFqcZGGtDewhBm2yHAXiZRHJ2t
7tXIde1sxc0FYLSzS9uYrUJdc3gbWSAyjmB/woXhzljGsgTpTAp3fXqtepY3cUs8U4qyd6PXbNlL
s7qU90KpJdW23yh2OnS2YIdQzc67cTKqQBDUxbmyjiOCd9oRKAMUz1OVy29zCQocvSFeWEo4JiH6
BZ7wHxNYJ21T8AyyNLkXHs4JVCWBvwQZ9pb1UCfWLrFcf9sQi+4zdqynyr7NIXU8cG8Bjm1fpYaS
OWdgqgcGSkmfcFKOfUMwurB1nU3gQH/QaR3CyHLkfF3iUZvIZhMKagDk7kfWNc9171/M/sOtxU2L
2TmamuLVAd1GOzbQv1pVz567md/NiMmClWxBKk1rQ/Uj45D+aMAQPmX2c6yc9GhHlbNuwK4QgRvh
a2EiAt41xyEKyGOCETVhjVGMmrxaD5JWBuPEMSKmyN3ocXxnp+kDGHJnJx2EniOGiFwx0HSJFoah
JV+coY03/DqpO7OakOZF21qf2jS2HoYILsLirLFEGhBy9qNRyzk0dSTWnlu2Q7vKcG8r6d8MEQNh
vZ/MU9Jb8wGgCfNh0DZQFyJQZUo+jsqi/lRZuhtu/dksD31V/RpyEej6YNxgYTY24jfq0qa268Gz
YFTacFyBgsXTtKtbnCVR0Vwzv6ueoVS+RRvdBJxJG4QAliFzVM88Gbqn2PWxGXJF0Wd/OBHcKbU0
1zFHZayTpuMY8UUHcL5W7rA2juRh0VxMIMIcTByKHT8qvOQ2sSkcbEm2NQ/v78xx38ImvWZ6VW4n
lhFwVJtHnckbIgcylf34EAl2bNQAtD2mAd7FDzQqduYy45EFiSMf3XCBCkzYFCAAQJdpkeRPG1tN
Fq51wBaakW1HSz46+bfXDNYtc7UOmWUy5zwHEQBeBuFdEc6ebTNptm35VQvf3rbdIqXhKCko8zDy
cZrZVcU2Ja+ZA4fXdFBvY6Q/lbbDCJLWN8/cs4YfLQJo2rTsS0fS1MHkZyAi2VFwNm7s9g3JCg5x
1PibYei/OmA+gVHkzwhtR7A/3F5Gnz3NpEBByVuHOS7Psc73TTX0eFmpmKMp36suv00dTwSyXqRW
yEpAPBOknK3Nlt9Qgm6F6rjeijI9DOClCrsNccc4j/XQbdjvv9GIfEYdJezcOmorjGkn2wb0zQhv
wmRv4Sr7ZmwTcBLji7XoG9vG/wyd6ttaxBYuId4ryQxESNEz2oFNQf3zU83yoZ9LjOmMV+oc/jQ8
nARC4A86fayCnTevdJ6OrtC2FRtHx7KuRKZVokl2tkWJ7tVvBdqqNSSnmptmKup3dPKfSFa3cgJF
KvhhhdQ9cqUHNJKa9zha+q+i1770xjomvq0u/bgr6+jedcc9X32r0XVsyjCFgWYkY4BO91LDf+eq
sTW4ESwuIl17BDnjr2dt3HoSk8rQk+VWiy0WnTMaFIzOLLjQuBeMwiAy9ygRTFX+FMMy9lFIBTzz
J+zNr148SXhzPcuPrSNBe8etb23KAbO31PQvP0NAKzy0+Y05j5t8FsMhRQzgf6fFPb6Et8zMW8Y7
p2pgSevlU7pvMAoyRQIFNtIcWNR4o3AugG97xK6NnI+QLARrHnI4yuw1zB1GTRzZKwA5P6OGhNcs
hmyNpP3RTcSrxeoFwYN16+QpD2+25GkMyhRbClnUxjTuQMKsqmiNfuY2NrN1U/9U7h4udrLVZfZJ
XiMr5aZDSjG7MvCV3bAApMH2oOgzHI/XU2sCRc/ogTtAIZpjoa8opyeRiVOPhnlmML+LfSxpBlCW
CHk3orrki6XXCXsoFnlNaOtB8z4b8qkAaOIzixT/h1IT7MuDDqejJjm5kd0y0rXcbVoM1Kfxi3S8
e+IhtvPkxQdD1bclCpOer1u7IVvSCGCBUzXcgWn8xnN/5CKckYfQo0MDHDgMUsBonv8MRLg9hzEn
uC71cBv61lVvKDIM2Z8MnxAGL2luZ6wi22RACOdjrXe0eiP6mOOXRBozd9+FfYeq9Vi448uUIOer
sF6sElYr7M0bCSIb7ccudptNFKVABx2oFMipgVFmkP6WRVjnLt440hINLz1hOVZl+sNx2rMODmzF
NZB2g7mLLaymZQJcq81p7E3cz108b2wi6IOQRgga/6KD6z9awLUlDhke4+FbVuKxcNEIG0QhHfto
Q/vvB0rxEp0eK0xo/uQiIgugmZ61jl9ig3QcwNCTr4/4WytZsgOq+IbetFdDdnVzysYexck4TEgS
I5a2KLo3EbaU8zTme7fb17pPEDM9VFtn4JWyTgR0ehFyCP0XGlIshIlSmywnMSkmiudUhdbVQSmU
DLiClGl+hTUTLvy8F1MPtf0w4z8z3UJs3Kkc7hhjKVmdPDSETmp8ZexxuyjaM7UZVy4TyMNkQi5k
v3P0I91em25s0xdU/Ez6Q5jmN12NYrbmtZf6hJioM99Mq7mbusEISjyl15nYP5gZh7g052M+2yKw
JqhzuK+VLh7rMOoo1+NhO43NexO1xT5BXug0XOeU1R9mSE6BWLT6bXnLyrY5zkn17gMyxp1e7rzY
/8Y2/zqDO01T83MS5rR3J1hKOtfB0GceK4B5ozvTnTR60GGMCKrGzk6tXRzCm1bk3p0xzKdB2tHF
xtoVYHQleLzOu1Nd2/fwodt7a4H8TK7kcTj3jMkHZ2mZERdQdJ4r24f1o1vW1tNLIxC6KE+yImtN
wzhYlpwkeA+KXWVb9m6kTKkLbT1HaFhmcHDbOl688hRPu7HB8e17w7wZ2t7e1Ibm00+3J9so3V2P
iznQuNxXprZUTNZxQdqR62CcAPkCm8DsuFYJmnwl6h1QfX+F8Li8GVp8gO2R35u/1jSDzzMLW1PU
IbEnjbwo7AdOfTbw7DhsS4pDiXp55Tk69DxwXlnInqoqk2Nj0oIJBF8rCwZoFxtvkhcZ9IIhrqYn
+knX0FkZc2bf1GiZw6TuNzN1I+/JTZy14clJsue0HY9pkTFwKkDCAnYgWiN5zD0Wh2NafEAy2459
v8um4j5Bsu7F2t7PmUV09ljdeg10JT9eDw63NowpnNT+MG2BrIEFHplhlxZ8F2f8aXPrkko42z2y
QRmWyS4M87uhAmEnuA82euJ961F9HqzYhElNBrdZvVfgwdcek2rceSy/XdQPhtI/3dAYQGZljEPU
NtFrF2l4bwRjR2g1D98fLysf8pktmVyW6ialjj36z36cfIQ2UTimjrrOH7krSpGS79MlKF04b4hv
AFiW8m5CXGcnztGYaToGSnoVDX0NRsI9gQXApvrU5qAQl9bkaKPYBukiBUNph1AnHJjnIZoeBivB
JRS/+xGa3TkrYGrGQUxg0s6lgCclzdmEqG6VoyPGnzznOGS4xlt9vIiqOUFKRJ2DPrVjZfyvQ8Cs
/xHsRkSj63qOuQQREgK2hDr/t+w9pjK99ntRXlJNPfpcx5Plz+8TSusVtngC1cf8RqSOf2JXJQN9
dt4pE/r9xM1/RxvyoGq9elUaSqXM8FhKLzIrkm9OFnwZniaYUTTF+F6rBXd58mBLTdyDpXU4k2V1
MYUFkIooEcz+JTLSgrHxlFnXMmJeW1YQg6C3PNupWbHJQZpdI2BcxeV4q1ldua6E3uzZaLW3tRv8
PRs2UZiiIoNw7JU1ZVjXUMQ1/uReQryRwb/+5Zn/I4zPFdS8Lohv07Ac888B0SYXNmocDe2c1ThL
sI4bhFXnH1uPZT2oH3D/AmLOLDdT3SJ5qE1/WyKlpcCcjjIDUWKy0EMLF20zLaYTI9RvbTTJXsqM
wIwIopFIrENaE86RjgxNzRah2rqr6nrTAEy6s7sGw7Q+7vzCsk5mlRMCPLjsVYvIf/QmbYOm17tr
urHZegCy/x/5a4TG/zl+zWWAIoRpGEuQpWP96epBswiixUSqS5oXjprK0a9VGJ9SpcUvNmtv5oUR
e72CnXyNZeZV5vH30I6IgxLadZEnDaOrkjZJA4wcoKaeOJvK6SYD3YILKMJV1dloU5kd/o6QnuGL
oVQ9xkTO7DHKt3exwx9GC/7NqkCMZKTbnKks3k1ZfrRyeAXKvIABW2MzyqHBu8smpzPSp8HX0fQp
ctwK5Wx80Xa7ear0R6XpznaRJwYRGvaVZfJwNWujesjT6IGuneaPIc/ZjAVAKY6+VeLW0RG2VU4P
A4xfg6h44wwrtyGkQ1/+YjfAMqvTXBwQ/S8JNph46qyFeQeeplBAjqZQiVvmyfNh7G2Kkaoc1g19
8hLN3LN9gBw4dxEz6prir/CMD7i//q2NzNUnE+ESxtOxIPxh3+hkN9vm6KMEjt4qK/4x+t7bjh60
rDZHZBcthPfSIL/8dyBrnlkZxOUe1Ium6djudP1GCmoxCaEJvsriV9r/zplsTACpk0sEQdh1CcB/
7zqGwHxAHlQ3sc0CB5jrx0Qk2LR1MKF1MQwc/Ab6+fcfY+no58IX91Puxr94cSDKO05Vc3gK29rZ
DDksoN8B603Vh6dKvRPJc2OggNoT+pXsWOP478BWKckn5Kq1RI4wt1uj5uYMItcQHx3okrXVuBeT
mNYbtkDo4Y32lg25txli+4iczj7p9Ywi22nLa9wbaHw668OtBpfCnl3MtCz0GKt/mdOo71Qvxk0P
nexulp8QU89cnwWhBeV8MYyoDvwGsQA4QVBvVRPfFb14Saokg+0C3iheRAtyKZ3Z70G3hJR58Rx0
b2Jkgdma8jGbmwU6WbfMIaGPgw1pfgmOkCwdb5pR2g/zhBQ60whRZOSyMmJhPDktzPkJzfVmjmEu
2ubcHiCalde2Bxpd4yjeSDcVNLm9jXIfw2BoDaxWoiHDD9Bk29+H379/jv8RfVfXv4cstn/7Tz7+
rOpJUiepP334t913dfNefLf/ufyt//qqf/47f7t579V38y+/5PKwffzzF/zTt+Qf/scL27yr93/6
YAmoUNNd9y2n+++2y9Xvf54fYfnK/99P/uX793d5nOrvv/7xWXWlWr5blFTlH//41OHrr38QdPzv
//27/+NTy6/gr3/8r/KrkvL9T1///d6qv/6h/5vrCTS2viAvFgeETtTw8P33zwCMFL7vMy80fAIf
zT/+wrNJxX/9wzL+DdW4y2QKTqDpmEscfFt1//iUZdpi+UY6/x8V9x//53X90xv3f9/Iv5RdcSWh
VbW8GutPAbyGcAxXNyzTdRBTCOwv/1wEGH6pKUvi9Wy087jMiRDcGGhYTWtXcdTSRzJokaxx17NA
09vKvDrY/5u6M1uyE8m27RdR5jjgwOvuu+hbxQumSEn0fc/XnwGqeywUqiudc99ullWYUpWpYrPB
3ddac44JaVvrwjtv0vYwpJoDtqytZikciqwJXom2v6KVWxWqXLnYjkcT4paP614ri7MARE/0Hpra
HvQ0b/ZcwXMch7yyHSqzW/vWRF40lDqC/Zwd4G4UdUP3D9LYNzp77+7EeMJ6Zuu984qk29sw1beJ
2yN7ZPPs/VUuiJeQ0bWHXR+EGVGFOeaKO00U3zARvAFk3GfK3I0ls+2++oeu06Ung8WO7oQKSMcM
zLsOmTSwxeqsO5QDpYm+q5lR3Hp7DQsNJBVNPwiddBKYvBTUtx3gkau4ZKolmckC5RFrlyp9TcBz
s+e29xvVgALSWk4JzoCGPXuPNUfbEz+RHgZnvE+w3uRzz94I130OV9Ttqax1pZ3Heth7yVNSCHEN
UjjcpZiMVp7VIi/8Nnh+hhLPR3Hgt+uA4EoogN4m7ptzBe5IF4RN2QOiPx+fcGIiTfdw62d4EOg2
+9vQNp5D57GqLUIluV2A+NO9jba+DEV+7075rf6kh9UPL9Zesr41Ma63Ef8A6rw6tH60zKoHNF3H
yiVXMWqxMZTSQt9r9wd8m8yUphYgDN2dIi0mBCpEI/3vV6L/wSLzP1qs/j9ZiWxOov/3pWgOov2a
ffu4FM3/ws+1yND/BWxKx60nlK04t5GQ/O+1yP0Xa4o0BAsSqwv/1H+vRbb4l8C+jC7fBOJjwL77
77XIcv/l6IxTHGWzTjmWrv5Xa9Gcz/wx0FdIZaOVYx2ydceBy/HrUoRvVR8i0wy2yPDNY2k5t+S7
DGudg92qtsaXBvgA0j0T+3f5RIzOnF6eFzvEc/RaWtDFnjmQUIMF7fjhFv571fy4SsrPh30hWR7x
jViGbkrdFvMi+qFSaslzDaoBo78HJ9Bq+uHOCPqbVLuFYlJt5oX/POCH84zmuaXf8KarcBN5jY14
2rkVgaudDPwmfTlcJYVPsmTi/bA74V3lhk2uyDCQp1uV7l60tbNBv1zspFFdhM0qmQfdcPvnT/Nb
9DyfxtYNxbQJDavB9vTrp1EDo6pK5OHWKbSTjnDtgnJsm1rak7CK6cWwc7FSYH0mSmvW/pKM1pQF
7iENCSX2YPUW80mtmn9krvHPgovRisa+0U0/v1NudU9KRfXsmk2JpK/Ib6HupcLodl1Q/wM7TD31
eEhNh4GLNpSHvkM+FLmFPCpSMIkRZjxe4lbbsqVle70ApzrEjP7+fBf0z/HR811wpWGYruXojG/Z
fT9+p2FB5g3wjWhbeX16CKrxshx3M70CFujWxk+IzWCU1rm3ySzwlXZnY/NmYpwWPw9Uv5ynPj5g
8yHg06PPxRg2Lx/YLeA5n3ZhhwMkKsoohm41DrfLA2X5EBkRhGyjPvDO5kwIwLw4eAFFIUlN+0Zr
5V+iyH8raoV0eNGlRTnL+85N+fWeAOobDGJR4q1pFzRmogLD0IQYuA6DZCe6fobrjKg+IsxCoPr0
tDtoffZY2Jyouyq+H5Hp3tNwsnbMCoidCOeOgkf3CfqpnQy034mGzNEbKg527GG8rqpr3gKlfW3s
QQHdhrdauLbNgAz4PUyNf5wwm87xFN2TEJxxZBbTE07pWysSD39+IOSnkxD+P5ZFc/7cjsUbKz4t
P0YhTMnzyIevmXo0LvnFtpmBoE7TBzZRBcXTip8rh0DDlC3Vs30LbrDxMAwISpi1IXsgZWdF0I57
7VAvs/kXDErT+iJ9J7puwMX8pQh35mf01xWTlZlNXLcwx7ry8/eV5mWEBwI1BAu62PkjlbPWFUSg
CYisOLC/q3iWQ2vxs2laIxFZSE2Ts7Kn+GLojkuXWRBF40biph+cFzkiYFGDPCdjGl/gRebMSTT9
sU6TV8nYcueOrjwJnWxrLgp9ktbFByPqtVlclbD3z+V7OiXTOTOZH+l8jUYPQ54u5XQ7nLrISW8j
Yzj6wJYP1Lg8zTaVTtp5RyIZIng03xPalueuba2zPRASszBsEpZ81NRi3KU1viCwcM3eBj3lml2x
r/VcbZJiBofUc2Ft4Wye/38mqnemZ11BjETE1EdgTp9frc7X4AfFxKCkvvlD66qzyyIrlfWKxAnp
dUgWjJcRN5on25j7tE9607ooACp9ANPAVj2ZhWPER85dlzeV1N2LqdHo+fPDaP224yiJ+9LQ513a
5MGbF4wPO441pImTjyHxm8A/1kt9bBR+exw7rLZrRfPBz4oXqQXaefkfaUWtGHg4X1yrOtBlT77o
8J+SDl5ATY1+sFKLNn9RbbqZQuar8R8BW5DMzL4+FAVtZBGXzSMuCvHuP5km9q2qU+Z5iPHsJDZS
QSKIw0MGvnXneikquqHLLo5hD6sUPR0KADbPXSRS476s6V630WC+TykjFgJKHlmKi4PjDQ+tGpw1
fTPxJXMJlbFG+eyjVlEoSM8Qq8BaN7r2bMiR5FXT2zF6k5ekrdBd0k39yy3WfztuKFZ/tNS6rijQ
dPPT+57jxDGZ2RobH2PKQilJq1079yYSpdNujOk056GGBkpprznpIHuXamVfS6j18LJOKJ3Bgox5
9pdVmFPTp7daSVI3JVuBAUXdsD9tBmYuAF95KBry1MiPTSnCfZ6mTESxpZ/xPGJry3pylQDKP5SZ
d7ZCeTUxqQv5nXe/wVbkMsHetRXk2a51qu2fn035H66P86A0bdPhwGiYn55Nn/djhuDLjRRV/JPv
AjHoq4TwfmiICE7L4iWYOzNo8vEg0BvdFBWSU0Q2zQNywhtfw+SkyZ5zRpIEb3nkXzmIdk7mzMz6
4qcgEoRH1HhuuvGjG3tvErrNvfDNv2y7xu/brssL5kDsclyk3eLTnS5L0fqk94FE6QiBQL4J4AIJ
lDdWDmcOp2LYqOWXwkUMiBlyefkRvW/EODXoVppwH+UTqin62KqrwvsG+/xTRReSUcpbK3H8u5Kx
duI48o44qZVkYrYVnVasRUWUFpKT8gfuNEhgZIXpxblqrbc/f1fGbw+5dJUldMU2odNSMD6d9UqR
txNtvQBxuuJ265PNiGXut8vuXWChA+UASaTE8tq7FTreqGDijeuV8PODrSfYyTSUh+mA6N4uRhuo
GivEfKha9Rij2ykyHmgADLdTM/LeVIGxiQVxDMuZ0AnlncUYMw269BGfc3wzJfTkYvTJB2uMM8ij
JYNqXxP7Lm0e//zJl8bF572RQxX9k/m/ypif4g8raB47pDuriKMKjcfd4HHWCCM32HNkp+nphreB
jmbRG7x2K05Z4eZ3iD5vMkn7V+vqi0H8OTLg1NvWc/+Q63VPncmYza+YL6TCRDQPT8+g5bGteo0E
IwPmrO4QA4z0LFt5Zere1P746KTyoXGa9xG19sEBW0PQGV4CpzmRh8m8G8/eTs0+cbDRwbHwPJPD
cAT9d95qEo4Q+zykr6A1xl8WQPO30wPULYM/X9mcgenjf3qP3Tof6xEP8EYOhn2pDCxMjHubix+2
9yNzWmwqwAnoC5wz7Ogc5QN55WKm6Kv4rsMoWrgp3CSvRfekoaLgDYPowYt7wOcWPU56/I3cO3/O
QkwJCagbmiiBTfJj5uxrS4UPrbD3vqWTPIl1ZBNVdn+UzHZWDrE1V3WLiauX1pds5ChJ3wqf4Lyb
oZ92CAkYTSJYymdUfz9K07ae0DP/5fn5PB0TSuBJMk0WOirm37aHEAkRcLKWQxJ+0HXgVdoqiYut
qsb4HtsieSkaIRXMB4xVF5kod+YfvTC/Dm7ozrrA8VgFnX9lDqRcgTMxd6mdzQ41xOJZ7b54Xhef
p1GXxzKBf4Vw5YbJH6HcaYFSe4I4G2KRWymzLtDmEbdTci4llBddYhDV57ldLDUkT6MgvAQKvlwx
CzCCnDyxnOlLZ0bJM6F3V5mdaVehlt6qnkud8tHYcicfWYDcW0bipATATvzbFvHbwqpoLNoWGwRt
eN2iSfnLyzfT+3Sj6+WmiVFS55bf3EDrwHwhDG+9kGaj3MIqMF9kEZkXoiatg5KkwULHnzMam+zo
kwmxDzRUOgtF04hr8idpIC7oNGQXphZMf9sQ5gX/l0VDSV04lMTCstAUOZ+ue0z70lUh2I0mIrhJ
OcMMn/bLy/KdCrb+TW0jZoyaNr+1qFqJFi66/NonOh3CmLPJe6w6gafFp7zWT4WXWWdtTpB2NOO0
YKDyAFDK7FPxMf5YY9CcZGGm22VGMdkx5/dSxMhtarzlHIbQEtm3HjCKTd8wNqZDc//nx1zKz5+Y
kCXLYo+g7EEM/HkLDIx0yKOQXiCdHxciBLQJbSrHXdiYGRrRiZc/b5ytXYavfgXMHbU25GxsghfN
JdKuroKbStODmz6KbsHa0WR6Ase8JTwdaR7tEkbnYXSu0+5vj9h/unBb2MqhM2NI1vhfHzEBPw3A
NYErfmHbTIjDcB377m2jmujGz4m5NLT+G7Z9+rbm2g2aTanLlYoyn9QwzdxPbEpPtURVVaVHJ55u
AICoPbpcOa/wDwl8vcy/+fPN/n3F5Tr5jiTrisXMfTn5fdiTtMEuo5AveEsHXSLtCtbda0MWJGoO
KPaOTys6yTBCM5ibHgqd9O76iBfBxvNj0zkekkdVTa+RGXr3LKXfIVKLQxmM2lU5TVQp7vfO6f2b
Zv5hekTj6vSl3IfMydPHqSDFLzGai4DIdahMz7kuM7IV+5CHOGNyCxnTB3VqtZvUJ6ikz8dLkFLf
yUpdbKUatL/ZlhTf6PLnm7KsBb+8c9QG0oDd7rBaMPOYF+IPNwVXiAWCiuwRg3SkdUXSJIHiJHdQ
9h6s3vHOafOMtRkFHWYGyO7ta11H7n6ZoyXBFfbvm54ODUzWbMIvOXQ0oUV6VEVw20TadukHli0s
JJB7N0SRfV9etj9/CP1zvUYVIWwppWMjpZD2Us99+BA0u5UxAv7f4k/bLF9kFrRMPKrLcnwAtrW2
a6m+mRXZManCV290Oep8UaJ3yr1TbVpfnBZUeGY02rYwoue/XOBczXy8y/MFOtCYUVXQ4TXlp7us
ZZLuXRVUW210x7Uoe2q4mh5OMZFflkAkWsEZeyydtjxFXhmTp07MGggVDbI+2m5W5Tfq0bexbtnH
YMvFEpjnX67x9y0X+K6yOLGarEiOOx9YPtxEyYZhIqUhbl5Xw62c9Jztvj+2iHKOYZc9qwWTSQIP
5bdDH9KfWnFwS/EaeOyZcecCCOwQJBXNWpcp1N2Z6KA3qXP884UuJ6OPN1MouAgSDC72Zg4I83ju
44VGrHiVYm3cTAWJUr2HRbCNLlFGSILpRO0286Bbo8iVIGXJ4IUhuJcT1I1RFPh6G3onSURQUC3J
os5T/wpC1D4Ej3jMJnlxie/iRZuCL/8vV01fh8eTH9zmX6+6G2QrmgLx2jSJcDupxNzmrgLYM+Du
xdQ/HSO0VOhg++uaINJe1cUlTsz73klLSHsDZT2T6cn1jadSneqgQ8ivK7y77dWyJ4ONa/6yyv/e
pUVaY5mGsM15OGl/roWZyrWRVunwKtN6XHUV7xHxMPquqixSd43Ovg7nY7zRNXiNRsc+4FVwt10S
xMe8wDn0l1v4uUfI2yP1eRHni+fwbM+b0ocnNBtsCX8pcDf8YwVTP+zh+USezjbF1qxPmrwum/S+
QKF8NOhpuKNlHBtyxy4kypybosxxdGlVi/F7PgS7sbFnHhBecAocChLeD2QQXf35kn/v9ivOrq6k
DLLJQtA/d/v1jFTrLh8JK17Oz31Dy32aBQ+syQeERI/C0XDLN/FrRuTOLneHl6nxir2P1OrQmDeZ
InXCaZLgSxm4B5t4zccq8vSrsGuslZp/35SBBl0pJh43rXdZEJebwaytSziorxryMZQR6glXS3rp
bYBL4dBYaN3FsKumuY86OPGDr8kTeGgCi0WobrIYZe+fb4P+W7GjmHYwZ1cobBlwfX74EwGhKNRi
e+MSBwxK/J+0gcJv9+Drw5Y8GL/1aHZ79ABZnrKHKFKYhsGSO5q6/h+MlP7T9bicL5lA8B+epk/F
V98NqHXY4tAfDX6BzUgYGxng4I8aLPgk7ugHk3QlCEaMg8TgFgBUjWRrRKo5eCGHR781xF/6ydZv
Z6pZyMbSZijTwib+eSaCp7IYIC6RZOq5zgVraXmvhPOwTANgBSq658doHKpNwWj/KbdHIBJFwsLG
Of4rVgDi0Od/0WmlwxsKfSBMaNrYTt5wqBznMXAN14s9lPNa92z4lXOZ2/EXzEEOeQIOYbiyj3ch
tOItHGF2w4IOE4/b66yE2i0iJ1S2sDKie9J660OK0ebiT5inaXQhIy60J/TE5IvE0wa8HTuE949t
NPVZ2hKIa6J/d4yoPkwjZYjE+7JVIQRYzB/mX7aI/7hwUTgac7wOgo3PFZAPqqNEoofXF4vgPbDm
fSdmCOiUpmuRmhXWYqlAgqC9H4XtHgopXtXklyfXSNO/XMzS5fm0X9FMZD4gFdMlsVzsh2WrBp/p
E2WlNqZe/sAIZ5w6QqfhnunIBXSF/sHlpdAIlDB6OLM54rwt1tzXtEwflOWZ12wpT6hViOhxbWJu
Z627ChC2R/GzNhuxs8bG1JHbzCAqms1aJ/YtXyWgUpBbwOouIfmlx6WXYEXS+qkC+F+Mz3huKdE5
UNNmtqhjfl2Wibcf+dgmOM55jCrJh75eyuhIk/a5C/MNJaqBYoq0UCh590IQww6O9u7Pa8xvLSd2
B0YxbBGWzV/q8wBbQavXgs7iYZxn0L7X7Zs8UucC69KMqr6ry6q+CXq0JwGCTGd25Uwm51sTap2b
Eq3X1i1RjMGjM7QhiDsKSp2MyM3PSJ2hROZSB2RP2eZlCPgok1msO+ypO2wr9lXjzKOTCJjH/EbW
Oic5WI5bdPH52mNF3CV+tzHTUj3U3I3V2JBE3ZJJWqI6veuVp+19PzCvarMnCgqYw2gO4V++qN/O
+vP+yZRtOTvxYiv31y/Kl1oK1c7hDmVEH7phkuzzcsAg3low59ynoexcYDmOtjWM2kFkPqekie6w
9Bg1+FmWr2f36ZRFO9IqRrCKJOtFuXyJsZOeZQYgNZ5uo8ID7lfL/CqSNdz3ys7/chD4rUe/fBB0
CjQWdYtx4aeDQGP0U16VibtZmsIxcq1dE4VfjUk8Lw17YZJr2xnVjUwyeZXbKb2woHwKZuoSkr0p
KrXnwNYYgbu0kf/8HNJq4Tb++r5TinDGm+cHLvvdp5Oehh+P2k0JTm2rxoimeysKSE4gLndmNkKA
FfH0ho2aGMJuuveTeLPcYEXTjVlTEF4PXrW1Z6I2siziOMspJhzWHW96Uo7o4S2zLx1Gi3KTmV4v
jKeI9YVvtTqpQpF4DDtqUw+MqAoGlMdG0daLEco+LzN2nr5FxurFznsGr/fYEfWxZuRsUsxjW2Lk
D/s27sujXxrpIxgfdmaDhvkUxNd6B6PjJwm71mG+FrPIUXmOv0eWZa2gtjO37NyU6G9Cr8sdrV2K
sKB+A6MCfZTScDd6INDMYQof9TkCJ86MWmIuBdWUSu/owD++OBHMGUUDAXn7l2KWeI0o6PeBAa5I
manYZ1mZw0ycXkowoUyLx/7SOOoWVCkmDc/XVyrcyzK+MgwIfxrzyh3ewPhYppuEQGeamdDzx8J2
11Xjn9NJHw56yTwTHE2PCzgQV8DMrpoY+mVRtngj3f+TwtPy+0sXPksIjUttzIlmC+I61m40B5w2
sl8K0KbZ16E8m5IhYaU/L9htowQDuyDEq5rg85+/LJ0u2gbmBNGmA/cWRAZiDd3eu2HRHpXdfakg
VV1rVewe3Kzuj1k1vdcdEAq4Fma5XgJUohhfZ1/ggrLi2dVluu6BqFpvs2RukexrbRI6/SJ+wxdV
7d3Yl5wgkuogh3RkvNbCW62Bkhllv8vI5D37o5HtmS5b22ViYOhuvVoCGNoKshATpGWWq/qg3IXu
VN+QwXhwQJoCLwCqY5hh8TKEHrTQ+r3ncXhBCeMC/g0tuJyDPp6hkz621iRuSFN8yusA6yRmrXOA
Q3rtDNI62W0DQbcanqH8VVey7KoT0qiTHFv2wimxjr5WwX/q0++qz4f7JmriczgLFBLv3mSIfELl
va1q4DbYZm4TVxEB2OMj7IlPOKvWJFV0kE99wxQoNFqM9ab8OTIjouZF+KG9z93JvSy/arrmR2/a
uMb/vEzon1sCVLGO6VLAmlC9Z6Hpp8XYqQvkzROIuGx0jlrAGTPzk2MMoXmNp2B8pQbmEwUhL3U7
ftFHS92SirOq4gJnoAgToqxJhduNbpDu0ratXgcU1fEyaPrLpX4+vUuKGIs7TOcMkRoCjV8vtQsN
IAumL7YeXWxIdB2YZxc39uggEpjJvirIvvUMfIi2yJ8cTWJLYS0rmW7BGrPMzZ+vZynwPy6wXI+i
RWyaCNVcbDSfTu9ENY+QhRuxDcFi4P12+RVGjcm9kX7Y7ygTxSa0ymTtJNT/tm5jz1yycQit7EB+
nPNueA9RnR2qaJRHOY8YWjMMjqmrn4aRyWFZiPxYwMp2jeydpheWwM4a7nNle3slCGriWDms//yx
7M/7xvyxGKWYkrOSsH+KhT+cE1PPp/2Mn5VSGq8/03pAAPtljRxwzIVE4GzisUjJoq21DVVEd/Rj
e8BULwG7t1uv1dyvIzrQ1dKvgzOoCzox5XSmO4bDJ+NUVsKzTfP4CSs88likWchXs/zJt0hUKCxi
YVI19vFBqywL/TocqY4jigB4waoYTkdNtO5NrrW7JQSgtuHQjWCKKCWB89OhQ7k2VxvWbNxasky0
Uv+xLJdJWfsXeC+4IHqBD3RSp2gst/Yc/Fayi95gnDxJL05PstNh40nUd8LP2p1DssPZQsHgF1Z/
ridw+FlIkkUYGU/M7ag6hm86Rjg+XPYlRMmy9bG07XKy7VDCelxWisFQawYUTzg5d1KHVYIZrDj9
+dtjpju/Bh8fy/kAKjkDo1Y0xdya+vU1yecooUrMldBIOrvyGFy2/RgeS5BJwaZu2Zy0Ms0vJRmi
P39kuXoQVe6wjmbOKW6iE6cla7/8nT//1vKr3o/eDQI8TlNcXiPN7h46URdnE94eORDkIEb1Xajy
a5Pxydlq2+a2rYsXuwlHQtP4rUXVpnXqrTO0doNUUHDnho4oDFu/7eYze2Amw94cobqsIC0xWo61
kZbksuxhu15OzpVmYQozx2q//C2YMw8glqf2jeBb8pW4ZwcG6Q0H49zEPGcRaRBhbTDeB2vPiR23
xRgIrIXgQOiSRtehG5bkOtBxN1lJQCgZA9b0N/Y5yIFR3F47mQ/ai66NPjMsf5bqRmXDg+kIjdB0
eOcOEqR/X6jjOWffTN8016z3/cC0iER6svhCS5IqY++lTsT3z++ilzmy6WAk3NqkzVJ1xpUXCetU
xvqeMFLCp+QI8ZJwIQL8YLNZqWbcdkPRbE3dbh6NfNq5SRI/MtwfD6pvwid0N/2BDMvmPsAOQtlQ
3E0+qAbyj159RgiPjeWSs50E+qHXMThTrfl7YdnfAtMY3zrAkP++NPL1YLZpTOsCkreOsYkK07SZ
qgi/3NexLu6RrLzjwIKvht3ZFeljEzPqq2mKUmg1BmQhyPuW1TyUGg5WbOPPaMm2Jv3jZ0n45QaT
LZE5hClsfCSoTx0JZFBE7iG/6Fe4UcX9QEDwpuhq2HL9Q2gSTqZN03Cf2hvbbM4dPORTA7PyqoST
dEGtYe8wMRgvNsJReuv39tSgSIohZPphEO1c12dZKb3NEsnnoQtYR2kKBEJ1wSYlGWordIJS4CmI
DZbI4G6EDxQMI+JXbcocGgWUWBXcuN0wxC7KMdUhehCbSukpnmc/u/G7YpMkvRvS5DdZ7cLspQEi
0IUEAMm+vmlUAoVvrufmGciWYbBORi8/yl7bLy9HO3ZyrxMoChx62IPwTq8C+6lpTHGxiazcVYGM
OUGTJogf+M4Ccj9Tb7ytX3IIHAxFdi75ebbRPztZ8aV3E6AuY3OXZJiM5/eL3JY1/g/GjaVekbUH
z1VHSaTBUXjiII8Twov0S91SkZiAdlam3g8XgZ6ZYncbQe16Bm7qg8yFar8s7suf6iy9Kx+b6bYx
uvAYS0ndoEh1tE2OoZ0qSBNtSK/V9Z2XasM6H+AWMh/UD/T5/LVt9wWRHpN9G8Dd3RhYF/F05SYK
NpsujdcTZx6k0TcKkIMaptdOkCvp6lvHqnPsf7k6jBBnqA7NeEcAAkQFPRzO+JnstZ/Wwc4kvBN6
Iw4UTuo7Xw8koW5AesP5V71CwtTbhNIQJoepysxt+JFtse/mFz6YAz79mqOcE2sXUkXoKs2gFWQ2
/0ARHiBkk2PDAqtr8Cq6OSaxQDD282QuYLIaBJdvyU/+kQIg3rSgLY+hFEj4/CybrlOe8+vcr7Dv
4dzD7RE4WyjaONWtjesW4cFUVXcMIrISluUAzd2rYuGlDEmHraYy6+R6PnAou+4eE/hiq2JiuDeG
N1NFoKkxGm92XxenemKtzuDjixAamA//7MvYX40AgK4DtHZXZXeRMax6rSDsOXGumwZYST9Wd0NP
NG4wq7iWYiGLnG47GPB5l+MA8yL/VKeWdzcIS/DdZmwvA+zdsukt4pv3hdtN3zwHVcIQDua9FkSY
Xopwi6+f0Ee/MNGI0j/G2FoeCDdxdiroHhnvr2Jv8s7Lj2TGPphNXO1NJ8RsXWATTZsUmZE7pnsi
rWhYMN1knBGo4TGXZUYcHa0FN35LiPr7jvjnOxDEbkU/v6O6mmdxjbt3DFAWy+qx2J3ikRDLn61x
wXK3n9p9b0zGLTPwAvwz719hQyh0CmQwzVL3TDRTzqVDG3mq1UMvqBZz+HvL4lKnyljZNvLsSpUk
HA4Z0Fr6TofcITUSMr1/yCR6clRjgr92fTgFR8bA/mCj8cmS5DgYaf3Sxkeyk1cRKPN3B7jfpqqz
WyT43q1loIERvosjXBJWC/MDxYim2aeyH/czh1DN1avmduBnJl+h0fVXg5573zUoybNiNQ9FtxvK
kLHacjzrzGy/6FSqpiK8bWh19J7RtgVNuzV88AiLz3ApYybSFA9TKDH55zHIiQZ9+nxbvE7fLQcd
1CTVTmrG43KLEsP8EYeVvvaNKLmCKbIbDfxMy/MTKq87ku9W3RRKbrEgDRMdHZWV94Y/Wg8NYcMF
6N/5PTP6WZoHbO5YjGRb5YF36cs43ix/Tu14u9AAkZqTm97WHLhkAqmrofNIkuqJBg52XCyUB9MF
gIzFnic09M21rMhBG73pkiQYkHE8nCo/PBE2wZlU8XwoqDXmWJxkg5PT80EHVclujuZzOZo0Sbmi
Jc758pSpY2/4QHOO6L2b8qoA1NQ66wIBq4UOs1A3sPq2ZfBt6khM6Ijd+Cd4n/Wc/Im8DCTzlJsN
enFKl7k0J6zju7ozsi+sUdRBK4dOCkwRlOeD4HxQyU0oiHMyh7fOSU04+P43NscAHrqGaCxRj0p2
OYVHCFVS6hc/GdmIopC8bMt/J7H2S+xMX2OGTX0G26J09jqxp9e+HGmd4az2NhAWoknqRN4bzpbs
0Ol2HOrrahD9tgPhv6fjOOPyvOLYu569JyjV3yg7i3ADC2iZqAhb+3pCJ80+fxwamk6ZG72adULM
lxfvqxG8iteRul77aPxDCLKY34Irs6NHWcUUlB1Mvn2NniOxphsalrcJQIbE9scXggqM/UDynuYl
9PU5H+CtDuvxGeDgxYLi6xb0WLieSKEsTLPLSAURFwLJSmwAjhCkVzVDJJ4HmT5ptf7cJASCmGQs
gkLMClKVpKvtrXAk2DVgG+Rbh57JBnU9FGG+SyZ1jjCyjGFwy/msXjFV2E16sh0gq5H71ayhHuwq
S90GqcCS2+mPaDWunNr+Yanu0oviyO/9ECWWgCpd6zMbU1Z3+Jqe0lpOhKAQe2QNd64cS3hFw7Ne
EFiSu+M3MuzZndy+28lKrohCLE/AEq4NlLZTMV4MWANhV4rHuDHSNV6jYuXnTXpjYIBe+YnrbEia
JgM8RALjsvVpdEzpIO/olDxEufeYR/bT8qCg2KGhV0cUeg3gVtYv6H7I+9ZF4AEXLpND4FMMRuQy
5ocoy3dV7p0n64dr9Y/uYN9V/rvVeudEL3fspTdgFG9k2Wxo8WwnAL8O2VdeD73GlDC1EXpRAlML
p9FqkvVA0vjejHSxS2PLXvc4BkiQ4LYY8ptLCjTI907fpJX7HofTO528q3xs73us0bYkdtitEJnr
5ZYEpyMdKP2qx794rocRqiVZLzWSN8ITbPvValwo3fnob63SUXda02r7Usdp0EU6BLoqr/edJGx5
XVXhixaLrbKAlrausY2EgR3hxlUkhv/IYJk42buKrVMIKbIOgrehTKgxJFlmctjYbbHl5IgQsjuY
5fcRRrAY75hPWJp5qdwRrhqgGvmjoRXlMoRP9kSmnyfgiCQAxvfKYKN3mn4/1CbTVba8toWySELw
KpWFfbRCsZ6m8oosdGDb0nlBeEskDzPewE3GY2I1ONDmSiqB7Z6AaGin/JuL7BUaIqPyZ/+JiE7l
XvviqKWo6uhuelBemwSBcIf9DhCKF7FAcC7n9YQB+drEqfvs6+PO1dLhKUVXc/ZLV2eSlfZfpEeb
GdSJ4Egxd9i65tYI6seoiJsvcWdPIE1tG5lznZ6yCjkfVp9LXLF/tqVVnYppbHcUs3dDjXEsdZuD
TO1ny864DpMEA3MPnf3sWd66A5AQ+8RV4LKpXkuRbSymHYY2c2QaaKZq27uskN0mIbWccLeHseXj
4mrV9U0fvSgFjlFvoOzQcYh2kd/ftGh8a4eNSQbZIwfP5uhBRZudvxucQOug5yayQ2T7IdSOQPnM
o1eDrYGNSIRy7ZwEiO61V5tQy30AuUSTVdNdUzVsMCNNTY2blynAwF5+7QaOAfMm+Tb21g0eDIRV
oBOafthZ9sHLw40/ZgcmRTvSKFZmOZM3Hbx3HIiabww4dhZAqb7NyJztcQwSOGbXcD0eQe0KIrqC
6AmCR3IflowX2+oCRi6g4r0huPhbpxBOlO3hPSI62wqzr57X7HxCBPYpUWl3oT7u60SJJ1cAjRt0
tdXdr3GKgxEiYZb669laQiG6sgAOAPUbq1MH0EUz/Glfiuh72VJyT4fiv9g6j93IlSjbfhEBejNN
7518TQipSqJ3EQy6r+9FdQP3DR5wkVDqSiUpk4yIc87ee1XOcwlV+qxiAHol1RKz3G4Rd6SQiScu
GJes/2hB3qM2upsBRd++bKuO6xikcuSX5dpOylPu0vpKTVvc23Da6WriYiPteRm7QMFb/8UAbWXU
LDeVR5oD5iGTLnXbJf7Jqbg6HM60DCdIgQqU1W9dIZZeXhA+O5oZ3fHinhNk1NaZSXIsCbu5VWl3
qxInZPLxUYF0ID+EsHNC7Rf9rwT5kXYgkYbyOVXuIiVJxtxMdrwE2ETcWrywZoBeRpCsJKSLaxBv
+aKO6PpO0UqHL0pZsMyMg4+tkxzeVRnkm5SAFM7QvbdoDFJCUSoWkEkmsa4sldIQJ6I9AfBVTGzr
haZvGJeiLScVquOqXdOqSiESxpN8dFXyAlHmjjWSXjkmmU1uWHIXIGfGtmJmR5RIS8lM5Y+BogVM
LYuLCn1zMX+e8FTcjHF0JlB7mVHbECU9vpZDJ/ZaGH1Ll+Q8fcjqVdQSZ9ur6Rw5LNdsQA9BlqOW
vek/Xf9j+PeEtT0avohIWeoYxxVQFwcTfk4ApEH0oDzraDyex4zVNfYBabwW6m+lSVgQlJ5AXmLQ
5ITXWrJBJpxxBsR5VHqQQZwEwl1AZIvsmk1m6RXhWcCrvFCk2JLUmslD9upVhLpE9EdCuHY672jH
CGkgVAYs5idkdLqJ9ATSBq2JWBFZOwFaCtyjNcu6KzJCxP9GZhMGnJ/K1Lo7Q4yuv442HaMzQ9vO
v5Y/WG/xSNvrzap7GocNCdgJrbU7R4FtyVTvqI+c+nsMAJvCIlGf2L/nkuD+ZTcM/1yRfel+R2HR
DrvB5AjpS+z3eNVMEvIcKh6CfVLENwwqbaEva0YCQeQsqGE5rxJ/HOC+uI9jB8eDZa97ab2nJn1N
y39p8W7FtseJgOSEYugV5PAY2GEL6gaV62Gq++4Nou65rMutasPh0hAg95TVGBi55/WW0xd7fobo
1zz7qasoN0n4lr5uvjUx6dXaSZr5sZwGeqrRHyEZ27VB/JJ4i4jynlAyuHZVUhxdaIK7uLTJdPBI
PYynaSclG8SsV9GTYj/mK7NovQ3KqUU/rnIsntHKwhpEoP6gHTJOKMW6hxzAWzmsIM5xCnSJgmUb
4vdAGdeMJPQny+g+c3kMDvcxWdArPTY2BLIABcGaQerfJjAJxrd8Xbwg4SYDuVbeP839W3NX/viV
9UxVSGVsvnW1TU4a4kuKTjg5655+9XigmV2lNKoLehf8Bt23B3mxWIclCrPDYN3cYh9oe894ai1C
J40nPf+JNI7+iHU4utCNmGerx5J0tXbTk8jf11tjuKTivQ9vnUVbhZ3LnHaRCWDpgJ12VC9W9Qxr
LWle4VznGgl764T0NZJp2TcifZfHUACowMrOWkbyr9Vh5yIjPBTfnkt3m53HuI7++0hTsXQ+UVvQ
Fh+crZ+trXbfe0cVvUfHidkps698DeCKbVC+wkKDF8Qd6Ik3GhO2v0yqY13RuX7qWXIJy+TlDgzt
OrnxytMJGgpY/HULhgORQJ6hNgrExTPZ06Rrs0OuYQATH1v677UznMsEIqLhFe66yiNJ5AQxtMU2
8wCWcgePMBlZasCE0DBOhWFsR9enW0iGaJUW5qvdTv9KPaN6dhAZTVFRLzJJSKVWfeft/PrlRUKN
lO3bmChhzjpMRUYbcDiVyhYW2hw2wlRjXIBUW5K5d5O0olz3REjtolsQdbIs6E5O5hcDPfC1dYul
WtgbkLoJGUWWdSCEydlaQ2xfp0EiNCUwEhrykwht5khoX84B84dtp/ErxCw4SwKeqkdo4/237QRQ
Ye0fSTloltpYny1lEAPKMTmPji7z0havRanC9aiYHhM6DaaY3el9cOH6II2z6ftYa6NTIDqclQCF
F9YjtcJzjdUozN+Yyyz4jdf0hcFKrWZejmfti+4cEm2sjZCkK7U24d/x7Qvu7V1m17sqhRIV50cO
KwRaCZnecWaRwdug0mlxODHovFXDLk/xDA6nFG/CQ2eGPrEmyK2nCD2lf5DOofthQ+09bU3ul9Zh
0mW/sK77KeMsJH0IaxhyNSRB0uMjtmBNyDBkJpVTsNeU70PuG4fSRkGa1YpqoNy4jbMM02bNew9t
OzsLSHMEUGL7xRcFQtMa/HVjlRVNAvavaKfMDm1SscXgsqqJJuw755wQgNubT1UYbmNlb8dQW2Vz
GZvGK8WuPb/ODB8IYoP23XH90Z5iin5S83sycwAmLn3OYGkRYXAK1x5OTsia9ANhzwHZeCF61TEf
BlnUWP5BtebrzjLWJct8GxYU/OXWFP0qtKgSBlwG0NRMQnhL+EgYrZcDvJMIoHhFKUkicUnQjUT4
O5R3erZrM6lPwwJ8PVVguxoF5BEw5OxU66hPl7idaVif+S8pwCc/kY4IfFYtDdCHPUGAYfRU4Gcr
JMdKRKboeOCfGB20Ky/Ctmwv/Z5YZwuloFJMKQzU/MXGjJMThwaah/i8SKy3dqH846bs0RRHGLq5
S+XWL2G99K+c3dmJyM1Os1OhroPKo0OWlOJezA+y9N7a8IhO2dxkjOtjQaNWlaphPyGq3o/okn7S
6ghIapV5ouEC7neEWk5nLUgNqrRxiRY1W/Z9eNDnsM8cJiow1xREQe0VWKAo2vmLcqalOclfrqjp
ccPsKcEvM8MKZL8rO8AbDqTlSV8XwT85g87d7UTgaxnTwu2DpU9ZN3hkbXEQi0Mo2Z61UVwjcfRh
Jc8ZIQYitpdMZaHf4MUpC3RvklOoB4eCuSfJHNmorwMgME1oY2C7xvGHLB9OkIDgIVPVG1aF+zyn
GaTwrVisl7UJocUFz118sSgl7o3rwNu7kR1veqjUTqL5K11zTqUlcJTGE9nrhTjH/JLneasvOD5v
lGH+1Xo+o3HjYAsDdIUXibBtj8DR0S3aS1Mp9Ix1ztrJs1xNBlOGzpeXyumdbUMnDWQ8UUROAhjB
dQPGAhDtu4/MQpmWGnW5ko4y95EQewTM4lxkBNP2Ux5RhbF9DJ51dsco+mY6dRs9sqEN4l1DTEjh
ohkKZv6gyXdjyXurOu8pqbILd/22brZWQlgFicShX146C8oyVFqf3pmSyQl42mFAV8zEh45zlz2H
gmKmGkimKxqTSsprSefEJ36VjXxxe6YwJjHaQ2OPFzWqd8a0xnMXPONTIk9afxJvjiqvWkbO0WRf
PKCsofaPIPWNZRVbLGlbpHJHTQH+iv9aCdUeztup8tcWFr5SB9eCQrXsDcbW7gX/6oluP+vNk0jd
dam6leBcRo+KCc51bP4BkmOM/dAi9DslJ/v+zlSZoztL6hAeqGLWA1dA2N3pxVAb7AttDbcn4mKm
F44f4VPPttSsHEc7gABq2CogqQsV7VCjJFcZhq+NwlRqUcysg0EGi4bcG0JI8kNj1+++l8q93RU4
cAuErqaE+MwJ4Z6o6gtOhY7aPaqubmeU14L4w2tqF9HatwHY/36urmws2QIEtjOUeyIq7IMM2+RS
MyOLGJ8eBziQOkc6eYO/V3O4t8VNVkxnBYEdbG35GzF3EVLvoH7IRqkd9g2OAv/8xvf3YS2NdRDz
fZqU7q5JxZ+YgcG1Y7jwala3fPDcF35ocZR1fqt87ja3k8kV5jnEploeMb/YZ65h1PzTpfSnmjTx
qrypColHPpIhbZv5iz8GHIWyl4hWw3FSJSyDfoCVQYTiRpqeAjFlbBxcfe9D5b8AAU1id6YIfHS0
7M+hLSvaOmjWwz4HFmQefScWMNSk9sgLIvmNKKc7G2DJjQNUS4xx3WPp5z+9n43H2vSG4+9HKIuN
rdK1m3szEnzbgr3fbsx8QYwiYeeuS4FE3gYZX7mTOXROHZv25VXpaX22aX/XjPaOpVdPvATQhOTZ
oVvWbBGK6UTrimWTVZ9lWnIETxwKvfkBMR4UaFifdmpxVgOoeop1VZ5owVKQu9ZmnLPCjNaIsQ64
2TJqZXvXPe3WWrnxptmt2ittVzM3eyhNaKswc5O1PU0ErMYFTmQVJER/pJ8xImkGm521dUt65FGB
tZUMIrm13VNcE7uktUR/MGeh7h0y0vEDBSJKcvCC3eVPvBO1jxZMwkvr250+1DdYoPRU4xgRd2NO
75665FrLXyyee+rU85A5eytS07Vuyuo0ZQGCECJvEXGpZZ+81UZxB6tENERMqIC0KEcbP2ZqL3UX
pAKR7qPCYlGTk4+smfAYUoftJKVXlVrZga2mIjqHgZCd+NnblDe3jlTe7qNv2+8YUOwlTqNg1dTR
eM5VrONoho3rz62dwbVfXbZj8lidc2R4R7cfPxPaQ5waq3aD3yE7uGbzDydHeIi0nDTmZKDhN4Lj
btONUCCl8XCF7QE9BEFP8QbCAJDBdvzp09Bdd2N+rDTX53QKhbrqDbpESVgcfj/678FKPMHSQXy6
y0kmCb3mSiuxc8SKpsoGWE55QcGeWBjXveDOfUAoMiyelfKGL1PPEOxldrGxu9LgTlWUDyQpbzVX
aG+RSeWutTtHBNPOFwyM6NBdY4O6RxoYWAeUjoS07PpYc19zf0eBKJ+NUH+lV2SuRTcAzgwD49Ip
cwtvLF5PoZ3evMlsL7XH6z+DfkfxFcU+Cx+Gtl00ho8qx+1POiIDlVyvD78fuUbqQQgIwsWvYKQh
W3VVgIFYaXafL0u0PnlvBTs5Gv5Lrw9yuScdaoOSY+tgucc0ZdcVsQkuzCQb8MufKt/3KWFbr7UG
QLAh5zRfI9FdSVpGLps9QHXoOM1m4s7YyDxV92qAAsrtHe/ZGqP3mlmA7Q+wIedmytloon7v5TF4
sLa+e9k7A4ylFVqw/MpgY4nGPdObBOrrI98025PbzcRx163WnU0+YKSrdpPlVnNCwh0tahlMa2H6
9Zbo1yNSFCgtvvXt9QT9sr0QPNJorCa8nn6lBQzooV35WfZqCGkfx9K7eHVS3AskrvzNFNcuQ/g3
OsgYJ+rXgJbCMWO/QSkK84185fpR5EHxXAgF/tKxg21OqPXCkO6XnfrMk3JoAEE17ROIAp2THIfC
tzbYB6t1NF37yJxbfC9kwv6JdoaZeDRT9WXR8JbSfnT33VhPr00VbfoCamFi3As9VhdCRE2858zZ
4jIQr4lRP1Ds3U17yFdDK6dd3o+ozS1kOENNEZLLnr534jY0ZrzxKegN8zKfO5OoOPAe3tIwyT9Y
Wrcq7OhCBjiT4yqmqhh3PieJTZfj9KQXp+f1pWq86pLT9Vh3gQ47hgYtjcD5k/x0BwqidW2ls6tF
/nfs4kvOsM8UFv2i+Zt/H4iaH5ey7DgK2chG2hNMDlG8li03Ld2hZROujTh6tyv5p/Y04Gvpc8HS
H0LHtBXSgrXNQavzcK9Mfr5WVumtawV4FOMqYoeueRuhgw85mVFO3+QbdnGQgsCHViayJgyYIKXA
hsYxg7s1DUp9kWAUW5GZBZ6pIVwxj74hzq9kxD5eh09z/Dym061QTbTt3GvPVI1vpaxvzfgwpNG3
1gioU6BCyfJYRCn5nTn3G9HvQGIhqsESdwhRggjCdlTifcrDSaB5sgymlzTvYkPH1mHDc7HrAOaB
on3keIz4gnOtpn4jg9pH0fsXVdi1EIb+YnHgqCVm/7AS94TzuHAQCwh9W2s4Ot067hbQSjH+DH9t
d66ndLrQDdRHP0dkRF6VncJRqUptTd0PC3NGD0OjaQWSXMrwKqvuGIQBlnFWAqLFLxygRqi99DSU
OBnSfkNQXFhrr3olmXAVoH+ssCJ0M2AQb9c0SVJSP1aGTYejKoxXK515u1N8GC1v03eMjPLiUmC3
r8vEfGbLYSirQqaSiTi5DuKWLq1YbGT5zpzMYDbOuA91FwbaGUoBKZnXGZSI34XXulMfA1W4lVs/
RVnY90Cf1kNnEZE+AGX01s1YaBuhRfaraATDaKYmGm/jxOydEqcywSPwFkTGezjqbEl/beYDrvUO
9G+HnWAtLRt+a71y7ZuXPaPbJbH5rCMcprkRYYD1GISn0qNrzkBcI/wEtOLBYXghwuQbqCIKglx7
JR2lOLZ6Gl2ye9jQfkz6WYnQ/lHFVzJM+M+4P8FQH9OrmyCr9o3QvbEQXIEs5i9R2R3SHmagWUJ7
z5j8HOzUq7YBObLjFLibxLYnOo6wMnppUkXgr9sXyFcXgkSFNwJUApaqydk3guK5ctBjibou972W
amT1Zjda1l73XcrpgxYPmDqbb4w3I+NNm6ZO6FN2WdwX+q1oHqVLlFX9NaImJ6p+E6W89yb/g5jv
7tWFyqwnfz1ejDhzFqn+GJ2AHIffSnAqbSQXf2REE5+Q20VIJMvArCKPFRknihWc+41dYGHa6P0e
MaSwldA4GNdaMo8bWalIqCyJqG20feXItQkyJHJWiutQwV6mh+BxI7n52y/g0F034hIYFkXUp/St
Xee7y3JCl4pCJ7f31sziTjrdu4l0CM5ksdpsOkEcZZ+Ca8qPhkcyxMUZ0RcCkCqAKuJa8WcU+vvO
9YMXooTUfsoMjkGttyqqWPtj+GrR2uglYifDY4qKIbYXGtVITKYZ2dXwX511lDHovIXZm7/tu4fW
bP3oEAbOqnS40N0rk4NufBW592ynobUSBVk0jaP/ZKyvqZUDxuxXADo+EPjtm+iH0BTEDGrZpDSM
jS8uWG38NzGprpJFXzCho9fbJSQhsWkWItxUIYwTMxiMJaOzdo8sAHVi1HrbthiAcbiNfGjhc17K
8m7S9D1rbc1UNU03yRH/8cgNFW4KpT+1evLSWWVOiwyjSzd18sue7JUmZvL0sEjqW4QKYdGRxkce
u1EfWvJFaRklw0c3+t8xzq5b3Tbh1cwYYf1+PonR9PfMrjdN/qT1zbmbB6HEQxKNofcf4OHdbdoo
hATzU27+A6pR9Wx0rkWgzohxfv48THdvoSQLvlEHpzGLxlsRdmQE+YwkQPAgEc2sexYP9zl9qEsC
nMMk1t2dHtOL0tLuDyMOScAutAEpLiLIGHLUjPRfqZMXgv2N1ryNXrSd448x58Ueric332SE66D2
IW7AseJliiBZJwKQrCZwgM+jywkteg/GV3988dJwSbjwAvbqQhhUgVw+w1ytk9WIjsK29RVvybLU
T453NhgU1125NHpmNOkb4oOl7sNKDnrO+hQHdb92Kk6GFYJC5FnBScxcFsbFBiVI19KawLVS9gSM
BkTzDxsrRr7XrCp6cM6/2TpvK+ZmLZ1GEGdRTQOGIRlUiKUWJ/TiblX0Y1mg7rI/cwde+f0aKgcB
CGBiUenRSELotPR60ATfozsuDTKcq7ktoxhOQCYn3Hg1Ode4jJYNCTutBqsMr433hVBr1YwRyKlu
5fFFR8ERQyTsqe+skqlxYba/kNqrQ9/L57gl8RhFvKCCaYMSTzh9+M3DhWyBEcifirskbd7b6lMF
GkOqdkm8hyFTdJg+9skrAqXNaBfLiV1mBtSajB1qC2Gs6S8S93+3wMILAJwGCxnWi4HY+6HdWtTt
qF254sBHs8jP80a2iZXDYI6KdCUthPP9MwqWkvl9NvOHFW4/466RStW2H3R2GVmDUa/33AjLDEOH
NSRzE35hN8lqcB4kFi2U/ea4pA/tNY/rNCt2MyM3ip489zmCddLrdESaJ15J+EnVwqghF6t6OeGj
inyuelZNPUQjb/9Bb85bqDDpATuY1hWYYwanY3bouLYNdTAqazkTonrojJ7+sK3N7MHu+COzNGAy
KpcVRzk3+wlhNVRaT04ZnRRcpV7wL+ZP10CF5fP9xKCu/3TtP1b0NwdiSHzS8KJaxqzaxc/3FgpP
+XtM+PGorfl3pEvWrIUkVdxQzC/c+rMpD46fbwwURxxGFyBzViYHauF/pTpkF0wDGRHiUJ2RZJAy
Xq4045ukDjQz/mqIXzoNiA+UAVx5eBU0Xk0yKht+CPGVMoYNx7S7DL5C9933a2hADKGEhWNpPVkS
sB5XPKAYzf4Wxk82MMJwilWXV5zEoRbR9+GQs01DG/AJKgxF5hRDTktbevwEfkmyohYE+a9ITcZR
VHLQiFeB/xjdnm4mA7wKhS74dJrwDFQAB3ubrEzjXelj3XHK4FLqrXwxDfQkijDGjZeE/kdYvzKl
tRDDP5ywQJnddBRD5rc5BfuJscszLoP+eUrUamj6PTr44cWcTGtd0GXYGqQFvIWD8SfkMrwlyhbP
vuWslZN+EXgT3bQm7A5iYLioXHUWtr3rplTbsxhf2jjIHnqW2Yxr5VFvYNynTaHfg2CFqLnZti6x
Hkz6EW7G1Gb0CzxvC3o6fSAmTB4IFvfmTHCiOm/WjT3Fj3oy9Yumx1uDjMTH70PHCcxtmWFEmdTP
rkzqo+lqFaPRIXg2BJj0nk35mwMwZ0w3/Mp7rHjce5xC9UHtDBo/O6DQ/i32TVDLSdt/yYiv6Fw8
af1OVJVxcErrZ2oJq/aUAPwZO7gFers+6yRFrExmJwJL2kuTDNc0G8N/AISuveJCZUqfb6Ned8//
PdR6iMw43hAI2/zvp38/898X2BHrdVVWw/K//8HejtqFxjgdYcs+9/PDBLQs6olj//1UCvWIK2f+
H0OZ0Nc1s/ffL1N4bOnp/w17UTHIjPSz5Tn9yErkvw9jU+6S3pzOv/+jmRr9DIDgq4nDZimMvkD6
RlQpSt53YMH61rU9sTGcWHuvVfJM6szfZIiyo+HQ6wr8kKaT0SNtEm76obm9s6q8zFs6zG/mtLf6
Y1qkBbeZqScs2q2cSVPdD7/Ch9No3lt57Ybvog6/oy6uF2yg9i6/auM03YxS/tiebD/abtoidiDM
kBScD5PdvxfiYSv7q4JHDvC0byClaLy8I312s7kXVvjobaS19NPkIdVoUmCOrK+ZS9vT1QwAArQv
s9CwP6UrCYY0tEUX03Ge0oBgOII0tkgC+3czAIdZVgdZoa5IO9A9dS2vqMq9baNNzHGU+dCDrPlM
AWLHALwW7SCtM5wAjjaZAQoJrh/uR4dWarsj2+17kKp7kLhrLWWMYCiS6QRBnoc4oqO+kAMwarJW
zf6hFRjSdB8dQAnAJWpcIAYZZFi0tEl96HCLbEnx2hmatRSqzpgPN9u8FNRXfGU6eWssPPFu6Ima
nRNwDpOjWRfXW4uC5Eh7lTvW2VadtjPq0N62tfTPvw/40elomI1c9kh2f9tBvw9amNCd8acTvVJ8
6qEjWXNF5uzClvhvc24bYZhvfeCKJcwo8jrQ/9NZ+v1mJ6cLQsbPaQpy1urffyvP+UGdZ9QMfvi6
Kp6QfZYp1JRSc2kiAE9EGuazaiQDYVFMG7Kz18jihqqYi61S8AQz7WhXwrh7BjD6gvLWa6GV45NY
yQJ+L7OdaqXVaBYM/98geO3MLjSWdpzux7b7KV0G46L1MEkn9yz1chBzaLIhcBfPvjZv9lP5E83P
fj8VtY+ghQueWw8T7+Szm9bfFaPkk+xh1PdFM+wwxiQrjPnlLk9i6xnWBrFcbYpzZX7qZmhshceI
9/dpwnV5HQPjWNcOxqGasO6YjuqTLzaxAKsqe0E+In5T06H57ydT8TEa8IScKogPht8eHSnFNSW5
fanX/UUrUSmO1JutV6A8TMjaKkbvLSqAfBj8yI7m9agkOjNYNOgzQX9MOtCdzmwZLdrkC4IRW49m
bz9io/OX5NWxAQcVYgm/795latMYUmr6dCtExmXZsyFF36kPNDkcaThVuXX2bEzmHKVwQwm37fZ+
Z17k/Oz3/5J3gDCiU1x5QV+icya3Y/X/fN/vh7/fzIV9s5t+pgTzr/738PtvaZ6lHRAyb/6/39oZ
QbGOJAS8/37w7xcKc7zWUR5vqzYC/m3/qTKUuZjBY2/da5LODMMoImwgEPDiMbjvm+ss8brC+Qat
lPAWzc8qD4pKF5rajhmEcUyd+h7FgXuzy1PiTc69Co1859S0BfCaWw9X+YzmG0CpqnUeJRFwf7qA
1JiGlWwhQFGtJkAk987oZ8P495QHAZiwoEXGxe1P1Ow/Kkl5gI6pL5wJzGRTZ4R+BX+krY0Hpc7u
EMckfVkuI30UGiz0aHCb/K+wOdQ7urn1zOmiZluk0dJ4qw2pbYJMCXwvdC1M014Zc1ODJmdPpp6N
8AmIlNFl1tLSw79ums2qgLY5ySYpFsFUd2uBVe+gNLovzthEK4dWz8ZXg7sArvmOllLbxLEHPCr6
SyRSuMUi4uOea1/MkLQITLDRMuBkaIVqhQjL3PtG2x6TWNQ7UzTnMBPimkyRvOoTAN9KkNg6Clr8
w+BcBzhh58oUuxBZ2DaqUYUlkUSsbqLaqUHZsURvvKA+FV69nZicfvgWOkYL/uWeiCCgo90Jp4F9
smWZAdUsUZXY8OjGRF4iUQScJdJbWnE3qw55fl3BVIaYJzjsOMU5hFBRVWGCaHFWJPRtuool8FfP
Q9vKBqYh/YkH1hui4hKgZozROPwK/681oA9xXJrfjLUPCKmCnHGHIT008ElwzCdEo+WgoeqovkZX
a2hKav067GW1K3Nv33UUGWXeIEqNnhqUEQt2qR+ztJ4R+pabcuA8j0xsUeL/iIu623uTtU0J7t41
TmMcpOAfNMPuFCs9vzi4EpqWNwtfPMdjK9kmBjAqmegMk1tjpSwwYxU2ErYZfTzJkp0x1ULC/ean
7gAu9Pej1ms58P/3nBwUfdU/Qc2dVrE+OWvd7l76ADkSJy25kRNaHa1LP5vWnOA/diD+sOOuUhPa
XoFUcMhr7VyP2CVFD/3ahFUTeCC4W9x5AzzG+0CJfTEkg6P63gXxcLVoT9EO1Y46qTsLDm1ml+A2
I0YwzZ9LqWJkQVit0jjrz0Y2fQ2t3m2rjnHh4AqcgRyigdXTj8/ksMk1J7vpmvisGebvbeMHSXRz
yuqgPcO4o0Qlm7UJM3UqaFzsUaZhlS2fTRvujjUw8pI5toNeZRS1lbpOgbW1ZaGf0l5/b+b90rPi
C8kpCwI2/oQ1+9egoTvoO7s6ltTEhHLSoUiuuR0/6V2QQ26LmM2W6W5wm4VBQNKVqH7N4+8RDAb4
dSmsbQfPits/2dHadKPqUYcmmQUK6xoqxV0+hwCKgRGcxWK1yfTwFtkEncUaKbStj+mlkXJCwu2N
p9Rlx18wEtklndQuwZTsOmkhNg7b14TT6GIMUB24bHGLiGo6Z/LFTiCO/kANIXJnB8WXjlLfFGvk
yxrlat8KefxoiMpYNhr3cVqX2ToLcbwLg+asO2B6GrCjCLroXuv9uGGhn5HHV0zfjUx9M0MvmBRN
UaKtS5CQdIO0FiOD/a/o0/zA9GQTZ8SCQgE4Vgohl58byWLMZbIyo6pZtlRDfqhwwYUO+1Exi0jo
pSbqVI7uI2wg0WUcEOc6tUJTFi+dDl/OUJIfQea5sZlQHqvGMLdDB94OpVWwLg3gwPz1WkRzRjeI
gA6KkVexcaibp2SDZwOSTBntEficc494tLxQKRplcAuJJKa3CdRb1/dro2EVj72nguCAIWRZx/m4
bz+HbgREOloPTrzlW46GZlEVsrn8Pi2Nd6/yu4tMAanGrbXOyQkuhqC9x8nonDMXkdZkPXdV77z2
wqXzklTaNijNA1M2unE4M1cJEA4Tp+RSBtEHAiK81f74bqUBvVfD8FZmxzuux/3G9F7ADjqLWORn
AiW5oU3w7ZqwMZbQy2gRydU9F7OeBiC0J/1UREQOtCY3JzNcWvSJhKgZZ+wjRXErnEoug8F/LXsK
bAat9rqnVVDE8bKlnUYYhL93qAVXZjvQRiS+BEMPzsvYfc4ir6DpAJ0wKl8cVZPFVX52qWCcTnN2
gYZwmScCRK5NwrueRVw7cfgPnli1s+dpdO4/AbaQK2/aK0eNqxhZN/r3kI5KRY1cXobEV8ehC+5R
MJN8PxuWwFNZO+ZyItdvUZKkOMI/xAg7XF1pubfS8tZ+isEqtemCdD2Nl6E1zBULw2AAnW71i4EL
qaJb6qVZvSS3fo91/9onRr7tRfxkuNNXEhuIYQNfrNAtpak57rifd20ihz06toch/pHPlxMeQZui
EbTDCpsavZ/DHIbYJA4J/2PVGAs5Kh8cC6MLYgonenyDsZZ0LK6G8N8wyfsHdpThILXpRQsiZLiY
jhWW+skJOrys48VoCjyYeol2WhDC2U8ZAd5/7GK0Vopeh159uGXgHQm3fTYFTYPRpl+UNKTSVrX6
sc1yulmQdXKC4owMcHhWtPXGFswISEoMd53KOFh4E/dOYJ3NMfHuWsqCqoGJLJo5VSj0blna+Le6
GX4Al4f7ZH72+/kJM3CBXEJ0zckL0hxpNgtz3tKMbNP/e6jnj1zcbeDkQzrFaQWsG6cWcqD5IY2j
/3v4/dzvU5fEir1p5Ayih+IgU91bjr0xLotAPmuJodaDmYO/BlttUZ6Q+5JfWw1FhSXHPdkbauV3
NThhg8BBCj/a6r2xI0EIsacLX4M7G97uJYv1/GgWiEcZrPBhERIz6jD8/B++zqw5TqXLor+IiGSG
15rnKs2WXwjL9mUeE0jg1/cCdcft/h76pUKWNZSqIDPPOXuvjVR+doXEIDEIz+jxrdKKiBQTXTuq
82vZkfDWGbzIBcvvyQnD52IAL5X3XXluXDplUgFyj6Qmr2Wry+vykVfPe2vLpeiZ7Q+MB8kH6/4B
Jide64R+DrKBcqNqO3nXuWss7ieT4e/fnOfPISD4IqfUb4fz5LnjOU+Ifxkh5RTQ0Iesl8ht589j
OJ6+v0L4qjmJhIpi3mFQ2ad3Ryf9HCEWHdns/u+nS79+ZLYnT//xeUPSzK01CBfLd4+Dm0FQtZHH
dMaHNYs2k+YD1+M85qQ7tnzawbC8DyAO7rJAd9a6RiQCFZ84LQ++FuHSCISgA8t7SqNgeVw+ncoC
S0Cd0lOcguj270M+pQm9O/ak3PcLQuIBrYkVwqX02EzqZfnCwM5562RBmFejX6auYdWdX3gP4u45
rwnpnT+1PCR2DQ00RSGGuYVkX4eY24qNNqJzngwogAegSpVW7csCBKSNFATlqfWWJ5V26Rz24wKi
4w9HpcF6NKfwPNKn+tF+4dLFQ+szrAzH1yDQ5DunT7nTteDLSHt1RghTrotQHz88yx0YA/kOTFL+
OTmMC3DGurcA4Mg7EYn5WIzIkJV5HT0Eqd9fhVkObRUznqp7eAaAcNJBJsT04Fz0CiOWqUZcQDVs
WwIx0NeU7brXHEZLY5DtkynU33CgcjDnUG1RIYScq+5pwvnOR9P9KdGRrAcnx2/UgyCMCGtdPj/R
59n7PlyVFP/Yp16225SBzatbfgjcVhcvbv73Q9tCSogjGz1HQvDU8r/6KP7nSwi7yDa5aTCMp1ii
VOablx/TlMXdarE4tKgju9ZyaXmk3sMMbCzZbqk2KefLS14MexzJSMWDItqPbj4+qfkhoP+Hkj7d
9Y49oWJv7Sdf4RtxHfnk2Mzzhe4flSiefW92F019tyrbodxmtU+vnHbbxk5Hybtp9b9D+RHXXfAr
yYd7r7J7VwPtm4hkeDIyGWzzD+k05XksAwE8S0dG6onqiUYI/WIbxUYyYDQAwOPelgeKmGbvaTiW
vG7kDZ4f/v3fElWzmBKFjfx/vuH7oy7qN1HAIvbvf4Bq6m9+tnFB4jyzDETPU5s925qrLt38L7od
zaPNJG17/rV8VSLYtVtkUbRc+g8rRbaU9d2LHQwlHRvMFY4Ol8fvQFJqsko3CQ7GDcrE+hj53W4R
EC0PtL4kvtBhWGuVK47MtdfK3cFTbu9AIt+8ukyudszpyU36DoUFjITJty/81fl20I1272ScX71m
lvnThdD6vthGPamVjoWEu26gMSdoh5SAfty7TH4m3+PyVgkBl1qhdqohAbRVKJuyOGGE7ffvkzBm
DSOoI3cTqbS9GBm3LmJS99onj0H7S2Ep9qg0srVPaHLWmj8b+g07DTg0UX8GQEO/cM4+khM74Rpo
R+pR4Pp+kXonJbFC1oiXvKHFEAwd4RrK8JCFmXeyUu6yShRPCQczVJgc2BmontCuP7UaSInSGbhD
mmEehhGeTjowwgijDs/NHAJjtVwOuaKb4VE/ryALxCdcvZ9mBLaFgn7vkcGFmY2+atX+ZcqfHqz4
nqY9tg1K9G3tueUm4s0ls1xC76Ypdwn9j1A54hBxnnDmkoT+yS+Cc0IIFma4AXFncNHYW8MM9Oc+
YlzR1emfWIb9q8fIKHGiBjM/hjkxtsbFwht2LrBEGZE3Hsrxq3aTYyD85pT0L7VplmfHwALW6i7H
5yxdd4nceSJHLCW9fS+J0Cgrj9aan4iTnuQvLjXxljdcHajflG4TMw/MhilYrtZeWf4zRJJR/qQz
RKnbD0GpG3v+rMQW9rrtBxj5FQiuxCysUzkrnrHLn03TpblRgI1Qg5Wd9RCFQUfMHBvQPH1AxHJy
2ffVUJ9caXv7sWPVDFXU7ouGLlmfP7M41PuwZHfX9M5+Ky157ML6CwhNucoqYJMBp1/mSRqHNSP9
3ZrORGGPDd5RCNvS5CUlVexkqBgFGCskwjpMaOOIo0FO4S5IWCjgpxIR7/o7iBN81YAYNWdBL5lN
7JVFilqZMTX04sOYIcNqzeA8Ok5/IBeh4Rg1/EC7kTILN8Wu0hX+w3Q80PeqViA5EUbXY7nhOEjt
vRnQQbnJvoJUci2FBbgCC0hCR2NE77gj+QKxjpDunTA16CiunmyF7uFZ5QC3Rh9k32SEP6aDkrPF
Odc8LBMgc4GdfWcDxsIly9PE6WLdRsU0Cm3eqgXetQtUcZo4mYshqAlTZEdLXLpxRUF0Zdt1WxSJ
9ZrnUh9MlV0o8bJ13wttB+p5N8QgUyVnE7pEqQkTK5LsSLZRFOhSgyfS/2yQDfXb1I04qYzJ4mVF
MTu2tD7da+4U4iHH9KvJVLnuJPqQArkq99o+HTICmDI8Z1RChwhS99VxnHBLcwxkrc+i4abUZrbL
aEPDjaZVNvEaqa/2Rce5xkQ/qCVwQ2hkoR9sM2+tNe14k0zEE3fSWBAALlJ+HSYVIJSNJGpHuuAP
gMrFujHact9FHvX7qL9UDpNlyouA9mMyhzYiwk8BJQ+WCRZIaFfbSYeL31MKxAr3McrLh0YqBApf
PV91OisPUh/YQUyc0W48DaX8bdX+Z9lO8Nvech1xvI0DZOXAiLD816jC/ZemvndNivaDdHt77UZx
fg3d8JeKjR+WTMu9gXHiOrG46tRIz66avUoSxVrRFBR5Weaf6Zbkx0Rkl9qWYL5EuGdnXEnOwJ8Q
w3/iNnqjhI2v1vxQctYGSO2tdZtemmmAdJloWjTVaGOKwtAEL2dn5FF7JFEi39rpCTYMg/0ixJ6h
+InQOg8AOuGcijC/W5AHREs4ih+6JL0oc2ON7h+7Fn8TKHPM9uK17acfml2XD0/B9ogionmmj8FD
cdQacJDo4D/74QELZnXiJEll71X1ykV8fZA1bTBZaiXq1unBNPa3DiOIppC4xCO4h1HgPamm8BGN
0NE7R/LMO0k/IpDaMcq/BvfSRnp9Cx2JvximkK8+e71GYgoaNQRD5zdFQoIUcuymTLA/fLjG2CKr
DmdFGWKqMpQ4HQPksr5p7KIp1w+Q0X/a0+icqvFQ6OVAtTiP82npWjahPclMEirr19RLkcmjCJXI
wpQ4Tz2imW7Wl+gpekk4LryfeBWERs9Bcr0KmDIHkZab2mHmFzL3WjWWJMBFVVfSZAdKl9Zctz62
4CJqFJZlWs8z8yLOOLIHDYNKYvBOOPr9U2VyEBbafqCZegsYflvc8bcKD5VeXIY6MI6jjSCkCKNk
oynLODv97yg3q2stJHkXUqUbi81sg33JWHmRe42g4J5aIq4OpEZGyOPrLekS1sYTxUfgNEifx/Gz
U5KOTITvtQfEg0OqQrcP5s3tUpQIWfwHPVO/szh6s0GkFZP4Md8KqlOaVMkw4wkiQn/afQU9G+Fj
9E9rGC3636bEcYIrONLg6aWeXMVj/E8eJt6uCoefVAbyOPe8lZ6ZG8fpGE9l2lOJNWrftTie+t4n
Nh2o00bq8VNri58WBj/EY9Vrhj38olSxR6fyOxbDL3gZe61E6AuD2tg0+NlRWB+z0VX7qO8rim66
FYTNwNcojzKjJ6qjPt8WkW7v5USwlGYUhEAU6Pqqgb/JR7PK2FH7pWmRedBix/6ohPtS2QlellID
nNHr7dESzrTv59l2i7Jpl4decNdNF3uzBIHbjvp4kO30Du39oSMN7kOr3Q4qZZ1v2xmsTFQovNgt
HWjG/TR1N21FllafbOKo2g4YmJ7qVr44SqnjgQobYIMiOTDTQYW5vN/sCHugUekWaYMQ/e86Q/4f
0sWmeHpd9zK0zm4mYfbpW7h37s3WvD9ePlmrqgWmWNdKW6fCew9qNABxpYH4RdOsaLI89wU5HmX0
mY6qvw24oWnPTWtcJfqZ0523Q4+2cSAu0+RpXgVmINgqI67F8aHnSbNzVY53G5ukN3z4RVJv8lRn
/AQ6xGX8s2qM6ZcKw3EVyI8pQRbnpCmUi5LXrbd/jjiUdkThNGtLGXj9UwOgjzK3U9Q9T4zpGLA5
3XqU80BWmebK9ut/EkxGK92p/lYly4BokRc3v0yTyTlyd7kzKq+nrcdlmFjtRSuTfmU6FSK5OHKP
ZrOTukk6gxPdmC5+IUmcti0nQTPtokuQeEdjAMTb5B5WLo2D4PJghW728EPxtzJAbjYNDduqei+1
4S+sDW1tlcmw86SxN4hAYP2gI94ZGqrSMj4ENsuymccMM5IeO4P9HivJH8MBDHVxuZvCv7HTdtfB
1DiECp6hnfKeImndZ2h1jbzXzhkTFahHJDxOLN7ZH0sF+7LSOUZFxS+rN35xCom3CQZ1RmOFOvcl
s5ku/rTV1N8bKgyiScKdpVny7HfxhdQzHXEcJ6o+VITYljc1ApNPG7t/pcXJpDgcd649BtsCIsa7
yGx0x7L7x0i6dJNb16Kp+6umobanXiB4ScPTN8VXTOvTBhVVgkWBGEGkIhs9yz3UKPbvhO2B/hgM
H4/Xzqxp++iDc5iMChpNUsAQa4+hD4oRKei4ESGhTlqN/FMr8R0WDa9ISEmOy3YTSEw8fq0/N35k
bBnIH1QdBpCwYS6YiXYNXLZ3IGjMsebU0/iLgL+JgTyHRNemAQxUE5uUpExgiV+5Xv3CXgBHERQv
A/PyRQ8scjMTMhPTkrk+t3xJLYVGlVJUMFH1gMwVYG1kqWP2lIHO7LA/UDAyPMjpxxqsO43DoVaq
kYxhx/+ojL7dldqUQfgyj1GHsQLhD5T36CuISS502npO9FCY1dqxfVaGT1TZ2O/9nHAFlKndtfZz
NONAw1wyCk7LA2PNn46R2XuVcKXO9AmWb/GSlkjDo4nFKgUTV2pejTlVstbKJsV1QH8/HXJj3diw
9zB74Jud8X9kr5D251be3jbx6nXuM3H04mUBo31zslObya0VFjviFO29o3T0dyNdbytK/zjwrfeu
r45lyMQ3m1XNpbL0E3EXz2Nmjv8daAC8edPXytxZqMpT01n3hPCCGnXia15g/Rl7HXIESu/OV8nG
SQbt7mbskGllZu9h/XsgRPglhPeMWwd4HXBFuEwmZ3dsA86qyE1nEwvfewozGiH9zIvUqXP3rYus
z1DybkDGzfpob83ofqdgSDPYUX5vMmCuQEfu7GA5bcUiephe9xNa3x0Au31S1Oaz6GwhXLqtKDcm
5pU7acp/28bv2XzlSx1mBfeClC/LV9nRNOzQFxEtj+m38TXKyTSF5j9UnLu05L5g30ZPuy2UQsc0
TjrzCGSbWnNdXvSFGO4bEgEfnC6yTUsNwhLkuyKiWV101YfXkZzix3Bcgip4Yo1VzHrCbZGZKJhc
7dykaQy5gIFPXTHTdar61srQudJ8nvH5OMnmkJoFQU6rZm1pMCJqOyjXtVHVa9BqqE86BOHzCdTB
nWrz161ZOSmPZ6R+A45aydo6a1V8D5U9nSSVZ1cROKiZSXKlWi2PAVaJxOoSnQAYN9vWgyYOqnKN
o6MHeE1iaX+ndJuWfbEajXEUYQqrMg7e9bKaLhNqpT2xlh9N0o6n2HZo/6UW8SxVO3wzKpVPSiX2
Qjpx7LqX5aMgwv3ROFX+NLTuNjTc/pUvXy6iACgzrjlOcctDx0JRlMmqnsHJhvSe0wJwtU/3YTX1
FLNkuiVcwJFkKulWm0BDINtq5HNzZnnSMRsxqHHEC2YQ7GZ6lG+qnOIzpxN/nlr95ApUpxOu0+PU
+ECfsE15rKZYdp5r3xTv1jQeB1yR7YzdjDWeWsiEYMSKsFrYy5AKx51oUYHkBrrnFuEuAuxohPhb
JP5dSzqIjukM2HJHfTdYWOtrP8wxsrKrxANJtaFASh0mv795nob5TdBfMPpx6utIYcf2KNAQkWeH
jcSykk0YehrbO8dur48/cWTfNVNDtsY9eJ3/NXRJiCCa2e6YjABGkTPWQ2O/yNF79Qn1uEnOibg4
7XOFeYghc7XpOlolmGMHCsQR9ZOGucPKocQI8NkPVPwbrgTkG7nm0Uvl220zib+qmCzByt7pAUqZ
XEvc73c8iiOfQoi4WsE+4SdpcQurQHwNYcYSglBvPakInITl/1OV+II5kgdnDdh3POpMSDOJyLPW
4T2OUdjvJoDtdGTKfANIzTt4mEXeOfHQJh1MzidFZRboW5Nxr4li2seVeu2kOJH6y/M2UW4OirSZ
hNntlWKgOcSiPrayIy5CBX9Bqa0Df7Uk/AVRSP65Sr0rIqpxa4iBczDg7qfv7NC+pffqkTu/PAhz
JJCcMInV4MM2ykR848zK4XoMn9lJoLcGk8mG6WfH7+evhdm7sJ5rRiOcLRFo+WF8sOG/bqIWkywa
Ad5F2XIui5LsMICUt2J0eeitsx1shWZbqJFlpNFQ1DXtwSmm4EkBa8rxINuTr/9i3WAoMJnjfvLs
v11ram809YEAza8XVOaMpjHXsGG8+HHpPqW9fYiy8GgQ2rHCTFYj78bP7kfW1owzhEbM7G/M9R/z
Dn5sQ9BYJG7fTc3AfB5oNsfX6m/tW7jLuYwfy8vtlr08LLc7XmGGjnMrx2Ynr5gPbQODsTPSCJd+
f46XDvVo5Xlvk/8SjF200ZUniagDimQmqA5XdLyIZpeau//e2wIELOUaV/aD6jo6oOCdcKha7jYl
sneX2jhpKgZb1NZOfdD47wOyY8AlsKzWXYWqOZ3svZ/hi1zpWvIHyzNJAj7tCErxCTlt42X0Ejo5
7XNUxa85kOPjOIeXgcgF1yXEpsfchCY/f4g5yqPQG/u87ADf8eLLIo0Nyzwpr9rBtzdukOLts9/g
Yxtcw16btQ3CvQ4OZtNqGy2W/WbCFn33pf6X3w5tlddB0OQBuBAMobOZxlJ/BexAN7kx+6e0LE+h
0j8cGqZPWocopNTVr0FF0Smns9C6H9+QZGs+W01x4V9VO9pnDLk+HmDkCQadnR1wY/fRtIjYEy1H
U6kxmPQd7Q3CerVRjnVgk/lKEVd/TCN9bKwbBLQgpALDOq/ejYGAk+S5t5JJSTunDE24WRmpc3TG
/UyOqGmXnOTquLykyTT+9jRt1Y1Ggjz5KwSDdi86NH7dELqXQA6oq7uZExbIS+oS3G6ZIYpMeFBw
bqFdoXGsPX5R8maU8EL4tlHsYtwjhzJi2Ez01cbs5PC0rJ34gpgyJAloQVPDyDMxjgW48CjmLdmI
k3ZTxPZ2yW4cYoBQUWHvvq81o8N1nVvWT2cmM1edCe0mb/GhtMxAJ3vEIKb56jAUxs8uVskW5gV4
27w74anjkBHi5BKTaZ0iE/1HRUDUytToLCVx/IcX2vwQlk55VkNwhqhT0fM5aobdHYQoMNOnFlh7
Am4izImFERhPRUFEpjSa8qk/FILsEo2xxBb+P0qDzlqZU0uPwbQLjIhCOwQ9lXKpNKQtlJ2XygZq
JSX3xWCJfqNM8CBu36wRMQw3x6vPst9ng9HeCZBK1nUce6CrOSnl+GWWV2tZCmmIiq/MMpKNP68M
gZ5jQXDs7pQOM+k4ybfVzKWgr9Kjb52M36EJrFVtFnYxbztXneFHqHmH6NZ6BuSxHv/s8rKluMq2
rnmwxqG6e4LquwvNbZFI/eAuK1VDgE3NxHpXG3hzvJkp21cuHGQ7JD/A8w+C9FUO6F9jS2YFCY2f
y2/VDdvfW3pGE56O3Dui3440FYM0eu7aStebI1FFxLaM3u+wtV7NzuuenZ7bIA4iZryInTmND/KO
N3WGZjQ3ox+PRlU4e2uw069RInKMixR/qqr0bdhl1WMsEBzForNvXR98ajA1vwa4xGgZhNrrXAwr
1Qz5DuA9cJn55hkomTAG4CVN6nAdlSp7Tqs5ZxKVVmHL5kn2TAD13Hn29BGo5twZJgl5U3lFeOnQ
996gkX9pwu+OFYAymty9+OoqyCYkQJC1OQ2XlAB2Omgcvc2eTVtxWNwY7mzNibzhsbw0jChRYE3h
tZkn8QSMdIcUI+s5TDkKJaGlHXIjKbEzcODyKQXOml1eoxp66iDlvQB/DQSMJ0tG1mxruGJm2HRw
Hdd2YtbHXAd52iRw7LM5kWLC3YvvAlpmRiLxKs1RuFiEgh5DA1JGX2S4Y+flvtbdX4Ai3ZfWZlEw
imieV4Jgd6TOwgIt5lSXkYNBorZQ4VU+42zYvaNfWEBWkI4RjeBw1nWmlefV8aXNcesZev5uj3L4
tawADK+q84Djd9vV3BmjVfUb0SOAbg2Wf5kM3ibDiIPHz8luVR71HKlZuzLVIB83zekESIk12UCx
Z2afQ4+2wkGkgEE9w31cFPklbuMJxsaIkjVUj2o28RW40za6V/EjfA1qk6pJNk7xI0VlM1yTf1oW
Uyf9dJuxu/lx4a6L1M4P4PYxSLOtrnysw8+WXV99BAHmUOo3C/3XusDXs+Mp6gf61quxVtvIpaxd
XvEmskqs/Xjfl7wqtBjObioEp9JJOVd6mxj2BJpDj/7Mtmqa6lg24x+6NuG61PtmPw1/oAOjZexJ
G7BB/DSe5m8DF90V0/kao1SBlT+U7BaBthKoO3+0jRL7YYh7PJ2EyQoYXQgNuKDU80RM47PAdLYr
e2N4fL9aRU/a+VIMmHWHVQZIAEKh3uI6SAHHEu7ZIqPVD7T+B84E0E4qqzjAUAjPqWdxFJr3XsFC
u5Ec3bfLfox/ih+Cs1IcOuSs3HrUljay7PZXJGjSRvNxXNgtJlepIRytHCyWA6nqI5dmm9kvcW2j
uxptnruOjnpe8wB+N+IWt0F/bWo05T4sgCWSYLIorSfCug4BUJEVmB8mLxQLllHe6ZD5m8bHVKrx
FVtTVxF46ZnSJYJLWLnRvWzVwWq1JzCvCdOvHj5JjPgF1xBtVQC3lZZbL4lf9ZiOGtLeorxbLwVn
HyV3L+rkJZQ1Mj0EWcelSC2liXg1jF/UeF+u9cLDtatUBfcnGe50Sd3zUqICpUYK5pD8W+f+nTtN
39AkbkiwAMyvXI0NcXaKaXNWINNQa6u1mBN8vDT3UkWbdnBfTW6jZ6uP7StmgOdG6N2xN/ULvdpq
3SG4O00Q4NAvavLc2eF7HRbbyh6xeBeddfEM+7N0B66I+QhlksCHMVs/Q2tozpJ4X4njLLToRoIY
ofIREbzTfjgV0nvYwFTIMhvFGjsf71avXUAvxlfYfjQSEP+jl7Mxuxh4SONGt26I4XtUoql2JLzF
Gjv7EmV1vfnuEDAEc8Gg3ZJWf4/HHChin8lbwXz32gRzAvknF2PJluZr92iyMFOY07vRo11HwQFi
1+kQm9Vhi430ETYY9j1cCWFmbHoPxgIKr+CsUKiiJs/mdzbRKJb5i8l1eLSl8rbYZiyEWGo7gu2w
m0x7ZIbF2+I5/joebPmxLO1T274PZHROSarfB4R+61zHVVpN5bG1bfO56uBMOQHHnokWzkmE2m+v
FB9TLKIv22PkW3SAelDXvKINqFvkNw4s7Luo6zcKq+Fi5X29Dwh3gOpHm2hMgLjooldHQ1qrUeLC
HnOInd8HXK2MPzXu0Y+i9qZVnErnSg8UdOhYfdYiU7ep6cjkkhHyefPN7fvw2o559MCo6G6NjN5Y
N7nhoz7nl2X7UB6knO/FP3WmYG/Oozmvldl1+Uh2uEx7HJmHIOqth9aUH50w4h8SDak7qHtqId8k
zx1+IcB8nrTG7/U2YznYdP7g1yuq/R1fsbM5MM5a2/iMv/BAb6g8dHB2zkOkRWeqHwIeULn0+nGY
mviZWiB5J9PVT2rx7ubOIQb7ZnpOO60MuqshMZvrMdWHi7JH5A1DOKBfa1+lp0NqUfULhhTmCHhN
oVmE6p0WDBbnRh2TAODMcp0YITb2dtg4dVoQppABAu8Da5Wm4e+llLLi5isuPpffhHZJfykslkTV
vUTJZPgscUNyRWe9p7mkb8i9YmKgMXAoQshg1pxbTttsuC4NBCa7QDi42FY5aYcXAg3/qXVGcaHR
Jrcxrpayh8LD0yHwuQOsR9a/lx7p0jZLtX6nD1P//L0wR87aMHEWLxeXBp80Q7Gvahz86HvN8Ki3
nB4QNeWvWKctDriKanT0J2PNkSS8Ft0bs7VVqAJq20z/GbWgz+2h+uPMt2GKiGlPMoHJTttFLzAw
VkPVBBdOWEC4erbsqD4ONq68vLY/sjDQ3kePg0XEu4n2IPXvLkdR+HFG+HtK3g1ieP5MLUuIaNPi
2RtTylISHQ/L4iiUF3yMJiHv5ZA9VZGjPQEce5Klkj+SmjE7FrBwp2O1+BF7A0IyTcTgpBR1IyKy
eQ9Hl3xNAGGNS4E2P5QATkY0G8elDBQG+UVZYaqrFo2gnPz63cMLsmwzUwLv2rK6RiO6jBiC77gP
zxLEO1awXoJ262cx+rExK3e2ZChEAbldQi+ytrFP5SBfjHDxPwgdjxeGu76qz/8+VDmJBYJB1xkl
6B1VikGfIkovxMLq+9QpWJxHgLNARDdewOBy2RibkUBxTuPNIScab50zy/tLfBfAsrEBNy4nAP8R
7ESPsfpFlFbMYDlq9onPW4YPRp0MMddXElVt6cdM9OlxUT5Z5dqdElQRdKaJx50PdGbbnvoo1iBR
ElxacIbYTqJgbFVhTohFle4Lix5EWXL4D+a2aqLskvZU98g8x9j3Pj/NQUW3MpyqfdDeKu+i6Xh6
Qxj/LCbIZFqPDpEmM+uN2T4nTXNt1DTdgXUD5s3wjceopE5MM61X9p1g45tIjjvfpq/CkWEpfZyp
PYRzUqUjRnlwoJnQEMEqUobOcJAKy0eV9e25m7xoM9s5MdUOkKcL8hLQxX01xMate4c2Kdda+tZl
J3+JL8LKCbQncaEIVRZmG8izYa9Nx6pU1fcOrxVIYVtH4hQ19L/LxSQdCHBJz/1ni755Kvrkd0aJ
ujFpwrEgmB9pEME14qVlZ90kpoh+jMCmInP8wXp2iOwmWYepsF/McHrNwBCcaN81L2hIg9Ny8eUO
WKu6Ip3UsA3o6mj1dM23902CzAqlMEGmf5w0O8CEwNA4XOdW4fdEAs8snMcyjI6ysfRN0HMSjtOp
vZF8/eSZZXrUw95lj/fCq+WBvwF069tg03qCwdcOJgvAG6Zc5YnMr1aApAfyzTVWZXhc3oZGQ/Bt
D/qFCRpzac/kdNAQ/EipvCakMdgLlQfrJaKtijmg0UJ4hQ/l7nFARGuH8HemJFhaLFccBL6QKGrz
Zzkxp4pL8RQ6hfNHOM2tM0GltDTgNpw711RqxoNjqHssSw65CXVuOKTaa8WQflUMiCtgp17TynvU
Zk+LMaYFtvRSYRxGxcOSQ7Qdi/4PEKsZo9kSwxThiEJGpZBbE82WZ/2TKqnagf+lyMyE8RZkQbLj
jySNZP4ZnlgrM9jKoDffqEH+pDldZCTwE7gNCnMRa3R2/S68LPXcd2eh/lmS6PbcWGQFzTZ2LTfO
S9PV5AA8Nz9dZc9en+IfGpsdKnTTv46K/IDlIltORcvqqFkEcyoD7dbyudSt6bhkztNUux/D3Mm3
srA+eil2SRDAO4qBd4bRHi+i6d5ow4HHaKCEL/80YoLvcReJmYn4mcIj/OgoSnFTjieke2cMuMXD
ITrmobPZL79v8kDyxolVb4JCqIcj7BhpEoEGgM3FquxI4XGSMX6Oi+rhGBGmwtzn3ZKzKlfIjXDi
dhuOfblHfaFWhEb8QCqPm2lkn1/uaLu2r7VJdpg23XS9c/4EQf6E+bpj0689eojnyu3Nj3IqnrEA
w7pVbs+MBBxYkrbo2JOiPtpj8pW2ZX7U4cnc2gCNE7vHEd8paFtB94N4wU1ot/8IOnLPHm5D4slN
nYQaOlHLW7j8LrsnsiCgurhErugvy0eWg6vuu+PpoOfGLiPvhAujzzJo/9aF/gpbJbiSVwkdM2Dk
sHyFjQQvzeBmeCGVf0z+G6IrnKJxOxFuix4daHl8C7lx9yQAoJiaFzQnS39N6LCWOKmJ+IVapmT3
IRH+4aJbmjM9qCGNQh6Wp5wzADoo5ySseNp9357hzMFv4K9WeZ+ul+UdRVN1McewPmdLOisSTOsS
l38bN/I+BR7iXYVQ3iBSBrRQulOJkZz6fHjJ5fBucaRcypgiG6dbr6Esb3ZhV1ODisG8RH05Ucbw
cW4wL00/MrDMV0RBX8pEc/p9TKn8Ct6mH6tHIbhfnLb4kRpI2Z2YulFLYBMux1dMvT5HArfftdmL
qRFOUc8Yr+WOKyiH8cXTph+bp56BwHm0xt8xpu0HNib3kWdTfJSWDvc4HX5VIruCWmGuoBOnwaWq
0+HkwcZJfiu7gbrXXxm9Y7xNnnh87/aWZ1xMWDI9xe5NFlbz5HClrA2PKI2laW5laMcVG2Wce+eO
Qw6dG9geJJI79/8/ytP8zyBW4ZgOvn6LDrSL3dwU/zfIcyzLomN/RB0Yd/5+2UdQgYabkRSHC1PJ
l8JTa3QBw6tsie0EMnf2GSjd0NqsliIlcLKXoPAF/hcRAQrDr6Q7wnjtVb714KD9cEV4EpFDIrxm
d5dlk/USL7lFehPeLItIJkl+RRr5uyXbLpJYJwLfYLQBY/oMTpa0AKaBup4F2///j3fn8Nz/nWK6
/PFoME3D1C12gf8IiS+ygtaMtPnj562fVlu/1XH3RGTDDVDvcLqsAi2MdmXkl5SANPhCE+Nmo4di
L+zqjTuza1eY5zDEzyszjRBvh7gUJY4uaMsj1Povxs5sOW4ly7K/UnafG1mAY26rmw8BxDyQQQbH
FxhJUZhHx/z1vSDL7spUlmX2oxSkhIgA3I+fs/faa1ML3iLBbLqckv7k1AqpMb8eDRNdabLEo2/S
fImeokHOqVzscm18/FU8GgySsNv0UIqKmgH9ML1BNTuWwcIzLqdyX1TVW7JMzUlFVX1gYslmoRxe
0Gzd/erwlbYCNyALXolKQl9SEaQZqAQnEEXZ+BweVR9LjnFRp/Ez7407dZm0BS1guc0U1cPRMVKH
PY+m9ujWsWc5lnoSRes8RxXiTE0/mRA4DnPYoEExnNkPG7hNYuj/Tdzs/xAfzYzW5Oa0Vd2FDflb
JrMFJtLJx0WRNnCa6pfxGeGZP//2xFvFHgPb9B5CJTH6ZKLXH3u0FKo3q1U3tFzV/TxTKCyLIwCS
zFFPY98OfMfLwOxf31Hin+8oQR6u62q2KyxD/ZWb+/XBdhTKP//Q/hczO92mRDH81Jh8s4ZXRWPt
k/i+4lhlLOiUGsVDDnh4H5gtRBo61usGX1y0yAUyPLJMTOltjcky7A53Tp7Fu5kIo42Jr4ZFUr2B
2v341xet/fMaIAzNEOiiUa0Yjm7/4xpQGGNko6Q0/ICe7oT24WFWyh3D1WeivEh+d3CmVjMUM8ew
kFpZP41KHReHp1flPKs5M/Y0Hpe3G1/+zaX9c3K4MHg2+ThdV+UxXS797z7Ptg/UstMQCVmSkaie
vRbS4MZk6ACeyxxeHyYncoj8svRrngbC1w2XCVxCNcw0hGjMPAe046TaJQ6kc6gwBF+cxDj966sU
v4eGs45wbxqWaxkcQlznt5DuIk/KOm5U08dwpO8de0AHgr2dv3yFM1mu+jKA4SW11neWkrm00VOq
rs0o+Rcok3Ashxi2GKmu6IhwRFfpUWWZJxMcoIKtF62Lu5HFdI1Qzf2bKG6xLHJ/vwgKC1iIpXG/
EoUEoXV5c3/3ETeFpmOIxX8C5gVXoBMiRS2MyqeHPnyZTT/t6io5GGBhtxyKTzKpLwaV9FNe8Tdd
Y5T7sgivRCYOd2ajodeNqtPiN86o+7eu3ow7Rb8ikq/emMZpK9cIFeA0ZI5nmXrSokTbNlVt74Gj
iX/31v75adT5QigSTYu7SLd+S6muO7pQzowHDFQQi63xrJqjwcEjSx6V8TFqwA/Q59GQ68FYSxB/
rMdCAlMvOVCqnX7QXFgBsUtyHF+Ji0meoL6e6NibVnJi/fX5kJm5/Td3k/jtC+Fuok3N2sG9hBBN
++1xHEFfJHGaMNBusHgQ6UCumcEXgn4P9EQOQ78nBXmlJd38JDWFMLRZedVo6Z7BgXwTYkegbZLa
p0hB1C5M+ijS6iuOlQDQXHYEvMfhIR7CHfi46eXXxf/n1/i/w294d9kUloX863/x56+ygvMFa/e3
P/718tG33/V/Lb/z/37mH3/jr9vv8vKRf8t/+UPnx83t9x/4h3+U//hvF+Z/tB//8Id10cbtdO2+
m+nhW3ZZ++sCeAvLT/7/vvgf37/+ldtUff/5x1fZ0TfkXwvjsvjjby/tf/z5x/JA/eff//N/e215
g3/+sfrOPppO/v4L3x+y/fMPXfzFRmHk2rZwDVdoDsvf8L28IvS/aDZ1iWsggbZ1Q+eVomza6M8/
TIuXNFtXGRsTv+yqrImy7H69pP1FmBauDoQPS0Vj6n/83wv7h6/uv7/K/yi6nCTWomV7sjX99wfI
sKmOTMHiq/GiZvxWHdYuQh3uPWxdTHpgOpTZY1TlpJN1051juwx2B4NdSp0zL1QKRoLia44HMs3I
nfUSnFStqDTQBG676rRGQBBhmhxH7whxsLqaY7shjrR3xkelceyjOSg7x1Ee26C9zyYeW8d9YNci
fkifArIzMPLM8XGSJBRaFOCM5pXPDjUFje5PFk5iH4A9lkqLAjuw2THK0lNH+1EyMV/XkAXga1JX
lxjB8HwSfmLo5NkkauBZIifSDZOUQr+GfBn5ItwkwsBLCJdmP+OTYpabtzU656Jdoc8nykwl4Sl8
L8AcEVfdLwjZH/V1JgeahZ50GxGLXWkmW+r8YNsCYUkIKwIvkncQ3632Bybnp6mR90PxOVgdHFWd
UZFJR9yEjRENCIhUYjCQya3b0j3oVOcIgeHXdoO+Y/bZI8XKfFeMB5RDGzTLz61lxcib9RMw6nWr
GtswUkE5poTmuAPKPxXWppFMh7DUaiLevlKgnInrfMcB5uC+loYXqc2q97WWCWEcQIeoypflG8my
4KdR2PCQlsAPVNgk2MKeDO3h3XCOuoAhrPToYeafr+qCi1ThFXvA+iWOBOgFP1GEouLsmruykveN
s0zzxD1mtGFj1Qh4mYueSnVto5TYsnUwXM5QMNTVeHzO+1Yy7Ouxci2Fia3c5hEPXE01QpSN3Zka
lnjoBrY14JyoHkZiQiP4or6hggF15Hgr8nmXxBbADH4QDbR+G8mFdXR5iggLZXT/EcFK2RlNfYBO
QWxd0x9dIFJeNRJQZifKvT7yXYDCi9fVGCI58YijNQ8EDfcrZNPnIJD34cxsVqE1Mt7RNoBVBGzP
H+PFTjKEzlbGyVcVOHyhMGYCQkUVJ7zLJ3Xyu8HEVFPmn5VJNJMZ3VMXEslT08cL64F8ChPLxUhr
JKCFdUI4EXqCCDAeuUNt0z/v8pImqUsBlBmMsPWhWA1I0AFkPju0T9ZRzHOXReabDkqPTq6ErMAg
eFZgt2vVh6ZSmjTJV6ftse79GBtSvlMjfGqcFIomHmctIjrNIfWY+8U5xS6UBwdJLTYaYH9MZUZv
SXZCthRvNBPHQeLO3VVGLYoVO+c4izutmp41AESwTUcQ9rBPVhH2D4OnHgr5vJalKuDZAccl3fqr
NttogyRewghVxYb4RhjqqXN0GSMcrXfa1sap7wYGgl2xDjSQXbUErS5mxd2U2MTUodbv1PJQJnhf
dbHAEiLdz1W7viJQb624vG+wzq8NIEQADDVPpyA5zVpxxTwh12aVQFfOCKxvhwhEOy5qY0DSNLMM
RDgUNvWk39SlGcPGCsrYch5p1ElLZ3q0TMRql/QtWLQmgaLVz1SGAZ5D7TQmgBYEMXzYPF5M11bX
vSQrCezRsUTHOc3TcKMt/zS1uFGxn37G82weHJNwNU7MfiqG119eXXXm7M2SDyXEMRJCDgfl2KJj
2XHD7ps+aU/1gBN3ShjqtvCpU2a5foVHdaW6EqsBJHolVa50SMrD3Gv5ndvUGygrCS3JaeskIZSP
lAty7ZG40PknSCZa00jg8RtGfhEQEVEP2KfQzJglMQdZmyZwcrHIRJVAPtilL/Vy6xZxjexC+SB7
fV4Vc3GkRllZztCdgh6rsWYDom7mbpfkw1q1smZTk6nspQnxe1pzi8gLVq0e51B+KrsrXm1GCl5L
KqPHcOR7cG3N6zMGsZXZcjp2G4BzUbDR+Am/pbMutMjelaFzlJMJt5zYEIzxo8O0Xn91XIYZIAyD
7cYxrfAYJvlN1UkR1pqD7bJyZ6ZJUmIKE2aOvpoQkpk6zi9D0rAAAuhzYp63IdwzY0Tc5MSQFJt5
ryMaI7K0AdE1dJIzSjltRPMOIKT34HJNW8PpXuZyfJlqQ4IlVTEWYcvu0CSOKJR4pF3dU0F6btqp
eVGHis/ArTd1AriG4QwxSKywiN+R11sxx3OwRk5kntn8LmgqKsTPn/RoCGSma3fh9PwwxArmv02k
sgjPTg7TlhGf/lnZtP9wEkDeTmquQVEwuCCy2tsdJEnDuMP1b927mvUDVW+vj/be4au2lS4/kwbx
gQMVTWqJfy9QC2ghpGU5Bs6QPKYMoPv+DKWJcB/XiI6M0ZeGKKqFKe9887MXzKEDno1i7qeji0GF
+DO3IgVT64vXzAbzl3TuUbqNszZdhmIVCxDKa4m7elDXQZ6ehSjsrWmW951dtbsSNrhMnCUkWGMF
nEh3lCY9jO2cZO1n6ja4DMYMO2yRP+YamTyJbWxrNE9svQiDGqfE0rtApYD1nqp+0cC8K9wAx0HD
3qZn+V0dEBsHY2+HFBhzsNtfjSDM7+HiY6LIGLyZoAKMKfoaOGIA+XC+LQe4mpZ1B72qmFPRnxVB
Ym8bEb0FDVojUY1X9jcG8XqLBaAjZM9VOwJv+7RdD7T/QhlJP8BxzI4sD7PGLoxx7STJGFA5XfqM
OPejNnxXCVQuOArtba71h2F5Q6Ya5NswbIBWkTUKAVA7F7ZZr1Qrek066SOd2nCgBJpNHwdpfPRz
DtClDyD+CG/vY/Zku3BDlBrlgYNricWYhHa6dAdD0xYrvDauZQoGutGzyK9FgKwzJwYWj/MxKAoG
osxsNkVEuzwUP1jv3poAzihOncZrAgwSAge4DVY5COpdjeirbEpjX9d1dbTD6aBVQ3cZEvzpemks
XjEG29JIDL8L5as2sEaXMaLxvM+BJxQPyIZ7TCUzmAbsuVqcGffOyOjJnfOATyHRfbcXwqtH8kng
OmRrHHwQ0UsaX4T10jLHts+VhV4VX4YemV5qMaAxyRsIBEPltoTAoliQmBRUEClBRA7JkusUooHV
3adzGu4KcOJaT2GXLy93pH6Oadbt3QnxETwAxSjGvbEosgxhjgh40J0EJPiy80YQEhVXbJLJom5A
GDjWquXX2SHTAZOB2rn1TOY2oY1StIy8Ke4Wt7z4mWt6zRusp42hXovRRZ++hBzTkcMy16cfnT7C
gQYoQyQB847YAn9ojwz+HcIsbUneJsCBdD0nXcJ6pO8RX2ZdnN9RnGHLSWXgqcluZm52GvVFYdLI
E066NfFgMQ9IQuYDIrseGuj9YGGshpTsY2uRxxKJopOn0WFGqL4dG4SnXQ1NCHtL54G+6jcwedZm
PbFB9u2XDHGpZYrGpBfLN+34GLg3Tlf8Jvg9WwCXJktThrsRnesEBLq6TezzEGdwnRew2wuKwRGQ
+zTXpGssO0w2Gj+hbN+DxziFjXXnljjp+/QCyPyTSW22zhrf6j6GlHhwHvG9osN7GG1zH7i5zdf1
6iRnXP0BxoCBrxglcFuGpe/GLKxSJ54hjtgSIp8AprRtgr0Clwkh8sccjPmOoD3scTYCVncB4wdY
iev5HcJbfxxvTIECH6knSTudebWQjVZOROLBDJ+0jRd0C3BwC81XGNMdDs0HnB7TRkamcai6zlpj
R2SUTFKhLha8TbtQnNRinVjMZdRibMh66lelnTN5bUF01X372sgIL0HRCiYrtueW8ArnAJcvR8bd
KKtdNDp7Jpa9JyY6SkNkuWcG7v0CRpEVBIOwvi/wQ95rUkLsy6d28WjRx3aKw1hC4kFTMcF+pQ5l
tLdClC3OhOiQyJYRckqQpu5UzbZMW9K2wRKccjfcKxG56HkEYw0TFzuyECt7RnyA5vquMzFJqH28
tufGJvgOggHB5EQ80PsEDEt1alZE0caVp+oTTG4dCdTcx5Dr8+gyO+MpHoE46Caxkk2PPTNMUrJX
5w22aInr2ebusOv3Jkjo4wMj80BroOtVsNaJCk00t1ph24CCnQmbv5Z/mfZ8GHMgUckQl+tuq5Mk
zxYa5D7NN1j4FYA1xvwrRLKPsVm+BCHx0Ko7l+gd088EY/xkcgOpVosSKrfXessxLEFk1YXNEwyo
YhM6g77kPBPixbkApCrRzBzH0grOVr9LhLiDmw4/Sk5Uf46GFLJf13ONkHJ26eXQMm5roXlJMyL3
dNuXxnHy1WBFHx2IVqB2iHeLWqGDGONMSRFStE57y0t13LuMWhtAndRfvoxoO2eCCM38Bhq79I0Z
JRX9zcs4RtfKcpk0S3SvvdJfoKQuORHkDPJxzlN9SzBbHYv8YI7hCyp1KKMOCi9L5wwMVXSVq0Q+
pWp2h6W9pnzynQWL0C6oFd01OcU6+Y58l62VMvnv8vgJzBLfuCy9QZCibBKlYpa932sTPN8MbSzx
m0E4P0b99NoGZUgEwHkqKiKI0hNBfCyc881wg2cnmSAhRu2DQ6cOKj43T68fyMuu2HpdUOfFxSWU
JbTQWhVm/SJDfaRPoWwt/Iey0zL4JeRCIMkgGmpjQsey0+4xdkybyeag+pgzYMHmCVlUZJbAmD2i
4wUD2BcBhnwX+3d/TFDhYSPB+qLai3MLjwrJoj4kmdcA2qcv5EB9TbCLDJ31NPq6pRFRMRnPuds+
WzZuHWVAaUzBuC87QmJrxi+lohH1jqoGrXv50SZLnlUxWshW9sZIIK+TEPnQkxORQMWv5gkDTSn4
QPv8xXLSB5ad14EJM/CPlTb0LzYnDN5djI6+tw+lk3/xCHHgqiQHBmIlloIe0Bs/XSYDMWMttyoa
d7Q5IqXhEEMsYRTvIueOe092KKBRi6YczguLDmq13vedm58UiUpqVIHxKGgzcUIQLjFGHEzAsXsM
wygNZ8dlrngzkPN7ES3z1RjIMy2wVaL1+QVcassza7yqXYx0v5Q/NKc2UIrQBFpkfAORnxvwk2Jn
pP0jC8vW7A1zG9MwTYPZvMqqTbeyoS/lKvkavk15Yy/oL99YtS9pOEzoMP00w4rMGA5vVTietC45
KsmNISRk7VJDC69LnBykX0tbKbdtwoDM4jgYZY7pV2Hf8PvGVXWhMmHP8dsu/2EbGtG5cQyqR/it
QnJINLRUvUFBN72+ljV5wqiIr8yZCaXJ0ytBw/ewnsq1aPkEBnaWBOTieui0cF1XLGI4SuMCjD7z
v2JA1oymnjBkVX+rUjdfIAjjRjXJ9OqE+11ZQC1mrSm9kViu9dT0GCX7H7gIncusaDsTieE6Mc6y
Zwec9fg9wEXO74SnrCvOaUdkMKMzbp/kBgoTIkvI4WmKzpqWXAJTPCFOIsmIAMVZisUjgUYb/5Kv
LXDWapPSsvEs4Ke+mpAlUojknASEVeZwPNVQKzfGMG15RtpEY3GcMrQFSnELC+0nMgiizCmWALRQ
SB6XuDRUf288Hfl6Nmpo8uU2zcFEZ41JHgb67I38sKeAblRab0KAfiCijkAiVmmvWbgP7F96u6aG
yqTpPc2fO46GvqlqzDhGgQIc7xTJDoVLtExG3CHJoOvSXIxtgbExEoxmKQjHCHlFo7MeGZlDZwxY
EqlRpYrAAJGJiUNp1YBhLJ2U0awnhXxIgCC0esvNOTd+HxWnSdnP+RTsDfp1Y9P74ZA1Hs4Z6QuH
zEadg3hsPAd5dWBWku7sVL7I1s1XVK71LiwqJrUhotocL40F9X0BlJneFCYc2dUMvXQD5CpE3IPy
EWqtLJ0rB9iIoTotFAOy7cYqw3snjsuLKuxj1uXZ3aA014xw78nSLFIv4KUJKugj3Li9Kqr5qJEO
KoDWhsNZR33godLYgQg7YOtoEN6FjRfP5uDlXNOxG11u5bzfAltVvRFTv2fO5MvMKFi7VM5EHbAp
Zbb4sAM0Hiaqf1BqEK4GXByaZVz6NtXxIBAbO8gAikQCpaCr9P6QT9NdkjB3ETGM6zkLyjMNW2Rn
WoTtaCa7alSHD7sm8B4QPyg2PaclnLervgdCmVKb2NL6iOqiP2Ut9F/yq8RzVeWWB9H3bgCY6yFE
y7kd+oUARsgyxqDgkNmMtgk6F2b0mgtuUVMoV4PDlaeBndfYFrlOB5q4ZW4SwYff4cZ1dfolacfx
dpotwlFl6Bs5d0SfhtAWzt04g06e3Gc6yg0uB5pvEKSJFs0j0KbaubRUyT3X+Cb7IBjEKkYBADMN
+UhugCmIZ4J/ceLfaVzl3IViYzdhvemXNBT27g9WZIBB04zWHSI8kzzih9klfGQ9FI6SCPGIiWlG
5CvmHuFumoTg2QLxoJ4lctcEES3C0AIhizFwoZT3K8vkK7VSSd3M7XSpEOKgveGowtOxHR3to+zz
U8jl+Nxij/wyGkoj5IQxTI6XGSYsIWU013FD3Ebezu+KzC9qkz/WVqqAzyQSIWzgGLudihjSAMnW
0wV2ewJ08i05De5GnWuLfhLh5bSOj7ZdyYtp5Le6fVJVm0mErRyJM4h3cR5D7tPFrsihhzG2Aehr
Qat0cfRWJUwV0mXXc/ox/Rr3xxWBYPVE4Dc7MDLqauPMDqhQLUSjk8uzumBSBZ3ebULZsp7sbqD5
2uA3cCu8yoREzeKgK9p0T9iMP+n0Ia1gPODHYco2C3YxTm2eNTgrl0ybFWyf54UYvw7LcY/Ku7sP
wGR4E0wrWSyhsYRux71BuFZrEunrUE3H3bYTk7lysjBZYbCuyOdl+jGbwVWM6rW+NkY37BV6hUmB
zF3gd/ZnJoFk6IaHStF+EFd+czgTZ4P+kyzEVR7Mw9k0xLuwya2DrmIHvQt1gENrX/Pt16V5/pUQ
OjXjpzLWD4nB1CWPFIpSmJfbxlAepjak6GwAAVv0fDZSvBZF0vnTiLyqgOmPZplWSBPjiA+aFJYd
tPFCdfeqfh+KkRJDF/vCUFiKRzpszbSQkNv5nGnGTo1nUCV94azH5CYcoe7v4Zn0O45ZdxFa/IWZ
3TM0hnvdX0jLmbAM26+A439KurcrM8tqn2Y6mxjdAQPBNkG/sKMKJRMsRAlBgn1L6yyO4p1WRaE/
G1BW8OFEh6ZAhT2YDk4MmupKmiQAveXTaGsj1B/PbnKMIEP3EAex2IjUBA4VINu2B8trjIk8pWCA
S5eCSBTipRnTK4QaYPiVdXCy8t3RB8oxIkBRbJV4Dt1FeRAAusVEACtSOVmhSQeJLBirnJHUF82W
Uq5n6WuNnYmhw4+oLjBaPTQMacwBCwnje7muZL1jlfvOcID2Brm/QJ4iN4ANS9gYojoDw2c6UxKa
zitNKA6AwFPQodrbeFBbxl1ARyKN4ETervTrdrJAkpFZ1+lfqZMre/4fo9BTgmMPTcaAw0BOSXff
LXamETY7ABvvoZb1x96uDhYFDXuiCzTGznbUPOc+b6ttbi3Re4AsvDHjTs/i4VLBaqUpjHLTrYBR
iYTmprKAu6o6jTZVwUbIUOtcRC3JsjFZYYNb81CoG4LFtWe3/dEhbubAG+BTAk8X947nmGjBkj78
iDHVjQX9R+gOS0fNBqzSipROCJpBahnOKMi9f47zj0T7wjtpO+9yeqNeIrjYCl/qFstd4tCFKyCW
yLLh2l0iddLsxU7jjybAHI71L6Fu5RA7igTxuzq/FCETgxhBJ8GjP4C5iZWZu4pfmiEmEdt6Kl2e
b5Uw5on8Y7q1JMe4RIwCN2e9kjpRXDlen56sdowpfdgeQ3vcoe37sGX/VZnF+2i2nWd34tWC+rv5
bgdx101Tc05cnekFBmFvVCKLrhgYraap3rR4Hq5u+loVsOwUKPx+WmXjTsTFdgoVYDQl4KFKA8po
ic8Z/xQet1Df5k22pax/10a12cSDzcFj/OG0FM25pQ+nDM8Kw1Ag5uQJEeWRsO3mQ7TIDKo1nu4X
7jh2rMYmfaxJ3pIP2jxkSZjXUGhftO74HIz3qUteQgAabjKOhD5Ee4KcZp9wm4NFdi48RYJayzI7
sZwANp2dx66GJWTHjwUJDSeJyeqAE6j23FC50EBn9hKGT/B9j5NqzAxQop91ZBVbnBIe1oiaCwSi
F8F639p1+1028kHHRIAP8ynpW6yPEtCpVbvrXNecg17nD0R3dawr4U/64zdKY3hJBaMZx2Blm3t3
J1EfswdUZ97jVaFAhhqlb/ICdDjxiizCSkryttscW2DJIDC24E+Kr5BxY5lWpxHhy8HMaP05NpCW
+q6vTBr4mLnxqBMjKDjK4HJiA8Wk1gLYymktdOrw1LqTfRaGVaw59VPqqWVz7mOC+0Dxwkica86f
5meWzT3DnGo6Zilj3CJnWXOV8aHFTFEOAq1LVvDcSRSzZYJl3gnXQ+6QOkGP9TZK66EV7q5YWhoi
GmJPoZVy5EPxmwUXQhxkfbQ1Ip2LafJKJIbGaLhkFbGNETprkjv3ATvXvgYiHBiqcTRrrCy72NkS
K3ArbCM8Q45sDu1c3KWKgzsmKs99R7GdEB7nrrWuxzSABjqgJ5JDBSneabactDLfGq0GMHBYg+U8
DfGzxSfYcbSwinaTRdU2AEgYDVglR6wCI21ChkZogQl0dAuyHZPXLHvO6RLX4iHq9BMzA7/UHwya
whZzOAVoRZ3TZyDHt8XwCeFiNUFhSUiNbuLnNPyUOs8RBe+yE8Le8zWm9DkuquYuKN4G671UUlhX
6QUNx1YL00cse9wjoLIaestspLs5EgdFU55ykmPVISVbIhGbTmVu1wS0R7UpYOTFuHzFD0Hqu9g9
iICkvldpdPGkgV2dUJPVyVvhWD/dAhpLam+Xv4PrimnGr2R5JWVw32at36n1ORrlxXbb2qOTs4XK
zRTju1XZAclMdcgYHfofLpbyPoKEyKyB0e8KLM4qcdQrhoWVIsVSh9xKHcKoCRyc5dMIv6bpZ61b
fBI/ZfGe0dAiRwFQYLkt+1fErOoCYY3o7KKfWrls3xlNWbj8RRm8miLDzJqsGFbTKnvWaE8jp4Cg
d0AdMSAXJyUdbZu+jhxUJEUGWqrxUhJMUqKBYUexkAYrbhVPwbYgbWYTzjpKvwQ5uPlaRs6e+/V+
nEKMYPC58RkAJbzIiuOhQiuSjmS4xoa1SjjkNC9EoaxRghcEOrYMX2qt2KuQkuxqInyViU39s6tH
v2t3QvTPExEaPJETIVxSsw6MlIDIimfGcQmnWcYnzHlCctSBDPpTmm4sG5E3+ZBlPd4ikb5oZihp
qOUT/Rb84aAh0WG4c3A/qVe9AGCr76JQB81YE0uzDKIl64s7XFuaPYZ8a5hkREROVPod5lAOgMFR
N6YtBQgrWkYPUNsY4SUQfHccALQnq3WWic4hFdW2uU7Flb79vV5dUgXdAvNKzGFuf8PsjbKDT5Wk
Hv3NHEAHF68O+XN2AqmW+G+MfGo9bzvrYWiUhZe9srk+xM9bk5BVwHG65dynjDQ4RKxcmo6KEfiq
RtBQR0MX6hs6RwJRvkCs0cmsQeh9mEOz6noGwrb62IW8BbqEaNo1d61or2rhoUei8T/4chCXFPtw
r2UnCxoN2SSrOHli9AEZFtsdsgm47ITJ/lxGBRYd7tBEqCj7JwpgJpF8HYTUNebOctNjOeUcMmsI
ZyTEP8R99NVxIOGXbgPplLFCfH1RHNGcROJNgzmXMslw1qX2wCGOYO4FBeRFFcqbqL3CU2qJRDjn
Rmg8SvbEWxEoNxVC/6XCgo/TJuWyRnGuuEdwY7p7CUPWh+OPk692m33W9dOVBljP597q+zTNSLAZ
4osBQ2tfJ/127j/zwBfmexB+zLn81SSYiTc13P1EHnBXIUiotqqqgbAgqKGhkqgH+F90vLncsY62
EcZdKiYmCqYGNFgz3uNxZL6lpq+o1lsAYdTYJk4NT2kx9YCBuC4RG1UIZU63ynFdkc5sZOQOKtww
ltr9xLF3N9BA34Q1x/E5Kv2qdpJDzWoCa+UWleFRPmVj/4PE6v0I05HcDwBgYO3rL2y0LDfcK6tG
CdmYxFPRaMc4l9UKXiuEhQH/DsstmwwbhD6PUN2mTTKmH4RR0ZMyaQ7OoFkSg95s/ZoF/TbI8xUE
qX1uKfiSAKBEsUlHNT/mNgeo5F6PAO6SCB8UT9mLM5sPzWQZqM36k4td1e1ALMCVWBkWpzeFYcVK
DRw2ddwUrCTQhVzXC+NZ9xmYrKStX5nm7aEheCN9IQt8W9Qr+3jE/GTjs2bew8wYS3ROykW2G9SF
RGR8VtCOHPLk7JQoP20kdLAihHM64Cr0rYq8ThrFYyKPEzZx2Yzf/YFB7MIgfbbIDqKTRyotMoQR
WQCVQR59krxGcyE2twxjOGoakBVJ1VhH3dPowP8rQ2I/A7rIxOdoY74CHHxi8l5QYS7zIffMoGDR
P1Hh4TPuxDYjYy+Eg87XCuACLUz1ArLDt6dxXwG5IErkSl1+0Tg8mNWn0SLamOyPuuJ5G3PSizq4
h240048q3to8QTSW+5ajXWSYXFEzk+MGg7fsABRbbrGP9PYJqN1mNrm1eNANkNdqov9Q848yLj+g
c35C6GVjtWkmtevMQZTbl6bcRIH6CiONyGELEFZISLqjnEz2YN0NjvaSkF0H3amLe+2MfIK5dzvU
qyozXgrFeaxr7VxHXXvMGvQYZXYfpxMYMijzsS1ZKRW+yk6FeaO95A2hT1mEp7I211NK/5NUMpKh
wo0qC8Gylr6a4eQVlrjLs0x7Liq6P9FNuIp16DPqRdExRIpmhnSZC8PX4SBGZpizskvJYaBHd9Gj
msroHIBFNtdRyV42FA+y2+egKKbRM0mFIyuRYSsQk+tIB1BJ51uiwk6wLflgKPozaVjRoYa5eSqK
6pzpcb1OaqjbSsBj0iRmQoiTQb7Vgt3U4aayqmYEHCG8M9I7K0YhNEz7QbOZ/Bve0GCOy5GE8X/X
wwuudB93xxYy51WfPuEWMXBXNmNmr3SWisHOqPzzYZMBzBxHa183r7ih4we1OWd4VUPFs3QP0BOc
aEZrYBzy3VQdDMvYiPbFnneyB9411mjekq2DzCjszlP/lnT4uSjAMlvd4DBc6pxtr705Y4+aiwri
faI0bAyShBMxPujqzGxB9RdZGywCr3PG7UDrl0NkQOnpx3llnTpiYHzs3rspEy4DenU9WGBJgFZ+
dUwksoaMcuQg2aGuOpc4OkpCKT8UYT9nAcR0yGvNRN2qtGF1GBmDr40pvBTkQlvFeAhl75GTdSP3
7qyUJXYCmwSEckq/NASZa71WuVesGG6EfKuCyYLIaF4snjeyMzFCitocIQ0SG9dppyFLLo6t30+N
+eDK7BYG87aZBEGhTLdLQlDNNj6KoLa2XfJeOgSj5smboNLGmGQZcmtA/8VpakLNlWpLpvSMI1Ul
dSDbRtm96OwdAqzzcvgMLmn5WcrTCBW7bDeIBuilsfe8ZhG1fh8cpgX6BKVg+D8cnddu7MiWRL+I
AL15rSLLS6VyMueFkGXSk0nPr+/FBgYzF4Pbp7slkrkzdsSKsb2W7Mk4zGfNuZntI9FgRBuxrzDq
NYO3C+O7XIxxxZ/ahec0mgOYOFBWl4Q4l1eNQgu0OyLMwdxjXDTn7VQVgV3fVEU+eez3Ws18AAlc
TYDYU9QyQNaMXuX3GDcBCufGc1/KnsYV9xwXGDgStPnuq2KRwJRB22rpazPLTpqXu+G95ZHLoqut
vMCPIX7VbtRxYvWFzDELztV2V/Us8h6eqgQxjNMBhVyPbXaCchv3Ewfn6zwDyW63cuCmgv2z7ADC
3xb8pkxBWuJdU4HgM4fSGbYF3751jEUohxQ+E/ZnqJACCpLM+DPg1eD16mMu9X24qgpElHHwW9qW
7RkZQu7SoQ5oiqbaoVtLfAbcvZzNmEqsloHsYAgHPQ6qAYzzzIgunUdUn2oWS8vwhW8ZyNCuUNN9
4tBF4A3AXuRL1Wdn4KAo/ewfmpOryh3u50DM9jZiXVll+950bj2MHlyZgc26Fu5NkQtKbntl29Yf
8cReEHtobf/msbaZlJ7uVDZms5pxcU7nA5uzIEtTwB58VOjMS2AtYc/JzN9MoZ5rPDMfo1IVJzPy
YPUIz08AALizurQ1c7Xkb1lV18wbN91AyD0Bct0nASRM7r/aDWS7iWejr32XNIYoWmsVC3phBSJt
/A3tMKiM2m9qvA7wFeaXCM/lyrSeWnsKlhpMzc6CPPVIwS5ihLGlFidYZOm0PArX26R978uiJZ/f
PtXybbLY+vT4akW9CJ0U0c5pMIRy5yUWtX9WPAEF6Y4JEaxVBd1BNehNorke+bUZf7KUkaFKnjPL
vVNyeeKmQQ88nAkvaDJMCAt9i30ZZDUFb1wWOg+PRdrKYjgWUuMf8zMHuE5wp3xJvSVVg5OE4GvV
aL6HxzKBO9BFkV8VLyjfO14uV9NO5Lx8oxj+Yom/mnqMVegk6qmEjMMtmjmggLjbgtdqmoQYrCt/
TV1QXTpfodPFwayxqq4cNh47K3H/RNXQKzZ4GzAnr6EJJFOR73OtnPswfZ+1co9dYT0uNAolWQC6
jdyZTX0RPXFewYqdRz/qbXY+PVxGvDfUGj1sGIgsnBQ+yJNb+7N2UDrwn7qK1TYmF7fqSbevK2/E
MMzKMyQf7qW3SOKN9PI3r//nZe+OYBeM1yT1EP+GE1/rzYRFsXY516nRjFjipPKdkuOgZj2pi9dm
ohtl1p/woC1WMkd56dg77HQBvypT8ZlOnYYPu32iV2kfNvKYR809c9EVVNgwflt/G11Hg9rA2DgJ
aNBgpReBOknmL2K1fPFis0NSTC7p7P6I9tWaK3M12sp1TumIdIj4nuoS16TG5mr6wdTPE28udzeF
aqZ6S3zqVYdsYLvVPy1VgtSsdyYrCFsmbOK+R8d4ZHm6teaMjcOQAMj4HWKh8NVvGTC1ZydykGM3
bZiyqov4oS9Fpln+hLge4ZnxdlqaBpM2Qlx3bqkWfU2gx5JQ3eERO9Si9gE1VNigsq3eb7IpPrMH
YiGM19EdotMcTs4u9qYXRU2nFeNTdFQ0ntQ2JbipcbVX+YSNAyx7CDBN+ACETHiRP9kkF7ZShfJk
YKrpFAqwSj4RrDX1O9/bd9KWzD0hXZbDoLxULbcyCxdWC1GAkQilRByHsj0Wxayv6kFegKuSwKqq
J64Yez0vrxR14WiglK9p8l3uqh+KYXJt1r6zlgM/7AT2dfmuLvpJNm4MSzu6ojmTr5yDEbjusI8i
/TZ2006o09aoq01MRr+ZdTxO8RHb86oGkuHgscEv9UH+/W2oM1rWO9VXHKKZY3WneH5vQL4mHPwt
23brtHCLWoPJpwN8EtkBy0bqoOxDw2ZnpemYW0q7xHvp1F/60GdHLLHX1lNB4DLehGLvUhBCdZO1
mhLrzsx8smdK3OPQdxV5JtNz1tLQXBG5eeHXurUTsmUzPb8YQDcpGwx1quksSlqOY4Od0jCW6pnN
+dJeD1vPO9HJ8tGLecK+Uh2RTO4gWRBHnXObawRR7HNV9UeaYLA7LPIrfXS04XpenTIs76m0ZF/f
epd5IHozmNc4/cIP4CfOiGwZpT+rmaKqwsT7WXY+mtCGKfsZWzBOrcY4QhrufTo5MuzhChUXxC3z
8qRb3jaJf9JKBiWrAqm+wmPx+5YmLJ1fPxdGIuE6fNDOrG6lKq9zNTyPrJghJaxaL7zatbbCFkqK
CBBrt2lBwpjxuKPpc13Dpsnq8GowjFEedFDkFyapvr974GNne9hIncIjlbExtT7dHDoZF0VjatfG
zA/QejNQgHIEYUOJ2O1TItc/Gd0pgXlk2JHviQjCfXwsFXFoTF5I/pIDHoqG0TJ8wFV/9qJh23B8
pPrJBVGNJUAJVzVknoalbmWMe+aZFwNWcktlDP/q7SZOkfRQlBLqI3I40iF/Uwfwto4kWMptC2BA
Dsa9MlwsBeZV4CQXo7qPxYNunXjN1wBufMwkUqk4Egg8hcVf3VowFFkbLmOkbV4L9KpAAwAWT68Z
nKWIIqrtVFg7U/uaQ5Ip0LM5hqgyTAq+VmITRbQXFoZ1VHRx77NmsZWyoix6cc8wnUOxji9KVE5+
clHd9CNhLuhFedOH9l2jhQCseLmpujm70OQDEyK8TqxbCFLv3NC7U2tPZhhZYcIyK0w1iG7hiEEJ
8unKnOTrxMo3oLqjDWGdd99qS/t1/47haOOxOdDApJehC5J2WHcF55Pd+HnckCkl1YT7d57bTycn
g4+z8cBbjcgTVzvu0kc7AQs91a1fu9GxQNFzIv0w0XF8DMepXEEGevdaexNjM2xya4um0G5b/iu9
ZO5o4TJ73fiede6hayEtmmmBnXxkbtMoQa1UO0SkzQ/K+JgXybT5po6BJmxUJDc5hRnWvyo95rl1
ram375vsKl5FHx+98K0a6bBRSLhEhK1GoJBcfamQZYP33XrYF4hm0dhoV6ti8IJOEySh+M9M16Sr
ZquD0MwjRQeRh2HSD6ugGqcnxswaYzVmNPZ+zqboFMWPHPfBM5KGL6bGdFDh2QrIkwcdYK6VoyNN
tQ6CJJ3lraZti7hYAhQxutwcBZ5T3xyxaGEpfsj+Z5iA04RLl6blUTPa8wCTfIXV9jW50XdeJb6h
UB3icOK1ul0FGvYT/LNMjjj/5p5FCtUsmXjyShZKrmUi3vJxd4mf9jH7jfAGtRL4sdb5Jg6eNBXv
mo5Dcbapu7VZXAI+2Goj9Un0D3d7kdnPzHR4yuw1dts1qMddnseLGMJjqBRrg7ZbQze7wNGiMXCq
2teJpgSGwW1vKZPo5vZgtTbYlap+OPH4SF3sEfEcMCEI7qm44cMGUJ8KEC0IzfkeYqx07JGGMiyA
JHO/+H486HvhI/tvtN2gD7l85c0mTsQ2FsO6QicqiQdSL5Z9YYOndJOB1VUCp6Ngxk0qDpmGTbQr
fiROQLZtH0VZwgOhkTWMsGcLXpOJYdw7Lx1V+lAhlDGnVPD/DNu7ApzYOfl2jG4AJPL04GXeU2MS
cGKcDPX2MlmoZ4a1QoZ5VLb+PKX3xhluISXvLiUmGm3KpObXPY1BU6seNdbAwF8e1fCQzoLI3keu
9TJY0YYWmFdXmXJWWO7OVJqTzLRzN2pn6HbbxhAOq9964/I9cqIvy3wSpcYl9TdxoUJlcjvqv2l+
mHBw0x+6Hk1WJ8NDwSYgWTsNWb8mKw/y16+52duAdGIlRhRCnirmGD4YndiJKvHmGvfEkI9Uzz/C
3Dvp7GbUUn9KTWzcgFoLxnfKdJLuuaYKrQjD1yi72oOzd9LU58Dciyb8KROsDo7mGx37MSO9cfvH
kJPch6VBvIwzeht7UhLsXLZ5LfE6qU9aY29TgkL9RSjuoU7G35V7JjCKD2yy3xTkoWGpyhNYGyCl
nxSgDqhl5blRYX5yDyut8q6a1WFq4t1YWzdbS4mS49QUCyCkppgUVtiubR10CypsFydN7mcE6EzN
OCbuGK4K7cuFKkBkBDORaMtNq8W+lVO4ZZknzU2OUa4RncpfowGBQtXTZ/b7b2imJ7uxPvOmXTzw
QduqV5AewSCQULlx88HZaW3GLtVuMKtkkZ+j+HCmBljDN1x1n6JQcnTiKDOcb6FxvRyL9KaG4TbT
xz3pop3FrNMon07M08SHiQf+PDjNobOReAdWFbwaWvGKysiDn93jOmLsD0VAv/I64mY2Wv1Gg82b
DR+ZmL5SudVnWDlFLb4RbvbAc58Y//9kyB0gFrm1yhZRtg3vIHwvPVxTpWr++mR+MizjOmEexJSx
rXTlPjJadImyVauYQ6c86oCCc+3DiAgM1W68T7TiECUm03nU70Ld1TBp1l84gj8xamwsyXLPIg6g
xFx2ld64opzosjpEcfYP/MFMNUt9G1MOM6q/6FwvfqMufYfa+Gu65Z87yg8zJLbYNA4RDD7lTQSa
jjVIcxUCPF7LgosG+i1Q8uWpD3UySYt0nmvQJhFmRfmWW8ohzgb8s/yekHvzwuISAJ56SBSQ9Zgl
AXBuFTvG4NDw1rie9txGw98U2l8Gq6SmX4zUpXpT8F+AcA/6NDyZjv4eml2DLD59xGl5mlgADrE8
0GdFYjfhB4+PHTjfTC9TvFQy8RUeOGEWcLag7cp7y8vxQMaPjC6X32zmCpuqR7DZuN00h+SYLi7O
YuDFeyn5GRsG7hNsLVFEeyRdaoJ1QkmEcbpnTHwCsknP2RP96A7b4fIg+ToM8eeMBNoojOh48qIV
hZng1V3qHGna+HFsZHVLBTJu3zytUv3BkGvH4BPLECub1Mf3f0IXeEUWXMueeVGPiI7p6x6CjaGU
m0FtPmvqqFpvl0eUEmXZjvLndVkpFzr+fGhD2zqbAtZHV1CTD/wbdPBQ+TURMwN8kVGZU7Jrk2bL
VdqBAlbWV7pZLpoyvaV7V1btumvqp2RM9rHzTbryUJlAtE2RBfqyUgLyHEbKDQfMbgaivBaiBwJn
1djk5dYJ9Y9a8EyhMOysyYAyRchcy0GaOzurrL5JrTyTW8OtklWf3KtupdeVQRstQ7VF8awXfksZ
7RIqZObup8Fe4A+UoDBYo1x5NW8myS6v8B5N3D9NIluPfZmvST3jj43DH7zEa62bP5w0/GyQ1ayK
1Q+u8QvZZEnWOyTnYxpYuIDfEmqiDdD9dZAtyGlinLVD7+gUrzDpt7VHA4blQaF169fGTlDwkrXu
Pir1oxPGsgnj5eRRjpxyR//Tu25beNVZ3SppEbTWeBGDdSYgf0g9bDDQU2XHos1EsYjoyNbc6RF2
Qd7rrJEJvcxm+RipxMRZKyhbiS0suDXxnTlkMTW6d53Jh5y6816zuMhyXkU7/v9r+tNO3wXtDoNb
v9Axv+ew+tQTZyPSjCEU/ktcBBgl9nWOCRJEMqOb1BTMat2DhNm1ctBrjGw6uI37iIxHSBWQNzv5
Ksfn3LIltMovt2IHhv0z12fuFtrGQcthkh42Y33ysuFmUufau+W2yDkds4H+ynrd4f+F73+PuWsQ
Lb65SftEpJ2ISsNrYODFgvITtUqIhwu7r6aeZiN6Bg3MHSVmOCJsbVxindHMrFCEQ9hR5ToyseeT
r93lSnoo7MQgVpL+U5V/tEuw28i3sfHJbu84DsD50T0wHx0yjxRqZPIDlxdbYnsynPMyhpnqqsYp
7jnzG8KylAjcc7KHvPpCjPMQMvNWKjUanJ5Bxpctpvu0Euzp3K75iumAFIbDLqW5x/xmGxX+YmXf
HJc/IZ5Ouf5azzfyEGuVNaK0sEEoyj2iOgtA7g/7yxW/c3dDlJboYU7fbT+x3cgwZNMUKc21GoMt
dW2CcS3WcvjlOLJYbfNVqrtk7TraTTHeK0O/l3zZMMX4NfmXLEO61adkL+ZFHsWgl3cb+E8fNANu
AOhdSYeD9sr9MFEiv4jo+MuI/LTPWZGhyCQsJtn7zB5Aam+qLmpXBUCFTwLlGQTX2qiadG25Wb2O
79mQ7DWdu3053Yl2frVA1weMu8kYn2etvZTRgTMXpZ72ENQe2+xxKIxBZLnYfzxUdHxxGnwKT+xr
AokhVgNrbniWHLzz3UrdpDkse8IjrP6QesInhXxCQzVCnpDRNpvDUHrXXrs084tp6buhM446Pirl
qfN+slxZS7ps5EAL4IIoAABsYq4wJAZfSJrG5LIYlVtbqwkUO59SNzgwLnElH5ahvnczCrEddjQ6
fYgsBKCFk82sOvTP4QRBgE6SIvWzxNklY3Y3kLE7u7924UErX6xcv1ot8EbV8eViERdE6nU8lDq/
Z3fedHn3PEpcD9azYth7ACTfrJk3eYvEzkhOB9mrmWeHuO5faljq1QzhYml2k79ti2qcsMjIq+mU
GNXGXHaoWXQvTHz1A3luLuXGCBdRQ15bT6qzZUn3War2SuGOBs3pxIRwiwlFrtAwP10GaI1FZxO/
U0xKYwx6bzdG3mIk/sQAqXFTWw9t/4wtV6yzxEYxJWcxKX4tik3CbAXw7ZRMPeVepb8ky5pGnCbV
VremRW9lZcZIZtF17pynbMzv5aR8aCZLeTkcw1C7K1xBveg5nvN9SulpNn130nwHTXcaccglEbU1
XWq91lSA6pkEo8FOhHTflmNn17kY4216zOxDVD0qjooulOwloMQ5LLl149j3dBI3CiFGcycnDJTT
4D2MlkJIHF4To4YojYC4x85WNrGKHSSckk2EUUXPTzIFGg322zPYwqQMKtFwsM1513H1SqNcrGLG
nQnKLh/rdesi2adhC5p7etBx+s/Mp5cK/ULhpRF6fqbmZltSKAuYmv1ZvxdhjwjN/FQNGSuH0L4A
kudIQltNSoSqeu4HXBtKG5huRkkUkXxzVN1tpOu7kcQKd11S7Nq4GzA2ZLF9GfpLoRH2SBsPgTQ7
ST6MRkNEPiNhhB3WHHgMi+lFKNknacr3eRKAA5Z/NbSiqZh5omyKYLqcOPM2LycwmGzc2k3CRnaq
NPTwqHhqFOXkmhFFMx8yevdqZpkk//T0hQLRHaE2UXKnb2skar5R81dha+ep8TYjRESWB6V2Cod+
kyN3Znq2im33R6pkYkm0UQfrape4mTHSN8gqstvBV9zoTiYol9dIFtTeM49Iz4egYUdv/DMU1aBd
DhdBInah2rMuojw6qa04SFmrRzduDRuZMeeW4YtKc7Pg6ppGGgOj5t4ykW+VBLhO73KsL7gQZUKl
atCS3vIxubQhiXncRoQbKtLpevON5glEb8HlsPldPsC5mT+5Cr3PvEjCfKrG9kD85IC/dOdiHxBZ
xyNcv4TuL741BPDMJ7TDUOmuJoYrt13FHQE2+t0VwhHcVdU/bcLVH8Yn2Zq8DB73/minam+uORK0
wT+VbJFycRZhjsrWIY1qeroYMqOXEZm9xjqwkp7xmtSw6uqjJV8Ff/RcnpLsOw8fTrJjvfEbMzIV
aXlTmXvjeN5HebFNxvyszjClm0Paix9FMdYYTtdD175TSnAg4alPOGKKwgJLAvoUTdSvC/UVJMhL
WnrPtAfSbl093Hpa1xyCioK1PNL/RZMMeOdPnVEFdvwRNYeRnGfIEVeQHCaGIxJrnU93h1EpRz9C
xe+3rEkYAXsw/O6mL5X1NSbvjs8NqnUbeH16sEd7HefmsY1YKTTNYcI17fbFPtZ4mVh3heFvlndb
r8uxS/2oZJry6OrIvxHp1Moo2CJMb2kHGksvrte/qDLQ7XIXhX+0InPMOmjTnL3Nxug/h+TT8dJA
8lqhuUR2hFWLqESi8efdzP5DmZR1JJtdzRdGlv+MTAX8c9VE/bDTZd60zkpKkC/dJY0EOYH9Uct4
Q02LYirHo/0ipKRuUJ+bWMXKnAeFyrfLzJzhJRnJShsiP/RO4bPNOjWuGYCd9lVJhC2mjxnhjKWQ
6/1jgfGcj69q+hRxJCtLJJg3w05vCgahwRy4maBgGT1YKpqlE3uXDPflKwhPnDbkaU2D3sXJfjjg
CVGM824a/gCgbxVWvX3+V+sj/oDKH8v0blQvDpWV7l/MvlM3Rtwqx7K4tly9E/XLtXegDtbCvLVW
QTOiXHE2MsDc7fCSYDDndFprSenb4jGY6ELTmZkb2mkr62gjOYWwxeoSeQAvoyHzdJMNKtORIPfS
F80X5sKPqLP5b0qXJlv7xnmzbi+Nxf48piyJcNH0lhT9n27TREhspfPBn2RrF9ViZ2Tf3LwiWL1k
KlAj8LWyZ2vbf3qfWI9hdJ+hFmx7Im0nZyA8OHTA5cryUneU3HpR/S7hkEM2zt3Xvp5+tDoasRmT
EgtjD+QpWTbQNnvXOqe0695IZHTkMPjZ6qr5MWfzbwJoRigtf6DCNNaQUkJ5FFtZ6Ng6nKIMKG9D
ZY2pQZ+sjDoszd6PCGQIKv23Ssictgm12TnlFZ5QBYn3zrZ92rCixDBLEfVOr5octsLD4uM6hV8D
H0CoFaXzjTZdzv9kv1PqXz29w24esF/n3kPHpDgVXIdDan9JVmvIF6HnrAr1L9Pfu6nYoJZJlQtT
sba9vbTBhqUbqCNW9Tnz4e9Zq9DLywWfrQOuBgeUzrzBQMVKuMWaWZoYG/mxR/Yxst5JJ7rJTk8g
cdRnG75EiAhZXgaeZiocaRIHH6tv6XvivT/QQA0MZS1aPE7lhjAvg9JFDqiD54aLfW394ik2E1b3
xMLt/oFT1MPnCmJCT+f1jEfCfBQE/OxwT03QxoogQQxBY+M/l78J9pCYFgnCo2vL+5NKt6nBHqR4
5vKKVVbDc/s7AgJeGGb2zhS85epGOsy4+ODoTO+WG23E5xibz+j9JsOTLh5tx6gTHyrx08oXBZ62
6X6NQ5D0txQ1mEzJAcko8TABakAB3JB/tnsoj3WYwTCART7TaWJgUIB8PRyjYe/y/c3lgfQK5U50
W7LXnOpV+9zNL6L/rbWj99tPXHi1A2/KWkn2ZfWeVxILVnwq2OSVTXJs5XOP9hN2bwU2NH1aqUnP
VxSkUb0pet4tpEju6nRy9KtQfQOIt4IdK8lyKpOfZyePsduM602Lbg+N10dsWS9eAo1Ntc1Vt7Sv
VY2+gXVcrlQ0fz16zsLnjpIqT/sAeQAUhoLPEq/EDxlDt8OkzaVFT/AEVev28/8nBzEjHEgWquVW
y5ka3CVQvrPpV4vQbUqKZuLSJ9A5IHW2JcF57Wpb/6LG9QeThll8binvAQeSN5+5SIDJq4yTrW1N
+5LeTNKINTUALQPInBwAHJFNmDnz10mX7BVOaZaHUE1RSHt25NBy2DHi67Lw+R3UmbA3P5qcaM1E
eruZ8R54ua8nuu/wo0nLd3sJ8IZ3b0T8RUiLmEeT8q3UR+zn/zKDdANjohQX4ZwKtTk5DXe4mm+l
shb9R8tP2eSQ0vlIVfzfoR3YsF4ienymEtKXs+rUZu9iJiqqN2x+aC5u+9zjIM+tT5wCocoJsVSL
DZDEYlK+BDxSGBBDvdVR9ONhE9vbkCmyNndU1ZYA6CWXRNBrROxsHoZLOzxCwAQSjlpe/RRlt8+I
GQzWPxkf8L3sBivZRXOzmmvMJhhH8cNAQIkglMSbgu3n8sDATLWRiqmWYcVErHYdW58OP7WKDr1q
+lQl/1LztZDmCpyBbLpdZz56zuQx4Znp/7Bp4jTBgsuSiT1QwecqYUVq93it2VTqrFGNjq4wuFPh
BKKoPTgUxAOjRnTBWBXjL58C1+J6zZcE2iMeP+6JLJgnpjRCRTqitBCkI3C3eeW9FMVdastzTazU
KhhCtJRipQL7H9sa3muoz2aq3AsBUmiIUhbs1H3swMx/tYoNEGSaXwYqrbrSn9EvK5Y7VVeuFP1m
wfNiHbFhvItl4IUVOZQ6LCAkYbbMO8ME6URUp0ilX3rUyw4mgmsosBiYgq71pF1YG1NubOskJRLF
vyhbAl+hkqCIlW0dRS9mXPhyUD1/RPIRUVEE+LGHN/C8BD6b7zKrmNuVuvLL1Iqf4059DW9hZXSs
NhL1NUopfMXSf++4Zh0tp78ZuJEHkIMLTCWxUS5tNry4ZjEHWHJgYH1LLYEjWOPcSxCOEJ3xc/ez
AtjvpCXnojcx5Ttbg19sxw6OOx9SUbWe3DGAWrWfWVjxMcEK2R8FfTP9e0eQMdSfjfKHZNwqeuqo
UtbmgypSOCjNPkTFMfCGcdQFrokKqxEbVK38zdAgg/zf5fL//zJY9KZjrx1NLnAaW3LPIH+sluZf
SpWNX9DcSZ2EFJAN4ZYPUb+xalZIESji1Bq8q2pbTPex/PG48q26ovFHTe8vy3jGemCbRD3w6hZy
hkK1Rq1TCyPSMt4YtXhxjJSpPPlIlwa8yiToSPiOBHNnBDzG3VPuoSA5UjH/JdCrZMzE4/jpSBwk
KufqJouQJQ8nB43qJtW0q4hiOBZGquQFbFE3nYm0gApWylmiCfXEx6LJp/VAMzNzDHHHuXgTc/g+
tBNNofrPwOP7qpDdhCJHxYGdxVReVy9J2phvTg2I3lTSE3QkpgEQ99JPMPiQ+QdLuCAtpznD6nzo
OmJBKsmtxm+wavEOe8Z0TE0N4Y0vcime2rm+Qch9qZnLLZPfXXfSVCBtOElV4b4Dv9GI6WjrWaGx
LbSs2x+rrWd1vsoifSryyIXt2HxN4dGux3/t1G/qLLwIo6MmkN8lLd5B77AtdL1fnDstLU3gfVLj
VBvCXjAn58wyXwmMXmoudiafhqGEUak99UwMlLglFvp5gxNgxIFNlkSF/CbUgarC5ku3Eqyy7XrS
1bVJ1INgNHYFNjE8rFE+HPXeuhV07ybFZ4Opsq75f/cc/CiFjfIrze7Sc8ceyYq3JN4LTgzOaVTj
3zz5VMrrpF7j9pluwU2m2hxk1EFV98L56nAY1i6kZ7XfTMWenIMR3WpCDST+fEsk4AX1Nd0vAL7B
QzE6RBixSpZE2DYrvzKSlce/UG2lF5qAluQUxItHhrboTQh6KvspgSWxxWC0ZcYr+cgvpne3eB8a
1P+2ezWU39F8myP+oQAg2ep7ix0zKUwuNz+85Qf6hrGrFdvXnLsNtV50AIRrS8aPnOqJKRmoJPgp
0jrIW2aVKU02y9xPK13UbBJh7WtOO8oqng2QCZSwGhszsz6T+Gpo3EE5HyMckHqFgyFFHqd+lApZ
DriJUO0EiAhCST21h0xVA8lPdh6dbZexTZtV64Nqi2sxVjvQ6JRjWuF32RaHtOup/6CtVD6x0PR7
vEuVm7yW+lGrUUG5J5ix6o/sHGvMfPXHFH7Isvjo6VoG+3yTFOEBGt9DbFihEvnFJSctn1H86KXx
ekYIrUz72nMdZ2cKg/YyN9Di0rY+hARQJU15iXyPLfhc9rRq+Xg7YDHqLy+P/FIvznVpH+DYrMuU
GycDq4LsZcSkiN0ORaFnaHBwMEdkhTEhDA6ie7+J4r1Q+nOSwsGbfDXkcqGbzxIxy2Qtb5LwdKNn
u+HTRQ1okZKq7XwZKa8hmw+9rnYlF2IBgMqzHd/BT9HRngLUl8Zvv8MpncHYAZz8FJsXq2i2M3Ry
QlMZ/6OIM0XVsHU3XaHwqIC7bcj00XHhD9pHT2KubAayHVurRWwCqdlwtutW/683p3WyhU/BsU2T
g+dA8OVesnTPGdh3C9t8TfkFFFxjLbkAk1j5Kt5amSesvT31MMmTwSWca5JCxXOey6CXzSsjvkcb
HVmZXG94rNrDsn9PepaQOvJz3zMpZCHphAasDDmY+WeaftlmHlI1xPnxpGp0Hf79icTgL+YkaB4w
CAKRs2AvjVOOlbQyj0LRoenysGEjyfoqENGP1VFBWKCMQaWakgff/1XjRk84xT/a5DZkjCD4GMl+
vITcWWx9fKGJa2Om9gXea0DTG/bokHA68/pUsnTFkUGZO7k9SulmtqV6+rHYnjpV29tOGIxKdQqT
4mWJT6YhzPiG0O4STtD2WGh9dwb1pH4W6cTfF5Ouqsz3uOdzMA8H0HzvcMtprcYzYbDOVB0agvNt
4S3F1s11hDDHmVLT24HchEzSsOAyBJqdelxc0qr4GqEI2D13G1FfXDAZ/QSsx7jQNLYio7DfAiD0
vbH7FoW8LaOVhuFkLcJuX5O/8ZQOdzi9F7jufV23DyPh/wIUgJIcdey6beTu+bjw3ABMVEL+6pz3
v6eDCbmQd7iAReiII50F2wgySumae7rsthZ+Zu6YspN/CobBpG2Oqa7dGu4CU/gUFWeaPP1RzT6r
udiYP6M4m027d0cKgwtYh8STCJIOvHFwNdjZ4AvTp71qKVR0jkf2bKeGcEXWUPNIMMUIk5bJm+KQ
YcehdXY089yqXGg7AKTjzZjBI6S9+yu4xMbdm23RQgt0DzbUgxzFLsYo0TYbSsC2FpdI2/tRzAre
E5tL5YqmV3jGptCrRzJMu+G7NJytQwCIGO7e1j1+1Om0a2wwkY786Dy0mJltzeuo7jzuJLlZH4VW
QuMwNrG80Mb7lkwlTU3eylx+P3CRTfdgua8hY+WozWdnScosOx1eDxd9i61JobRnxR38zKV1YWvO
v9lE+zLbClsAYUjy36Qr7gYPv0K6gRePUX2v0hOHd2glQNykU7Od1BkPdXfQWgxarfINU/UFoFKr
iNt/7J1Hc+RKekX/kDABD+S2DMpXsejJDYJNNuFdwiXw63XwJhShjRShvRazmOk3r8kqIPMz956r
ZRjC7PFo9GhowGAaQ7IfbES1Q37tcndvsIyOkK1iALkQ6AYsB1UuW++Uz6cJrFh7jkcARM5AQrWJ
HQxLEHFEHcHYRvlQkK7WtHmABYk9F3yEo8ElYP2NxgUvsbJozV0t3GbpCx5C3/L2BJAdbDwqXhg/
i1Hs2qG5DvW3L5lkxbz6tAcNvJ0hO5jMvyIqWqt77OrmBryZbrTfuuRjZYaxyq3pVhjp+zDfJIP6
yvwr+5csduHVZIsOgTN1Z8aEf9gd3DgC0UqFQJb7Gj2vntV7Mka3WR39RCWVNcWPKOa3aL56hf7X
kQHg612ezKjDXp3BBliOYvkPAg0AQuHDnPfgnsOfFPpJJT/K4k/C9g17cowecUjKWwyf9MSEft9F
xXrJzOZ7ZG6LBzqpX0fjDlwKwCrrGtRHZvThTUvDFW3dP1rW7XqgPzq6sijvd07C3218UvJ9NtTo
GB8x+EAPx/tYMuokZWWZY7Pz4yq6VjNDX21aodwr7I7h9mdmw9YrPs0KX2nqvekeJM3pXYZ/29LY
dDTOYbcX7Z+sVjutp6jW9UeqVINFExzug+e+IdQKZMWaX6AhpuytsnMl77OXP2ru0+hrX5r7kKue
wFPuzh5hjPeblc4ZUs0Kd2XdRF8lMlmzT7d6rQETBqytjauJQyqcf8lWAwd4cBTaHaA9lNu7xv6d
Yg3XqXZwsdEV5otVPQOshOKnoYQNwTOyrAXtCJMIeWFFgi0h1gRtUvUFy3p+wAkimutic3MNY2tx
mMVol3NCkf0JHl2bfsUmNPpifCyidO14CItYQGh1EI6sFCbsde5TW3K7+Q9W7twX31LZIEll565A
QuhVSzBrswcDc1R/wxpQZQ94I1HtJsKS0DtyoyOjW7GMhDtjB0i5DlmkM+obvxNAGfR6eJGlyFAW
giiHKLhPh4tuH+QLixaNAjTfD3d+0nDWT+qqcAV76UOS3xGCIz/VGodxzGsY39IBEN6PzsQtCpjZ
juI5Hm7zvBuzcxLjd9t4n6JaYFwfFcK8XrL3NJutJjnpjtALDxYnjftrKhHY7NdtCP4tN5Y/nQej
X7sgloeWZ+sWkyYc2eLJLRlIqezM9nKS6amxxQ783slvmSc5P8gBeHjQ35PwzvphNUiGkq17552i
Ph54r+Id6QIMaNqbPfyWmo5qgwCt+AATi97DeomNeFiN8kakQhe1J48LvVFYZce1qd26uA5Up139
U9q9uEA8MvMlYq45FYQddrAmjwAXN2lhsDoieIvZHitR/9rxtyupvnWr0HZObLa3Sn0WEZwzTUVX
ZBLlRgNV5vZSrLoxPQ2TNI9J3BMdDoiXayEsoHdRtXsIEqbc2eooWIZp6l4jfhK8tYznIUNN/WZg
NAQnCB1Hlhbm3hjLZ0+gHdabZEMKUnmbSXO6o6rbhLOEvYHlZuuktdhGmQGw0PZtVrLMR1oD2lWG
S3zjIylAv7LWRLkVLQruInfw+8PGmgBvvej1Ds9rBwCcE6H1PfOojOjau+DHFJQ2jmyNnOE4ar46
lHds3ot30wjnoHUOsHWSIIytX3ZCX31fppcSKjUHfnTUwaOfQ0iKLO8EXSPAddQNxwTA16kDn4ZE
vK4vseYQ8F63OWsd2lwrHKI3xx5gAcIl2v3zX1sP5FgiapShy5/iDdgb6WQ9kt1Azi4HHZV9i3jm
myRsGGWEX91AP7mnrLPRRGvE+UiHOZizRHZ4XXnP6FMO+GJ0/xgbtXvzM2hcXTenQenMiJXdytjM
3ezvqkkwwSh958QI+CexJ+hxlv9pkNJAeUWANUFy2qmtYyCI2Ux0IGkU8MWMFBZK4/wZZa6fOlZL
J1H1vyWgzKDt9WLTE2zD1HnE5QmtCfeXUHtZ00VM5tzux4ldnhKDsxde8SDURIig5cAo9aMwGByQ
/D1ZgAcTdaNYoADDUDeobmV2ctuU7GJRe0xeLO2Y973GLzjcpaWqoGiHTRIDeIyX2Zzug1bNu8k8
Rnnp7iU4uqzQ3JOHd2HqISdXJIYWyGR5DNuHpowrzL74J6lHQc8k4w3osH/sJNPvUFcJtYdp74o4
Ss5xcnWWNPOqf018tz6DYDT7BNWMZfX4W5mTGSVQbM9ImDuEM9K3vmkOZbSHJocbCLNRYJftpyA3
/FRy4bop2EhS3eXaXxJadXaRD3N/54MjIEyuVZLIw8wDDKETor7pM3hG9ZTnpXNx9F/4JhxiVf2B
zJwEvVl7aIFvUgJGbPZ609/PHtcQ5qDLjGln1oLMCL+VXsPB7Ogl43o8xnbGUV5XnwlSq4vUwr0x
y+IQudXfcWIij14bYlCYnFqlHV0Pk58bNtU2Ne1tCXt1S6vKWE3Ls11XDEeutqcOIo4WwsyIdVZn
MaF/JxZ7MG/A4AgrfO2nCjdn1tPXEmG16vtJoIrazWEf7juNir2yT83swLbH9cYm3kGFRQJs2iiE
EOD61JwtskKoBrHMDzEeGWxf4wWfNIYneobmIHPmYHa5jNsTzIajh7EjFzoWETbxU6XmFVgnXZ9C
rC+3iF3l3jPB7xTeR7dQvP3FwmjPzbOjNQtKZ7B2qmlffAszW1rUN+h+rA0qpcM5Lu2zU7600LEP
g4twkwHjrsoZr1XgF5sKjF5kX3JSJve1wwTJGiDFwoEnN4FblIQLzqrCZv+qAUidCY/kgAUSoQCc
QjMN2L2BQ51ixdTOQAaaoCVvUGWGdijf3CU2To+XUEeMsElPs0fG4BLqweo2UtXVzBcRDEcycblx
4I1mfxvidrghK/62ZZodZtAcUWleCgnHpRimBCsVKq+EK8vPH2YehhU6LbEuZmS8bQJXUFT+t2Ny
omexsXSOBIClBWE6hQetGvgQK1l3OR3yZ9kXr2Db2Gxim2/iTgW+OeK/92LCO7TxzYxTF2Z7pgei
f64TvblacfLXJvF9p+MtRdWqeZu2dwCyZQwq9AoIQJ94+wnjykuG+VB447wxtQq3aeI+Co0lmrWM
LDrxmrTS3Zp2/9PkA/voQSdMZ4/4tVhbmeFsdKRjZYF/H1RZEpAQv9ROgte36LWtnms/JDYwLjDx
EgKrSFDWI0hpJ5Lf6hAi22T572bfYRcCMn4IXbyxjPpW6VEDynVmkL6RPQscUQI5tDvzxY5dXBli
VCtHVz9GYkGMS0oXNXf5MtOE5QxqoRrxXZWR3GnzxSho18YaqR6UJlzY5P5YvcCGX0Mn/YdpX/bN
qY7Vl996OaZx2hNpIV8tFnPoXI0/Yx9VF3bNFQnmvypS/jE0lLurZ+/BUFl29FxQtlqfnjXZMAcy
rO0EPHyVzLB8BxZwVMa4uPtpPECDPE0Mvc4NYoQQdUjY6k8xo++D6LK1JIByVwPqWdl/MC/5q+UZ
b8LxJ9OMb60yjhZZ8Izr3Pows6MmxPozypwnpB9OBp889jADudr0iKjMvovmc4rMPXM8G/MnzLdI
0bP1seGuUlNucWKNUB+JoWwW83qkuJr6YmdYnQvsTj/ynelboZcknjNn75rqGtYNqnUul63H+pxg
+3YdFz0xV/CYkxFZMNQzm0ZADsfYhX1RIFrz0lkEUS5gw9sajnLAMVaWVeQkKOKos3EVu9Vxeciv
swO2S2OwhSqtxf332GhWtNdQtHk1cP8q4/DNtTNq0A/fqxkt52I9R3V+YRQ5rC1xS4STnxojZCE5
NQ2GBdI9JCnKhvbmKvtYlJWP3crjLoi6HZhmWgGt34ppDEHOFTVdrfQxiPRQNj2TNrxC2yQ8vTvk
Aq1g99nVHrmrFTk1LYq10KuvjW+muJUpzLifqg0LqIJ5fBRtc63WjkWYfDjGgNM35+RMtMUuVpnw
8VjlSNV9xl33m5PWGsSlDRCYyGB9orLQcCBtQa5nJjiyVrTHIkKlbURtshX0+3YZx4FuuX/ryHtL
pbnlj+M1Z76/C3VUb3lh4OJkPYuL9COX/niaO/8RAZ6DfQ3eqOsLEOsO71I/uPgQUQCKhv+9Y305
+eR92zgZ7dBxV02mwFVA48Cnglve91v6v7j5YaB0z/IFoKQiZ98XWNcyrSYNXXg1M0UcrjEE0u8J
9tbiqZEFEsk4Gx+Gvu52cWY+t3XmXEoiFUDcIISFl60zEmLH+IAu/wLa2noJIzavowMAuW/tPzCp
jEPV4i5XcyQu8yLDHmkenMHc53VonRxUOil/x7lGebK2+eeJa5m6/cS9iSy5eAVKWAQNzF8cadFN
byA/ztnMV0OQ62C2f3ShvUfpQFkDAdCtGokegjmkbFTQWPg30g5RJHMLINO9DyQ/gSpMz9wOTvfI
1oFMa5j2yGyPcQqA30qgfdHug56lddw0hTvCV1ZaIH1ngbdZZx1NCJvWbgU1hk7aMw58hIjPOtbk
XpIAiSzceOOqEMdrxtMD7BcDoH0zmJ+skjzJFvxsERj5TZJF+yJ9mGwVgNXE1NLtRPnznumfsaPU
B6N7jVSBjV4hP5P50By7ErWEbZqvmAKeGurK25wlR4fe4QoY/8rmh4BnieB/AWFiyUBR3/IT1ZMX
zC5qAMDcQPNcr+XVctkBtJfBqs6zg51iAr+69nTXoBfNLVTRGvPYcLY+Yap+qelt6JR76VKv21C7
1435U6pCv0yIGAyH9aWjRxfoEe3JgchluA1y68oF+kFjkKjk4vksH51cnAxd+wgVqj2aTGaJxmJI
EC9TXywjwhG64pQ9MuZhsKk3Z88N4SLCiwO2Lo51pB8Gjb4FHXK/NXNuojGzTkp12Y1N67rRwo8a
sjp6nO3swtIboVOtBqGhcyav9gEOmxgE0wpS8R68eUDhnkQf4xgWZzHdSSaM0JEswSgek6aChjzN
hLmxZYdzVouHQ+LnGxskFjqvM2YBOD7G8IEB/jAluRW04fRT6pqz85LTQMpVSXp40/nWqndc1upl
/0u8Cp6WhCnTgM63dJHsJD3KX74+4BBmcy5gruKdDMd1ZsnP0bdpMKoQ0Fn0afrTC3fnrqUZ37sT
Z9fYg0SzOsLfzDJBfN7BLzUHDK5jW2sXydawVJmCce0ecjlxYiHq1f35yTUqcSuUuQGX6HGBT4B4
O4b5AEuIfKJqiUqJiAmuFQLf/FD0/qKNSD7iPrJuHgKnWosBtklj2uNdg1Bija91hykzsYHLlIvO
0TfUwU8B75Z+Me7ZSfx0OgN9BCJgqlPD3WSYe4y4fWQDCDQJUOR+5IvGg1+0Xnf2wp5YZ35cwgcu
dm/2u7l3UtS+AglNWk97rQgNbJ0WCxOHmo9HmfA13dqVfRrU5hNqdxQkaGBXWZP9QSjOhl4TRMwV
4iad7CmWyFQtDplN7JI3O0gdZKCCAGh6st/5wvlZMkQB05fw2xtxJjPTI78u2zTKnDfKJe6BaeYp
srr6I0GTl4lG0gTkFSIA8WBqGl74g9IwOXQdOJiZTCYlURQyid0kvM+rolzIVVn8S8oR7JIUkdLs
wexVuHHHsd156O4ay77Wqn3VI410nzq+uzbaxCyyWTij2e08Nb75kPY7OLBjxD6FJohcC6NV2K3i
MUArjb23lOe2R79iuu3BmN1fCcFtE8242hnsbCIxDGRZ0qoo1a+UaMwt/QwyzvQ0Th3snbi6AoUM
gSzsssnB5IJnE6f7N9ldApZhdeI5sYL/0MksIONniLax8Who3rnGnoh1biMxGG28uUMXkxxt2Y/B
yCm5r5CXtVDaN9GEkBLeTLdBh6zW+Sz2/1HlqQlUx543cA6STSsoKmoPiLUDptxFf4sjtfNQS2fJ
R6k91iHClCppCSA0n0Xojvv/z3d9/t/zXQ1BKur/HPBKsOpX+fPf813/+T/8O+DVtP9l2I7n+a7j
LoG+Dlmx/w54NfgT0xS+cGH12YZukOL6XwGv9r98yxWO8C3fd71/UmHbfwe82uJfug5OhchY23eA
Xrj/t4BXZwl3/neI7xJdiyiGjDbf8BzdsX0ykv0lHPq/hT97hmZH1FFinYQsTxQIZlkHUEFZRT4x
XilQC+ChYdFcjl4QmogSYesbWbz1rBjyKRNg+dOl/cayskPGQHiZaU0VsxGX4qO3gyH/AMEZKbT5
XBgd9BVSF8k711kfZ8We0RCEjU/P+LI1VOY4R3Om8kMX2C4Lc7zFaV8jzPuqY5pX9kDGZH4V74sg
ZmqRnrEDGrGMgBRLSRIdLHQ502uMVAuZzzkbDpBFyqUj6Gh7yV1Ni09FREYPYtWvEe29cUI+Msl8
JuiYI+9iiieIyVZ34tZdEfO2TgyIOv69bK8F20/AL2a705AWGAh0XZRdgkV8feck8ES0oSn1gOKG
8E/zi0BnGHFuxdiyl+zUynuv+ZcufTYd6SJq3iT1V8XK2k5xE+078OKV0x5p182SrRZmGZ91Zh8z
d2FCfLQkUQz5odU/Mu+UEkdlyMeaFfmIGX8g/MC0j4Px67X7rmQ0XoMYlILRgfWIa+Rox5dYyu2E
RKtsz71CYsClA/gWSs+2XNR6dr+LYK6yi3UMvjSCVfWO1FSb3zFtsl1hvZVA9aT5YUZUddYBIzvN
BhvvoEvak+mhQRmYS7wlxbdA6tAOR4e4ClzeCO9nzGnjrYGiCInMsbwViwPEAEDllTiQQ7du4wSb
1pIdGG/LJFzlNMWzzuEr84tp3gubhpP9FRA/FN38rCAzWAtGGNNz6DeVn26G/WQxusc2l/sHCuS1
bPOLDZCt7OejVTRrPbz47tPkhescR/fA2SmQORBBtBrNEf7wo+gBhVF9tYg14uyMQqTTVg2mLu7o
1H8WyM2sF8t2Hoa4v8/WbXHDxAhZ9JiPqr8peeaGf5iR2MZ02/9gvZpbzX7GAWBczHDfJbIKH7OW
rH4GRi5eMPlnz35NUQAlmwTpN97GDp3dJw7mgvthYM8mWf7kvCIjvCd/EI9G2m0VKVKT6VP6zNs6
f/EzHppsBKertjqT2F6FCHDkuhKMzcsItwIuSWZpAMS2JSUCKnMSwJi6xg8WWboMB7c9jSlswJVO
NkIWcTHvXAgwO8Sgl04HsYGVgmyzmjSOXsV7lsJz9ToT+dScy9pdmR+MZ6+xUsDWah5e3leE9koU
pzwxMJV/yfnXMl+anH/jhJR6hOKUBcAad8XgnHxZ7GBGuDCPkiW7LLaoyqkC/JlItX1ikeNZN/tu
RKvf/VgtsqRS4dh88/1mY4M88uIM6Y9809jeFYh5B/0YE7SmKYByX4Bkz3rz3Lc7H/XCsrAE3sZC
ZvxMs2NXf8fzHw8TpYnawwl59MSf3IJzkj8OOI8mpMchj1TN5+1WL5AS6TlY0ir7NCZTkOneMYue
HB/jeMmek0CtGOddvmijUnto19ptMi5+msFaKeWRSLtdUvwOnEQeEh1LHnVF7hCxTVbtHLL6D+hR
1LB5sLTgCnugY4hjNGARGI4mugTdvKc6Tbx1o5sK1GxsZ2LhEU/CaWK9K5vdMFuXEHO6jvbAhjOX
pDhywa6YkbvKEuZrzLP3oZz/pGRy9t77zLjiLBEaQAWKvxjXumkBYXIgNLTLI3PbeQLsOPwXeD5Z
H5gzllOPvKpVa4HNHkOwaS3YU0sAESrqJbDSuzhiLK624z6PqmazEqKvdarpQbJoL2vQEPawxFnM
P/YMTcWcXLUTDqRAxiba2mRZar6z6fkeEspQR4NYKsiPMJ3k1fQwT6aR9i1iJvVOlB+VZp7wvBGq
BmAARQHSN5k7+9IBHzEUh0ljksSuIade2voWWiczDUh+gz1Z+7gOWmvCisNBrtIm0P3+r9HOzqoq
HKophzaByKRk64rkKePqahL8JoXVrcN2cN+rCQaSWUA06OIPr0HaYQHO4fdMfqNUF3uOdgwRPSvx
NTFjDzjlaJbgcZM1BAFboSYhkSAHjdRX66FBGK1I3eQk7odAqwnitO9mrkHTkaimq2NM17LxuglR
Gjl/cZP8tliJhc14gtynjcor/dC46d92S4UKB4H0mGpZY2iTmWBCotkFbNU6b134oQw0En6HanHM
H+wQCU5lZ+FeKPkzIdvRYnSV6cM8UfvmkygO3TAeYjSTALqbbzPp7pBi/sSgkO/C4QaXmUZciUwW
Wqjqj32t/0U/umgHORjD6coIJ+g61sxeHO1sieeIMVPfeL8cbpg8DOkf/ASYVR6Pj3nSeI+9zK/C
4LBn4bUy866/GaE3oEG85DoVdwJGgtPbHyB0hIGdzKjKlHjJVNmQ2zN9psP4x5zIqK9nLIHGgIJw
gRF3xXPLOgpmlsn9tZAqVnVXvLah+TLrGYlkjf8Yy/dOpbwBouUQs8q90jmTOy8GK8pJ4rCvclM7
fmsKllEmZv8BNNGOaaj/opFeQtAb74eQ48EzrGMc61AFE+CWo2++Rh6b8TTxQqghKQdg990Q6XQ0
LdaNfDhsWMv0SNCMvkyJjEy+OkgjL3FjvI1sATcaXGazN4pD3spmP26biY42jOJ5HZvojUfXtndk
n165DK+hHcU3tM3ONTWuclElNAUFklDFl9O45KH71Y/T9BBSbYyKPc+oglErMfRv2XKdLYuwcTef
sOpn1njTC/tpYiK7d0tSwBKL6yUBS9/yTB0Eu32b4PRdKrFispi6woSVpj62q5Do7U3XggIcoUsc
wR2g+O6YB9v1uCfhLTr0ivuYfwy5n0wG5GDRq+shYOrOvvR8rjy3C2aUnCgbu6vkH+ZG9QeU4RZW
mRldtNFUR347tJjeD1xA3A1oTu0Udas7dGdHs7qgFeNZpNVwGaqGlr8LimR6zlLxJXv/atrDTpPW
Q961aGJSVimw1M09g1G0xZuRUrBm4A5QZWWaFbXQycn3qcROcvAZxqkUsCuq+FzryXDaEBDShOQU
RyjqYqS088HovmaM4sbJ7W9tM6+tUkfVzIE2eiRdNDdEe3n8GRvfbnWyjL9MexFbL4SJnN8gbp/8
4klLvICO4iZbYmTotaNDVJ7Bmu607NdNr1lXX5n8857EpPKuQnKNevdhMI6wIVmcxYe8YjhUBgOm
ZmIoxpJJByJ0mu+vCYoCQ/8jo++9aY3YfcL9BGSnECcAFJ9lV3xpFvaZhZ6QBZwzq0hjO45TJCTO
uTbeZPIx5VmAKE3HjCPnU6s1a4/vdwALnjWPlNDeKN8qatdOzIHmftYN3Eb3SujZkawx+cDI9Nnt
ZtROHhJldvHQ4YaPdpCPcXpT6DrbcM9MIaDOwXTFPi7WNh1fO+KUeUDj38doEBGC4AZtxxifmsVQ
D7jnY1Vmq9Ez0XrrJ1s/Mdh5ttllrhwhHqaoWvhkCJ6uDjvFtvkQdQHnmXEoInjh7GZNHHUkBcMw
XVPMaQk2wAJKFS82tU8FgGbFlud9ILpaUU4gg4E5vpqFcRrK44FaW8FQqrsHgmjWBu9QKQBqhJcY
Z3Exkytc7wdn3kYeaqw/MfQsm99Motqjr1CkMQH3xYIHQPCOpGrb46IKB3Mj3e84Cyz0QIrvKlcd
HcwFzvhmVj9Z66zaJYB9hoje/+31Gh07TRJ0WsUt5sLVB4OeiW0qT1H0NchA4f9lEpFQduaXIS/W
PrQF8isy963dSaB8jbrP8SP7FRavLxr76tJwOOVecf+uIyp+8Q+rmweuWF4YJJvAFX0TLVFCXDa6
32G4tjK7Tszx4AdnjLFaZ6KvgiWte9EtJhFhqO1daHtojdL5tR/wAS0dho2rCKlpFUIcIebBqw7N
FD8kIwO/iJ/CBGQcu9uObTulS2KwToXkZV0j5wHGQA2YTNMe9OjRtx+GEWuTpx9icWxG4yySD1MV
mC8le4adKJA5uinOfXsz6CBIMh8nyY+bnENYJ4W8QwejdeFvDT8zMotA9wLwwz8EQNaRGZjhEkJF
x66FxAG9fhyy6cmtr4OtjhZ2NpPg+SVGKLVAHPvxAnhYoF544i991b/5ZEha6mRpgMzToEHKqrp3
bi8cbfM6dR8yxFJTdyXZwgZ3pkEYyHXrqJsXXsbUnRFmEvG7uE+KlOCz96m8GsZ8oN+pvHvSqw3B
UisRfbpMhZvROdXhV5+KNd3m4N4sInAxEUWB4b00UbzuMGwldF841O1VwlPrV3wD744cXtBcY7+C
izHdTGPcMJHCqx3fSiQQNe1FZpGdZQe9folwQ8mROncJjYCh4RNANzyb3rOi8rHiccsOi4SBvdWn
e01bmga4KqN96Lsj86znFl9mDhKPvLjVXCJj8ZKtkvVTp9nPABF22Obhal1NOngFfI+pwozeVp08
flTLeA05JewYZWW3mMm8Dhv1HpnJTtXaRiF4QiceDWSXMc/UvueWXGYicWgxQsQ88IhEs1dM/EpG
EORy1Ua9Y+wYSBc0lJPHt8gq1gxrHxS6ATab4BFuZfExIstB/XHQKPeayLwVY/qnQtSzAjHBpsI7
N2VxUgeLwwtfUGQ+Nf68B7W389rzPIcYHly6iZdaTQdNRpg9EfhhKJU7Yc9HD6zmDHlQQOvI6eGL
od/ODSBGBHla0z6Vc05ygbEpMLjSorzqcXSwXXmvuZgtn2E54rooe52YKKgKpkO1aSBROY+O9+y0
3brGoDAlBKJMU/YOihD6vbz1WeBZ+pod7G5Z+oh4cY6bd9gYhiB1YiIUHJHTKvHsz8Lno7dRiGoX
j7PRiOyg1Dyy2qeJWKIKXzgz30XMhgMV9CDpQMB7Eh7WjmqSmRCwKAQDFvtzcHI9X3H7Csdi5UTI
fkPtZ4Kfp4j9qEr/jqv67tNCAhjdav5Hqt8jIcnb/FHuczu/k194TMlsFfqLG/7myaKHgAhJqghr
TmBlAw6lBIdJD00ssU/G9Nssi8uIoQVdQuSo7zq1t/5UHTDNoG4lycXFeMG5afqqA1zLLmWSl5iR
7mBI8k4JG3XUG3aula6CMWpv+ZJ1J7HsecO7PxU3gFti5NFDqzWXKTa6m+mQPjN4B1fAqrIfk2Kv
g51wl8d9vmo0TB01x2DlAAhZheibV8Oe7pkJdbb8SAWic0plJ6mpff/C55oQU0V42Qf7t2NyVNY3
PORBEabrVh1cMPUsqDvbPObZxEcVB9I6M07ZNPolZFDtU67iLEqKP0SoEYYen/HGfxixuELZWGde
dI+Xm0y128R61Bvk0q3NBhsMHFcnxmbHRDqZ05hGaGzL/uCUF/2XZSyBwP12pMyICozl3ampXvwc
dSQBSFIPDEfuK0SOeoazmSRji6BaYTbIlVFEeupceYKbaAGuXDX/TnSwiwm3/puX1nuFmjMVR4gK
uyquzxjaAHgl5JScWtJES2b/4UTqh+SA5XC1brVTYL83n6qRXvHBmqunWiNl9lgV4ERJb60xJyFd
VaBZB/lHxP2zbTYsPKZNR6pZK377eB8Boqqg1ZFCwRMRbkKUK0kUknxcEDRtPiXNC/eoTN9C8af3
/sQdYUvPhcmigmSsojSORX8QBW6E9kxyhaEB2o7fsONTIcHD1eeN1ah9ZFUw+/LNAE0S3EtjHEfU
X+yt1+IJzTd6Ht8IXD7/OF0LJD0PLkpLdGKQ3NblAuEoUJ4MRzk9sRNHrDyWgNTd3cTvCMdvXycj
v8O4L5yrQXNHfOXelvBLl73xkF6Swtm6FQmWge3QXxlE3AKB5vAwWYjGySvpF6skRIhuru5zJVFt
dwwSn7vcv6SgXuSc4QR90k0wzPAh0neR2Fs1m4eWNUZttQd2YRfeBjaWPxFheJ0NtY+Xc5b8h3PQ
xJFG7FKV8qW0HCxI+sZ+qbyCub0rJGMeoVUN9v8hu2ehYp3Nza+Lb2CkG6dFl16jz3KyYNbfjDDZ
5uP03cS/ObztBYnVQDGQpxR9X49ZKCdwdRxOyp1Xpnpuk79sZNa8bqsQ2JClw70gk1qRXFAQRh+Z
DwqSGJZYzNuoLVsip9wPz2EdhkHI5VidmDB2WLWbiQgEucekz28CdZWZxDSl98c5J8mVmIQI9Kxd
0wNNKa0/doyhPxbACdnHpuSJEZm2MpBkpLxu4ADvUycfXYQINi0pavhrRITCN1I8dF+6d0K8GQhI
HRr1EPshj+Mo85t19bfi6ONaaid0tFbAbIiatT2Ahgh6Q1uzxWWtGET0yoIJQJ8zLHXkEdZhMmZb
h1xXPBNtRBFX3hygDrN3shLoJ/GlBLXm97dxCo9tdiXnzQFMZUfBgFVDNYxV7G4rGf/YiG4c+zJl
2O5wRKT8wu14EmO2EZXcDwipx+laYxyLkZZX/o9vLhmSTObKkQl0A0t12rEHW031b67e2njep3G/
0Qbi0ZjwpnjlNZHssWnV2EFD3lI06FiWesrFj5lnWU7fmRRbt273g/kFyIZ3Y2YyVey9Zm+6G4+7
Gkt4AclLw2/5xgra6nNKKGjMfAyqvoyLORV3acn+jQDoNOkuKr0l09cSaQ6sc7UMfYXBcYEWgUKe
Vwh2J8llPGks4gKfvEvnMspqFU3HsTvPhJv63rujAJy744ZwHpHfOvegscsY0X2XEBJGmCX9K86Y
NYYmhuvnghKjqU61ezHziY+OK9i/ATTl5DzC2r7WXbiv7deyvQH23ZvQJbvyuXY+64EAVX42Pbnm
8GXQhf0DLjCKizvf9MHZoruJaJ36/NtOXmciYDxr3E9oSeKel6DtPyxxj2YEZFG6pZWhmNnl7uI1
kyx8z2lyyPRrU0FnQgSINlFhLO4ZKVZ9uZ3Ef3J1HtuNK2uTfSKsBZ/AVKI3IkV5TbBKKhW8TyAB
PH3v1P27b3dPeFQ6ZWkyPxOxw9iX53mmvhMI1f2n0Ts0jGfjqeC2ObbGpw4fdzn9sYv4VOLZN1iG
VZ7Ffx35U4TIZbDYlrdGIW2ziGd+WrovFQ6I7SmEkJq5jNWgY+7M6d1H1SZlumvTY5scwGdsUgQL
OWZFi01uBoBpjuw1kC26dLgJjXaN30nBpCZ4kggCuejQAyAxGauSFS+gS54B7+wgKcpq/wiMxJq5
BXDzzdYf0e0dMNkx+p+BGHYPaq09YkaIXmQ9Ylhq1qMlP2tqUT3uNdxNyfRzWZ7Q/q4HZBCV+Mbw
h1s6AOLEGMCc4TFUZ5+QU158yJn5Uyq8Q2a1e8QyFp58eIn3GB22kSxB9W7C5E+p6rM/M8BZ+0Bf
bKthTbFg6kS7fO7wkg/xBCSLo4I40jL762XzOgyqozTOTfs8Uck4COinOOX5+TQ8GGXDEUPyhsHQ
TIk6ztfeUeiquu0i4do2nGGifRs93bn3aAamYz+S+tCQQBmyvSkvMxILIQE7tAOkAzQfcbZjwDig
MggbGBJk2gUGEKmPJJmo056S/BxAmlzK9FXyXhKw54vqsbGuVfPsTl8jtrM+aJiZzKsW74rFdqYD
3u2yYJf/gLvN2rjIkOfE7hO93SM+El7EbI1yBcgqYZHz+zK+zWLliZ31Hg3fAvU8+FEfys4Yv4Du
fSrel+7Sc2ZNpn23uONLTk+dm+a1wV1ugZa1puWg3Dc46+suH1bLENzi5Y8q+XDVwbHu+tPIBDM3
ilVnyTVjXDhPPOMjYtjyeUmAXy9oooK5+5jM5bVImI753Oke1nQ0by3DoDgMGWx/LCjPoo5DjqsW
du0uUN66nr5Afz+42eusLihpZpQfs10eWqteRwUZqu2bk7GF8osPxWAOANS96Ywn8o0BY/VPBQkI
VOmHoLWYUPkkKEkFC45QoewQY4asctIgvZMhj2EQv47U/DqO1o3eOu2LnbptjvufaSPPfselHa8n
UTHnNp49Wu/MOMyZlsig3iPmooIt7bKJq5uMZtAlG1zdS1ttqwpP/TMIvnWPopPubxNH832epjob
nGIneE5AyIamu03M8mgx9rbCfCf9d3dKKCCTnRLBGbP+yfMfF3REU834kubPRFSRoOyogmc/JNk3
+CjatyHzX2ZsJ2ih7sKHynLvnaEFdHd0ahv0H3XUeGjkccG8kmBiKWxw3+ic5Ut4lE1yGTC72O3V
xiIx+8exRZ9pst6GrmpfUu2SKdDmadeMh31mTCjoGAaP/3KsNX1ekasHAgHLTcSf7mHBUVhxBHsw
c5D72XLIwViQff0limXdYeABKULUGN4en2y69CSw+STYfVJ9/F8y7pPWI990IE9qPiEl3HuevFOI
om2XWTaSDQbdDDf3vA7LvBnxq9rBeHCZ5sfWBxfhbvzmJPD7WzyczAXx6WUKn1P3CewgF65FFh9k
o+SSp6+ic1ddsFnat6x4DLLrjPNJXks84q1/p26N3MXJXpLj/WJBV0NDEu1yY5sR4IOXqsVTpWVW
/p+2WL7z0tpM+K4E/qseaZOlDVkjQjCUV6t5YBZeaX8A1q35B6fQwU/bnYWvS0f+Ism/q6md2Nwx
0hWPKrhCiFiX/tNSDkcDj1jcbhTnO+aTM+hN1FDzLUVAAKP3T4hvy2shYrOTcXGeCRxoI060xnpY
QIbqxUe95JsJdG/GJr4dm31OscHe8GCycGi5YW2PMmoqeG2eKt4YeOBs9Gypy1KXC77qpm3RIjDG
MtdjnXOiD2P558PZLhZ08TTOQGffyxGbHyTrGvudsDgG8PFH/int4CUyk1N49Uo8e7G4Tjj4YvGE
yejm2o+uPLkKUior7h7PX4v3L/DfAoTRRkHeybLxHfsmBoK0wFx44ssGEc20HjHjqo9+zPmdan5N
ZuGbg98wtj5NIrX74Q+RI2fOApdlcoNDMc8fJPQRGgGbM0rwxgO8jzLQuhdQk1NBG9uozyb/4+N9
TPBAWnghRzyRcUHUyZe0E5rgkX/sx4h7ssJfkOOmjNvHNHipcVhiDx3JGdbIUQT8eDCVfUw/RVRf
UuS/6BMyvJp1+VV7H6QZoDZOfoyWyxJfZ4i/M1Vf4K5DNNWJ/ZoI8yzraCt5bxv2jwofksV6o/pG
XtLfowH7KwawPiOcD5a0RsZIc2L7jdu0RzFlafcpaGEudPaphFv5rxV5WeW/ing0ouJLxmE5LtYM
N+vMLenm41rTJNGi05vfan/GVT7cgVbpcMRaZXnfFVrNDyPL/Q6a/iHAP4vY97km7CogejPEX2sO
p2B8mbOY0QGzFGo7FeKr+Ec6twDiBHk0YwaMYzeqlnuP2xXpssTPG/LGg6S8Sqm1UausXXy/KDE4
ATgieVlo5/AGe9ojPNDUQq0f8A4rUpMbYJONn+0SvMU2HmOB1zguxt2A97iv7wOcyCOOZBtncotD
ecGpbPrkWjTFAYcZ8kSmfSxaJc7mOFi72udMRszYZT8C/7OisS/xQ3vYosdt0n4Q/EJfPV7M3rnr
mx+7Q8BMb4Cdj2HCdIEISyn16gVsubWHlpAzRBdV257JYnyb7UdDuJsUxza/8AhgnZUM/4q3YXnW
DQMr+Q+J19vG8y20+bvCBW7QCpJJuq3/UUbtSpziJY7xjPzn26BN5BFuci/8ay06tjPddnjNs+DQ
4zxXTf+S40QX2pE+vBW5uc1r40cYgNSD8KlGsj1gjAjws6f42mu1qyk3XG13Z0iAKazdSnzw5lxC
gVmOFv54VHX7Hr88GTr3MVx+yUygbgCADFuzV2RQDHuVXJy/NUNfhf9esPLgafHrB7OjAsej75Ae
hiLg1OLdnypSFhFeIC5vcPYnOPwb7fQPcPz7THuARZKplYxHW1MBDCgCUAKmib2kp/y9g3A81tG1
sKU6exPVwSFEAQ2IFf1IiHttEHdWzza2XDCfcEpZnXyCAfDtQFo95n63VzmvT3bDr4AsHKdj0j4K
rrUZ4kGvviIygXxWFRhQXtkt3HBYYV3BYITzLkT4AYb3hl5k3dnl1qSUcFAgGp5/bzOkNmwLaIo6
ZFxaFjwGAZeh1oAGw/zDQmBVwm2g+tw3aIfYTpK7+6iQsw5pc5VWdxJQH0boDwMUCCf/CJR2w5K/
E2hMhAEvooAb0RAAxuyThDEabrgSAMoeRzgTAt6EgXIjurYGJEwKZiRKoOSgU3RQKhru9Fa9gONi
7oY+C5ZFGv9NYKf3vPlrSBcprWPrYn9FhGGQqmDLz6k0EKC8dBSbKbQMsDscAcPO8NgyR2uf7dwy
/0zL3wHMBhXTaga7sRBOnGgORw6Qw0303FseYBbue0oysB2UJeRrvgJ7X8fwEWfgHov4FyBfquqJ
lMcFAmEE86qCpUFQMmiQAkQI6biviPwwfgarSTNESmAi1gglHLhIvlW0JlGNVwPwSAKAxAdEQppm
A5YkQ8etqo8AAW3dMYzGMbYbwZgM9WZiZlFSCbAoUbw5KjIJwf3MPabZ5JyDQ4l43l2XvS/NNa6Q
EalFBDwlBaLSAFOJrJYoApZwGrLCEL3Or76l985qQ+qxB5DFQ3WmacM8IQ8WwBY5YwEl3DsdLnG0
64G6RMBdbCAvnoa9AH3peyh2jOiZh2BvQvEmwTVbXJ427hGgMQ3wmAiITPcV8IYcUAbqVRGTdmRB
9XtVvxrgZwowNGbPWCFVjw2uL4V+C1T/raI3j8DXlHSGFTgb2JKgbUBQ34lu2RvaWZk3Txl4hR4U
zhJ9uC4qZQpRQStirgTQnInwpco+smR4FRS/3SiYzZ1zQRgCwB2AVIcOAI/t8imuQfKk7ngzcufD
7imViJ3Z9sxgSg3xAebjaKjPYGA4pyoC9jMC/TFT886mVrpTkPZRrK9c8ECjTRfO/KK1N6LRMaSt
ekjRljuTAxmGYQ5S8JwuEmuuZg/VQIhU9DdFC17SlBV5/GLgGmrFgvqlWV1bIEYNMKNALoC5/+YI
2CYQ8LJ23qNsP7Lfmt031/hpGKRMKBhD0r+tGbKNzln+O0P8BqNkJRfJ/RlpuBKY/85+NiaLYFeH
eX762MTuTmDqJvoHPFMIpqkF15Sx9rbR0UkoTqP26md7bKOrDm0cye+O9wlHrQT/1A78txxR5n01
4ZNNTEAD4S+CS8mafzFvcXOzpz+qYijkrjOk7QOgqZlnVlkIvpz+cViIJSDopOJmoJSVEx+SCngi
sLTRw3emjhiqwd9n5zo11spptjMBuyNLdQf41QwEKwWGZQHFspR15xo1Cxh/Z7AosagERbg1jPME
UAsnzl3HYdYA2poGahefU1+4RCRKUlzhGYWazVUD6VLAujpG67Wmd6VgvDoOvwGslwDvtUQcC/1X
ralfhFeeWVDjYnjgQIULZmpAWA/7apkkGpUxei/AjCV8NMsHxKG8G2JIFpDGBohjZFeePfxL/QyB
rTePWs6IN19haB3N75F5LSkmCwwzIqzgcmmsWd7oeXfHTbNxqdRqqzyNJOysjcWDhlV3VyCDKUZN
MyaBnObVn8xXFQLiz82TTJIPfBP1WwDrt17EaxW2hMAYXoujFJdfKUnMyvx5G3Uzs1E85lpIFd88
kjMgFVL48iGmRrirO6N5MhWb0SZZOxAIKuSgoyO9z0GRQeK55Uimo7suF6AVhSbJ5eyKmSoUINCK
jaizazgS+zR3JH+x8blbGvKUqoXp3cRaaotQoyg4DaJcrqbIEbRY8m8wEKDQuwE5SinSpBCitQsN
d9OW7ledm8khGwB0BAPm/gDIBtewv/Pg5zEBpfNxLXzgerZaTeAely7e5kXzlvD5zXvmgB5EPmKy
yal17nzKyQVin6kdhdGrcbISxn/u39B+kPD9rOQ9Lh6JA8P0QeGB/MLOm70f4T2HDdiyOy11hY6G
h98QJST+7uwScF+GMfhgSISxiWE2w5ZMVFWZ7fvoTU7Txk8w91HPNv6+MnnHwCxkk8823jla8fwE
5jIi/hLGqkvqymAr87VMaRbL19nlsumy7KGdZLNyM/ZVUnyPkiMMR6F6K/yeHBQma4wgwpUydNJ2
AuOxoTcc9iNYjias5SEdil0eSmc7juTLeQnIRkPDGyeUiADQWHLVkB3HDF9glLPemZySWK6ZLhji
FYdFx66SKZ3a+HAiY+cJsPBdCz3SRG1gTSgfbVRJ1jUxs+5gtdNXxkBqp+qOedoEsxjBmvEM6WHW
kMolxe9va3ClrRGWnn/pNdKygW05oXyBdJmyutVxTHL8Xpi5lRm4DO79DD6mxf0XMl+LNDcTeqg5
nXVhxbDw3gV8DEPCB1/VjWwFFXFDFEKCc8GBfV7D5hQeN1nMVAgFg2NDAoIV3NHnouhzXxxNxpDc
zLA+l1vPrCuMv1p0DoEmTHp/DKjlA2ueAgOJZ64CcB+4ZGt6IIdVr09tGIM+hTM6xsGdFrPXeYGE
etr16WHyPkvYpDWM0sj7HtFkGx66nPDFyjT9/m7yCLGHblrHXPwNc/adzQmf4Y4kowwa6tRuC9io
lkPzDSu1gJm6sOcjG5R3/3sFvM5l9yQfuGC75rls3gKGRiP8Va1jXeoD0ETWd491MgHEYtcDs7WG
UeOhdklHGsnovmx32vNUw3lNxYlzu2FpV8KAxcWnTLA+1lvN0NaBbpoADTGiZ7CPbGzeR7zpFpdj
7zM1wKMzwZqtcIiVPGs92/O0OtrNP1oIg+IgnTnd8fzSNnf+RXBdOCLfdzB94QLo0XPVHxpkODMh
d55S98UTE6eZHliezBQm/MqLLj6zevzRZG9F28ndKjp94X2O1q0R/d2UeXcJRF1W2/WyTmDwttFI
+7kPoTBRxN+HAWFiGOANbkeX0XPyl7HofSlP6B048IE2VMc8/ZvA/bXZaYxYAfLPskEFUF+i9kEv
kAwWHMiP2/YPaIQUIq4NUbgxi7WDddIyRvZeyBEgD8PgAEJxipicaiqxINwwpMJ+b3hqJo+fw6tS
I36u280wpqsAka1WYoqZKuJtYSjtWQ8Qe441RGRfk5EbJojNe9bvW6jJkpgSjB4MoRrrGI8/dnRt
rhF725HLTtnnCdQDCuaeHDEDS4V3VDgFJD16Q/Awfkc/KVZGdxTRs41YRHDeV3BKyQIpwT3ntOhJ
8zSrtdt9Ly0yevvaJn/b9NAjckJnlKvzHP5EEAqsGOAMTjDEGgE3rKPgVC3mxkNlO+98xJPAqMuf
sIeNrjVufIg7OnMdLOGH/3y4Cxk46xystef/mAmNoVrLhX8FLXxbHTK3v8N9ZkKK4Dobkv5AamAS
HdPspQKf7dGGwqpPm38oQQlhoG3a1S7CGhzIKARBP0dQBEqObutQM3JLou0CrDt2jf3EUTKYjwYs
EoDeqXVxaFn6YEvSU929kyMLXvY7ppodMBpH9eukjqYPRWlrggvXb52FLXtGC2SCE/ebPxNOkG7j
THocdwiZbMYx+cjXEUxcab93+T8u2jsbTHnMaemkNe0J74asvytbSjvrvin3Tv68+D/9uIuLT+J6
qPBq/NQ10Bv5rX2WRvRCeg3DAM1MF5qeLjRHnXFBn8JVD+qb0Jx1SxPXO9DrWERjGI/Q2C3NZRea
0F6zq201s73X9HZPc9whSROJrNVzmvGes+hjyPLjmO6Hv0CB9zQPvtBk+NC7KJokoYnxBuj4RjFr
tzVNXoGVTzz48v1IJxXFIOc1ez4FQo8C0WRUw9Zc8+k9QUYiwHpW297LID9tTbKvNNNekR5fBMZj
61fxzS2+Q02+tzUD39A0fMeHi58DyCc55s0vuD2Rh/EKPtaQAByA+r0m6ycg9n1Q+xaL1a9S0/dL
OgVX8/hrCzK/rRn9RmICdLNVvClNEupRzVxiq73Mw4vJx97lL+IILJ7Ro5XyYUA+EfLnsK5gcGuz
kSazLjW/ptzcVdWtyk9DSOIQXJQh+EdgmTCvM2EDMyYiv1oOnf0vAr7Dlmi7qH9S7Dr13JJCUvx1
CS5IeXrRRENSal9zhdTVx/g0rAfiDlKkNAqogxjAlbu3HiFJjE0pISTBgko7vYaQDsLw08C3Y4y/
i0V9OTrEVnWBu84JXehc/jWEMBAogtC9IJeh1gkNNo2sTE2s+fbDUrI/lx098xLBxvfgL8cB9nFw
yxLIw73vQ5ozAusv41YScYb8NJLEECXLtU17GKCUPKXAspv5ZbKJa887FlMGrbub36Sx6otWXbwB
Hmyw8OLEPekNuRFuqZRjfEuntMof0pHzDh0Rl5+Fb3rJ/Sew5WtTgPqqDVixdtNM+7DlAyJL+hW7
9dAvEHGvMlNcCwNiE2vOZuZw5rNg3dnMGnHMz/eF6icsn/Fr0Iz12R66ZD3mgeZ5axLfwOiC1fgt
crGbxzcAdgJfXK8IckextZRoSnEWY+2W/qUrmZWXraqJHPHRFR6sCka6UvhvtewY8m5zLhbk58ij
d+RefoU2AgUKYmtLTbcPRb/wSq2GGi4VWuEgv3RxWWPQhguXEZFTT+WnNeM77bOv2TMnxq8kqfTe
su3zlnV2XvwwwtF6HGSZfGxZqPAX4tnA5GO91qmneA9d+celVHsYUC2ZkjPB/d51iGf8AQEf7IdD
ydrzruXppOmePSpGaxslgtWMRumlyQ6KBakubRLchx10nwW38X2cxQw5RiJ+OsbJ2vmFIVh3J1SK
sTn1GzpqwhPyBAVGUjxhxNihl6COQPi5tEgT6pKrv7Pqj0oSKVakh9jl5ouT8TpPvoM1vuCJbNZG
nIW7oSIsq87v6FMFu1k00kSds673RytF7jDB4IGBlx5/f+y2pss4In+ap5ztoH7IC6OnW9df/n7z
9wG+xQz7TUnWkvrL32/K1mCV4oyXsA3DA82H8u5/v5yR24CUs3Q8ap119zTsVDI1O83erMzDoB8m
ES3/efj93n9/+Pt//7/v/f5fKdX//cuaakkOQXeoHd6C9z5P/2EmrpaFUJ9lK8NgriEceQ0tKCEj
uXPsIienPhqtmf3Pl2Yp0HaHZgdTtI1IRYibI8rD+vif/2FxvJq4FQLi8IxG4Y3zzGE+/OdhhGCZ
qRFtsI1Np5t9cfj9qvk/X/3nhxCDiXih3MnG8pjk//vBcSxczEFs0Fu6+dFDcsVgFqITxrYt0uio
muUR9zj2Qv0A5g1fpn74/74XtdDhjXJklp4Jrlopjr9f0cczhspnZhLMM1z6mrsZiJu9oUSot102
fKjIAVtRAS85DUUAyLyOyIG0m2zHAPSaDJ57xAefAiV3Uo/dq3KPRub8Pz9Opng5Jm///Qm/v+r3
pw4Vn5LIggSzmJNxYob7Pw/D0nTHn0GwaIrM7Pj7oEKHTui/P3Z4DtiPDgwOXPwL2wksrrQ7G2hE
ha0mEC2C1sJ7WsbgrZESPQN9ie0+GlVpPUQJ8w8jI/bCEVAos/7RdWR6YG37aeMLQiWGQh1hS7BV
kgbEAx55JsStOA92eFikhUIZj85aTSiyXCtLTn5m/0Gg42161+wJKpEMWplgHn8fMHjqvD4D6cPQ
tMcpLQO+NDhAhyqUawMoaEd+/AIeM48l6mjEMmgl+qgmUyqOSS1xW5Zw+XgULLgYWFHHV4E6R11n
YKCPQPykePxMsu27AWFMa5i3ZfTNXSmWfVkpZAX9VO99QY0WavK0P+NEzhnHgVTY1BUsDp/E4cKE
SjDFhWB1PFyyyAWVS2hpEhivMXrvaqSrsBcPlIlNx4bWPNqLMEXomxnbkf0yYYjhxjKmVe2gsHar
lN7MobeShn2J4eIzODfV3ZKQJ2/T9cJkYbkQzHIjW1PvMtJbFTI26xdZnOq4pRor+2t9XgSZ6MOo
knXqMaWHtGaz6WFM1na9TmX8/aO9PsL8EJnesWrwIqh0ea5mbIPgS1cMPcZn38DOgjTl9yeS9pyu
LZrNPfk5SLBrKEhewax1DJnozJiSAvqZ9dimAPZVLTeTGyF26cgFa5g1PSqEW1Tz5Udngom1hhLc
WkkJmjmGr1FZ5rUyKE4FzL8t/p/lGgoZ47KFmjXL5cMMF/Xo44QUaNpyu4eLgTYtWbJ/dREjqyZq
4lo35nlcGueN18Je12Uj7pOF1aRrNfGWknZY2b5EMlbkz3k99Ug5tdY0iv9V5AIdbaTCUQm8BK1O
m9fkwjizgQB7evXKDsRYMc6fKf4Y0VTdNZb5bQ7K4GYxIWpSQ7BLGMRN2s64tRkcNTzZyWT7j27Y
+o8C5S29oVNu/vu9NtNTadtDSTVMw2XoSa2ITXkdF/b3+N7BcTIauf4+9GXSIkHIb7Zjgob3QJr5
i30CjI1rFKDLqq94mnoLcHPZhB3JaCQpWJJYqNSV8bG0jPjIiLzcwuuYNOAUWToXoUxORePHJyps
0zmPue+ymIb9QJfKSM2e460HseiMcqY5tzFVRN0AxRyKjqkKhfaml5N9J+yyfgDBUuGA8rqtr0dq
fQcILIpa1LxiQBDjYV8BDsyAaRimEwV/uney4iz1uxHOI/vUEfGHBVudNBlHtvf+EH85ZCQc43Cw
AE4HGFEnm/1sZZxHafUnA2P45A7maZAuD/ZgsiYcGM0EZ58r5VhYqbgmFlvTCLHfrkeiHmIoBMuU
mPdNZ+HL1b8XtLNg5bnuVbYjI6PK7R5tQ4pr5eFOAoOqBtfcy1lM74LeiU2q4OPy4vWEUQR9hIWH
AtDPBnEVvtffchG9wU0SbKZY9/BnmIFM7z2QXce0zbAKDYHNJHWJz9mQWsiKWfO22cM0JOZx7G99
VzAnKglLjXG+Hk0poHZrADmWWghcpjk+FHU7PsASffRj/Ny81O6qnJPowcnbYG1TEYIiGy1YZabY
EUwJAr3w4ZWHsGPmkLuPts4effsFfOG4doO9OXI2o0UnEinobs6A0TQ0/XMdSnIQlYKg2WYF+qL5
eUSKfyrADq0zIhqSpVz+NEHzrGxM4FFmtkcjLbPnsMNgw8iElz1/oVYqiaFylr1t5uPK0rmvrQG0
lQXqtWKFKuLnIExtrFlThyW19LZDi3ru95CKPIbmZZMhZUjsm9/27k4GihYY2d+AlxCvoehmdWxL
Xu1hEurouWlOJIQAiolyCLZMvnXnOrHuxp43V5DkC+NgdmBjLN1DjiABauh/3l8CF49hq+HA5BEF
pprI5DBOvUeqyKpI0QFOESmlasnMi6NTyauRZHN2wKZk6e+34tIms3H+fUOFOeMwuIQTSbJxuqM8
36sxzI9cX/26bYT/nqKl18KpZtdzcJF/YBnbKqhRDitgVXmSxBf/Ka4t4xJzWG2sVBFz07T8UH8v
oLbY2TbWhzBiXGz5XJ+j44gHqR8SncCXpIv5n0/0PLrnoLaXvRwQ0cNn/P3ALYo1Zlby2wajxAhi
9EDBKOziMUyQEISMelxN47UUIeMdb847FmH4gczxNcpy+0IDY18AFFANVOBKk9bf+oWbPshIpuhL
0+w/X/XSY5JLKpXD2H9N/jTbUo+HVWjkb87cWyjFbGcVeL69z0EFxElH9I80cQGOmNSnaXyfNFRQ
pYjZwA6ucgckCO6ZVG9Y8odJju0KaOrWyeycgas3XeUc/OsTQvR8HeoJymI0s2gzN/NPmBByafUO
eVKmuPedtCSqQ6fYi9xdm0a6adEi71iBXR3WnKgITdztEeQ3NyZzYFBY7Kcas1QQBsfWY7ji+MN7
1mzAjCb/TLtF4dOkzstYEkqhmOjO+OA8GWXw1OPsUHiIlfvcw6zF1R/2CBIi5LlbQYbmXKrLZIMR
r/o94l0Kndm7Yom6tcOy64kNUZZtbWyTrq+R4W1J4+cCpsO0VUilD2n06Xpl+ORZALvsjuDsul2H
KTpN2GpoGsskOhCye5/MeNAqYjw4VZbL0nWbMXdyhmUNnLTReyzrZrcEFZ0f2i3l7iqvAryfzGBu
WWGVjvYFTMZbOckz/edwNrWYpA0w6hjU/L6KLhXPtHC0WGQ8zVNgr9LMBd0bBBe3oSc3g1Qe1Dhj
oLvMTs4N15r7cso5h7srw2DAJhIfOnABH50frPziMhAcRaf/LSwvPjZLnd7nQ8WqrHwFesEQrlg3
dMZ+UJE9Y/akj3YxgdyFc1+16Ah8cpjARBPtEuhrZ/mC2A/AkIkk8Q+ECTvqzYpRnzUW+MtWfQaC
bkv2cLYjF/16MKC7NZsGzL7b7luT1aCL5DafML9lnnerUj9kxaQMGK7ibPKpWVupbx/m2hV6o8Sw
IT+FYfBk2DHpD8uPnTJ6Z9aA2AvG131mkHlkFG/kXIh7xAodCda9e4xn52hiPug5Ix+dWj30bt+f
Ytd6iKuwe1UFIfeezjGem8cwWMQd5513iSXjvKWqmcKjHCNcrID51Ei0aSWoxxQ4gJ/amx4qAHPG
ZJ/AiNqw5tBqWhh6gxd+JDbYljnvTqGXtGAsM0pvdNCVRc4cnwBElt1jlxXGh9mnWzuQJLzal6br
WmiKPTHP5EC7DdguM/T466rsQrnW7XCXG/vBVAfiQSCflGAllLc8T4WqngRexhNV2+vgJI+/5d9v
0RdZMj8Ygf0VOA3yE+VTwBKXyQJiQiXkbAdtNDBFVGxna05RC6BJ91ISe10Y00aQscAq6/OEbJA1
lbzPzHlt++OwYd3a3y/FlynbVxCN33ZEVHVFg7qexsco68drEDrr1G6IWismslhowOeFLnQ0fXgv
M1lrSQRfxZy+kAjg+/eJpBmbqFuppNXDatxpDYAhxd8bXe1ABY/FJnA9Z9fP39bcSZBG5Y0nfGCu
z7bKDVWw7nlhO6IWVy02wq3biy9Ru2CYp79L4CHBmg/SsZstxu0Py4xtguAaQlkGDzv6fBwy9SEr
IsbNNkNgNtvbeQLMP9guxljV/RiwGFZzRso7XMqNTB4XDz1XihIVv0irQ2ZaCwzP+DSJfCFggNFy
NlwxCtt3hVW+J7P9z3KFc1dkjbMqbYZbpYnwPkMSHsE8bRd2cwPq4oATdxVKCx05b78jFBBi7q/S
yd56moi1zAAck7h29zecr1VffINE3g0CPxeBysTSlqS2l57VwX9k0UWQs3GPhJxExc5cLUHj3BkM
ExN4RP7UVvfCzz9tMRcbN/sAPQrFcgCK5w7tOYQvrwfEaBAGmv/eeG5yxZIuK94HbyCtNyaDkGmt
69lP/UJQsd+vmZaadSHfzc7+sUpVnCRm79DmGjQpPOGKkHDjNcXWa53hOANOGCzQIC45GHnRrWXr
bbwxI9AedYoU1eMyVB+JxxJ99BAUqpjFdcBMHh8lByD0DXCu6WGW2c2mLO3qf7Ewom2VQWg0LTAD
Yfzj5OV7OgOiCBLMUUzxd8kAc70JofLMQfzPVfZE+AY2eNewfmqfdFBTTX8sYbxUqkIMrpMnZyoZ
305OTgfEKVTuA5QFyoK6/uv2766vJqTl7VcbUrxHMze4YXWfc0SpY/X+2h9qVGHoihqHingcTdQZ
DMEiEt19OzhJVsT1nFRrJN54kZdoM1njQ1WCXILr+2z4dOiDyf6l6t9peLDqwJ7D+HsDsRGtiEvK
/nRFi9M3Lpjwc8DDknuPE206HMRPXE/OFoA6Pm7cZyZdJDwQ62al33nsP0vhb91xeZ1zlkptXzpM
FlgSWqQ2t+7eFXm+kv5oHIisfjFAR+KEzqhg6j/ekKDMr5G9TYTIamuRFREg7E7kEUakwtgeo7qs
3aZpz+ESMGUNNTqir2Y2KBbxpA1GejXov1fq7kWD3SYgD3A9Jc6ruzAY871plfvfXV6KQ6jXvkvD
XpZ2PwBmUJCB7Pbta0Y1uoaGsa2r+BhN06rLI0janAypg5IQ4EzqNHR3LIC9xik21FTsmX3GuWLG
hmfj0bdy7I29aleIR5+ySRyBpj+MwQIVIZLM3sbwxNQZYy+ZqrkxvzQtJvkuIRw8U/yBZEnCe5gz
ZCn0LUXUfbtazWn/kdZYYmoUn7mDqEdUa29qBXNahhkNfzU4ve/TKJ9nrk7AL/4uSMx2HQ9iW3Ns
+TrOHEc+8Jr0zq3Ka+6Lc40ktqLpN7PrEED8CWpe66yiaysJdYG6S/C8aLBumKcWFwB4juKQgoBk
Hyp2kXWDS0NyZMSN1qOichkYNNWT6lBsGNX9YAlz97/YO5PdyJEsi/5Ko/Ys0GikkVzUxmeXuyTX
PGwIDSHOpHEevr4PI4Gu7CygCr3vjSBlZITcSafZs/fuPVdE32E0fuV0ncgnQ9rO6XNdFEjOWebQ
sIrqw2+QnAmd3c35dFWY5j4pivgxRjM6cAjjSlbruBiytQzIxybJHbte3j+3YPKOEd0lHmOGs2aO
hgO2WLSdJnAn4FNO9L7kOq2I5U6zJ7uoDwhV303zfmj1gy4KMAmyJuECWCq68uXCoEysp+mKBGSS
xQP7YFZRv+uCsmRKUN/ZSfTmpb65ctikVk1TnLJ6yLd5/DEVqdpKCZzFmcY7M8axYJFsbxuA1qhH
672bZAeqKvrA7N91YxInO3KRKtfem2O7NU04S4aPu89NH4rYxraUt3uzAwxrm352zH0bK6C61xr1
iJc0BLNOq25xE2IZQ6NILlWXYDd1pFDI5O4GHoGgqPFmpNVXlkzkRdsddIjggSkL3jBCQ+mLb7qO
SUo1VNe0nO4SLA+Herl+vQvjRowcRAmLv1qAwrNQj5HnnNMW+DZHjZ8KOOtGiR5mSvFFZhTCEdut
1iMG4pUp7RfLaiXRNUUE0cH6But6QTq3RIzAtpui8CaVNPbKObmVGtJ0FDpktqgXXuTMhDB5zaYo
B5mE5mayZ6C8Pf0yT9A15AHYz1oA3cXAiuv35MLkHmFzDXWM+jMBKD84asMpGqw2FR4QnwoFC+yp
WEwEBYGNmBRkL2lTO5QuOpyyNOmNIEnQBqHk9oDWM8V7CkXkpfeB2zM64INcV+6RTf2YaVmfSILi
4z3v5yI7az5OnoSzmY7d2WeRshDE2YX7KoKO6If+1IX+z6QYyIFEROUGPWqy7Ac6bYAOSQ8Rdvo+
z11NJGN7k9XuS+qWoFtIoy8/CQK45ll9r34jeuhNFrhsMDTlfMy0STSedZ0l3XkKh0sRkEoTUe8x
2XQoFzHz8M7xHrsMURwUVLhlOpA/FTSwhryI2R1AA2l2VwAK79jglgRpUdwaUn1BzP3o4eB6TEh3
oNEtesu3bhIOV3l+LB0PE0z9MjFe5Qaqj8TllluzTXxoZ64ng/oaTHNRUBPATR6gycyD2Ke0JjgE
EpHDO6chokiv7+z+cW70ExqfnExJyv9IVCZRtl571bCrU5i9oz0D2hHaQA9oG528dpxXXIBHVOp+
nviXXEabcsDFNngapqHl3iMYRkiC0mJlxNOLj9XZYaHP2tvBks8q5P0LSuPAYDA3k9ZVpDzhnFMm
VMwGciskGIzT7qdG4powiBM0tfntnp25ZgXOOlLoYXd3GRydzZwBMadIeqlHhvHwYLalq58Kzoo6
ifQhzSrorIBX3CymkSsxnaXNaTaszxnDWGuHDZPnFEdNRPE/2yEL9VL13udGzVrgZkxMrAoxdqHE
OhmrbK28JNsCYolQ3aWcjoAhTjbsMLBhh3nw70WEo0AZ7rweGifil9HRLdsGhlmFUpTwG6KhPJAw
AXhgxV9uev9QyQBgi8GRrkssUCDeSy7uBjegRgRBsjL9FO1u/eItFB+rD56bpnvvKiQGqqX7CuM3
le1BZPKhkeN812UpfifB357aHHG8Pe7HpiVgfJVkCiZ3nJ6CgJTooJ0i8mCdWx2KYD0OEId1nX2J
QbKaeuF28LIX9gw+yKEvEGaOfBhrdaJFWW1tX91aVXctm2cnlQKyHqHXCXGfADt2YR+/Y/Wi7Bfl
fUDDYRsk7nW3qH3LeKx30E4f2hJMkg+nmS4HXfGpMc8NAMUAEczeDy20abl4T2ZG8tK1jnnPYt5p
ceQhZFlJCA6J1LeOCHZzYK1QhbBYt024D2OQlZqOVeZhXg6W1MQsMLjCTo/Dwanh/Ev2am/O7pnb
YQPysUYZWfnYlQEnArlw3DW0Kxl+5bQFqSkhnTD/eASzfFtK2tUmRmWg0mI300eny6f3nkWP2Exa
kNR1X+9ZYXe+4ZN/hQLR7DDxGzbz6WAc0uumyK8bn8mnasgpSUZqK6dBhO3F2jkkdKigsGdXUb1E
HwCNEjHOn4ncHpkW5gGoMCZqJqqz3X0kZQqs6q7CHbemdsFkLXEwhlZyyuNxx9kv3QzklZkBotcy
WpUW7ddyBmNXDqAd/MDaZC4DSVIe85XIGX+MOYwKQpXqPHzOUCuky3Q9KLq7nE06zDYatn4Jb4wB
+ykP/HTb9GhQRZQ9Fh6nNgSpyJSwdQNqBGNOjCAGlMCFw2iq4tKmxreZawPfiDuuQ0/fzUZ5bgfx
3tFGW5dBPK0SX1x+/wQpkOyDDB5pyExh4zJKgVA+ZIeQJTOQZrvyXIRbzYTZMcxClnTFhQ6GnaUg
8+iMkbg0k5+2GUDQwrWD6ryu4ugH9CRSN8sDly3x8jVz/9RZ+orirjgoYtM3iYO9zdJomqLY7nam
QjlrFpcuRs4UmujVpiTZzdgx15YLFbAX3jFctqvY5M51IR6pwgZy3bc3Iu6v0EQeeyMdL/E0/lSc
TKkL5JokCPbMhQEfBKiztTuephTLmNMO/kZCp0UUiSQoZmNaPh6wWzRYm4WzU1Luyax9jzuyWgzo
ALU9koqc9j/xXLz0gZ1vpbFtOSHwmBK90mGH0xZ1/WADqrQzxB4JYh4/uGZUxPjBixeNNg6IJcOp
/WWa4XMO8enczMV7ptOJuqm980ZFsFNdnAOvQmoHcTBO6/yaKdlLReTL2okiCELGKpC0UqlfUOjU
ciaMjauR5MYLpeZ0LryUocbMKdSLDKYpPHIloc7ZoJILRSWZqnh0x0BQjRXjXvf5gTL6ZLQQH4zZ
NNezaqMN/5hE3Ic71Dm0IjqUtIMaGDE8+yCZ5njcJzH/sCPnTSJdfLcFSWYxMkud2+TT+XzMojYP
STI68hHJr3rTpTUDqV0ReUfByHtRABLqDuhggBuLtDYyJLggeKNkg87E/NI8l5FpRCy7vA+TgNKg
rdjhipIjEgK/SM/RxSS+vZ6xiIcIndjlY1ZVrAP5UENGT8fdbIQDcH44Q/P4MzHxXI1d4+0U84eT
KYxLljjhNTpbIDnJy+DHcpfGMgb8gH+8CqEF4e+oiOkdapsau4IWyHAN5Vgf7zvsHg3OmA3UezBU
UTSeteDDz5/dRwPKI1gcKaxbXvqAbLKgrJKIPmq9LBiodVKd8/cTzIZVeOFIGB9sVT2qUkhmYtHe
Hlmau8m9yfLwQoIbt5lxHxgPjqoVmK0uTDI6JOWxrt518m5WrQPHc9z4s+8hL7A+p9L5tAPeR1NA
dBmihZjopFtpi/fRSe+bwsHfWXRPtcJRPhdQYjUQC/RDrNx0RFJiKsgX+/A8wqZm60al6Rf6+2cj
ULu+TN4nzhbr0fJuh6CEKDLiDJ2KgkfORL3QVMMVCQV4oXsEWUX3mHV6nZQtg0LE6rupmbun0W7A
OZfTEc8McVUmgv6ubLdpMat1WyDvpfO8IqGLnQTc4M4KYJfwuV8nJFs7iOYHlx57HGKrb0hKlcvh
qse0sM1mQsiSrt8TVMza1CQ5R+B6ESct/4eHxzIN70VvsrWiBHWXlq1XnxhXjSuMg6zqZE2trBba
Uyt+dB2jc82C9zyOznOFxwAA5xd2BYSl8FvN7o0ZxAaZArRjsxPbIVWfUzY+IOjBG1ntKoLYHGt6
yJjjb1zjzjeuGkmLNAto9hYZ0Teq1OVaxQL0XQYrr+n7Yx4EzimkTi+C2CaSbF6UWS2uAaTYc855
WRCPNZEDwFwPNiSTGT8u3nKTpmk/tQZLUH81Dx7FvuEMW2sfDzpaB1XqHSoE+WZCeItvJu/0iwm8
E3BsW6f/djVYDYWpzxyafA8FPFj1EDTGHA5bXiC2r7AUISfnLdHJR/9exeWPmwU+DG9ij9whfa4Q
IQ95zUZdAE5Cj7ON+whpNVChwSPeUbWXtMQyODtMBlVJk8Wgda00zkaLG2/44jAID4YbkjhumGVy
S1KVYmNNOWCgPvyIsYtwBr1kkUvPqbZvzcJ66WvEnFVlcSlcv14htQ7pIM/buhFkGCPXROKK6WBC
WUndJUoqyHRNihBdu8Ch1NMYCXuH/lCAWziKUI0RWMMEzVts8ZH4zrLyqYIlVlikInQWaAGcPtyF
vEEhMp4UasaVbY9vWZHig7HTV2VX9ZFozA8zxllpcBLumm1pwsKpW90fLMe8CSaXDIT6UVi0pBkd
AlAIrzuOu5iMim+SykeAWN6bzP2PMnVA2+pb00seuwgVdGpUBQilbE0NuW8k6K0BWgdjJabyRHyy
Qqx5NEhGEZgrGXgOu17VuIe8FFeMThAw0A0ykcPolEizGmCv54JEBIV8tFv8yz2hN7rliO0zJcao
1rPe1RJuwng7q9JZ+N93RooTK0UpLGz7uW4rj5tK6FmUfRrBr4ysxn3tCgwEdCmBBOL+rU0XhGOP
YyVCkxX25amd5E+s+q+2R3AYaeKS3FLvmCiiiibbF+KmMux3JoAfodkHfOwgnQMzzl1ksSH2mCKg
FG2qTyPurgxZ+kf0PCQV1vo0tZRthezvjB4bX2vQpg1/IQI5JSOUOT+MP7EwPc9WbOBDMpCzu2+o
yThpTtUxZ+Wgt2ojzWXKUuMKWfdjBhmrf/bf+sH+pZTFvtR7VFc0RLJRfQSU8OsefU86g+LFXSHR
Lwb71JyjtS4YDQ3IprF9jTu74cHVNYkbkWuv2mj8vW495flCYD9mPARBj9F8luE1mp4dN8LZIz7A
cmdOLGA4Hn6gZsAt7EZmjLl8SAIGSTmtfdejsS4cDy9p/T5m+OUHxxQbAZlF8RYaUeJ9TIC5+TaY
M+en8Ce5aQOxdprulHF83M9T8Nh5nji13WGEd3jVWHoHCio6Ou34FdYqYajmuzReCsLmov4BVT0q
sSE9Z6zMk5/U+2oQt2nnY8HTqDNrtLlrlQ5XBuiytn3o6rZhOQk3tu34jEnWUMBXCQIilCwXeklH
QiEA6RGOt+nMZvGHwqyLs+HJr/EOtsbwnNH9gcfm39rKvEttuDt14H2yKtMLljPCmInNqzE6BEvk
oW0CvWkbPjYkHgkYsbqhdMRAdwsgdfqQcPU3SVexEjRw7QsyjNfM7dsDZQd9AcuONtIvPgvNPxBl
zxXzUgaaSLSIoFx3RgsyJ6gO0BNT0OXpVdxj8kzphcm4QjjRV79amsTDIH4NBly1glWUt8DcumE/
aSYUN1bNZ3ycoU1gMVHkPE1OrLZVTUueFLp+YIq+NPdEBYxvpGNVjtPOy8BkkrW7MmGrb5nSnTVJ
Lzhrrg3e40rWPpa5cNw7eVmS1Dg6G4tKK+4RzhcxaS79YL6T8wmsHwSGjWisoLMz0E8BAFd5GxLI
9/UMTqfkgLEtEuN5mFi0ZgUHA/sN5Ad6bh5Si7IF8TXM+QuhwUla/moH98oK+W2ZI/cTKCt+Ee3X
0GbwJxhlGTOTsjY4FgbpTzHmrwxxth+a6miG0x0pUjO7GOcHF3BpaRYv1B7mdvRwIKHoyJHat/0c
MZv3GCk6TN+bpzauHmrkRMArADm1Ex2yTj5wvtp3UgCBr/KFH1GcOG7QVJHO1uD0Q1sDJ9SI6ArG
yjmY50dWmmaVTmQHLDGRTaxMhjzLwTjFiWCpbEfGHMPy2jn2FOFrO/Dg18LBWdlWeZcNJ3cCq63i
WzPBzNHPr2X0NhrW0e5RyVkmp+SCUMt1Y8vrmK4pBRYI/wI7i0P0giEZwYwx03fm9DufWQ/PTept
lw+HxivDJCtHSTGO11H5ZrJDrm0mTuz71atFd0crfIJlMj3HWdeux46VZSD3d6DrF4HST8ZvXsU5
I7doMQEPY3MGwv1Utb/D6Ldp7PeHuTBwgtLTzmyAzXM4vLm1P62QvE2Fiy+LZq0O3BKsrXmpfdIy
faBBcfMceXBF/YciGj5T6Po7/TonVCu6BcjrakXSZvRK0anXpVWLbWe/soIKNJFkubbGxQAditiF
tnN1w0N4ckfngIS9QwioMNn4TOaHIvnWArczOotwaSMY1biLBEftWSI5Ej59JMuCnuoC8hOm/GBk
tjGimIloTGbUwmZNP0d6rvumKKmzBhxwfUTHtPCXFtNwiLtKAtfac2iCkmUpb185DjjfFkTxbBXz
Ri2TxtZ4Fpn2cc/QCQqbMjoa+inLRtDkUHstSiaKKCgjkqEMU5y9WcN4TmZWEtO16QGK9iSYLxJP
uIRNhRnRmePZD7P7MHd+8vmk8aT4fMhjOpPrOvI9YECQ1dVAhzaivUOFjbevUs0hy/1zI9ruhLV0
OagDXKSLf/I8+8WcecTTouq3ifoybFB+vlPdDELg0Ai7x0jSL9B98YwAHmtTwBoz021d1XmwMRU9
E5d2JAOAgRmUy5RmgE0NH+3DTpkvoT/49ELKJscbHzNaR5to6BPYBXTkHUFXnzIr3XQuXFtudl1d
GEogJPDs71yJs0cE5o4eDx4LAvkApLPKzDaJtM6HCvEmYsG1MLByWGIINaU0JSRWqLgAjjRWKch/
L2PtnfnvBkv2ajgYxvQrkvVLEjl7Djb3I8kh2iJjc7QvPNk92io6pJEHvC1yaINjH/SCbsNAp0e4
ypMnrEPo8CC5NEsKoOZhnKtVVgTGnrgSD/ap3Ix5f5GpVV2MDp+jHdXHnBmnyptuT4zujajamCBb
DsKExpEyp79GRgTGxMgqiVxEwR2mx6y/LTFmcXgfwQcQt0f9wjsVqTiaNv0eyDRHqseN5dNxdhvr
CzWd4iKxHhBhsG1mpunAFI1NWSRf0WjcFWX2kNj9yxwgG6An/FX6VrltKcx06xzQXXwltZ8ekbIT
DVbeWrJuN5iJmoOvSH4dgXjp6INUIBfeTHF2wKjioQs8pJA41wU2R6j50ypvca80FaBpHyk/g6zr
0JyNq842nhDlfEbQKrfh0L9O8cgMIHoyAd+uuxx3hniYJxoFDiIPIp1BQLe0BAbabfPo0uLLMmB/
yGdTnb4EKSV6jbiW9CXxZtUTHaHinf3ddYkTrJ9kTaluBESWJM1FG91Vm3IAKcfiPfHgLebizRuT
lEeSAX9aR3JbOfF9L19KMzvMVZyeEeWvu2ArsECvUwxdbQM63xg+eineirq9JVP3uREUkn0sr5Ba
QwolzxQLKuf2DyzTD6JG7dP0FhhRJ9nKEs0sKbUbV3UcJIV5w5ig31j0XLYxF9bs7BJhRXFbs+Ua
Y/E8tY6+cge+oTd0JdRwG1fov7sQLv7sBJfEwT4eAlTCygchkwDah870mKXS2hzbp8CndapctMd+
lr5WJdkVia4oxHY+vr8I/7fedTVsHOwtOMumhSkBGbjP4rOKUbDjAWKBrEeoEHBIds6tV/RM2hdT
hlVZwCbt8tW3aXxM0wth8QizyugEEKbg99nV1uouyiXhqGOI4GCz3iQBoBhPCE7yU4gtt1t2UJpf
Q4SzvbG2/qSeSU2BmxvTNMpfkTxWu97kN9EVQb2OcpTnx1b8sWrGn2JKb/zcr1ZWPt30SMA2cZ3Q
xBWfCBrzk+VjdKlpu/PxhNUhnV2UYnsPCnVrxtmzS0AgXhewphCQE8SLREd55XCrx/YyZ0rviKVd
SfY7yssZ67/hHGXOWLdKbod6KW6m8LGXZHP3vbxx4DQpCxO217HHmxE6OSeuj6JKfgRxtU3znKX6
3Y3aCMpWdykDXlI+bGzffdOS5aZCqrnJItL3RKy5wdI/BJb4CQZGQFZVb8SQ0NvKoSCFaMUR1u1U
5zwAoH/WHRwmMNHEcHK4Kipj28fdu0pzGirDeG7brCAMu7U2xOadLXcrEhAYnud4G1/IVy2MTUep
tkFk+JSYdGkt4p82ZPEheeknCHAD6i3kn9hu3AJ3df6dMKXfxJ5rkcCcXqWLFE/k0zdRKBQe7fjY
xTPXjibCCgnnKbOceQG64lhe0GAuSLHJ1GIFbV6Jp9hDB0dr29xIl+6zNTGwBJuwZAcZxxYOOjKE
Lca6z5AoqThw3xwbmmLv0UvovWeTVv1eK0aPJfSsK3zPRakIHV3ee102z7r0cxStICPCjvzthe6Q
oXDGFYs6efIhtBrVk1NBLcHK2dkwULokuMoj9m0zMdiVlOOuPIqRQKJaDWImv23THRJpfYbDRGdL
wh2sMN0C4nDBntM3GO/ieDgMSUsDbKF4TbFd4RDX75V2uSFFRShG6vwKB/U+e2TllCpmvMfxORI5
W4STnq9LBvLrrGUTKKXzNflvCdgLCzPNBqzWYiCzHsH1JusRhdBGouHfjIaJOsZdDFsW5Diy4i1C
W5nZT/QaXcLCvAg7lhdFL53tqg3b5ZFdb9rI0DjOtX9vSHq8GDD82t7DmTBWYZKe9ZJrxmwDK33m
PdHTR+PYznw0hUEXfCD+eaBWaLoMECJAUwZ2lJOV+2sECU9eD1k9AmsdI3HmVE9jVlDCJHD/G6Cd
dAJb566V307Z/TjciB0Rt95GpF/ao6FPahGR8gSABmgdORh2a7+H2UXglt2rjEWpwH5Wmjv2kIC6
Fk2lR/ww+6vycLkxUGgKop9C1BLosOWuRQe2pJAau0kyvJSWuTfLRkCZcC9zX1l7QYQ9GgO5brtx
bcv84oSv7tBcg0Y5KYB6SfVkBD80Fi/Syh84wMYwJ+gtq8zZJk7y1DnM+God/8JT8moRmwQvsSNu
QQgHpAoABL+fd1PEPCiOtXUwDflENFmp8pNb4mPRkWZ9tTSZDXyc03bhnVbvRceqPaHP6hXqOVcA
t0KRPocfVYiEsplUwcAteiqIvyR681J6+cmou+/QmuBfc9HLBB4N2p2V8+1p40No6e76OPlxEkvv
e8tEOGan4DFmztxsHeTUd+qGJufRwRd4hXAUE3JgUv/bNJ8rhaGVFsk1gzMWaR/JeBYAz47ebMd4
HTlB7FRfPiP3fGh8s8Uhdu+Lpt7NVvdjjXhBq5RUDrtAiqL5sGULmAM9CPIfdfRctz0yQJm5T/zy
8X5E+ZML8gTgNTK4CuV4pAfzjbRpW4SfLF9gxBcMzuKe/JiXrL/BXTbm+8XtEiXTyywyhDxvrT0w
FIWUZepjDDnJztU+ChF1af+EMALxYqivqPN5OeVVh9kSXwsYUqDE9poMgblLLz4LSYeOMYcpLZcF
HtvnHBzqLj30fv5WURXEY3ia5vRNzCxJxkjo8FttcSwfAigYMvpMDfahr6pQJx3fVW+ODi9CvITy
nSfuamAXzGAAwWdkMuhfIam5oTDaJLr+VMAkGpIdhxcMswT4df2T34/XjOk32lsEFbxEuMndULxW
FVeh4zjgNPUJlENqZ+sc1QGbDNWpuR9b1MNiKwt/598yG9k6DkiJTNxReLzXvb31gktAK9MP7TsH
UkkhKRgWVYIaGUF0wSnIwBnH+QMO7tHtfkLJGLT35bQaSPAZfHFUSXLorOjF0WAcKFQ7rgwn0rcS
1TVl/Ep21j5yx8ewSa+KFB1ndems/tsST4K4I1aTVRGn2yTl8YQ6aqv7yQw5o0yryPBuuuJmmjgC
/X8Q638IYrVs698FsT7Rtvn1/V8nsqu/y/zPgay//+Kvj6b9x9/E3126eszcLM9enP4+gah/BLIa
3t+VNKVvCoWdAQSnR+xrUdZt9I+/KfPvns2TbAqbc7dwFH+r+Z9EVl8wy/QlqCCL1Fb5f0lkFS55
q//MY3Vsx7GUjSYHPwhtSmQY/Pmf8ljNHgKB0hHEkq78cSLZMzpr72yZbi0G+U7rnq2H38ak319G
jLw06Zz8poAGvI76aADIXTrPRhJ/ymDu9n+6oJc/Xsd/FV1+KZHwNf/4m+WQSvuX16c8T3LZXFdY
UkruyJ9fX5rSWi8CgjYixghH1cNPz6V5M7hSXiatcLzKJtj//vH3l9JCWVAVxiv9UJbkuDYutaBf
TFCdAz8XKJpVF/KJJxnhT6s1fJBZb6jk5vfcT+905uxzo6/P3Lf8EeAUID72VrLp3NslyiMcGvNY
qga2tjKJ/aEHu5EtvLGVNFLMIjAYsbjHn02QCIgsyKvtDBAUM71bz11jADFurBDBVG6NAHNsGrwh
OIU9Ls382fKNi6pZhwgKE2rvTmikxm5R/tXMqI8avzLbj3H0UnpOTKPT2yqW1H+9eIe/EH8m2muQ
wrt0dRZRmR86z8IO44ccYLgh7P4Uq8LfZJBsn3M0AMtowOW0aIodYRHJqnSH+NwMfv64NB7XOBLo
Yf/x3mpOaK4z+B6ymu5dVvZ4UYqjaBxe2R2sJN0p/87voWWNPWtmFRufhr0gdevul63EjwkH48kT
OthiMUJBKeOd9sQldCHYhCm92qiS+WNuhuAntn5Pnmo0pfQypEGWiCrj46xQCoSYOkD8DtyE8D7y
2wmlpxUdVKseM6+f7yqbNmIhwuxslRpj9VB4+wZHcO+H0R4n3XhpoRpdRoPC16zK21w6cu3rWDxK
oyYkzdIQ/pYfU4X9CoCCf2stljiVVMB7auOPnzrTmM7Qpq/cKbwCF0XRNpU+QLKxIzgX9z+tmU1L
Ss+JfJXjjPRYefP8lDSIMm27ID+W8ILUm29+2xt/fymIn1sPRnw9NuHA2IKV5Eq3GG9yJCTXtBrR
XZE/8ZrNHEsMDXzQcRY3oXAf7XFo7krUdJc0MRC4QpVB+uJd28iyb6eG1hvCBwfAn/7VCm8mtyVD
hUrFj4ShCeJv0CLHoDW916TFklcHGVh7330QKAbTxE5v9VU8yfo8mVVz5vbMV8YgaQXRU6/Yqvhm
gAbIgCYF1YP2vMe9yy2zHAJRAslII5kPMKMKa0dr666wk+kLHd8dkrn5zQAfb/f01POmNe8Z8Q/g
kp0ehws6nZBcsxQ4iUn/PY3dO91vlVqseXbr3qkci6h2CiKhjPZiBTOm9T/8fOjR8e7cO+PMHHy5
d1mYfKv4aTbz4Gwu/wH083fip8XR75obT2v3hN7tuvntFV2++MVIHJkb2BspcuMURBP06wIRAid6
vW2J7fmg3cyTXFePJin0iRdW6PZM82lcCIEefrmPsqwuYZZHn/9hMfzXtdD1ly1DCuQzrmX9Za0O
0n5Sk0u/vBUBXqpkKM9hBCSMZvY1qFhUDAnJb5bzFAKMrKXBbF2/6JjGkIBmOPu3le17tyEGE4q7
wqJkRKAwGXP2NbnhQ9qWDmbAgMQMfJoBEwB6bcN47UKs+fdvRNjev6zqnu+4NrufJ1zbEn9Z1eeY
wTJwrgWh7ed7jpFXozSmg4wF554A02XllPO5dhJxkYmjdoNbNeuqN6moVenfhFHH5qP65CmEIQp/
Gd1d1AQXoMzhdZ0D6Q3aVmyFjxV2aDMw563vHWpU1nRuoL8NcSHvf38nwEoVib9pO+guLYDop4gt
eZOnodi5ybQ2vGB6J5ASNqUZP+CKmwWUmvel6+/Wor77/cU0lH+SVYB8ucnja7vv/LvBmL5y8ECv
NWupaSZvRRSLN+b9HtInbRzJQklex5iASAZ1bZUMtz0GUZQshf/clfhUpGihUhPWtJpZR9dePXfP
gxZsHXFenU03++wXz6OLvuTY2BC7bfFcuxYzcuW8gJDBcuVN3jWnQRz0hsXKrEgezp1+g6thHQ2M
aTdlEF3FHjMIPLzLNgPglQMiUWqZPRB53ndGcx0QgZMkwWFuM9RWHSujR4JHrS2bWOfAOrd5Nu38
qctJqYZcp+Iep58Lhc82F3IHQ02O2gWoJCOD3cJ0xBAn6m8kMjFx0Ilr2HQhMOVPIpREIsf5ZVi+
QzrELqDD7LrC2QHbxwsPZZI0t9Vgp+h2Rz7DykihZuCscAvPRRBb6BuzEXzHoURWtKrAPa97M2hu
6VnhJ89uTSOtn1tU/JOKjXvpzglzGzeHk53bOwNd4WMiOdl4JFUdBoIPHjUai50F1XXjAykxAte+
eI6tDwMtos2ceJt//2TYlHx/KXeodKRjmrbgEff+Wo51FR51nPg84rrZRwFzyGYyvPOM2vJIo4im
/2DXZ1tnJAmWuLRNi3BhD/CW2wQk/WCcWhbi9DWSzptyFjFVUL+pmKT0hGFi0oXjkx1M461qmMVP
aC9j68q1nBGcVetvyKMttj1tWKfHdDJopVDflehNVPfZCZ4e+BL5kdLjzrLCmXOwVWz8Xr0FWt06
vRcdCh3GV//+kliUuv/7kijT9aiOTZvrQc1r8+d/qlD7AsuUQIS4dnpFTGA7lmfkvKtJZeL8+4u0
HZI1KuOl9/S36QXsPdJDcwcK+K728I2tPMZIHl1SL1RbvxvlqvYDnGvKaa9DGV8jkQiOA4fnMyfS
9j/cUvkvax0FvPRZrh0XEzC39n+//tFUlRyXbLw8aw+l1UTg6yu8x4O5hPTJPbPhhZgaxneJSDcZ
HcyTOXlQl6pZ7SYCNM5mV1U7aToHN7a845CgE0idTB5NTgl3xoAhSTlD8cXOvgccxjw9r6ozo59p
k5T2YRyd+pppSI++oYEDh4Fwk9bSPFsFZQaTYazuRnd0Q6AQJWOSVUrP4aqNlHf+D3dS+f96K6Ww
Wfkt2wbA5f3lUvS9D318MfOxwUN1OVXJ3D9iPtVbytZ+N6C2uenqEs8LEsM2b3hgPdntmYtexngI
GdtTuhe964Oo4EfPqqZTLGGk+CEdAY+q94jav70f6/Da4uyMa1wYzwrZxqouDdyfy4+B5sRsW89q
cuwzCmEE5LP2N7hvOPvgWNTMhaHDlaqOdojg/3n4CU1Cc1qT54XevlvZmGH+m7Lz2pFb2bLtFxEI
khE0r5XeVLryeiGkLRW99/z6Hkydxj1baki4fdBEpiRsZDJJxoq15hzTSuXNjzWMdKoxXySVbFo1
a7aCxYenjz9a3UIhIJH1bqqZBoIngWGxHxwJRSTgqoHh5Wibe60Gyuw7WPZxe19RyjElVKZ382Xc
eT9KTP7VCiZguNMs0zvcD5mGfqGjmIVF3g5rJ+utdYyV740ptuEFT2nqy09TkMJo1fr3orCued2u
kJ8lH4OkZ5a3o36cggG8APZueOnIiDomuERZJvpDZrrpLWWGXpJVcJv0fYjy91Y4DjntPbzqgV3L
LYrIueqgO8GdCsJDV0J9pjwOGOBIDRy13/pHF/0w47pAviYjpWFCQ/ua4hFeyxRUFyDqZB3a5iWq
/e55tOvumfQBaJskKYiu3fo1NqbEIqnJbkS3qTxZweWMKMzDQMw6Op2RJW/J2VnFhdDPAlfhpkHH
oZt9eXRRWdi25l+H5jPXIrFSxoSJLqV5jJJj/ox2Oksvna6gI4gQbGyV+BiDgASnHn25SHXnIc37
77F0/UcKJe/4c7mwqPOlD9iBQ1QU/3gBsZOa6UK1YoZ50inT2GJgK9Ezz4aOn7mXrvXezXh8FSqq
XoUPMb2I/A8Va0xiOlJ0inNVNvkz4Ovs0KPUIzys/gd2cw8XorwKnwjsNqu/6MFswgsYIDf3i+v+
vqudM2sJvu7793PUoAHk4SLUC3lLC8ZYFgPmqw2XKvYARYfz4f6KtbyjXUeaU+1qNnMOu9y5MQ6/
Ebi9RlrcGyljjHUqf3xURC6vkwHLKsJMY+U3jtjCBC8+NPiE6Axrotjj6k35W1Og+YomdCmld3XH
Qpw1zQYhANHxoR28h+G+5rZcx7sxnpMpERAzZqyTFRgEeUKX3KOlmgvxUWVcTjPxSfh1Asm9ibch
UQy0pGkAK+OcxhJCopuLy89fJg5LWILSiw+Rjx0rKSpt7zQ+3FTMHrPBpbgEhia2Uxi+jnZ503J2
XL4jepLPsIuSp+lae5199qHyMvsa4g1YZSMk1Ptbq3RICohhVwA1wdWia+FSzwnRaeKYAOfIJCcu
IylchCOPWxUPj3oz8HjWXvQPr5sAXWQZEv9o8ecn6+9lgyXmNhG1NC0hJdxf6mkfLB3/HxTon/Xh
hpwcRTvJ45OL8K+iVIyUKXbA7d2zF2LcN9ihr3QTDbTN3gvjjscGrJT5TXrVgzRS+7uibGaSmZ5A
/JWPNf/lO8cGS0JCrkhZfCj0Q2Et2mvcq+19qxWWXrZtNBg9gIG/JCoMdnUspEmUICLIqWbYv7fm
mjkaQlCWkZ6slMxtTCKj/Th6wNn+clJ+2y5xUnT2Hjp1g23/Vjgwo208o6LqrYtpZgsCzZnmQzi5
cj96F2xI0W3wgm6nuyBlKGbiRe0Gxk63VHAlOWdfwnh4qpgstYC/r9Lq9ioTKAHnv+ccbvu02VM1
ktIbdzHFiHu1VX3pcSE/hikzQGxomtXN9n0iI2q70k7tMm4wikAICi6VEN4jImxUkoy5Ij9K/wk9
66Iikb6aOhaVyDRPsBEKVK4649kigKsonHj35/Nk/h+rsk1toqRBkWKoX1tsuggEogXOU2Ab4tsY
GCR7tyQE0HwIb4no8Hf77D3cQZ5SFMusvS0NiT4ZLuRtrlwtQ+jL7Opg8t95CS3Urr0ynR1Zzw/V
zHHqOv1zcDAkJjxomGPUhJc3KGRkVkQHYu2tkyypLVvJreo7KX4HIPxmWr9Mrm++aMASKBFWSVpM
azZ+3VMSDw7LVz/sBKLrP58MXf3WELWE6+pzBU6H1bDtX24lPTEk32He8VViWkUDKKD7oSRJ5Oer
//dnqkP41RWmktvAZXfTYAGA965OSDirK9Qtua66EXJTpOE5DbnVrJmJxYC63sMzvwz6oJ5M87tl
ldXt/qZzMKRKz6u397fWaFV7swoELlOdlHITbPyS5gDMrmrYenWin4npyZeVUTjog9H9FMFwsp3a
P6ZNiMBYEheCgOgDK3i4vS+y4Ae9DaTGZBnQXrsN8KEsjPFMMQu7fU00yLsPJA/XAXrKNLFeajO2
31sbHYhphOPV1HJ33TeuWBVVGa7vUDEJObv3CavsRv19mnr2U85gbDutrY7NcC5bfzzAeXA2miu/
3isH38u0KzTauagw5+Gsbmo4uXunvsk+/QZbajxYvbFKcfAxvo7Hw/3gU7vhSDCGazkIcUyJclzn
PN9WtdmmyLn9Uz/YAJtC6W7bGLV0V6BfU4JpNAuV/hDgXDsR5ZiQImLV+PwaVEhzo8kJJIErNOfE
JMj6SQOWzGyStCBpub1gaCGyVJBEeG8hdcMU7ipVuIuf7UGmoxvEXA9GrYEVlUIDV462yyPG/b20
xi8mndWt0SacligIx32qR9Xj/dD3DZiEFLdmXeYkdY2BxWze42Gkw7s64Pf8B9TLlC7YgaNViKx2
zTAC1VhSzf7awOIqSndUbsMuVSPkHWkXwzElTpJNnDhQN9uPoVkCuJ2SbgmCMiYpFCdrbpvOMnXK
8kGYWn3Dg7ryelBzac7A9883lKl+q/mteVahlLRtFBK/bt8mrsrWxioPiRDYZsFA15VEkanSDZ4g
aHBwr8hDVlJjIL/q6NwC0SwBx2lVvCcluj7fn4yMsgkSDlDHV8TXLbuSOdidLceqeJigbzjD5Ny6
0nqNO3f8wrwbk9JQ58dEiE1RRMktFx4RhuFqJPrCQDqPm1TXIXDnU0hyoBoPf/7ixvyg+NdkxbJs
3eShynRHKfZi/P1/7Vs9LYvBp8Fti6MGfXKd6Rx/7kf9H26fZc9uQTBjPrUHkcNgwMDILeCxt8Oe
8TZCJABimX/pnGi4lJkwbi0iX5Qj9gNktGJzXzuD0MVtahmff/7s8veHoKvz2fnRCATi/3757L3W
B1pRe7ich+nriDEBoW5fEqy0bmh27YNRqOUAUo8kHs+7Zhmdqybos60ME5qNYY1+SOCpijuG2zYB
H49jXZKlzgUQeY7iIgYrm/hKQHbglZHJcRO4yeDt7k3nYezGs2slN1mP4dWs4lett7NlVQcWISFw
korqEtRugcqLW+p+drFew9YocWt0/ai2oZt+GvWUnrPhfWS+tWLpqw+waeuDmF8ZDcaMP58zcz4n
//69ubx1kxVUx0Ri/VqDdbIPrdGYE1jT0keUHgDbNaV4i0nX2QoM+VDWU+96f+W7qKsQV3trPRlX
nt2rV6CG8cn24Xc7Xf/p6P0HmHjvlNKdIlC1QexVULndIayJJtbQn6xnaBLRklKzWZNRgDHPrNb6
1EbfyxqXdmESo2gEsy3IbasLIbDVY4HVvzcj1JWjZ8Z/29//3qlxdQcIl4WYybWU/utV4xe2r7oO
pwtFMHI1Y8a0ojYKYGBHeetgdIM+ObTKfDSGSD7qrkt+nUNd70LPOo5h9H5v1HUYNACzUkgEfdxu
VBiflFdFMEL/9xBrYXTQRu/1z7+h9VuvxhbCnBs1kk646/563UcOPYBUAv5QSUffCPv6+xAM4XXQ
1Qc6vC9mL2gMmmaGg6/Lb1EhUNagf6u6KL/lEtlinob1Fintymqy9OjUAhaqDWzc68L4xnDJWlrA
91aeK7TtGECAv2Mqe9SZm0j3vmlOqh9bu8n3iRwP2Imip6H0vqIGfBh0mtbBYNaEfQab2jEhz/e1
vg8Mq76NrniuETlbSLANt7Y/LEeQdtTW1RmHCvNLWdwGg0dhmE5wFO9dMRRqSwJ41FNjZt5iZKKz
/PmoaiY8SrQOjvcDSeBowWuAWLVOsuz9Lh7dofgIh+xdi1pSWvFKHBgkA5hIwLZM8fC3m0v/rUbl
h3FMwYVF11II9UtVFg5BHEirwA6Qes6KHpZ8IZp5N4w9oSSEdzBkr16cwPzH7ocvvQjCdRIC9its
1KlQGYn9QOJTKP8htqkgR3yuW2VTAhhh85fnvvqthWsLSaOS0TzDGmX/ehd4VjkV2Qx71APuup6f
+N628idCqu9vCQuCqdsyx6nDUD9K2/2uiJ1ci64YD/dDE5gBzlX7xVR4FpsiLA9TXOobLIf1eSp9
YoKVluMUqaJL38FYGMg3ulMmI+nbm2mKP+/vHE138ewCBb5zG42+dtHLIGTpfX3XT7nGcJvw6KA/
q6iXZA3mLc8tC3FvX1WPFZlii1jvEQ/Np7HI6TUnSQY4aX7bW/IlVJZ4FE7T7DSC7/58Lxq/PU/n
8+iwHWH/JqTx6/PUqCmsDQ1pzs8FO4FYQSeAhM5JBY9tbqRbCC7doqu8HkLmUNwi26O4EAUVYFY/
561H6NwMdrZdeM8pwRn3Lk6kDvJ+c0M1ZM9ny1vUe/buP8uIT4MfXB4Isnw0t///30jpkrE5Uy/+
9+s3wvBBahiRt4ufdXzfaIcqS1btFDDZZwqLkyCBc0sdtEviSVvFKB2/8FNji7kGYRKuKjPAM1ig
CzcHoT5Unh8cQSyXshF73YvRQM0Araf/PL7YiEhveqsn+fGXr/JbcWPrwpJy7myDbqT58O/iJqgm
1wsNOqxGE33IWeSedJ0DdcobTkKl9sKNff8f+HxdB3q2jK3qAW6afsDuh2sk5oT3w8FoQ/UK1apa
2mNun5kiwGHWCtBvANdM3834dnr0l/vTkPNn+9dCjTyMHZ5pSNZp9dsYlckiALZKixY+UE5GVzI+
3vfv1iuXUvJG7gnYWFIJ0chu0sH9qiWhPGVdZpFwWANZ89wKYkn0RHsTZ2LkXMEqJhfadSjCapUd
Qrjb664Jm1uRSX/jwcbFgKhnFy/RB8JlpbXga9XXEah/EZvEtgOAL9OMHYhnbVgJ9WXXdHB3upis
2nlnY7ZNfxmksZ47A2NNuNpYQt+YxNmoSuvRYKL3OBidv3XTxjtq0VQ/2ojBxpxiUQ2jdcCcgZoF
F7RHdzIy/eGIXdbCZTbBbsmC4TErUwCaunlKMyu+tr637mpNPTfzwY0JXgkjND7Vt3H+4LWVjAu/
CvKNk9OmSCM+2b2ZogJ8WiA+k2UyhuzqRXDDGoi6EBf2itMKJxeo4HxA/SsQ8tB0mHp72pJpQp0/
HzLDc5bBAJ429RTbIvoHY2pq60zz8kVvBt0ZWcKm+t75lnbESwPvwjbp0xHlC+Ad7IgXQ0VBlvhM
cgmA5BYtChi0FSQGaCJNedS8zt17dGR/HiATaluNnFZkAPmyKWV1KYq+hsAa5hSrQizHCf8vvtJk
aXgF/K9u2spSJucw8l8bkIJH+p0Kfxmhe9H7GOcAThXm+SDGe9PnxJ/7QfYhhpFMGMbsa+XCAiwr
eQud6RwmU7jUIIHDKHV+3Ae6s72lqzpmFHpVbqd2ZDM9rWOL0afKI/dpmpdexzOs1xZO20IUY37q
13dlS5ON1iZxgDkEjNxJ9aBPB4MSh5ckrStugwPP/OXQlTHZBXa31VHkvmld8yrQmDwMpV2u7tUI
raJx6cD2DQjdAsdXTco8gZW2DiGQmcA1850eZnsxL/YumOystE73jeR/dpMEjXfn3nfkTblWd2oK
SYBWOLwnyLyPTQ1WKbL05zxxSFOCdU5/vC232WDV5CSDUgfyxOXlTISlkvS+YJjT7KRqvsVdnZ/z
FM8WKiDUtAx4tvcLpM16b5Hcg92ydShF8KT5YX8lhpHSt8fAUxfxqpH5tyHz2GqbY/SstbQ3OksD
3mMGTy3B149+XN8UZ2NV144N8dMJCZwTXUXv3S/3rH6f93eOrdMPF3BScj3RD4ou+GFyCYnCMSn3
1O0aCFSXHYg7vqNW/8s0Uc3Tzn8/vOY2HTsNm/mZK+Uv09DMNei36YIM4Q4LWKsRuNpNVnjM++aH
H4QMyWNlIAvhle+TuFaVbb3sMXMvtWZyP5qKoEMg8BctTAgyn6Z0M3nVuLzvR1vFqciFfpBhu5ub
zUefcJfHjiqdwfH/stxLbJS6EYEuI26aHgzKYKCj+JasItp3ZvUBuAd71VTRC2tci6SeGeDraP6O
jf8TjG31HuATWwhVk3jg5K8kUbZFOH6REK02yrr8XB3JJRvWAG25CztG7/dXyfxKC/y/nFTj95KN
+kIp9rwsyrr9aweUCS1TYoEHVJ/oPy7voxPhEX/g2XMf1JLfSlu4x2BWqWELfDMVBAH4VmMOf2Yw
9wqmBFP3Qy6Q1Bf8yaNsEV6MY5df7mNoHIIp5gDfOP9lHf59LbNhBd8Vkixl4r4p/a8mQ6Gh1zNh
vFE64IwvWgH10duY8OpP7ayya+vZfrYAB2I/GrNOiAaU+58uRFY33bZ21QfsInNHMmrEdVD72Q4i
6ZqqkP4kHtg/f2D9d8HpvZrT0bZawrGk+OUCrhpTE1FNEZR3tnxxDSoDJg7G9f7K8JmjpeF0gkcu
3rB8i9XEWwB4pKbXtkcDJYrDQ41G4lTOh9FskLY0trG4RUJ1r8zR0xvKzO1YxaeopBDB2E4MWVWO
l1IkjKqMYu8LLKSzSCTTK3VoGwGo0IizixpSvD/zn01g/+hJwnWVY+eQEATer2/iZz5CdSR53UAa
P0+RQH0CqfR+NFZ5CorCuToYIjHkTLfQQywvg+ZtdNHU566T7ZGkdyc/TLoT7XYmBSkPuPnd/c87
whg3iV0h/0si+q8YA/f3m9LueuZpZaUjyseDUuVhCXSjWvSRW6/aogyoGBAEFDh91lqUI/X0Vb7g
vnEvHtEyy5+FbejfSFGBt6G8aC2RlCzdNOmP9WCdSZSBTarhebZsrfhIyPScUXcXJkkKHi7DXlhF
pJ/O645xKueKOtZ0tep8oB/E987PBU52v3cEc/afdxCC5pkKS6/bTyGsP1jsdtajUYutgMyETZfC
1s7g77Lr4ytFNOTAMLBK+Fl3VhhsIdUENxHmwQ2Y5F8UJeavt7vFVt2kPyHY5duSNejfxWuGBGFI
e+zu+IfPYCrKD2Zn7RzL7J1s47XQ/WFf6bW9RX3Mw9BXF6Po5Br41rRO2DK82L73Oka1s7OMLl55
88xSVIZ1kN6+l9ByZqEhbNX4Nr9LACIGXVZ8TGW1xv/B6YuJOyWTjHBSK3ZXTKbCv8y+GHP9sk7w
HU1j7j6i6Za4BudOx389GNCHjR53DgmcOZxCNiVLmJczLrRJ+Vpd+o27k+jDu6BNa7NVP6Z7nELZ
JZ+EM49XAjySBsEgkAex19q+D96s7wKUTwKgp1eab/SPUSCIGzb1dpPpjn2TDGa1LFrfm7tpOdDc
rYkJDxJZbVwgLj81xSTBEVCTd/gkJukdJkn2lmz0N0LIZrtU7x0rvRDPLp6+To4td5hhrGTZk8/Y
qQP2TBonyIjvu7lhtvghpmq2oMvSix61EOQYZoQPBXeRMU3tY9oCVY6SGDMJ3pwFqURECnX5VxQE
GWN+/llpRvHJauxvydCHJ/Tw1UnV0fembs9jnvY30BR4Te1Q7a0yn84N7KxeJldHm55SGcW7viQC
loazs8lIF1lOFKgDW/sn1aJcM4MZWOhkz3YblufAZZaj1VZ69aSL5wsDqAm2YirXLNYhsCU7XoeB
it4B/e+ivHK+Jrow1j5RZwuyLPXc+9HlGoOZKvvijOWLJ1/uLTOKSmYGpKTer72wtQOGY9Jd9Bbj
JzXf12lb3iqXHxp0GQyyYAj+smF3ft2wz5echdKJzZX9f4g6/Xx0WginoHHc5LlV+UcJe3FXw/w6
mwx8CJUwQ86gv3aRB31mw7AXZtoc3JJIbGOK1aLFI3DOOz/bo0d01nYd188q9R97E4i0rhdveeWC
pwL8fNXmWUsSONaxpC5ddrb91QLrdzAikW10GTJdjXt9GdTKfvaCHLxqBZO7pP+/zaWebku9grTM
XOqnsqMg0KQCy7JvedDHqZ4+B/RMn/SMLAqnVa+DTmVdYTBNSiZDMIm014nJ4A5pZrPsZ1WRBBUx
GUgk3SnoD0UUBbe+csl4TvTpayparrk+fqkU0c6TE83N2nasdrlTmo8sbvaOMQbetdzxrpEWk+pd
MSwUOhD4GhJYiMHgJY+4QNxqKMkv5VHMod4zlOWg5wCG0q57TiItuAwXMYGwqij6F8nslRvntwRQ
jX8ZHP824eAHZysA3Jt+hmX+1ulyyTb2lRQxbNqqeSwNmA5+LaJVPDTy2rb198Yiz9jMYve+h6zt
VNuZEhY6yb65txF0U5GgtunON/mEVmx8Sack3vhyqo6Tln3FzWxfqIYBBXpe9hdrCf2KX0dTliMt
OXesXUWHyf2t7NPZcmgtgbGoe76EtkEmbTBG13o+ONIdd70AdRYZaXQ1YZteK9J9jyjNAFPxL+5/
VHQDk2s0Iw8JgKSHwcTIlQ1Ru3HmDT97BXNHutA/93fk/hxHeqWQ5byCJl1lnkr51E47HxrTxaze
+/nn5x7VrqObO3t1VtW5mDKWW7rd9+b3L21w2pvhomKZW0vQgM8hAyI7q3a+oW1Cre2ArI3MTuIA
m3pIQRPFw7Ql55XNXaPZr0izvke9XX2CyWtCT4Pn7+KtG2xy16BIgSUPaXvQtuff1FvDmpPNcsda
Ju2l6pFJFOb0leaieUHya17SumRey5h5l5UTqcfdDLGaGFncWyQ+2lxpRMy89BZ7Gzsc7mhASQX+
kSUFSMmGpHOuEV5/cgiostmbHfhL5GsetmB+JW9XJeEO34z5BmP6OTOiz7ANLz5Szn+yOr5kDDd/
tq/9ETZSHXs3U+TmxiWPVkvqAJguUiXPqhZ2kLVAO4G+O72DonwKSI1zLXcjFfnHkduN34qohZ9i
qXdKK7UEnb9oCRF5NirNf5BsVlZprOQOLSd57PhCl2Zrw4Ow3A/lxP2lH5uz1rfxqmqqI8QVuhrO
JuVSPCSxsA7TOOlPgbB/iE5eGXgtMCiFt9iykk3oSqJuGGduA0g0OLpVTDCSwt9Uemu3Jb93sib3
rSce4EF2tA26TiEya6L0HAU8YsUwl781wQk++Ot9l1j5oxbVCgqQ3b4YRQ2EN3GI0rKCK8PHYdfX
KSZO7uEXy438o5HO0WPzW4ei1tDVTjf0meE3eP2+sfT/HEzRil0BVlnMFUPNmI+ecE42wvx2nA+e
AcxvSonxKcmawC1RnVF86hu7S4alp6G87Iqe/WU4s8tJVkAvcfLdpjo5Y1j/fJXhr6aHHner+9/a
8z+prCyDj8CyWgrrMfakfI/yblh2woxPRKToW0i04aFrVL6uRSrJqSWkwzOC+K1K6XWzbVWvk+5e
HI2JSsaOagOm3Hv0ul2Yx/WrHcHUNtvim2V3PiRVtz13bWQdmT6kyyYd8m84RSDd0b/0YYEtCUWZ
DsgNUILOwX5ZweN7qL57Il21Vuw/+1oA7FGyLvV9dUh9VBRj4YYnbFw3aveNBQuN5CETel4OVA/d
37HpKvu5Kr3o2Sqc4KbHqrolnGu4YGig729B0tY3PXIl2Ay7JJaEQYc/3Von1p/uh6hKXjERFY/3
dy7mKJIELbUMy/Kp9aZkL/x0WISQ8FeyKfpTFGi0BefDWDIsmQqj3buFtLdBWE8b+nvlczeUe0I0
FlmR+tmyN4uWVO/5JQlr+cGmsrTZAO3yUttFpnMYed68iEqJXdlVBjdCT/ckJwtBgyMu555Jk07i
UAzZWGKaURy9yEWYPNmYEwiPyItaOwWMgtY5fJQFJiDn8X6gwTxEZbJlhvXVTfVl2UblJyPNi8hK
/8NLNawTqF4Jt9lq6JCXpIDppwmx+KmdhulkPZCrHK31xuhW3Vy3ydLKj5Uxh1l1Ic53BKkd+SpP
QDHTZ6tne1q0sjjkiRse3YD+UZUwB6mk1WzY0I8vZlbVPGBahByoS16mdsLlLkW3Ngv7s5zsr7Ks
uVDaGABSQ5kxDSA0JbekEXCHxlrwMrI1NXXtouN41yn7UINFGJ8XboQdK/Xic9vb7X6IiQgQibvK
NYC3ocvAx5hgH+YdzZaCXDM9H+SDXwLYFQUuGpvmj8mW/iHklwOJd6viHS2zV5Yze1m35h6UZ7/K
BgWp2oARnIinImz/EW60jRoHeo1JQIGZF+G6JquODF9I+jUGcj9elZU9LVPCkAw971futEvH7Ks5
hT0bUB9fGiTzmsdhVDxmCYRcfJNf1QhjM6DHusN0h7F08uQmU4AbQmMClVktnaTlOV3S/B+6/Aed
QjYtRQxWyynf3MhgSlIHZ5kPX8UMN9di/9BRLj4kPTUZ1k5eaMi+kxfTt5ONh/I/4791CKHbIWrm
8i/z780wiL1gE0BePNm/Y0s3tjG7B1eWLlYyppyuyc7EfYRHmCyd2AwJOR7jh1xrQdjpHgqoGx5J
lsjao9pGb7PyIJsBpTCLU8IzHo+3IF9KyBfhsv91hZrWPRrFpVGvYKnCP8pBbmKkQXY0HAbZfU1L
/DiWrd6ssTSQqEpCEZof3IPfVLdt5bk3kZua4xrBdjzvOciD0Sods7xBwHWCpQCJmivJ3AFIGq+G
GMdSoWXN0nS8fdBMR8A30SMBG2QAjPZrSFy8mlNiKxbEZa26xzb1wwdEZt2RNht4t0VnqmLdZPUK
2vWhqFBE1QWhRrJXoBoHpeYufmN5T3Y4ObtuYn0cf1j1cIirbu0pJ9w0QfWp+/RjmVAcvTjylp6t
sYBIZ1V46C5J3TwzpyVCozFfyTYmpEi2V048S5tOBGdM0xbA9QFr54Nb2iihDCByrk4bwuYXXZb4
YsIBxLtsMP6bPc3AuIu+AERflW4+4fnyIJYF6Fy96DBmL70RjHtY8M2hVQZ4elJZUNKTf63PwUt0
zxa+535xm0/HtuDfJeKWOVC+ksj62rROiUCKsGwe9+bc3Ay3ltU8mMyyQLQuyAZAnZL/CBn4EniD
NasMuRzwV/D4cUiAgHiEPrQGvIwD6wfA1+fcz75mgyB2LP6EFzhtJ+/C/mLLHZZtE9/I96jtdpbI
300fDGZkEUZDYcDzAh9pzkaysUzk0bdoAvUvi5Z/3hDP1XUIB+g8TdyLrWrHDUqbDelKaPCbisQx
JqnrhqHnQ5uj969sgORJbXa7PHt3nBGTgc0TMwMM/RQP8UOQttrWhzfGTwpFe5oB5AXNmRSgWNec
Oy/+7N2iZ0rR0F4bwp0FP2xRUzpAT8AMMGJ/zBNjSwXEVdZCNzMMotj4yCtrNB8dO0iWUhB9XWU4
TuoZv2aaF4cO1zwUYr1dQcIVq8Z23gN0IovIsPdl6p8NNgYPVV9066ED6sx0a51aLkTb2isXY1zu
BvZQi94Te1kWX6YIXYJlrHQD2oZuPMUuDfxWtttkKt4LMVd6CCqoecXBR0zOQxNc3tBGjFrcYeXW
3ouRTqRXOWIZmmjmkn5fjkm57wpaPkQ1IeXO6YMQ3IpdFRHYBhEFJHmb2rql7cVkCxc2FB+fetcW
n5G2Rk9YPOSczXyS1tZsk+UwIPJI8vHNiUyYh26/lnnhb2FFVSsvfq8l0hi4pjaU7oPM9H4DJU6t
4n7yF6ZLkkpnIlauqlNd1DPS0BsXDJSASo7GHng33GNIYFOFSGqI8HrlMb6y0ifgSwaW+1AX5adn
l+6mZYtEkJnzfSj7jsg7a1eCaxkj/cknI/sBtctn7EfHjC1bCN8FGPiwawsir3pv60vnta9z1qEA
D3QcgFPypqZZNAyhSRu3ljpGx1VqlF9zBYgrDvtyIQdkMmx8l2mNLLBIpMezSICccynajPo11NF5
qU5bDj1wFn+M/U0COB3xZH5tS8Z4hkN4iQX2xQ5/TEORPQwVsOEoBXWcaf2ZsMrPJo/OUV33DADx
UEXxOnEJiW2JLG48MLSACWHc4EKJe49nSmqWoEBbuqttvHB7d0/tBmQ997+FY/KIjfMaeOMlduSF
GuLZbmZ/Yk/aK8/AtoE/a9X+vidjgQeKj9zE/apPxDy65rvuRysidred470VNd+xD+0XLWcybrLw
MFx3uSUBS+vK+kdljrWN7OB7WDYrVcbtzkCD30B83jmut88s9RT4yNwcsG4Qzchg83kMhumen/Rm
5eYTbgRxJDDrGGL/jjGC5lgr9UoyjgtJnWiu6Io2Uf9Zh8Xeku34yPNe3awGdWxKWF5vYBe0StXu
4ChBSwrfhFluRj/CK11s0i7IHsg4eKxC79DjYtWbDaWaYUWzKiPtF2VCBq5Oik5KmkUAy4AYiFVI
NO2i6YBb62ZKmltPjKIsSQcJS8wdIvxBfalg+YPNoxBuJj52Iz9tm+qU/kF5YfxkLEfa2xXxP+AD
x28GPoI2boetJQMmLFo5k1c7cx2wFeSvRwCwtGHGLQ+sTTkFbyVSoQWBsi5eOLXOIeDRfAjMLTY1
JJmpvWG5puJi5TEYiy2LZWkZr1WdfNgDdNJ+oH0ZCRgPUf2ROhQcqm0KyEuso4658M2eWWbf8riY
zIcYkijg+GppelAfB6hMfjQac8H/YUvSx5B2r2xnpDeQ6ogKdI8RJj6zOaPGY1BYtKm3Msa6ewhz
7Lx57n92BDsL8EiTMS06ZsYrntEmc0eEmSLJxvWQwCBirEMOpH9k67ksM+Y9YUjyvOPSh+vZeFg8
0tpM4dT3WL5MZdD7QvgL+5QNEArq+3kJ2pmGPHT1AWX855T7X7hlg1WtKvUQVsCNgUk8yGgWdpv2
BsGxvZZbcJZIyQye+DExiIvMBC/7w1SHOrTJaXaqvQtEkuV1Mje0zplV/A9h57UcNxJt2S9CBFzC
vJb39KSkF4QoquFdJvzX3wWUZnSn56EfGlEgWwyaQmaec/ZeG70EfcDo1Fv1h0AWDGmcfxyZXYEG
xsdpN9JG8dhz9PJXxPxw5VKGrdzuJWZktEKtejb17rfsWpx/IaxWBsFdkGzD2rHXdi2++RPHGoIY
QTXO2GkYpccKulRGYtiLwLjdeQZmVjCyIE0Zx1lFRbAo+c9G2VmgokDMptToYV+1m9zVyHxKUN/y
TyyfBnS71fuJcA64P3ZLyA45x4TlYiMBp+3telcpnHbVsVC5WIEV/hVghgsV71HCahBzJVOzIufl
MCnhUNVy7onS5p9WMxi7TNoeMomxsr3XBrj5A0uwu3KcHzO+wcKTDQEOfUGdZs1Lo0sdj1nngIji
tpwvQc0SVhzLWCcvUzjm6+A0mCZ65z+Gje7/NzchNxGyK3YGzzawDv1rbqJJJsEBClWe6Nk711Xe
OgXxtUKdUpwWAUjWyfS5zQHFldG2Uk1ySZNiPGAb5KfDwCBjUusWUZYGWA3m/A38K5l/ZVe+ZKrB
HaYBCQkG30KSL9RJWvzg5mwDWW5rgn7uo4jevwRZapxjbXitSs2/kfdurEofCOnd4weGKl8VvWvw
bKzKqp6AuRAEY3nhixgIbwOXm0L3RytA1/qJxDSM05meAJltnMeUzcdr82of4YpawZxVTzeIJGCR
ZwwH6PvvchmcYP2r9sRo2EcCBcXeTqV5qIT2vTZamE7trL4Qgg51/82tOnLPVfbn4hbjNW4s5z8U
Zsa/O5ougyCm0xjICdEAEPQvmeQYNsC0mLmuKpzNVWDhYPIhNDMZXfWN8PZAM1BwwsfTTKJgeyZC
sxIXnf1UC7xjWsYRzDkgjvkPabDxb2kwuk20ijyvpu8iJ/+3fjNFG+BnnHQpveL20CJcIyml/xAu
oLROH8vTPQbayduTzbDxrl9LVLAWJDXDDUf7+R9Df+PfEja+JQ9XOVUY7gTYQv96NzPBctwI9xoN
XrQjDJrsW1c0clsEuLDdqX/Ve/VLN9xTmsnHgdnH1dJjgvuy/j9d/6b+b+Gxa+NEsn1c0bbhuLb5
r3FdFwRROA41m4jGWFKXw63j79C3xLM2c4y9nLqTDMNb2JHwwWybQGAjc3Z+FtlPXgb1RWcxy+B9
bPJYD7Zx66trXSBSmKcvZu6oo2kbP0TTo2Ia3WgrSqEe7qMZ8hgUooe0gOhfxniLVNBZb+7EWWm5
zTTj3XP7fDamhDtWBVy202zfCipv11nOxx+7BhIQ4SBft2b0TN2BPCMtBoUOEv+Vl0JtKz0svORD
89Y0OpKM3Zmyzf9LHdFzGCu8req7itQaIAR27q+JkYw+/baDSYMdbD9lfr4rhQaVXLSzIjkft1UN
Kr4eaYfdQUWYprzrCAb/QZ8veZuChswxsYr6SeTak0m6OdEgAb/X+6A6NL0Xh213NpZjv03oe25L
WRHOtlhUY5MENWSqBhmvWXQg4/jq9hN9XJy6YrIatHaG8eo57bONegXsWmm8cvRB4TnmZ9Ah3gab
QrCJdE/fQWdO4ewxrwx6MW6BhMLIpBSgJgXfMxnkateDFC8xbrImI14jJ4S0DeWbUWJXppjyL0lK
bGmly4CKqWGiKLSrp6LoQdLF3d0X5ckjQ6vPNPcxgg3sObF1lpFt7TtOKYXb/M5kYpMxbniP4Mri
E7px3nNstuvUJ9V4pRqaULbVK9CF0J6asLgorypIjJ3+vIoujUYaiwVjCbg/kHwffdQlcKrpOpD+
wbYaM7doxZHHB0MpYYbPu+WKfrd89lNoRH2Cn6Qpkv7gRkO+r/zmx4iV8MHuRuiqkbBPwGfEifiD
GgexdbRD3lnTcEW5JQ5dJApWNF9Q1MUmmXsM3wkPkSBUC+9ojR52XmVne23sATrGItwmpod1XPfM
NxDhIQ17ctdQs6fzSLhP2mcgI9Mzk13J5ALsQowm+/7Qza80e3wayX86LB8yCK7TGrd/H/zk20Q4
xK7yO5BFpV5eG1mXV5+cYKp1nMxZzDxE1DphMXmAUkLD9QUdfgJhMYrmsZ4vfe6d7rAvchbp2RNr
fR28vHnKMvEOZF+kJMdZSU1f1AeFienSGm/T6A6QHpmKpZAZsVwbULG4jJptbUqnTgGZ2DomYC4z
pBWpw/i43OmC0x/ZN2ACgUnNxhLGQMFtecXOAeox0F885SAED/zXlHnjZgAjeZiE891czJ3yZVSc
/zs3d7e6nmsXPa2tc09G6xkPd3DVLBDoplsan/jexnTTgTwtSyt9JOuoeSYuReOEbE8PnmrB0mbY
6oIr0wZ1xlsO9LhpOuhROZh4G5DOkbb9vp49bKbngKPJiSLm8Cvlxq4bJqhJEna7yTAVM1cxPAqz
0wGpsd/hQAwfgu6HG07jKRbIbGkocOJb7nFZwbgf26+FHZL7FeofKxVXWVo4wuxO3Nhf4SlkVICO
K52tsvVH7JbjaaG4ddruLpoQ5NECl8ma51FQ58nsqbDst/vn0C3+INiPuU8+gLOX5kgaek+T34zF
rrdpFM7/Tg52/jSMj9kMF3CpMnexI2hpzrcpSaZX9HAZWcCjsU1zvblmdD9t5RqvnRTZS138HkXO
wjSPOZrhSwbxGFHbqF2rlPYrKCiCx85/qFC73zCU1rtggGCVzNM1GQ/jxars34bX0vLmkdeCA4IX
+jb9KJ9KN6seNKCZ4/j896Nkr0fXiqW4/qR9YK+cAspCooxjQXzTxU4VWdB2VO0r3H4Hqxx8AkL6
7z5/+W+4nSAZ6+IHM/UI9NNLKvJ4A0tweNbHgRxV6Pq7gPzhrUynis2swwmhmnJrFrm2J2luHWQT
QompHTyc210f7JyA0ILluQsGwCVWNdB7nJ/AsoNRQaPVX92lRw1VwYnhzIUUY6RKtYdtJigLTswI
mex+5IjhabTK+VNdIQgN5d4Q/CKHsf1R4LMkNNyfqWBc3P/7yrctm1WGCKwiLMxrkvnhnlErgfPU
9eiuG4nidYhT8zJWL0FghodBSx5znu9LOV9SE0uf6VW7RBKa4rOTv1a+BmQOCT18PkYwAEichLki
84F/8LSuh87zHkfN+cdvQH8FYdlfGAi3W+RI+mq5XT6hgubVw6ZzyFz61cQuGOnFg7cio1G7ov+U
64j0wq1YaGmUh9FeQ1ycjci2pypq31TgqXVlWOrhvv9hzNMhy//9oYgGiFZdAejRQRRwHVh0xtXy
0mzfKagIAEusi56J8D0u/S+vC63j/cTeYGJbeZAQQsItP+cXemplD6RtkYBIapwMnfatkS36GlHt
W22kLYBeEXByO60APdPg6gE4Z0U4QarK8TrpVfmJeRMNpq7Te0sSWT2U/0j7K+qRdDVxZxwSycPT
TT71OCf8LeCEa1f406trRzY9pKRKd3adTVfc7+ZWb0xC5doaOIAuaVvMBy9SSofNkCgaZ25KckWQ
fZB5kG3SUXjn3G49NE/jG1m4m5ZgqJPDU45g9O/L0acjVuvut7vxYfFA9DnE4BBFAyu1go8tltVM
6cT2Tcrzt6Em5H5EdrFaNE2LKlxp1vhgVz/rJDfemddMMH7Z0YezCjX1KAzIIyCbEhIIbApdozSh
XAvdnjZFAzNe75hbZ7e50ehEO2XTmjfm89HCTklxhO06lNbbzBmBF+vIIAmKwrSgVTJ6AZKQrBAx
+RdnOYpzkDfOOa5yp/IDwub0lVeR1JvNSJGoH0zWxJrTJGbXOx7lLyilcb8H3sfYpR6aOvKwap2l
fLnNnIZORUpmIhm3hrZK8QTuyQebdgiq3E2SieIUGunvxQSOOHm828FL0x3OM5o+7UzjYrjUnrYP
fmc+zKnRSp8d7hTJWSN43KvrdPjGVRscK8UIabmNpTs8+cbUHSpcVEaWwdA39H/iAQfH/e1B34rq
XGRkw8qMAanh3SAcvDAmcYNznZbkqnJQN2IpTrKiIUY2FTFFWoI8shx/NJnGhusTUBz13m7hbJSZ
gi2YR+n9trd7eYhN0ozdKaxexrL79AfpfRjgvHLOcaflks6vxrib2cbWFRxX8ugH4e86ssZvIRso
72KIwaKqxm9ujMVdj00EBfxf8E8+S/MaJWV8JQNje7eJd1gVflA10G4J2Lgom+2jjwl1p6OWfQvH
5i2aaB3jNkJD4IT1Q1L3BDHnjFbyPH1HyLO2zdZ/akA2HCazm/ZVGcWvAfQvFgPnIjFR3kLDjxDV
R091llVHOcotYjnjWjmNcYVyr1+X26Tgb9Fn9U/EjMVDEbcFVNOK07JF23q5XT6hqad6oSCR/3AY
eydYW+GY/yK5iUxZAo6H4Te5DJcFsodE9t2jdHpO8qG+cUCzVgxIE2iSs4gRyFu9rZVjzXlq8lA5
RN40o6ODzlIW3/k4beu0txA+wErTbiUxATtOccwlJSDMwsXJPZXmiQf1Xj9xKlBb3SbrO9DS8oa6
zN4HLsFCgSo7YtEIzQvDsL+WbdXsy1DvAQbFzT7SBneXGsOviafsyrF4WqcNIXulHz0YPFFvXZwZ
TDRM2qMZlQHszNeo0vJNDqoWw8mMm8qJ2mkLndv5cLZ8VjRqOjgy13YtOuwtvlEyc/0RtKYIjHct
dr4Khuo3I5DmO6OyjZ3L4UWWQ3uQGIJWM03l7M0VDpo78J7gp5e75ePukFrEBc//i/j70kO/AYpr
/jeN/jN0fP3kjI23Qeg/Emvhhufl4s6vygR70Xp5GesE6/2/X3/5GrWvfmt9D8ms8YrbYjuYk/II
tbcLdkFwB2Ry7YEC/1GPjrQ3leM5D7mbeo8G2KxlcN8A1B+0Jtx6sSufiCKQ1H8DDHjq/Twv6+ck
SmjCq+gzKEW1ylqL6CdiWwmDUecwr/5clluOjv26Kc2BtkBg3aSZPTW5rh1tRyO6qqm0M6S5cCuM
utuzO1tveIBI3cjLrav5+ZVjWXlLbKdfJ0C1tsVEflSUtILQQMI5Qtsaf6Suc+TZGd9EXh2wBLZ4
VQ2Ldn9e4SMKnC+PcHvlNs2HANwT5mN9GGyP6J1Zoi30/C0lDuZMb/uJwWJ0WegjPAV7pnS89w1j
vMkknG7Ap8ebTdLMsa39x/m/InMendQaTiRDau+tod7t2NcePKAaVxnmPwPEU4y3nS/bTv6RaRq9
pagGdk3tGCer2/muO7y53aNtx9VHAUHuFnXxK7/arY6S9XelKBdmjsjkmQ+OSPVdUGEDcQXhKWA2
FAC73n8VbdZv84z4xkUpaBl+dhiNgaRrMoSquSKO6oqCKaTnmlYQ5tEdx0wrqm822OJ9MxvkMqVA
hKWRt1008xMkivPYM9RgIId9Lh8IsShGkGo543syjvNfTU8BAWTnrdHEryqSH1GWUhThBqSQJJFP
ZHn9EsJXfGZDQM9bE6qGDyP+AYh0IUwsH8akBF2CUB0tEN2blYbf+qHXHmgt2293sggRqtaR8ZZ9
9Mr4uQB29OBr+8Vdgex9Y2SBenTRhp3oOYI+DXEn0yMNnp3IL9+RI3fstTY1VVxE33ksiOAlQYr1
nChKp2SqIfuBEEAUH3RTU/UzGvuD19f6u97QKiAfpF6HVfVPKDT9oWz5DSyvQNaR0om57YFim49V
OlV4CukRChMrK/iCn0ojW5Qn9YvBDJo3n9yHqk6bQ1JqV8MqowcrGdDHuB2FwKjWnd9ywMTadUpb
vpiXh6Qfg8Q/iFnwnjQQzCQrchZa0d424aG0wkj2hKFkKxGZ6qExNm1nJ5cmy7I9Q9CfvFdB3BpR
R6sh2yVDc5ot4O9pDvO+GUjdZnmO3k2XTndsgSpcPls1+mdfiuISMs/x5uM6wzj9Eg5GxVyA2V7q
Ux/50dDsU740XYXY2C56Q218ZsQXv4y4lTaJU+ZHlO8zSKTAyLGPrKrbk4DEL7loyFusxmQ/eqI9
FBBE3ga6dQYl3yfkTewbxZg/6Pp4HZBj7tD6Tcey7J1TWHFoKz1zV4zI5c3Jrq6VO9jbga3wJfAj
b0Xn+FuSRtXNm98P2fx+IIile8GbgGsyxuUMp8X3bCrBmYJspq722ODkHOMmoYZT5EsCTWEDzg9/
T3fLEa8wq3O3oJlVisCvTgY8LX0YF2uzTUmTD83kHHed/WwGGorqMn11PZJWy9iXe0De1NpZUZoQ
kUR5qIfmp1S+fPX9NjvYrGl7qvxDxHTsofVzzkNGUf0m7mNI2t9SI+rDzINwb1eq2A1lxBRES7Kv
XGw8ouST2M5/KnRXRJz4+WUCJ3RLwfGthZ/mH382bN27In3UHpyxoLiva+r9OHVeiskKXkLfeCUz
0Lq2odZdy9ImVdS7QBwZPrRC5hfHAV1WB1InTM7YNEb7vpC0VUCYkFMwW7Ry42WMmudWCe/VTbpL
nLvZe6AMVgBlPEd1+yRmVE2Wk9wYWOOWDLLmtXPbteeTo0qsBaUHZYu3LRsNsl5hZufQRq2siURc
DSdqSCLTsQLPXEoCeAie7fc9M52aVhF9LhizjYhHrLhFtVturYU2S9rp5pN0nuHqm2kInd9yUEuW
JSDg0uO9OvlbUCT1daibdsPayol41vXzN+n3mmwBxRZ0wgQc+t1iZ+tIkHbhwooEImVCsstBgG8l
y5JfGCbTOzA8z6yv3Os6mmeTfqmMpjtOsXwd2ltSobPDPXSjiauO4aDXJ26i5aNTS7h15bzRECBL
oyLILvTt6Aohu3qfWH61jHXDqdp4m1aEtFijEh+GDwnErgnzCr0B1XgyXeou1zetmRqbzE79XYHq
gSx63LqbbDKtD6wCeK8LV9uRT8xovOOnNXrksokZfyF/QtyYXkO0q8/LhadAx1lLPljQjt2zf0O/
FuAPcbbLltA5VfGkpA7m3tYIEWcnHwcvHYFg8dX7Wv2SI6ArJZ3mYBrugAOgIx7am4gVxkrZWXA9
OBkyZePcs1yYIZInNBJks9ziuD4NCrJVa/V4nxfj80AkTp6Zuxa//osh/hgzlM5UffEQlXoib4wY
ssLqr5NEbTnWkb9ZDNqxk4tTsyDcRd+lV+hI9UrjhH6sfZE8h32Rne7fFvoVm0e8hBDlyXhNgrUk
nAhPticrcAkL6ZmKLaW1OT/Z+ZinFwXfWe9RZ01QJTia9ozZ2pREn/mlraXpNTMg5pCAVyFyYnwe
xrl59wux1Labaqw8+/hk0NeL1tYk6aeYUts2s1Uen2d7BfxybGf6/nLxE0PbCr759d+PNSC0rlkV
7aROC5XmOkOADkTmRsSDvTHzUe4E++qGBb3hYJPU53ww5YZO+WfVWNFliTrobFWdmDqQ/DCP9gqD
tCecLvW+9JDezNWSlVgoJuKEDEcrKi7SJ/9lqfQHS0JPs6N/mIMEnCoCmNmTEbzaSjPbdTqSCbH4
oybTQ+8ZheVmuW2MKT0A/Q9WThTIndX2Hebq1nhNZSVPKEVY18eueKp6orIIGSLzUYbdJ1U1wUym
8w3zlNo18xisiEjVE3Nx2/NG/F8XZXaPucGUf1L6r6yxg9968quPh2fFDnVqJZFILMrn2OAEA/CS
+Cwb9IuBNWo3DaRQO0MZH2CqRE8qJpCxyQhCQ77+0igcYBmCVUgDyHpSTUfc4aDfoZm6XCDIPulq
htpk41uq+Jbv7U0ntePH5ZDZim8ic7PHRsjmoWcUzO4Xnr35rO86fQKEaL7/87KCeZtC3b2GXnlV
06jf2tJoSYBV/iludUYHWDExrIVANfHh0F2EnPRQ1GpvwAI6KUXVt5S49Ui8ad9r6YVh10skR58H
+4LrWD0A2CCLY+rsfxg/oIwr2ugytHV8SWXw6RWSirRV41a6BvH2B9IPzN+17724mj69NXa1L/X2
9/LnUxyPnj20ks7ccZ3f109+xSpLMvGQoOuqNOfs+qr5NGBmr1SYZB8wIk3eKG566kmF2CQuo5d5
6pASa/CIxfXcKZPiAB0cAV0jNCSv6dAUejiwc+oq5ZXnpfdLEsOcpMxPm6G7v6iCibtIw+j7hHls
ndeWfQ5gwr40PvWlE6onvQqiS96FHwY/xzvHdYa6+NOWO31aD0OZv2eB3kINhGvpZb8iz0++ggwE
9JhqH7GVTFsb0QBKV0EsLMR4R8WvC5y5r+3P2CX9OJTonNKywhtbw6H0jCa4FYHXbe1RdM9FVgmo
6VP3nuh0NJuiYJqRWdkWlV59dl0QJfM5cNnPpHirG6N/M3T9l5b786khppjtrthnSeoYv5ilDyzt
tfmCoptOfN0Xe2UXe9kAibKzhjmY689RFki/1t3UoxSeP7h8OjSEdylpfazsqcH/HEzh9e+lRKHj
ei1wxVpo2ReSzlyrtFNvsmFTUcxXTGD0XOaPOn3k7SbVvqdmUF8LW8d4NbCpOFIhdplvl0+MulkP
K+XU9VXVwj+VXrZdPvv3f0l7hrly0N56yI6PI0DRo1YgEi1QQT0uH/Osob3yZ9yD+iEERgfHkOhh
tXerqb30s9h+eZU335n+NIRO+AwKSs9rCRbDHkhCPfIcRCJIt9Bkhgzj3zLI4UcV0YavBu2L+Qrq
vbgiEI8qBa2nE50138wvfy+YICWSdvdraTiGuT4DgCGS1/15LC3z3LtEUYvRadMPM7Lah55jw6bx
YGEvq4koFcCoEs07qc/HTsVqnYW8SaIo+VoMc4VKrGOcwu22daCeI/7X/bIPtS0xfn1morNtr1ij
sq1jtdELPbJjAdz8ImcISDQ2A44xs0cQyargIxJSH000eIfOPDU2Ib+CRZ0AaPuxHIqJH+KDNeUU
uqj/R+qVl9hnoSY5sFsPevszLEVzSMvAPLptd+yF6RI3X4qTSuFQkq7ZvugjmYSWauR3L8ygZOjO
ZnJmSpc2VU9eCwxmdg/gGMVX1UOpdofk2hu+/In2hWehNsJrwt77KDR+51lvBUeLOKDtIn6ZqH5W
lsME40/vlxp+21rM+dBuEZ+ohgk1VK3OiY8NsA16GO1qziK1+gdjRDrvu9BGl71zaYCbvYfbxip/
aR0h35XjnduEARsdVHFmuvyZqXpkYsJdRSAQZhG7fjDin0EsB+w6vr/GtXfS57apHINqi8mLsWHL
UMCAMviplfyIdV/+prv9Twur4421MdnVAqMj7f/2qtnbOiQ82ESNfk+OmByavKgBOP3M++jYRMyD
o1/V+DD48ugu7HSll0AAATJaWU9kMp2MZWvqEWS1lnK/h6JoNx3uj4vUKD6M0R7WoozfhqFv9/dh
d5t18bm0Tm0unfdmhFqBkMcn4ck8A8AQRxSlzMDpjp1Z2eiu58CclVlel75JULJBjzkN7HTeEpeP
JeIX++QAmyKPbgpdyrofOxioJfnyaGW3ki+7CxMhXudu8xHpD6SS+TYeg/QqEs58ltqNDaIHXLAV
wttZt0jH037uTdg182c9NwvPluKMwuzdeCkBsfiNH3/zMdAdkwF1GyMIk7x7lKkC7lzquOmb3/f5
3ibf9chw0nkiyWeaAwaDdye0D0CyjHXW9d42lp6Wbi0P/EqniW3fWh/a7LH258vyqvMsUj3BHVwY
4r0j3ZieFMGYj7WwyP0keum7VkTFtsjEJaBxdCVCHlwxAQzffRzL617XzHPT+fGbThIEtkzjtMgc
7p5r3TXHA9uaxdEtGR+7SHtk2qO9kzT8fcjT4E0GCeOIsF2ZDi473+HhyariT6FHKnq8/nugXnqO
WhEPe/wwb8ob4QgAJeqPhTM8gRfypE4WKG1riIIhB4p5+Le86pz6R+sxuFradZNrhDdHPw+OdluI
OExWVskUTSQAxuJSpcMRb4fctHNsVwTsIXKN4qkxdOPYzLNn+sPgqafirXVwvSAT+NHXxGHJwJj2
C1YjcRsoq8YEAaYoMP8POs5HOxkMEElxOUfJPLaGnHgIWC9DrS4RUYZTfYkL/ezVAZpKAbX1IBOf
dbmS6aVoeFNXjXlwujw4KQrxeobxLZ/LkSxdqlrdqkBaLfVQMLEi6CikELWcPAXEv/HaaJ9pKBnZ
OF89g6jpe9c/9qxp7d5nZS7YjNLNw63mdd+SyGBF9D61MXvGawQp3BJHIqJwkiqiC3Iz/G2BDdkh
jxhWohrHm143yBGStEpQ+Yb20aqJBBsR+XUawbJ+kZ4MwhzGldQM85jq0Z/q1PWmfn9/q9zx+yQX
xPQWKHfGbFA7a7LCTZNU7tpmNsSY1OQJbRmc41fZLTJA0i3T5/nOAh38eP+5WvoXT06oP6mBBAAx
p48vdRJN+GG/hCv0Djmc0tSjTTRP5S36epfAku7GBsu0DgLOJwzk4wumb2Br89wkqF61ciw+Ul8p
RA5xzvZQWdtoIgI2aJPXrOdtLVS/CxvDOi9DdS+kDRPCXDhWVfpaZPLHCALpwcgSWiCVXj5qjAsp
HZU6YEzIz07lIGqX1pNWmNE35WiU9lQLU8ZQcfYRLDKsQPrxumoaTC9R/VmZtE9tKsFX5kcvmRGV
R58z1d7KA1RRNEf3C69Yz4ijWyAIzaGaB/rVBCqM72OD86791sf98/3TE7yxTPOwgVWuRvqrq47A
w+4HpsbV3pHrB/sIwbMNFcZRpvOFwQqlzjH0g2xfGzOnabYJQgontVeoaau5jf/eD6R6EKrlNSaC
eUM9lvrFngU8xALPCylouzslGlmCf6/HnV5E+5rfxIYcUblJUj08GEVKXHus3Wj3iLVWTsFWs9Ej
9x1jpj6Z5wdI+TsTGZaH2OlGH+Ndz1T+WHnao1f044mmDmKRvqq/myDGV8slKlt3e89OwIg50ha7
ix7QZBGJw9lnFc360LEWxnFh3vc+E6KA2STpNgH9C+mVxtXW9uwA5U055lHQADwu4Cxmv5Io7b0W
tDZOM/20TB+EDkSK8WoawgNYxhpd3g1Yn71xnyLM2MZNXW8kZhDsHyiCrDja9mFAVAsD9XsrpkZC
dIyke2sQ/3wL3DGD6tNt7g8R3LcksSP8h5X1EZV0ZCvNIwxEmOMLbPe9LSfyXDIcRMsoQsdQEJch
wKae5qWWi49ey5OvKEOJ0hEH51bMCReGfYDcdNfwnkf13agzrm11VqISm7DmFCGU05CgyiXS9R8m
IxGO5Jj4WVzT5hhbSO/iACl32V9dwE0sgDlhfIt8Uk+c0dgkkqXPoECpZ2yRIDyb6VvG05bbD76v
Qx+SztPyaAXKZmcs+gcVbFwBVc5tg7kym9+Qv7026b/CAuawMLQeEpw3YaMAeHV/j4W6lqxyC4sA
u6dFOistidDMs4PKUHzXLNerBiHyebIq6xBLoDr9MKHqpSY7Ct1VT1qEemW5NSoMdEt0ThRGxiVu
oHhAUl0p2TvvaAOONOPpAtfjZiE0KOqQrcZ48In+lYnnmt9NJfmZ0rzd86tR0n9wjZwh+qJKzJzu
ua19/3/d8gfQ7uCdPi8zmkScdfuMULOyc5LzJOt/lndoifSKqUZPa6xIyICQYU+ShwdZonyqpcdM
v7ea4JiM+jabtToLYIGeV3vI42c2APLxWIeZWFs0+jwcqJ5JVoY/RP4jFOhfNGX2fYiuxfUj95xU
7afpBNA35lNTH7J/ZRl0ZtLyykvSZeEzw9WdVltfjcDDktjW/xGupal9aWMGmoU0GTVngAn5ruHr
x7WFlyqJoWfYeU7GoDSSVddlr1VBQ5ZILHEcCGvf5YHRfnRDvmXkSHSxKrIXwAqgr1A/RLT57tKp
JG3D8/3JyGfdd9vDXbA8YmWieaf+c0At6TfUmWYdrZ4MTWMmjksDtFxYDQm9+uylD5roUwtn/Xdn
zaYlrzvFlsAYPZnvruRwVvg+aZKuNYBj5bj797LIGZbborfftDnizghrfM8z4oUYrfC1BWy9j+uO
Hd9unV1kss26CQiChacwmeVKKZLWFrACFjR/Kz1WDKKOCFjLCvM2SkzVPRrEhg7DIWnLeEdG9WWa
lyQ/ysW6iJNoGxHHhQ9CkgvPoM5F91nVGwLaJkqDeajMWnGu0qDcKyiI39P6VQZluSvLIWPYEr8Y
bqn9tkAcKCrtlVHYCCsQWtHLn5tUWmAlGhPIBBGBjdNC60IPG6rFUzPLECIY715lsG1U+PNDyLMH
ImCLvZnZ2lvX+U9JYxPi7BQlBX7k44NRIZRbt7D3lBEPxBEh++5seKdE0UxbEXXl3nci+7UOvleq
03/Df/wa+KPfNKTDnFxVvS4Af70tr4ijlXQzEFwfhVn3q3AeobQOa5C0x6csd7oXt2GJEFn6yFtV
QxDJkDYcnG+y8s3DQrWKzPwJkcN4vOvIalQWPPHhGXCHgEBojj+mFImpPmjkD9Wte2uJoKYLuDbh
B7IfRPoRwoa2Scvke9S1RJ0GXv3Nc6V3cTE5SWfEn+tUoCk5j+yWppPtTu6h18FlOyEPpA27c4eA
vXokewO9NXWDi5t+HVVGBqcMlVZITlDYJc120WxpEAl3y6vQcrNdz/B0HdbTj85ph2vtZfE+iFKY
CknESLSTL0GF3mxUIIvohrgn0pXM/ZhZYLcLBhUAN42nMk+Mp9QEIsJiZwWNuVeYXNeK3eIY+wTU
LgtQPLg/W+lAcmS+/5z79tWdyl86oXoPCZE7CH5THpcC0Xdqu8Ghae2XhnT7cxZ1OQ5vvqCe+eU3
/BO/SptxN1kR6yh1o+cYm9SeAf3ZRFV4IJ2mpsKLH81MdMTBZl8LmbJz7J8g5cRhoIxFBEgeoca5
GKZJmv9KO++A7yb9FgQtkptBlqeK2N+VEiJk+kNjoBHTz1YPYjR3APDS/2HszLYb1dIt/So59j1Z
wAIWnHEyLyTUy7bch33DcNgO+r7n6esDRZ2dO3OMqrpRCNnhRpJhrfnP+c1hgNhcBsZKjwnpXFE7
NoU4WVRd4B/ddEZHragSR24tFHlgeJ5S1JAa6wHQBP2SbcEoHAOIOwnH3FttNT6iQG/jGFeVDvbm
3JtJcwkLgmUqxTUbnCniWQnpDk6DH4R9aJPti9tlb88Jnk1U/6hk3/3sJkq1+UeTKTptK5GUhbID
q/joJ3X8lCQqf5hzhOZ66rNa/XmRxMskog3Iw1GxSOI05q5J7e80tWwPbdjYL1Y8bnCIj++Wj8US
c5tyUFrxqZBwYwKsGhfLtytXp3fwxCIqeDJ4Iih+vKi+Hr+mSfhSpNHwNjVVBKUhmh4NO6k33Rhu
va49ys40gJKLdxNnCiJ0E9xyxgxuW09r2MBa+S5TcxiuhPlwcafdUxBjcABr82NoMX2pXOxc1Zlu
uU48lEOJlECW+T71bdzBUna7VpjhYwI5gJ3DjU5ByXp0qLrwM+VtsdVfdYKxKFQihx3W4DZNt/Y4
3CIoplsc4HTXtjZxgqimtmUayvXgNPJigTReJyP0mjIlZJni/r8RSmXcJ9X0tbwW+f883jOqIxIX
MgHwKWBe2irwI57CqIfUp/VnYXkfRgORMfFscavq5IpUjfxxamJizKwOhY93h8uqE18rDRwd8i5+
FcDNgllhiEf3R0TV8jpKSUkZFgmFAcTwxgj0VyXQGOGElRWcIWrYw/jDpCqr6/J+3zVNtCt0nQoB
fGe3LUpQVKS35RA2m96AYzzOFwuRIpXiy6bTJdT1w9DpH0ECWlwv+fPEGZj9gEY8gZl/1czGALhL
yWlvNtmL70wEeJGvSO5k+YOGfXkVJ/pw7HJQZaLI6nPkpfeRV1eXsS7Ls2zT2lUw4rpKmdib2BnM
o2DjvR5CDwo04vmukobcFE6Nv8GyXrXSrs6IJfV50Itky3Se3mLne0muiDm+kgJZW/H28U4EVz1C
fjsa8pJNborxUkbiBQ9sca8m9IHpuvNpCmoDPR/f4aKD/CmLdLqyLVTlPJkF+uQgdolWauiRCEZK
B46QuPI8x0hwqku/eHVIMUYIXbVqi2d2rVACbYPdGryedZqn036R5P0I020Ej9JnOxDOq8Ukr4zD
6A392s6tYZtPHafRWdmkoqFd63ZOaidMLkoggzeAREYfU32j1L/vxNlG1WL/JVKa9i4gBUgmsGX3
h+mNIuWVhoB0H43Nm2PP8paDZdP3Ivt8XZXjdp1LOmS+CktDAIwy+63FGGM7BHnyWLNKdYR/W8w9
7nQjFOdqmlipzocabZv7iem2Kw9gjsoMWmtClerg6RgiKRFud9D+qyfm+Aw/UyP/FsrDyMV+fc3j
XM9FRsh5LhKeeu6SNHULMNBPwsufZMyoAWvJu7QDFnUxKk1ZYpro4uJxeWqwwG0w5B04d9b3HZrc
WRjJC9M78TyJOardtbzhlHD20TTtjpMVnmd6SZ5qXp2NVCx7S0kB+V5Q9+eQAnbDCbLLEplgS+Lt
44k4cCxCvMVR1mE4ysxHpTEPSd0Nd/QFmo90vEjmzyom6RqoSkN44ZJnBh4b1GGVef5hTMPxwrJe
uk1nOkSVGpgzXO92UtpM+i3y/FXfjvfX0ZlHLtf182q4aRLEL1wP1Y61h7Vl3T1ulpAFuJjfh20z
tc/TZSlI0xKcc9HE/CGYO18iP4vnZDlZoRQfBBk2dA365s+2ZaRwKIlV+YXPPpIPrNPF14u1qVzb
YchidFZ6MVuJVUjQ7hQJAvG0SV8h0zVy4G2/pJ9Uvef39ujB9HSJGydhAFb7Ek69Eb0LO7gxu1F8
cdG9offFNWQuzktW0ivp8qwm+1ZUZA6zbASaAHNvpIpxS42u/aCobN8Kk7Nj6x/S667ax3lkC8vk
G+ZHow+ie5X8DQZ7tdtkqYHxieHTy/VehH1pOb1rehWvCj/HPJlU1kPMgv/KbF5+joSaAxeNa+pC
XrtS680Ts7Xq0PjlU56rmx6vKiVX1uRytgu/iqkjZVx2/VFSrY3o6XDC6PIfOvTWTdow2F1UalaQ
7vX5aW2DEqn5yqNFPrYhribHQfO2lVbWLxNG0INdDTXLcFNfhz1QtEgvN5bpe99VqT8Uqnzyi7F8
Mpzki5qp+INI1Fc/lEAJtP5NsdIjVzfjNRppf2XUyEx+CKJ1ICMX8kJy34nAfPRGh5BOM6i7LLdM
6E8UuM10QC8ekrsONyBpW/gUGtesLd0iv/q5DdkJKmPv1A7snii96MOEkZ8d9lU1U/2s5c0eGlAr
vO7VZzeOPfLhGni120sh7GQVWFPywnaaZy7LqrsWnOJej2bGCjg3hYX3Y+l41dGnXHxVzha+5TG/
+5Y5HUe1KV/UMjG2TPpefCJnJPJK8eroNMiruhKdtaUsq4xTbKAh7JIQ255rzkMhqKXj/npuodY6
ulkw+zb77x3p/ZOf28Nqvlh/9v2b1/os7MaJ+oE1O5QJ9EGB9yXVO5RaLdYfB4l6Hye9pJMPET4E
EAadnYyBOkPu2dlgXJyfS1BjdzZelVNX1MFGzXv9vYvkqm2TfMduGKf9TNCXFvyYwRPdXiyXCeJk
IvfFw5jm6lp4XXzwq0dy9OLZ8+EVxcyoXSJIclf5Ebv6cIzPhs3vqmWyvTeqnhmSUdxMSaa4XtGT
XtLsZDxe73oMizfIddBMgRdWYfWFGw18UZntGmCrZM6Z1c7nTFUfW2Ijt7It1NuSUf6up8DjfH0C
e4mpX0YYL3N8wtdkkFnW58oSxqaYbxYcew+/RhV7ByXm8G8G/FhXs83V5zgF422qxNjmHVj/f86S
GiYelIMxyZkjT2k70M7LIhWzP4O7tn5IRcTOqbDbVUIT0On6k4F+XXmzBWnJ3dTBBC43UDvXXsTr
RIXcQ3/fvg8SufLBbZ8NI/H3MbPM671lI0TapWZFXNT3gR1oJ53FJfRvML/Luc3JsGgFwTjLlsVx
KSbwVPBUvg9FK9JS3BZlh5RrQeuaAs8HRj2lK3ZM5k8PI5/D1fS5K/of4PTgq2e+3Cwy33Le6Ty9
dstB/pxMoiKd2ZoPIk+StR3nXOsMcRtGqrpWLSZIuSC0oGETqklhgHidigeRCsB42oym8EbFX2eO
+FJhix1TP27cKK3DXSKqGv0wrs8JJbvss4Ghhrrmrfniym1NNJi1Nbt8xIWTklvp93wno5vie4yb
E9ekbHnkrx9SINQtn7N8MvIXY196z3PN4gmZMuviBwmKJlPxDTbOmtMDkXeRK8OZbAvWLESoN95S
xH6BsN05diTv0MQKZhpSeaMdj8XYnwH45Z6cQ/GR3Nj5na3Q7BYhM96ZM6wWp359FlBzn3EDBtRv
dsENWSnv1GT5u8d++bTcRKFOZRh+IOpDjUMXFIS3Ss84kIRBi2xYuVdYFp5jCUKqsTjXK7SM3SyH
II9+eAM8zU1lsXyjpDZ7MyIPfxb2yVFVvEMy20ZIaLarMQLsZvS9OBc6Zo+oMvpd0oLCcWbHf512
L0mbOg9VH1Zuqtb2XnbtazQVwzHW7Ai5RFUfIPXRN4dorg8bq6IFFQU2OfKGjGG2VTQWmPgvEGo3
bUPPwqImSxmBnSAzzvsRKCJUbEEbmOANXKwp/WIYr3dGih7tvY+io0EPz7JYl4gbu64qfjkk5N5H
pSeyTbPvNWbaWprPsBdBDbeadIE3lW/4rn55CT9Ln/QPagWDOegJeRDDhNFOfKwM0+dhPlA6Hl4+
we/N6Hrvz09Vi3a4E3U2uMStylfCxO6C+XYa3dok1ZDADEoq5Lve9TV0XJICPQQWejLpOkADt+B+
pFnHGfo/jluj2DzWqa4/t/Gd0jqtK0UjLpUcYRYE02c+qpwvCkW9yDivjwpEpi1wJ4h+DIb3g9on
q7aeKxyrlooqDVm6LW4SNZjmPlp/k7cscoGRRq9qKcsVxUPjTVim0WsQ0j0sGAXZelPijc2PpePH
rwXllQDPAMgsn+WV2c/Ws7Nd0UNqMhwqQbX5ArLcNJ7/VPDOOflx9/uhQjQPlOV5p8SZ2GUGhn9P
EiM+L58fS1IP12xYE/B2pA+wfaRLFwhNQ/+IPmHuj/tbyzI7jDrw5FObqSTrntg15sdYEL73VQLK
pBoADhLtZT6ObBcj+jDixHfYl1W/7ixSR5CQuse8xsOjmzV/KkO1Xawfy00T2enFFiQGozQet1n7
cZ049kEXrMaisb8gURkoyd9lhM+Lp6p/KvHgrnpVD/fKgL/EmW+UXpjuZPrIMSSn4owlQzFqd2Eq
5EFHk6QGEC9H33byPZ5oTgON8lLpw4Cg22mblDT2US3h/mNdmz1yMpL4/izrRDEzqlHTO+vlkOge
FRzpqINRcqptHiXTaUgQBXEf5wwxrPpNKdqJlyFyWQPf53bUX5woY8odosSAoKKJmzNRpWeEMmnY
WpaXtaEHmyigLsdo9P683AuWQ4tLg96l96jn5oNGj4jhJ7vGeahLVbCJ4aYTxXSyyqPNsGddipy9
jZjbW0lM38fkXXdV4PdYv3Ltbewu+mTZ75E5MXmx7huARjeS6T4BGoI/q76Kg+3yoBJUwW5UMPXG
RUmLOKbzsoqmleok2VYXybDqmzo/psZIJDlx2O0bN2HRaS7+faY6hpjBQnNSrB8YFdUrHRPYW6zY
cp/TGb8OCyumr6g1pk1HlL80OGU2aWo95JRxb4OqFMfa88YbS69IC0ZieoEu9qEbivJdG7xGEuEX
cvqnjgo65hnRYhL3r04OcKJPnbuhtQaym/Mw23dgfwzy0BDXXWkzL3+Q2ngoZhRC1JhMW5mkjFXB
bpkx/61CUxAaL3x+XdK7KvqoPo4SyCZS0bi2uiY5hrWErN4nmxih4lEYdbbzC3Dh7NZ+amFMHqFF
YGvSURynwqgvV2Wo0K1VN02gIiDpEH+jlK2ZDynAdFyZ5GLX+LSb63pXnkg38+yBlt0TIaX7oaaG
sc41Su1DtGrPMrILKNYQ7g00JyPuqo8wMw9mT96vZYK1y7Mi2429PxzwZlkXdazDdadZ5VcElrHK
cJY5iXOG/QTXcAjzA9k9e6dmo3nSmoc5IP9RjarnTngGToOKmWrUp0MtsWapMeM5uuDCtiBsIYfm
Uff9O5GJ4Y2r1FjZ+JrnTTPGwupIlpAsve07d6XQ+cXne400PtMOfP1knecg4Atc+lPQBvY9oAfz
GYnKz0kskSSr0OQ8fZ30VFlmbZdtfc0Kb2JNHw86XA54pOO409ouXy2jaPxR4txjpLmC6SmN2vaD
n98N9PWEwcNSBsycjNW317mKGZaEDjr/ablRMcySvHxcDiRJODI8mrH1y3m6mMKPk3mnbf1YH1fG
EmhG+makgIt0869pW539WsummuoQ8WZVoXitCi3fK8y1uRJzKBDh17HpqKeo9M6w/iXOWqyzXBth
A5UHXxmRZYyfy0UZ/q96LtUxW43K2F4Nhm03RwqJK6+sORO7RGHHsfROGacAda7+AOv6EpeOcTd0
U7nvZEPTvS+99TK9V2JpnmSEI2V5ynSLhhOjDlzHGOhWwMBISr08V+PdUpdMkkfc5EN5Wo7YGAFo
XXBM13WtFJVBmRz/a6Srm0BfnG+X4LrVYcqltO8tVfT3ZSoZzN7RRCF8AbWVoGQhjF2btaix81U5
IVZoJeljBbmsnlTqHsEwb73UuW1HwzmPXRTtR9uuD5mmlG6pd4yqUZHKsvBfO4sSodAAUygzxX6g
gnezJJ5C4W/brilu6iS8KNMg95Gigqry6sY19IlhVaBZXASs/Nf1EMbLPHCnEiLLnVtAj9hbW4Et
M2jN3XVJk2vd4yJ0w0m015SidFehm+JhfpEpRGVH1ekFXfZMgnZAze8LcjLsi/klkQmpks3OEQ6v
swIVDP12vmuj/569+YbJur0TSf3SOR6TCxmRHHYMH8oa5Vq11rPvzOK7Rq/ZaySVf0JmI48lJsWF
zrBObGoHh3mbkSaUpOVjKlCT0LRtaMt3lRmV+7FR2l0tc0i4cXYJGyNbFXI09gSHni17HkwrTUCH
AWxdDSNyRRgtCxnPjm1SGCvRQJTAHTBPqNvJcyEZFRVTr7S2X69msDEMkk1QDtbK7/3DMgPQGlyF
JLcwEGlTrm0yJcFO2Bs38xZAydXiM7SVB99qvA/Ne2Ejc4OtJ/oy9eaDfHD0nMjQ3zFYCt3rJc2Z
gIh3Ncusmo3qJ39Ul4CU5gtf99hMfb7uSlk9J2MPp0GtrG+DxKQkTzcx33QzroVkuJqxOi03HbT5
6z3qHB+RGKddzj7BvLGBUZ+d3EQ4d8K5NWVOgBR999LyBtkv210zLoxtHIB35Wn5ReZAuxh5G5H9
suVptMRrpPvm2dBBDhiTXuI36n8D9ylOoDKTJej1acHlgJyv5c7dcoPRx9sRFuxX6eD9fmz5wCgT
QrMYM9Zt0L9z5sG/LsvsFGeDf7tsdnOJg1UzCdn2obvMjgY9Nu/DhMDxbA4vk/6lDjQDH7WDrOhY
4rTcU1vzaYTDUm1or7BPcR7KNbla7VVPgu8GhOQ3u9c1iRI3M6eB9CLRpMjE0YhzvwfoOkedvdCM
18v3FC3IyDoBA8R337Qd45MsCyXeAqjFV2mnHWkmCZL0PZ9TsewFiNdktX4q0wG2RZACGpnSE/ki
qoWXu5zJmHypR3i24qaDFYMWU58Xe1hpZyP7ImPY0NYKCFPGFgjFYJyZuZJwVz1sBrYyBky4Hqrz
fFPrwakmy39iwBhQr9Q02ZYYEPpgKxReqYTGZiKPYyq3PVDJWxm0zREONbp62d2O80PBDDD3OWu6
zSSoXKwAiSjVuQy78VzPN12bzDdmvSpp6toM5lhxtWPAkBnmh6Ep+SpXudr6IfxGlbqcU15PXHQU
/qiWTu5QxfDLtu6ip0Z3YgTHrHcWdMK49dZqhTcrRs54hJmzCuezCIEw/4xN4sOnqGS7HP35uKIN
dB5ocoVFhzRcYc/brVEA0i1iG78vQwcF3fxzoP47Lir52XEniHiERLnJpSyFdHhp9DR9UKR/vxiD
Kq+rqRFmJYM3IaW+pPqhYj1CNv4cAJWsbVTyWzWbgNrw1y46I9dXWPyKzeD42HDmV62JRmdFBQml
hnlq3kGZZmg6j0R1XJLruqPrfqHmKVFsMkRbg/elDSfr2VGWNOkFUow4NrTXHI/QqrAKQr7kv+CM
lwCgNewFfsuGw5pQY0rmdafeYRvoaJk7pCK/0Xq7fog0Bpu8/w/ItjNwWmP8jz76nDuc67ywwGXW
csKD+KLcZrK7YYzgvQzsfanH9AYs++F28YjbY/XgJ4gsi8HQ6rNDBja+cIYfMBg9FzLtl28r5TGe
gTtA15H0xgx4lU0voaMp6Y2lKOeCAcVjKYOPUtPs65GmYsiwiaYjkvHBOAiHG6xdL8vRctNhkTMn
GnWXI5lqAIMzINhmCFcrSYb7Yih/aUjXUUTBBTIILWEIjSo4+6yTzk2gYAgrWfG/sx5eF3M9RKr0
3FArgx1B0Valhxd9TUs7jakZuqURewx+KcgwKAA/htJstzq0M33asSpLeF+bxqmUb70gDONGMze/
MXsLXXLmr0XMHzhhMdlLMxxdqnk/TbZ6MAznlWhpQjyOFgCWnv1NY6c/8K3bR/JX6VYwb10NQ+fv
rLkr3i7T6jI1Q3VpO/X/1XQn/wNtaNi6A4hCGoZK/+G/F1qFg6YjZPBm0cuRlqqgONRwym4qfJuX
RD6H80xlYgpw0rtkHWXxjxDu+MkebesmSz2xSjVn388FK8tJvwD3vSesJ6jo5LFWScDUV7e5R5e6
b6KYLvdyY2C+gg/2msgaqIm8JrQwEU2g+rD3toNMCVERUDR6JdrpSne56uiJ17uFYaxwdRc/uzxl
Mj0OzHuzvEXDx4gUzTfjXMwn7VgeAWT9i5/Ys1BxzIiCXSI5jLLsKOLajf2phfmAXFuwQpxzaY3P
GAvVTVzSBnBVLfH1R8YFZne8YSNhXPFF8eBZK3jx2abAA1ZDj3jTrbKAPeyNT7gj3KZPxaYOCnXX
QIpZKv/+1+fwX/53Dsl79POs/ud/c/yZF2PFNLP5t8N/7r7z24/0u/7v+X/9z2f99f/88+Zx+/R/
/YTbjw74/b9/yl++JN/49w/mfjQffznY4JtuxntCx+PDd90mzfLt+RXmz/z//eDfvpev8jQW3//4
4zNvAULy1QjeZn/8/tDh6x9/kAj9l1rE+ev//uD8JPzjj8eCnd9/fP73R9384w/j7wL4Hu3zzKQd
WzUsmtD77/kjimb/XZNsF1TDFIajwW3442/E4JuA/yX+LqVUTYlWyT8YR/74W53jMeJnkX8HYaxa
tjQtTRUmfeT/5xf/y2v352v5t6xNLzlurJovTFToj78V1xd5/tVMSwoDsqhhSA0WrK3q88f/pVmO
dxCVVEn3K6SmAAZfQK6oN6srCg30NQjsHoYhIYgseybuuKyz67Ax4ddjPSgUSjhIH0IpmsL0k0zf
iMU7zeDWa8N6sWFhJ73L+twnS5fWuyLxiFAXmpvXIC5TTlsnfWkcl2a2STrTQoVlgicDAUc29JtV
W7FgNbuwfNa0bG3i8XsFs6tTSzHEbmwNthuz+vrQAQnUVZ+9EbSH6YYr329KsVkSe4ZmFpsuMmOE
VLu80dAtVqxh6UofjPhpxFu/mYzPYbbneLWpYcO6Gna6Jn2J2ROx6kVDKAmSun1S9C4n4vCYlNnD
lV6Vzi5/Gy09B1BS9zK+TJUtNmwuUve6i2u9Bstu+yY9M77vYjHdXLVqMB1fi1yxrD6DsP9UW9kf
aiBHpMm65pSWPVlPI203jSOjQyb7xu1qtWAop3X7IOqQo01VrJf/b2f5lxcULfNxftwiYrobVNSm
NLa9p5qtQLFt4ls11nOYVOEdvePjbRD5lKyPwHnCsXUosBzyeBvR1ATuQZKcm+Nzyz0ahn/fWx4j
SQXPp7Ijd6IrflUinmyKecFhzXmCRtiEChrLPFFgtL6e2sr2EjfWlg3u+KOfwmQXMenetfQPQpW8
uQ6K1GkUFwoczEfCPw2ZpbLZL3NCLpfDTWo6F5pEtN119m5A6dv/af5oUP9cwlTHpL9nTQQ4GJQk
JP4eTE89KhvdfoqU1DoXOYGrSOr45t/QCfWxgh4CZ3R1/TGF055LGziNolIkAwjI2WKyCzcmTAdm
N6W1WzqzdQTutRnq4L1SGqot1nZkF3naBUvwu+tvYztE3hKtzi4NXKqNVeLlQQDVWL1yI9l/OiXV
DBjovdNyU0Smtr3+GMaU5PMY2zhGA9DIsezah94gK8PclyJgmsqVYpsZivaTseqBUgsidYiD1E8p
R8+w1H1sEjS57gQB1a70ZQTL2FPDoBONR95SkUuJrkeDQa9dzPImGQPjq6ohdDfDyevL6Nkq+4Bn
ahAuDF0YNyw7iW0WOQt9tZLBaQlM0x+YYZWYAdLmLK+yQdCucz7tixaA8IwLmbRFbVFusXjKlazd
LJ3rU17KLVanaAXb6w0bnf2C6RRjQGd/Zmlh316PgExhz5g86lRyxcVO6N9wzZVrGWrPep/laPqj
M20W26REyHSpaVEfYatgD5HXA2d+uFMxRippi9G7XtlAvJ603HxqNWItOc1flwWrQBDwfWAodW+H
yS+43PiW5yMztuMNS+R+f/1NoUm+cBHFM+MU8iLxBDLkYOsUZdY9euuXEylynRZGtndm61dSNOQp
XCVWxB6li+VOHRnYGOLUxU0c7YaJSN7ymQrgGTf0cR8Q5crp/rU2VmLg7QL1ame/rp2fsRHcBvga
3sd+YtJoad5DSEh+ayWMTnuteOXVSXaO12LXRwv76YCFoYImYedJ6UpWQRV1ptWCVQN++hXMNoaQ
3vH1ItxSQ/7FGqJhtYN4K43ypGO8vQ2pdTyNdMpsUsfsX9umv/X64AJx5Xf+Lvb7X2M0Rzn0rqNf
iSbUTpsk62/sFn5LBlxHZllm62rRa6vrMzlnz85LFFwOVXDoK3SNuapY9tUtzxqqv+m9UEMUPSq+
dVDyQTtWJA3dK0AyA92We8mPIY5pZ5uhiGMGsG25t9yoBXxI36SIwalWEZPQdTcjv9sJmFUYRs5+
odVMxTSeJvJbReNXR/AWvxbLAG4X5Xg9gTMRrveki/ZGn6aXdo6K0hePShPfMaSgTbfFILlgk6CI
lIy81Hqvm4a7mN6WGzz29s5RX9GFW8O6HWsfcrGgvvcIaWLH+eOwOLEWQwcuJa5vuVlt29nqGxde
uCpjEsadP9AOj6i3GkZU2772rce0Kp7NlOh5MSTaSjZjuV5+ekAOczxlpI9uzmMU800i+vIgh+k+
Y/SOcU3U7hKibxx9NW8f75Y3oZ1tppyzMk13P+O2ffVZ8h4NRzEh2IXoCEB/wjWiGTgwpXkQPbk3
UhScGDkzruI8T9+jJJuDdsavtqlcx/oEv09OVw9tt6jluC0qJtpYhxuijQwiSqJYzwWzGrzDNPPh
9b5AdZtBnswfGNw8SXwPuPvj/iaAk7CPtS53sQw+GZIqmcVZZop4PFDN9zYU97mqtbfLGXHowKGY
nlXtcPBqK4Crw31kJFzblvShOSnJeRTjrpka8TIE4YdWTOUPFTGgIBuxEgrZAQAo2imGJrGyscPS
bViOj32g3l75yiIaqy9VP6pBrmL7T/FTx6Z5m07RESwBC/ng1bTz6JR6pFDp9LFnZ3t3thMo0sCy
xB46aLb3rJSoc9vpZ7+3P/OwSD/+cgfgHM5scHK0H2KFJnro6mgDkI9yOo4Wta/jrXGGcbeNR7j4
sCusXSSC9szYULjNoPcfff6RaSl1CLn1wxkUVkB6LR70iM8kqREdqN2gX4RCvzVr2YA13SB4e1fU
7Dp8F4USRpXw72Fx62kJJRKDNR5GpdIx+NvRw3IzPxSNdnkAgnfP5HQCFW39oEb2UrDVCkTYPbVz
sWkF4E0w0AZkG8MhSiSUDzU64eFvHo1kau5QDyKk/yo8yqBkMBgU02UscQOyJ3jQM+ODvykHCBN8
3EOuZ9qeJavDcsfAVU6jxyZmJbGtvR58ZeoZbtBLeeOEnXHqzeKJXiZK4echVVDB/QgopFnOytp8
am4OMAKIeqfZqwJ0fD0xlaHMnHwHIATDjuNDQAzgOWRCYyhe9eG1mbeGH6OfJ2/qz1hFNgxE6j3r
pcodJjFdQlV5n7ogXXUKXviq7NaqAF8iaKy+ic3MuskbHQP7bDS3teitM/hDMHuhEQAby7doUE+h
DafBSuPC9dPiu5SdIAyfmju6lbUNOz/jlT2gwtQwSwh0mZvcquyNikuVNBDQo6KJ3F7Y8UWEPmo6
6p87jKSL6pI1xqIgT32roVLEhzYqbmUcmS92biQrUhCwQiuvebCo5KROA1ObZ4hDEaj7vpb1x4C7
TfgGOZter7aG1dHdnmhflAtu87YL7nsvyiiHq+JjlwHhXUTd0CvhsfgD9rscp69DFQh31DAYgRaB
oOfAXB5lULFcSmSrp5toQOVKW2ms4SCExHoq81ziyDzzxg84s9cT2eysw/hGIgDXgNgNOU9haQ9v
f14SVEYxx8ynH3C+VCidZcFhiBEnB95Bcdt0d1wSqEjr9My1IuLbieNQn5gV4z41nGl3TQhRY7bh
XcV0Q1pIyF0PwJyOYXM/OnZ7w4aGX76eonvJlcBNhjZ/JtFKmRh2hRMpEsRszTCPwWQdl7XycjM2
yFVyrJrtYHabBIPrqu1NPHu5AztzNps7pqDJbQnC5n5TEJeozxNXga/5Dj1X9Q/LVB4rQ7x4QWQd
FsuoYJS/DisVGGmSkdXrovjcaAIbSxN9TXXzCzpZ82RxTaPvqR6pXBqsG1sndwoe6/e9+YXtJzs4
LY//+RnacDIq2z5UQmsfAkYrLCSHggAlJvtezTc5J0p/pY7pBjQbVXt0jO6X6xKz12zlRDxpMhOB
mxcB2nw7EpzptM53NRqlfGgTZzPIj9c1Qgl79Z08PwpNOX7S3PvbjWxONEyCCX6+Bu5IFP66tgCA
xMxdWTvbhXnCFqZ70tVxp1qJfjEiA++QrpwX0jzlcPamp7tizfm+D5vgXJtNrB6axir25E1+BIVW
rQ3ec8degXRAXhySE/vE0LDOXQ2OORkdcPYDr5yqTMRJbZ+kltq3aO8lBkK63IJNmPrCVSIuTEyL
oEAZg3+Mek/QIILWXk65cbMcBvzxbMq8xjXp6DuHsfaeHi7/KfScT1CoNMnxjbZhFbznDAKfKrpN
WNjEGMjUKn11DPpB/FL7qdq1XOm991GgZd51+PDQghIJeAKDyJhE051JQyTLy7YJNXBeY/pA8+f2
uiCcj7DdbCkikExqmN2bbdtc2sEPz1U6nh1YdJfloeUmAbQ8It5hLSxOS9fxIsB11Z4e1/w+poRz
79l471td1LfxQFpwMQXRpXc9XFSENCW1plixdaJoTHNFK/wH30/fu6F55xXqz0oTkm8SDuAxqVOC
hu+0YPjQrqMW3mwQh/mDqhY8+3WpbAcndnBb8u0bYlMLYn2JY7Wa6qYAGc6dxX+yhr7eERlMHwKq
xqiemp2Bs2wr4S7dlfVkbUlJKrtWEmwimL9V5wlyKsQBBIb1eCXFmXHuXxTMgJsr3E6duopVloaV
RTc/PYKUKyeWzXOWIXb4yq/IccYfXTntWp1OHFw2w8H2spd8Uv1TeyX6NQH9uV1B3C9Msx+Gkt8i
oLqZEJiRYA2ul+WxSELB3kMDljCbVYMZYeC3sC8yryt3k2Kpx1FXvkcfG4tqMtYftZrNMG7eUfZU
qXWNfawGj0qdCZh9Lab/zdR5LceNbFn0ixABj8QrTPmiFUXzgqAkEt4kPPD1s1C8d2ZeFKFWN6lm
AZnH7L32vNtAYr6RTTRyXeL2JznJAj+OJIkClNO2W9ZyZURGX27bE0Y3BAE3yxOGl09bzx7TdcBY
o1GBuizC1Qbov9CehVI/o198oYAjDgDDpGd9OzG5sbr7uxTFMxPwFzMXf6zICA0b5PwKSUGCeCcI
jTbe7J5ixBQd4Qi6iVc1IRBFqDnXc/vUJRkLemBsZIyw4Ljr09XwBMjG0AT50shT16v7pc0YG5Hw
khqtjbQeUQ6kDTcTL2ptPbF9VfyU8UUUtb/qMdVxQa6XyMFLuWn8fUdCVdgctgJxR6C63eYYyPas
ehSv4idzdskO7EHxvBc2N0a1fhcsfAMjQgfWasufiMBCUvGgTuWbyH+daFN7g71ETwgliZDptZB/
tbQsr2orOBaWDwd91cVWV9WfIGCxSfLW5s7VEzes0KWy1tX3gCoQi+aI/KFzPxqzc5faOpv2IlrI
HNtVJaOmqgRRbczTPWC1LnBjmw21TSRl3cs7O2PlagthHpi8Fwc0JrYn7PVpgJ/C/MRm94guxtK6
/uhUk/LcmflHuiY5w7z1N0YtjhZI55GjxKcBu9qBRAwW1uq9Gzfa/aion51VTkTM2bshH+NjhELG
U+tsuIpY2ecy3gMmTS6s9ZKLZIw2S605TryAhNx20DVYWjL4Cs2/2JbELuuQkNhcZwRE3Bn2r64V
1XkgvgsnW/Uy26SMDu6jW3buv66+L0g+cIbFJqeBl0gaODJtbHywrfcA+00WRwxH2rj3M21AW2DM
j4ie4iDr54COVPVQ9sDP15+AZTI7GevFH5r5aFq0jVR5ZWCI6URKdxVGtYvkG5+et6Wck2ALtL7K
q8NSWlDt1qcaFJFXRlEWyPZoOQl+OwWVjpz1V7cE95CL1dqZbRF7iEg2nH8BuY0x3RUymEucX0yI
MbImQwtdFmGoibTkwEyKOsOoHpVl/qaB+M4yPKWooht2eQQrCnMSAGczzAHDziV695zE8VkiRmrS
KDRw8nqGhkfXlQ1txlLfoaPYjBxhBrP2oAOrot5NH4v81FVudVRVArfg3tRsN9rFm3JYFrLHGtc2
IyXMlpCyaMTC83lgxF9PgrzUfB3IAq714lCAhMUVzj8aZlagrjL5S7bUxzFq9yzvv42YZUeawYx1
NNUM9Tl5a0T/rb9Ea/3Qpmr9JBaS3qxyL9GmepWJFiJjgOcYv4epjcOmrXPw0cQoW21o22tF/BAj
PB1he6eZZ7bdZ7dXgkKVC0sxynjOBebElfbMljEgtKd7rvT0o06S4uh2TsU0qdJe2zbGR5Gf9BjG
+jA292qsPqSr9a+YNgt8SSAQ0UZGToJuVZVPY5oOu1s4wBq3sV8SDRswTGM07DCewpJ7cpzpLu6L
S25E1lFxUZ7Y+nSCirZfs4E6R4x/uaI6b570e2vunsWUamc8/5gBnR4M4Ufaq7SHiDr8p7ReTqqW
KB/l1PHzBcQ6J6zEIfYzhlhs5zSq0xtT+iIoRPWuqI48QxFTE3C7DP15HUyJ2AqMC18cBZB+V7fr
m1v0L1Gefm8/g4C9/uuiL9/IHZOdTJwc93B/j+njW2+X7Krqa+ZhqsmvpDg+WvQWDDjYmaUhZib3
ruFQvuQwdRlgFkdd6PglZMtnjwt5NSYu9F7ETybuQbYJaQqEoOkd4bmLdc//SOZXlqpQdxLc7URd
49vrQmrlFi2ju9jXu+e2adZd4v5ONP2uhYnow87Br+78sgzgd5ZBuHXWeZXOY9B2WhsUTeHxwlZ7
un7HI4+aq6lLqQnxb9h4LZN1eW17kQbIqc6xUWUIysrvdTCF39ZMm3vZ0vDp6xSST8lCQo661y0E
MRcT8H5MvYe1jAbSW5dvbTtXKKZgjlcPBZJ9cgS1/TxP2Vmkm3nCPOHGxNRKwshKuvBuQisS6lHz
gbqroxUtn4qsY0gbERKRF7SfAMBIjJSE08EOxM3LVE2geMaRNNAWNw9FL0kFrszLSCzgoCrDSbOO
eutwTw6apPZFI9wD8YEWkP9jDg9jl0jaXbMKSiYEcg9pNd5R4/4p19GnMmOv6d7nWy21WbR92Y3x
GVsh2/dobNDVVAHXeu2tUB5CGySXkdTmZUnzbebhBK02EXsySOV+dH5NK8Q3o4CTOKSvVVG1R7Ij
qN3nWQsblXgqVKnM8qmYfZ38MsBxhRukTvWHI+VTAk6g6qoDsaBmUjhQ4B+NX6spv6ZNy23UCVx9
PAZm0u912F8fciU6kI5Md9z8/h55AFN6Mt+xAo/glvvHtWCFULYdj774YLNWE/ZsfmFytf0k1XAv
2tZDLGr8s6mOdj5uGNx05FDFwDSVUrxmtWvsZfMiN/+k2vRfBkOvXRvJvWG2w33doKLjZ/YlV0Y0
dfSmTpp75CV5sckoPzUrOVCGDWSc6lpA8dyQmVCgZM26fWhMjgkCPSzogYE5dj2c1FzbkXIR2bxr
jgbjBb3mPyEZfBv6l21pfwd9ZsLArCbMl/Qla/RTXHM0d3mksoUZ35O6ocrF5uXrU3tF2f1Lyvne
LY1+J6MClMmQf3A0/RMOzcpg509dPbchJIUGCju+l3nXLoMRaOmwvnRxv58b+3G6ieBK0goQkQHP
AdizK/1kS2jspzYkFlScLAEziDuD0eTQgI+I0bu49fiUJl9ZwyBkwwqZRg/SrPTXSLyPCaOBZmaS
x7FcUMQ14yaFDaLKTo5rq6hHcIrMe8Zi3476Pbha9yhSfSfaZNgzNoiJreltauAFaBPStgfTQbKn
2JCVliFwE/hLaaTmL5PxgFZ2OFVkJRLs0bEcy6Kd4nbAnbTRR0Vmfpg2nOs0Nv5mTt74Ta7epSVw
XCieZpdFYcmu0NNU0nuHUn7YFJ7+qk3I0FL+lxtLnTxLdJiON+JPrgHowcmbJs5Kc8JE21RnRNfV
/cISynfGRvGkGHDN8SaMCo6trYOwamJ4COtRjuvwlTutHdRJXYVomy7JwqdrjxORBQPCRrW+YN44
4terOTfia2ZHf2Dgth5wxhKLJdlIVmt4jb7wHpXjwe6Yu7AWaa6Rxd4mbab3dUWuWmvE98TobD2o
7p/I8DlKgAVHWldcRs3wVKtACN2UCV4PhxFds/aIREzJzs99n1FT3Cf2fHFb6buch2zCrL1YS0ky
F1IeAoSPrppjpsWO5kf1QxSPxW5U63vDIsLDdEA5R4XBq+0uoLAREeGUFFknH9K52TU5MNVRa1tu
1KzwF4skQiArT5Ei/uqxit6tYoZWUPI4EckDxELA9BEMK0tCurMOfi6ULXJ6LWv2dAsVb+u4A8pC
pgz9tLxttVKJNoL8oZ4e0pQPlYjrs+MuvbfqxMGqFrwOPsu9jN0QQ0+DmIsAQYklyaGxbmG9HuL8
D57JdsdagHFsHgVlCgrAZC2lzBYov2pUebmyd0x9OSw33lhaxNJAkyPoKb1IUduTSYrcvJTZSU+Y
JQmEgL4FYJ2/BNgL2IZs/ezXVjW+i4zdeWs+jEVdelmU3SUp6veUuUSDlr0ftY6RUv0cJ/xOLVYi
xJtXhQKJOMbMDI62pnwny1xRKoychSJJAgwi/7RFdkwmIgwZJBEbrkqEWNkwlcEMfp6Ncb5MujIQ
+pgRDQYmEE9xPJ1jNz6siJCPtVK+tqtl3JE3ikNrHV/S0TUejHbpiUYU9B8Vu9zbP6vF3m42OFoC
7zFU1N46p64NlRHvzk0ww/6eWmVN6FmRzzRqkmO+xZ+eEsYCgD4f3tUa2S6ECoi+QvLgDqb6VNpm
d7JlBZ98+62D8fXBYG9Vp9PDWgj91QY/EzK8YDSlRjXVljOGuUgA3Og1S/IKoRH2O6+p8+EEysEJ
yga50Kxw0pgZcoKinlBErkjjPRIf4zOBX4k/NgQ0rFU0HKG20HbdcNxWpvFbsRsyE3KSlXQ+fnLI
zWsNYy5x7Rb7Pb7l25dye1QC+Zy24bLO46uzwOsH6TFqiYlGAZeOmaMtcxUQU2IS8VWLR2Cm6czV
HH2V2zY52RZkprl+6OXieK5L+iQLPWt3wyEyw1Z+FHJGRzoJSdLvFVKzvHRHAILYLm58cWaWj3bb
GhdCUvInsfacUc5k5tcb6LFoh/dbUoe7JptR6muTWti9g2Zgw8/FysHObG3HPR7tnA3H1i7L0aqd
YR8nty3OsPoTy6XDvIBIp5D+4Y/dxO8LRFPb3NKG6dNuvySDwOmLj21TcMe6HZ9UAytsvfRvsRqX
fyYzgSejmy9RP4TNLKJNk+H9gABu89BNajUTux3WSQGXTChjcZZxQ7RB45z1FazkjWirbNqLKY0O
+DBgaLmx6YOGyPxsSpnTmhORhHoBukcb6XdiHsA7RCsDn5qY/WmkfrPclvDdxaoSxOCCEDtKkwiO
odRIs6J99pShkedk5BdzHog5vSlfkX44QbKaMDm0vAIYhQiBuQpr75ow5QO6WcjL/RzdLVK36ReB
uv+f40Cxh39GiumP8zBIaSIvJcsLaqh5/wNLTKy5Pwx9nwYM3F1yrvlqt1/QF7LCvVElJakk7PlI
znCVcpNPZucZe3upW1d8UMMOR6kRxihWg0Ro7XOW4uD++eq9W3nS6rRdnUfa84+PTXVWnM4NT4z9
v+4IF95O+DM7KsyCdf/tJ0x04QKiMjGbc612VN2b43tlrGgjdT3dgsSo/LmUimgHyVfeN11Gt+6Q
+9kaeRewFknDxDqkyzKRj6idGneS95GrjaAqY3PXLxX+ow4bY1BO018XwAMYDbu9NHHn8hEw0rWK
dAvarf/GQ9scLMxjd3O5TXslPPLK6trHIYoPUV9ZeBg2VaG1bPde2kR+Qkd/blT77fbM572Vhj1L
cP+W+WbkJsni7qCdmwSoEx5GzKidk1xz8+/tu5j0ytfYAaPV13lQj+3TzxHYqyoWTKXKgxi8ZlZr
2fkWzlDmOSVH3LeUT/H/p592WQwQ1wGivP20bzaU2+NRI2rwf8B7ak4/JhmwVRDoyWZnwuRCzfPt
KhW721vVW2SvNYz99fs2Kb9/niGQXOQuigzVfWQ96ok+HUrCHM+b2/mmgBST2XuzMZjXsjO/dNWa
94zx08OQlQ5bt1y5UnMnnglTzF9TW9kzjF3eqra6CEMpnsdO2EGTQb/AFh92Bc6QDkXL/vYYMJFj
9X7KaEGGorPvCxKR7J6VC0kGMDF61YbmLuddlZV7Tp7qs3KIMpwRVnkoRkpvKZZ8hyStPglFOfwM
XykpL/3EIuV2jNZ2nJ9+/gBsw1euJOA0y7gPbqC7xew8InnMh45LA2Hm4ziuDT5HcuuLKCfmnnwJ
EjM2QanM1AM8HD0UPHqeS7oPlRcParPh5kY9TY4/dqW0GiAvW4rf9x3mGSgppCtNTzeAULPWQCrB
/HpjJN8mDSm9bcAN727CmZ+LoTNlfNJgsvqjqZvnFmOf51oowVrkY/+y6DkhDvIwaTkOfJXwdZXg
WaLbk5hiCS/cD9tqRrAfCNNOHuujBDx+VZZNFS/T5cf6cNMoNSMRDGMrg3FCxfUf5wV4CH/KOWJZ
FX7Fxqy8/rzQYq7CJINksSGrVLh9lO+0GD9iHlePR9D9E0qYEdFqTr6PumGPi1x51W9yHzup/ilO
s7MctXi6yeu338UTJXU2Wuhh2IiBUGh3ie3WVNnrHMCnu1q2Yu+KqgJ9bWnBzfQw2c797cZDW7K7
/WcbqWqvzgz0SGzAJiFLBqe5ooOimrFnmLOhf7i2A5nf2P/8jCeDwuyHV61NKH+EIiEVqODB0qbh
UljjpQzGgRO/3zRaszls7rBmv2qJ9jLr5RPJKOPf2Kqf4pmhmU6KspWgmtf6fFf2Lt94O1NWl5BB
wwRwrHUTDkyznvCCUystHfPqPreXfaxPf0xMRlJF2QRTFrh1a7a/JyfZpzlhTNsYXscCyCnENHaN
Wu2ZMeP1Jn1PYns66MPy+XMykW965IIjtWC7QPti4ELAvZmZkQHBrCneMdw9rnB3/9Le7gxzmF9u
0p457EVzulHV2pT1vsgZ7vAJjMuREBH3OHUA9qY6+sZ62v+++fjLku2vBVSc6SjVOpE5HdcnGy7E
IVpoIei72Ig5Li5GL46WcTlpBo3sLJX0V2pM+54mN9TEqWJ7fBn6avWion2+aeJQWGiXReVnlo6c
qPimkv20XjOuGcw8O6c32hOZy7TIMy2WbIv8Iq3pOY9jubthONIZTQ9JAkdgDwL/juHCkZ/qfZQj
TZExkNqYJfmptAg2yify+eoyWndCqqQMq0cm4/Wf2/oHGMsYWLES4tksIAT8l7gFTq45iDF3nlsj
+9MprXzOkWDv5tbY3UAy1tR85qltADoYn/UiZXGrju1jviQI2Emk2ZVK/ybhBB0w1Tdsk97KqZ/D
hGfnUG2/LZLpeWFicr39PXLbfssXOz9Xwn6/bZ5NTTS4PBaW3nX6SSLv46QD1VOHag7zLPq8rVdt
6utgbATVP/Ofh6mFh+LaDAdS6cg7klkBukwGe4JYs+5GNAAgqwSzbk9zkChY9X9z5HFFdIyg9INS
Ln9ubtOBJ+toGBNnI9p8MRJhb/QqoSSWjUt1Hv7YSrweFGtNjziLsYcAd+KXzSQdxUtNXDk6z1QU
887MptzvCWhEsdFMbIzufg7JZAaPV/xiksD0a6s06woP+c1LIaYSqynGsbvoD39r7UQS3Xh/UyBi
6UN2xIYGq0yaXGHgoJ4zoxl4cRKTfW3+1ZhYoLSnT2knoTAuF6dBsQ0kL8tv4puf8Fhk/5Qyfmki
u/hdVhBzHPw7nqo5xQVT7UElzek/9Y2p9+2DurxGU5a+Wex3bqxRXdMVUqiJH7jZ8JTJ3DH1Q/mn
br5jp6QCnjRlCze9uy3sbr/cPA58eUiN4GO1uniw+yE9mX3EWU96YLKW5BMhivEGRTW9ZXbljqFh
9WQP06+bh1NrirsuozgXE1P0GwdqHvCcV7nl4a9Ln81oZe+Y9LAEjXQlaMLufOE4zUM7vd/aBQTJ
w0Olk4kNxLzEcb+Sn10q6t8fJJJb1rSiOlW13uvOVTqUhqAIoRoOw3ianaEIwURULb2rEbEIp+Sd
mZKQEZjHGaknQruPSBd1lug7jg1kBqROP5C6i0SgBLpe92wy0MJEaqmDc01+d6amH2iHmeG6w6Ox
rZdw0oZdS4yDXYxf7MYVVVZ3Ywx6ddziDBV5NGKneLDiJ1tzGaSyi4nE9KDZw/o8QwCCKo2tsoN9
qDj3XcH5iqplNzFgC8tuMzAxLslSfFDdkrNFYfU4mRZNMZttdJdFGhS2TMmYdj9LFWjr7NrnsizE
wU7i12i9qpvBqneOizvpzJ/ya5WqnmXPb9Qa6i4X7pUnzNjHTt9TXaJnR+jGiWjXB4iF8uQmD9jN
iX4UKKroLT/7GC9TYupf3dB+y3pw92oWEXkXBwqSNz+JyNNl0v/HXpX9ODrOIesIRE0T8T5QlB5J
qT7rxsjGBJgnqtXmUBljmMSAS80ecGzfDB2YVoQXLLqCNEqfZZGcqInvF0c/jQgC1TWdGcB9kthu
AjQBLwYSZw9HEmEwk2LYuuWloAxDhfdlRlKgVt+suW4zhhLgQvYlNKg8saY9wNu/cyZ6dstUxv0E
5NCPEa6ZJKs8m7qOb76o36VF1pI5ttlRNNNxGC3liVBJ3+7S19LKFAyI2sEl9fget2lKNC22GxaT
0fBZzozGR1tD9i+n9tiifGc0LbYjmqlFs37hFVt8VS8NT5vzQ1cUbdBKZs0QNCk2Wu2or60PAfx5
OXCYj35VdNFRMYgKG7OYqOkCCmHG3GDU8ruavAY0LHRyDVqqyVB3yC4HbFsdbTdw6hBhD3sWmV4N
3fZjMie8ZdIDjFPW3kQMMjJfOUO3+1zlRq7Mkq237/yIp9tTxXKGuGqGcQEXHaij6XF+Mh0cuvuM
n7s3q8wLI6N5GNe24KPBlKBuD+3KjyiRWPkyeVkS99muIMJVgxLS6yAiStaP3i6v86ThC0YbpCv2
3qDIncmFX9Q9cyc8YF7TsxiMC0SRLlsHmJZrcihLiU/SfJkwIvhlx/eqBdnOtcEKQPT29a0BVsaI
ZvhAaYKLEIOA57ZgpSD0HasoOU2+RhTCwWpSNl5m+UibHZqVjn4vr6CTQnfhnIeLliN1sdGgr6n1
O12w2USbuoC1aN91/4rYvrBYiFB/k42m9pLU26J8cHs3nLP4LWdM5iNX/0ae/NhXLPrieGA5rXAW
cKFRDWV/pCXfzutov2f8SSLIFjeczCWGPl3OQ/doWmHf2QsDASghhrUnGwQ5b8SeZxpexlWVgYp0
Qls571yZr0wY3cUbTOtronLCmFI8WY4V7ydHl/5UDq+9Zb4MGbSRfrsuoDMQfmXLA5JPv5D0aIOI
fW3Cmw0YEP2xZX8KgssYzbAd0SYPArAE1hPb+7H+BLi3n4XJ9DKOWRrkBVA/gSe4JfYm0paAz78Z
1YDJbetBSGv3cQz3pNL2fduSLV1bX+u67vSaPTCHzpq07NTXBQIJqWthjZqAlXbxy2WeF5pN/nvg
QQolwm3HKiAxKOZvs+F4yusSL3QFvT8znb0yZHfFTKKMYmHMdBJU7a1qwXngd+ii76VkI66D7OF+
J7PO1JmRW8OBEuNYLd2nqrKbq9bIY8GIx8TDHvtr7X7ZMQunSoodk+R+k7nW/rLaIMJNd7eAP3+f
4v4aITo4a3Z/daf2qR7V6kSlCzqYtfNzk0TUUzK5UMa0BEVFf8gGDTLCe/xlIvkdGcIASIWBYivM
i1HRKQuznEGz6L+TxQqGdZ4Qh5HsZg2wZpN7cow/WCXzsJcTJH9l3rll8YESlaOzS6SXLcNzusKv
QcbyYLbaV9PG+c510wee7zx0mvotScilYCV4Ql/A9UQ39z6R3QR86ZtnZ/HBGje8wdigsHvzZmUn
3teHWivt3SrvCRUfQxYSs8cWc2Ur1J+VZsPN6wMWQDiwQAcua7vgyog0+ygG5WJiC/Yk/Y0vZug8
KXO4pY6UkAXdO/9bZQD4EbGwWz0vkVrvbN3yu8l1wjLTSefimTnb1W80kyRZApj19Cze2VIhcD4j
3LIi8YOv0w0oKrdAmjF/mptU8Q2d8QwYOrgZhPMi0cFgEK3C6+8y5KyejVIVGQbcG2lYh6YEJ0SH
CPeSc5NI+mZrgkl25UWCWK9llEDxU8G9xB2prkHNEWHrlV/LbvKltrI9YQjuwHMjAzzaIdoa/IZg
papTgtJFbMfi8dGJi895VD+NqdWCyLxYQIwCfMTM7l3lxDlq8C1DRYAmlBpLAwXcJaVxDawLA7Kv
a/E5G5d3NnnEx8ty343cwoLksVmOZ8AEbDW/t3Q8Ns+s6rNRIAsH2hfN+YkukyzhdP3nNHF+39Ut
V2lbeNqSyjM8V5xs0R1J0r+acs53c2mDDj70qvXdTckULib0xnot0W7pz93oXDYB2qGkt8wMdB9V
TM5rM/I69ORVyswWUNbod4x89h2BzqNZKYUwio5jFfYZW9KoTnQOa7wFkaJ4mEkMHhMYqzqDY09t
BAEs6DU97SHJqx6rjbqruvZYQcc9dtOI+kYv90oUksS1M/TsKxc6dBvm3j5n/x2UnvdKEMw3u6hi
BoCWywyGisg2fNKpQvGk10H/RMTPr0idXvsSl57KGxyY6Au8fuLfMFeGoskvqajTsSRSKx/0Z/Yz
WtB11IPoxjx7Gi6KXmeespRvGNP+lS3pqw5irgGEhs/oCEk/3YlPKCoaideCWEEWc2izSoMdjOaI
PRmhp77JnZ2SrpTzVAL8LeexPPXoKPoh6QK2kLyMGJUBDwLA0HXts7ZAVlWIyAHtAP1198KCbFQO
KIPdjRJbg/9A1dwZyxGxcbJb5NWerQOfM4KPJrog3l2pYbWHtQM216RjMHUkmEUVvh/NfMltg0O6
u9SZNfpGbU/o4nhMbAlpVNkE19XvLkIfluWvcWveiwiaANPvAyE+L8rCeAl32sfoNkGnJO+asB6x
Sip+YzX+MCTBWBQ9L0s6cg/z1xAOFkShpIeCcDKSP9BQUz4lmfrJwU4C5vQCmxG1/jw92TX9H0/N
4tk5xryJVaGnlaXxxPojX5RHbd4gb9GjwwmxMUiJZStDQysCkopfOruLH4Rt3A/doZ+t5Df+Fr8w
dOGrsEeCgi39bonZXnX1v0G/TBkQgD7lj1MJcLMai8U3V+WKKQ00a2btOJTSsxqvl07Xd6WqEmw0
DZ9EfLHME8RMSAVZWJ3fu8t7AYan0N0OCboK9B0Z395J5QenHVtMAFKnNlc/2DgQwt5qfhZLpiJL
uu5YFoTz2L30ZnEU1thfCkKJfVKZzAB9oM1Pk8mMKO1HUjkvMzvlNnfeJSPVfbxCmpMWIjk08BxK
4J1bt7MpT8G/1901EugpbGX61MvkzKBZ8+g4xSbcDFnoTMfMkGQWKcspX8bHSWUbiuBZ+hnjDS/a
jqLSVAAQNcGgyoem0PlGuUagYQpzEPKar81Sv6Y5PeOiQe8Fz3rXVOV0adnQcimtSZYHs1P/UwSf
d1VY3S6PGS7nnX0qx4HUTxM8ubYxaoym/jStqOPHxuYvboynmVi3KDI5bCJ1pVTUSkZAcLyQwK0W
0PIC26s3EVTr1WP94WpywDNC2apKa8+Rhf/VxOlnlspB6HFLbGvDVn4TM6/AHWhpDotEram/LuV6
jy+JhJDOJTpjMJagKFM9TNOIPad7ABd3SVf52tYo1MpNTBib1NTbjIeN24OxiDP2eZB9inEv5ibb
EUCGaNT5nt1RovbhtCJJkrhcLFYegVi7cYXKWanSRcKUKqHGeXVwHztc88xRQXVkBi9I6Q3FnLOo
aBNPxyW+k6wo44TX36Rh+wHgzVDwJuqknkrVyo/pv3TtWTPyBYNOtc/IO8zd4gKUQoRIWGfbI9/L
pr2N0gCNicvWzw2oLSk9FwnahJNPEnVSo40gj0JyQxfCW9bALMaXIgOhNkBFV1jxdgMooXk9Tapo
SaIYOBK5HaAtX5Jq+lsa7XpQjWPWV5pXrmy2cWReBI47m15g1DCUjdpcBIajhJE0Y0yG7vc8u+E0
86Y28OMTDZmuoc/B0qe/rKX+tTHOGDUeig5DY9V7Qk2Os+WcZxR5iEvWaaewrTdQLhArdR/bpTe3
8cdKxzw05ZVU0WmX1pvzRKI0it64CHIfBlrpJUpz0uotYSEaHxYiiFO0bwhxuAJ5nveMrIqg1oV9
aH8P9DiiUlQWPhE0pGpEbIqMOKwijdOICQvrWrIbu3H6kw0s5/V1sck0iUJ9U71HldHz3Z4dDT/v
Am05nJUHhR6TJOBYPdm9wIbYtTEygX492Br1rPOp0Z55mMOhdg4nYdQc9hk5Iq7G6FFik0ZVwBaG
2Gu32S0GlnQ6hzjMKk7COC2OpY0EE0f7R9X3L07pbLO9CRKjMb5FTf/mpHBB8Yms+O0idkafo24D
Xa9Ygzm+XJAZZwsCdzniwG6YTe7MhWfRVGN3Fxlon3VArbP41ikciPGFDZ7kI/i4MqnObfOcbM15
jylc6vH6oBlzAaxNOUANVs8DotOfX5pZB5xYIoOAwelH5SehVbANK/Nc2ZMFqbeIwjGpBDx1+wHz
xZ/YsIVfxO19CzzYK9XCDpORx7+d92PLvE4TT665Xhm3Jkerj3Pw7SZWWbHkROmUy5WaJiTaNeGW
HMfcDZYMU1pdwThxEiIS0rKE5MpgsZhHLpcNb0f/pyPj65h0dn/dnB2/ZKzndfp4AIX0d9xq6VZp
3iK3Uc6pU+MadZkumYPh6xaBBU0RByM58QEbTF/rwGFShUZhryshE871OgrU9AZdqVV3v0EBx75r
PGeL+dhl1YuzCMcroRk4OcFG6zK/jBkOzLFXl8C0ys5v2sLXehsmS5t8GVVK2KeO0hOVwSNrKVKf
a5f5qGNcWbQsDAJWvkU1/OqiGNRuRQayO//JR1jRou4o/uX4l23nLES1G4ZUDU0NCkKs1Shy0vIY
YyECFr3KY5L+05Qk6JNU3Zdl7YR2dci5GcK6QwdjbLHeSUYomKoxjSpIzkKwpZoSZXr7q+uluHfJ
Norpalu3HUMslk8aC3AEAbuSNW2+9MwGec8YCSDy7vX5bEUxzyZvxY1WI9YUiaJm0i83v0gJYItK
th4flfnlOnMOMXGO7wtUj5RwLW7YvPga9LXb11m2HkcSXmwSJ9wmfd4q7UA22i+4rrIbHpXsjtW3
pFCVT25evGTdQ4Oz8aEZ+Ex5SkKF6Lg3S2G0ZDpU15CBEpf4iCqJW0R8hQzriLOFq1sLkJjM4AOn
V2Xp1p1VFnwG+JBY86wIyysjTBMr3iWL/W0RFZNeVaX8AiAW5Ei78D0IIl6S9mWNC3V7S7mCMxvI
C34rqu3+GHXiDX80NwpSTvJYd4M2tacMzEqmdNgytQFlUPVprCOV9eIO10YnjclGcA8dkAiHdXik
T0klgItO8mUqjfIvsqrvlczUKEtJeABQD4ICwWisoOrjX14ZhrqDebBkq1wFU+Tr/7B3HutxI+m2
fZV+AdQFEBEw0/SGmUlPihN8FCXBe4+nvwvJ6nMk9emqr+/oDs6gskTKkSkg8Ju91waD/1zQvJKh
oWCty3xfpd6bJiZu0pj5Zcbc3Hvo+sw8kFOLMHZZqnHcwa2zllbJmem2957nTdtKZdnaiCjfeSpg
K/pOXPhUAdZRGl8XgA1z3UokWh3G9z4Y8nW7Tw5jYRF3kzzbQpW72M3ekhbUYe9q+s7mKl/brb/B
4nPUWy8Fzxd9FXW38/I+W+UTa1aPfdyYlthPOfPWeRyQrCfib1NFgl3WY6WFIj6s2IJW9+zt/SV9
7W4asvEpzQdMcfrwwwo140RIR7fRPIc8eT+X1Dy0cUPUu3BfJ2NnxO77wJKO8oSpqg69IBlDvLdm
RW7iwcs7+64bQA0kKHgiuO9f2uG7VhiHoKfD0rW6pWf/Eg7tRy3ecla9LZYVLx3nQbyzFcr60hAe
vgyeesMZD0ODCXzGoZZzPVJLJAnPUduzzjZ2A4s4g2eYPY3nKRPvCUSRZioTEpcwKwmxTQeMb6xy
bsHInFiDLixkuq0b0y5PTAjGFCVhEzIEsrYIGL8O2YNRm94tesF56IuAo8gEKcO6Os7baJbWwaUw
naOn5A+uyfIxyJtmWya1s4K/e2Klmrv9KrDVe6Xi56gCzDoNa8iiyY7Q43XCV7MoxzbblQDLCTlC
uVSXzA/1ir6St/aZBs7A+0z8Qol2V9aI2WJJ/cJG+bYx8feYQhysLJv27QDfDTKf7RRQE4D01/aW
ZMDHaUjuOYdL3DVWsHEF8G9Wjj+IqrmYNvKAirW3ZnLeBhPzup7gdLJGQjrozL9pJfrd1Jsf6hNU
bBT0JfXsVXuTqga9mx8cZKfd0ABvTXJhvbbW2DBLtSxCv1+5ym62wci3E2rkI0jqmMTV1ykM75pI
jCf0+x7Cx1Xgnblx9bXLWGExCzjPCOBREN8GmuvuzcISmzHJiUyGHB8NtYP3BKa3+7Wu8X467LIY
Cpi7MeBrU6nNRdGZm1Li06vqRatGUqUU9gWV1MlO96NxZ1uk/rADgimV889JoM4LMsstLYy2CCO0
qHIOpfe1PmeNBHLYZRjoimara8wZCQu/CzP3lEC1p3x90kcTAu/0UEbdVk4b0Kk8G9IBdk+ezAAB
fPVgSvqAqQLJusSlZtz0bftSVMjuhFm+haw/MGSSL6es8qHUHgElvGrSe4bVgHtDcRbmpJWWpcGx
6i9AiOLgZUuNOX+yFuh47qSnvWdCq6G7OGdTpAYyjilZZWXcEMU8O8xLh2d/KbZ1Eb534PkI1Ua5
nMDu9NZGGZydJkNV601v9r7onQuk8R6HEzezk/sMtiy57YF4LjXTiZbMaLclxdTSbrr31kfGpfIe
GwzppMteBE9+PL71CIO5RvlMQztWa86P5nuV0t8Pwn1lB/oF63IqqP+B6b2h6107LmOIiifuLovP
xAa+YVumVQjLb5YLfUXlxSMO12c2QowvGNtyUQ5Lx+u3Xj0Sn01k6awo0FdXX6fNICqLwHj+t9Xz
+vmyHYJdHNnP+gDHXxYjCeFeFO+C3joYjV0ffXIqD5+oII3ncZqT3pdi5cVVMbKNu75UbCZcLGk7
KLF06v1oHUvVas+M0k+c9hFQ1LlLQO2dot5hyJoi9r5mRQWuOox4CK5hHkpFPDaG+CyUUDw8en3d
Wbjy+p5Zat5TaviBjPdNVzpLxtfm0/VDyXKIGUmsPRCbvWhNDbtDDWrPyPXhCDEy3tjK9Dm7uaQq
tNp7tpLcgijCU1HIt5zYH2RtRndiD+xvIw9L3WTW91PDmW5lBeMkxzNXCqs2Uxgb3aQno3nhtMkq
MngIjPqKYC68baOmAo2W2jeDR66EcpYaoK+DA2vh8rk+lkV09qinjqHg8RJN/fjWms2ZqKxNbLsG
DmacIvP59YlAbRR/Y1yE6HiqEVfi7Av1w+4ZXBIS7Sm4iABBHudSseZMA9TilwvohpvaTG7KpBvf
cllgBAwjdvFENy7KKeVDEf9gzpc+XuvUvKhNwFKBQ1uhuh0I4mhlpZPcOCMjJCv9MD1WA7rPys/N
TmXrqP38JnGVV/srtCg4GLDcF+Ps/c68khgiiRV+/hHZujf2UDP4TcMvuE37A+snxL7xdPGI937z
EHatrP6HslJ1Q/5qtg/aId2Xgw+8zoYWzjyiW5kl2tSJED10AEbd7j9JKNS2kK0FiyEjcMNLOZun
uogudyJg8H7suDkqxGfviU5tKCNnvJ38Qzdv2xmcqy5qT4ajsfGbZaOtwaVsF4hYP/9sjc6SueJN
aJhvbTdat67eWQcvaAymvHwDP0Ha/mSh/cw+M63/gXympFLKwkFr2BaQt5/JZyXZhL0p3O+GKzkp
R+uQBwYr3Ewd+0ha+25KvgB0PBZmIB4jNDzrGTA6TpjUS47bOeX6+pJiVMc2ONyQd0EDWYtoXxKs
d8cdvxjBl6wAEuJV6NeOldmrsFXp/m++EUBxvyHcIAebwlKuYcGKAwn3yzfiWB0P6XxCI1da0AIq
fWum5X3QaOsCxBypQE65n6X2eu4/OmXrz2iuH+BSQwYSkFgoDGk4ET1kilIZZCK+B48laWmZFy3U
jkMAbf2vv2Rb/v4lW7YUSnd0V6I3sPXfqHM9VmQ/KMMMhWaXsrRJZbqNyzTb1gR5bWLsO1+qxtw7
oyZwgsf+PpuM+JT3NTPTqTDxxzK62RKWPRASn3gH38ZSnynjobajQyoB5iP1QwHpmEd3VlFfX4oi
WFmeX65Sx/MOPAK7M4p/JqSGwwrOZj4QlSY622myVo4dPwT6ZK5daZFJNatRZMQeRnfh/zRAw+v5
5fojqxFvAgIFQBzJAAqU14mxdLusm3wgygTiFBkPu4lZ9S3bVRwNji3BU05oGaTtvGZtz4+04FLa
WvUyn0FBXeQPTa0dvSSUZ7KBMQSRqMnUopbnOOiH3TBQ0xYFAjFENdyJ5jMTbjDMM4mls8zmNqcc
ioWo/uaecf/lnnFsR3CxScH/JHjCXy81KsdAGxD6LHoe9WFe7pti8h/GxqoIJsA2bxC0GZB1tTW1
IlyKinan0Fm4XaFuMBzUg+94zLZljWdkKrb9jFJqVIYeiPXg/vphaxU4+4oZwKA392WbxHst0DC1
MBu9L0MjXoJvc7bSqXg0SKNfdy4zYDrJBX1F8FBX04M12vGpChWK1oledsYmpQNGY+Gy0IN8rm4s
K2ORh0DoelyP9tCtrMlIjhI+zYKtZXhUUvrr0XOZ/jo16FEExHGi288OoM5d5SRctmmHp4eARSa8
CWCiz7yT68eqFDdR2bIdwLL2UFlhuZs652VI3bur/vT6goCYtPgW5Y707LWXtvrao2p8yjU068LS
h6emMm7J0qKFH1IUHNJkPjN6cYxljMUHqeogg6JJrcgkK97Y7KyKzFUfzqzcI6I7WlodFrLOIqQx
x1WO8SFxT1OYfaW0jnd/fo6IytNf393WvxxIrs2loVzHoaRWgCd+vUq0wKIxMiDI4Ct1NzUqatLm
rHqjqR5gCtlPu2ZCwOPbOiMH4gVProjbBzFyGI1cYWKB1A10YlfgnHUQ/9lzJKAmCC4Im7tWG4PL
pF5tbI33ZcSAzvdCqrCK9icy7vS6SaHaaMmPok9+uMV0QqqpHVVLSztUbEeKqdf2RSTqdRGgq76S
UqYaaWdviG0UEp3V+8l4cbABgVzPH64veduC+SAr8dEsqFnGYXCQlOpqKeCJrZv5LLgqGOMpSve9
Mr6HSUhGCVzbRZY3Lz7QPfgJqWKYqCfP4BrHJeRNuf3rN16avx+rLse/qyvhujzSeO9/feOFGFuF
KwqovePiGrEKgmR8Yix3tljraf8W6fEE4C7QQerm1o1XeOAvsvq9knF1rnTUXZ+paly0zyO6C+ad
tn8i4O2WpJXhPoqMmLOa/lZWGDXn7HUOV/tge8OXq+j6+uK1OeMEw//qjCauH6tzTSKi/Q3LeGKy
6nZYemAbGWqk0NDnLM0e/O6NQbdLLcxsZo5uFnq6+uv3xhDz2fQz6RThEZei4kFpKl2auv7rmwNd
cUpcSPYL/GOSoD/pHcu8844o7yaQpLXDfsDuj7lqGVLLvMne405++Hnw1ilV3QUY+vHBNwCkUmb4
okH5xq0/bKtKb49D09mHCZzhrmiQihuNvOutJl7kVenfBKVImaejkZ1aJ2dH8uX6GZv79Ihqlryd
+ReMYVRdtNzTv7pxu+rjqNjUsuhvYCUbB0eFxlaMqp6fPkzVDSytjkXEOIDLfRsE2UfdW/eysM+c
udPxCnPpdJuTKXKB25X9tHO9DiCqBuAuzgM23+2BlULxNZSMLALmIc/4UMkUJa6bKHjvRnbu46dp
QUOB9pngTfZ6vnSxhMM3y2KCExlYHvSszB50y/gatHbwdYKZEo7DlvUPqTVAC9aiNqwdG5tVUtvs
0QK9N9cJP7EM2hmwr49w64Y6Aq5RYhdMgEax5NGc8+cZG+Zo80rbKC8uur/ZINWj71mOJbALPAv1
5XoD93VbHyl5Z2jGcMvUuV5OSQtCdv6wSzWg66q8Ew7wfnbhZzG/6Ksc/NpJZIXLOygxDIVuc0nr
epyDbfNnVxnsZeYEm5bbOLJqbX1tHOrSWo6JNj66tAZg3HlHTY0tMgf1S8SIEoWZ620BEXLxt5Fe
b9mmTMup7qcvwMIvlujlD5BGS4NT6m/qKkP//QRwDKFYqDmKq12C7p4Lr59wvnUywVMqYyAudhBs
tdHXd+CQ6CmDYndlnpE3jM1D7Zht20uV6eKJA6yOKaw+i/DCKJcey6aHVIQ97aKqjlM7eDfC7l+U
5bNNBEJG/t78DraN9Z1pgQEutz6YqVE/aZneHAbcdAvd9vdR7Y1rI84FtJM+3eRodlmXhK9Y9AJY
Y2a7YqaenszeYWEk8/REwhyD/YkFkDu6wb4OMp+tj5OuNYrwZ5psF3SZtxr0uD91iWgYALnWHYt2
5GMcG5QKJvaafvF5tU6dN61I2glX1wslUSBR8cDgT8gAY8WFwai/M/TlXAkLAHKXcMoLIiTLfmPM
H14/57Do3GlluLZn95BfRkCIlTWt2wbAujHIr0Cf2U7nRLcPBpk6PiwTrxyM8VhaxGVmTtAfxogZ
iGos+ViJ6sxRA7q1td8QX/3IvIhUY43WPY/Rvl/puBqEBuQbGHet6Rarb3xfuCq6R+T7DTRoeLx+
5Bdt+DePD0POR+CvR6S0eTZL3SX1hAfob+Xd5A/M/UqDLiCKIcCbZbKK+NueBwibC88e/W8AZzAn
t7a/sOE3slev8Vmb5Z1pGZfBNKKndrw0EPYuhR7tsikAIMLClhG0b4ltzDZ30cBNANAMQMSLI4SS
RLFnbC+mYG0nunlsomhZTjoWP9vuIMCEIZUmi4vIrNVtR+TZU5GT5jrj8hLDVaem59ASKIWi7LFg
TXtvD8bnedoEQ3P72S1Urrb0wx63sy7koZ2jDSwjRLWSVQejb0gescIovcm+2E0QnK4vVzCmaqiS
OJB1pmfrCbX7Isja4mVktr5JbU6ga4Z03FiPlovhK5B68NAh0iDrwQpmNBxit4YIOL6uYqUEkWRX
tfz1pfcVcZd2LD4/56NSRS6PDE/JsT2wwUlWeincU407elEJJz4whcDSNpsKXCa6CwIFYOgo9q8z
mtdu8IiPWWeftXBkdwT/i93s3ed4whi7U6q9D1KNO6XHDqp+07tUqWWTaVMGxwIV2zI3CDR04EfC
KIjqSzUgQLWzh7Dt9TmVON/2VNvUsiw36nn9zbVaHSjW5b2ArHXNdDAJSz1XFmK4uPp0byKje3VI
nDh6HnAzfdS/hHDezt2s/QxHAwxp1rvtzkljejMCfO/QVrPnU+W2JR7P2JoM8TtU7ujtzojDtd1f
VwUmJPWfrnjb1C2T/aQl58JAl8Bmfj0vg94YR9IWUBnhBklMtbNjFAj5dB9wOxbwU3cFM2KmnFhd
B2dvyDzaNf6tIK134QXPASrqyCrXo5Ed7b4Vj16SnV2fQPTrKWKgvTJqyAqDjlyKnXu0LKg5W2a5
e4tIlL/+ZtxfWe58M9y1FslZunAtxZs1f7M/Hf4TG1bGSHW0cENt2sboUF5kwZLsagUxCx621zTz
UJQTlIl2K/sSz+PcNOlFicCx7g8G619cBnTYfuqiT7ia1gjdDvcTxFnkhuNLZ8M9SAKM08L6hmOB
TXRUvn3+SqtrNJZ9GkI1g9xhAuGhh5Qm2MFuWl8dB+PAndNSiISz9CnEZSUIkF99WhltlI/HShlb
pbsRnGywuIWHossMATz6bD4fmajY62aI5Y0zPCQjS50IP65FzPcDlpb+ZFxB12XyA18mBq8+JZ9h
KHFhcKtzqo7TAUVNftb6bRc0EGcJI1oZ/qo23fg01ugE6DebNQEo5jqQjMcb71sQeyyJiSbaaa7a
T6C4l0NUiBcXjNwSZXd2IGhjeT26oydfef1ucNiyXsHlZaJ/gExzj13thSBI49trRkdlMjmPKl/t
rh8WsM/+5sJ2fu3UbROAhCBWw2BZLNBEiblQ+OlaUIEFr95qvuWuS0E0zS528/reFGJGQHO8LArd
126jmezkOebJxi59LxNDLKOuo36Yb39tZIo7E9Mye0AS3mLaGITmLXF7xicRQLnuW/ZLzAM3UUYh
imHBWyZR1aGPlyPxX3V3O7YlglW2Uwal+Z4nIWgcrxWHPJby85JoMKrPvrl6tsxUWeJvCSLvUFFI
QlQQ7SnOOLPX+zU32HQw3ZSJNp+EsA9tVbctRBMm8U+cqjeTGDNafZDlxVBvkyGt76IJunE8lcCH
r3Zoq7hYrJmBi5aQmsMeSE7kEfqb3HnjuMw9oS+usxp0++NNaKaPPS6Yg9bl7D7nH/m9JVdW2+b3
k8MjJ7sxrdoBzeRDbfGnY+NNxLIX5U1i/Ahq1dIURAzjUXy53nuYVI9/fc8LAiR+OcD4d3Z0Whob
2rGhHOe3rgZMmk2GU/JtMJ97YXefRR7Nd7HimUoQXxJUl3Si5mrj4Nk2gx2oxvHN6GAjNNHt5yXR
h/hMoqaj8xgZS0mL96ET5ZfSY0yQJhV+GWJtviCTvHXtuyq1k3e0OB+EXMYPWtLFh2JQYg3fYulz
SH31/X5YxoKikc6uWHbZSptT1a8vzvyAhQb+1+8Ctem/vA3kyShDIDI24N3Zv81AGfmFtMbML/sq
RUFn0HdEnTm9qwRMuue/ZZk+bdIoeSGFsrzBECY3ton7FYBzsUM5mcMfoHTRBQqxkJ34O+HbYPRO
wqmrLyrg6ZQkEmpoULwWAQ/kMQ3H2+uLgyr0IEmfrSfv1UhzzIH8QK/p3hrLf50/mP75WXqFGqv0
S59VMRobEFU4KsvltSAJ5/rEktojS7r8DGYkZVM3IeBiXriZfH/LHeWwygNSnCGtRPkDCCuIWtSL
IH/z9zFFbIIfsjr5lruQ8xqn6cLXdlAxJpDioy+z9mIL7Z6lfXyTDd5rNxHjkfDve5IhqXVJw5Md
I2m9uE6nwtTNj3UsvolrlJ+FYRtlJbP4KN9hwZUvpSeg3Fm4l6qqAj/vtURLBhJoHzFIVN3dzrRe
GDh8q+b7uhBNwTMkw1EdVvCQUBoeCD2+YvfdYnmdk3WNkNvrbS/Hxtwl88gOAcDnL1L4wA9+OxvE
ouy2Gf9kFxP5gIgJ5ubOGBCSDL33fWhS/D64VCtyihc4ouujmF9oXOojbhzV6/GR0au5++xviQK2
t2lmjU8hcTxe1G0+Dbh+Fff3V2/nNKiLO4izF8bZqat870S6B3PIhGX1558RD/ZFT6MKWP1Lge79
Be3MCemgtkFsWqyvKWxQKwq3Zsg8lqij/IwCrH00mdc+pUGApb51doXEuOyKrLstcmsEwJbIQ2FZ
7d6UxPzO3W+uT8k2awN/qVX2Y5aP+Z0QRITl7Ol3aW4+pGOu3anGRnhUNqd5RwWaN3YPmtDZ3Ayi
Oec28sRpIlgTjKhcqRGuKoSeZNVUrY0OPMwPhhlQEFq2Dx8Teo6mNP1UZKX+PIHF2KnOTj6sDDn5
dTPm6R8tYEz4hnGzS8tpZwo1nrxp9M5+D7tTKl9ss1pOB6lreKy7/KPh2MKkMD5L6uNzDZdsh/Rl
m/kjRqTSFS8JoPF1WZfsNS2wByNdhTG8jKNXQUek/hCdFoETZAJViupHZvJ2aJkkJUBIWIz5Bq3p
V3+KznBsG6C+hIrHeHc3Xuv3u1pFza4bdTRAZb33rXg49eh69cZI7gV0PtBa9n0lbaKtZ9RKpNLx
8Ikilo7OweD0p8zT7/0oJLv26nI3FYF8mpU/5h6syJjYWr93p+eayT7jaJiEBg0T7hYvGeB9AQ98
0DvZ3F0Pwf8omel/zlT6JaXp/zm86f/DZCZDGfNa7//8MwLpX7KZ9nXy/R/5j3+c3n9JaPrz931m
NGmENOmO5eg6A1OTcklSN/efIU3yD0foruHaiMAcTIkOE9XsM6RJyT8YQxskOLnCZtQ9txZ/hjTx
U7pkm+7wm3RlWdL4T0Kafq3kFDgsnX5cILI05tJe/62qrwSqIzBxGoyvbNWrFwfyrg9fTcFA/um9
uf1s9P9qJTr/VbRAikKMt8LSryPUn4pGFviAyGv+ql5LjqI3FpwsxoIoy1sc3OzH0yOS3m3VN/Si
/nNUygceFYt00NZTQq6xXe56v/rmlvr32KD8i8eXSWq7Ukz7Ko6PdhHdFlrEHDC/WJp2/9dfvLwu
DX+aXly/esMVps23oCvnupb46aufipSY6QRTo1OCkHU049KCrUYwnjIBcrdJxpMWhLW84Gf/kGTy
hfksmQsZEoT3PdmYRfKigy8gN/UckdHtvAFLgNYV+nvRMgDRGg25CXom4G57xXbc6scdMEgpivvE
jrBZ6t06MjWUtdDVKqsCJjbiL7H08ej7wVufzZoZHSmAXSAiZwBhj+4xSqLbEm2Zk1lvc6oH/fj9
SMfgdw7PeKiHA70IqkccSaUVAkHvTqwj80WTVIdRuMkygUfaMMRegCJaNon4HmTgb2s9ONqIn138
aTXw5DHvT9UYIGdu84tZ1tWKKTAkXJw6lWu/22NQLTxk/lxodxbLi6VtkIOYj6we60Osa1tN+F+g
cq4gyHiLxgIvGtssNH1IWgHPfNAofr/WO7B+hgWRJ6gPXefd9VpOfBBhIcNk7FOaYCD/i9Y2bzQB
3SJgK5JpGHwTkNDBGZTcer44sOjtjNyRC7L7IBcDZZNhsHWr+NhleKVq7z3WUZWFwRrB26M3wMfM
PaDA9RucV1JJuf4csjBzwEtNdF8lydZwh01IxGMfyG3qI2RPeVC60zniqdcq7dEkedVLm9vJLM+G
Dp8hibeIMvlqkNNga+gLzJpDcFf4+T02QKUZe/JotwSB3RYx31GDSRH3DJQ6TPq+1V/CAEK3F2q7
rDTfvAHOnzMue2lg5TbZkeaZv+yn8VT2hDiqU5qwCs8qbBlRC+HGN1HJdzCw0hhIYsvapJPGC1Nt
VMiIchZ5O31VQfDgW9Z9LJn75GmFuZCJ6AKi6RNJmWdPIFRPMy5Y7nl/Y/rZQrr6sAWaDjC9n/A1
pLNJom62ihU1qCYkZlEEBjiM7XRJEQRI1sQfz35iCTaKP5mzc29FOfDLRltOZfMFk89Hrr6xgfxR
EeNekRRXa+EspngpR/LnG57+y64cv6C03xlu3TOp0rdtGA8by0rcZTslJIlyh7qhwLxYGsGGUG/E
4IO4MZPsBSwTGF/jDQCjztahOKcN9rFhiSzv7GQhznguCCK4MQdrd4kD0ni03jyofRNmJhxlg7VQ
pkPcexIt2xwlR++95gHvhN4Xr5Ysd7rpPlLKbht0wpIObgnViPWQ4zzUVvBcwW92zOIjGFkW1V8I
lryN7PTSjtFRhj0I6o6xz0DSaXFW8S4v1N4Hhq1i9T7gqK0C9w6107NvsIFtyx2e8JXv1K8uIpE0
H/tlmvD3Nd4u1bU7T3o/WCL8QKyzdrrkAELzeZyce0WYnB2pd8LoHUbXN7N3NhlAtTjvDZhzqOLH
Sch3zQw/xiw51IbzverL3VCod1uS22AtsZLdIBO61Zvi21jhmLTNOy+tdhgg9npsHxMHqJpKXsri
LlGYPbr4WXOwyjioWqX21ibFA6nVe7B++J5wtmTtycSxanvGvub+QwcNUEJsk8JAd+fFxxzmt1sn
lzgud5bHtorCrQcaqrVcd0zxN2Xj73Pf3zR1+MTIn0SdYDtCynV77dbum1cO9ve2iVflbHSySeyq
do5RH7I4htU0bsopviVN/d6yqr1maTdpSJRN2dTnNI2OGYqCLI3OhZjeDKmxva92g6etStt/6nL/
4Mz9YcmJVQR3mhu91F8TkUmg7i0ATa85JUZ7sKt46wtFcKS2yibMF5NLThFyi3JM8aG6xOUAynTx
DC+c0LqrgAURNVewdiuIs7GOBZvO1kKzzzjlfTT1m/8t8h7/Jn5TMef89yXe83sTfrxn/1gSB/pL
Cuf82z4rPMP8Q1K+uWzFHcmcxKLE+izw5p+RyiZPg6WNzRTlv8o7afzh6rZkT25blsFg4b/Lu+tP
6abDr3cMW8yV3z8L0D+LrM/A1H+Twfnr0mWe2sDAtpUjDCZ1CLh+G100hWYyMBE8QEnsqtq7UN55
zbvnISZrVjVUeX1rDyxYF5G7u2zS4h7dnSn8Nbc2Q0bKkhQblm/B28X5Vj1m5bMonhX8mP5Jn0iK
Y2NMSPDWxbkHL4vcwtG5s/IPxz6TGWV796im/vca/ZtrdFZa/PtLdDl9/wj+cf+9aL8m4cfPF+n8
+/68Rp0/HItCn82bSRvJ7vana1R3gdcQIOvOI925PflnD2L8wXnoIBhD9ee4DHX+qweRzh9Kkqzs
MhR0haKN+E8uUkEv9OuEDT2Ji7YEgQmDNiFM9dtAecpxKCHoZEIegIuyTSAfAPiOfT1UYGUceGEI
FiwgOStNj+7y+iWtgXHrIYN/JDNYMR1Gi34eQ+R35N5PJavA0XtGgIesGKhHEaQPDSyJ1RSEeMSa
e8QqSxA/2Wt8r9z+Q7W5ccDefcdvODJq2duNjyGWY3mJOx3KRVbuSslEPncU9ltcfEI3H6tqXBlG
zMgaHHwbEThEC9/6VARMPrQQK1sY0DGQA1lDGlDdopofta0IL10VqPtMp1AyMccGmoOwFlwZRsJs
M83eYJDVF3uC7TZE4QF8vVywJb2fWj9cUkIdkxhcKMPpYGvVbb+xWV4v+qI+2zM7MwmPKXB5erjm
2IqEOPnEx/fpumQ2esROFm7AGM6NNR5O4tWPHVIM7YPlqB9mSSJ4S6fiGfk3yyW7aaqDH3WdvjbA
yrY97AyIMLs+zlwYk+nF7gjZLhUaqwGvYkdau9cgnMtMuHd2vk6gmi5LsA/u2LtbMAtfowT0X8q+
BUjIxoiGQ62PcJBBl45+/1olaufBuc6+B1FPkKphMbsj3igg5GEh3LRfYTqFwJjRXBl7KFmH0BX6
Ms3ap5oU+jIf3qTCn2a9c6lBDQzizVhVyTHF0Wexu2LxX/XrBnZn62fjJgUV7sgOuzFmFBZv4s7r
mw0z3rdYIDrOyaswHsIQ0x2rf0w6Sfa1dewQ8bhxH/UtS4SceIU8RczvwpLLpqTeuN6wyliYrK24
wCyGUWKZ5fUlJR52w8Q0ncHehxq8GiwDCu5k1FaTADFACGY0PlU1TLSMJT9JSLjm8ujAYIrqVQHY
TcFvdDhAVz15YWgb8XypEnFtiA83ybkqpfY9tyKCKg5V078AuyXFp4tMfKtvVjgddNjzS8+lwWv8
r1kW3EyaQ5RyP+4DD3eIFpTQCwf/S5G0UDTk1OIs592Ou+Esw3KvSjo2lluunzdbW/XLvmDf7gjk
9Vb9gxH8GV/Qrnc2CAe9PYBheO/hbhyQLnDvvhaTBW4CwMuKlfUyFeSO6mAIJTrKhcumFl8xfn4t
8Q+wNdeGkG9jhmW9xbfH/h5nDovOXcl/ekxoQOK3+7KJ3Ju2tEiSI8bEookcRvhVMjKf/dG76XyF
rmhifsCEG6D37DbT1/nIyYD1FPhnp3D+jsjZpth+0ezWIDLAukxFRYxhcSqdAv0HwXR2DL+9zmAj
mIlDhErIAZBC2lsI1UdrpN/JGtlqBN5W2w2ATtdaeNQQDW6mb4kKqr2oZ4MQlxNDipPvR806d1Dz
1jBii3DCl8WobvQaaM+HrrKNTTAEcGkK9wbOd7YObTj+GkkzqTY/UH29ME4RxPkaJxtj6PhgiQEB
i57OjDeam1o8IMAXuzB8pA5N1yx3in1pEIE7wdvwWx2buyIlrHUImXLbrW5nVK1sbxYaUqVtb2bF
IaraQ4gYesdqTF90k0uYL/sK34uOBoJSArLAiVUqOeiU1oAkWbCi3sCmRi5yCWzB1dNNJ5ltGGYG
xrLfeYxvbSneoZd52zbH0Ez2BnfxRKXv7BF9kG4ArX4BoM1hDhWEqzBlfxuEEl1I3T5PsFTJa3nM
bNgodup8dIS8UpE0D3AEwrXb7SCPLfz5H8V2vA4AT/IRifFp8Pp7ww5xwfu5cWOyhOcbb4aDPFeV
ZB5h3BbKPQsxfGCmwMLDGhBiYqQ96r4CiPJYjXZ9AYTf3RKyu9EbFR9VZ57hCudbKdpvKXE7665z
Y2bIAL1ach9YWaDvq2oSINyBc6rr+idLOavIN4q1HVfaGnohqIqE3lnaKfy+x7yGkcAtoLHVgp/o
2O0lyq2zNxEC1zJ2r4IOgG61qDKEV2Ylb2La+DVK1os+aq/NhF9L9Jy8XYYw1/2/lJ3XkuTKmaRf
ZV4ANMgIwGxsLhJIWVp31w2suqoLGgiIgHr6/XDIXeMhdzicm7Yju7MyEyH8d//cLr/0NK5nuq5g
Vln0eFLSA7R5vhK9za43aCgtahumBqTgStcCGiWJHvPrgWBzjtgg0ExW/3dOozeX9nGN7IqZ3fqT
7wU6guCWOjLpS1IHp0evsHIQha6c9tEfLRi1mEFz4WLFwq0aybvZw8pM2h/7SRe/ZKyJZMVjjIU5
9m5WtFlbl9nwShrJ4pOcpvestw+eQS/P1APZAEee4gVX0AJyUH8zQI+Bxu2wplKHjDjZ7Dyb1xCP
6FEG67fZTx8GyJ/QltbeqpLHbnLvDB9qAn7iczykkCNb+UHLMHhWRgLuUqory9EUJYzFSQdX5K/W
ozGim3m35PTzYwZmJXDSc+WO77kBAcK5L10yWXM20QvUWE9CDOcaAgr4Ee+ChZg4ruu/NkaDPRPv
4ajT+GSJ9FGqiQh2xXfdsE51SizYpcwompgtguCgPDFbl5PgsP4klffcdORp57Ej4pjH7qmbWcf7
VYZFtXQnYvuMBqz1sPojDK94cK9YmY8WQ/LIb7GTF+sw3cUejwK21CgH4PqRgVYRkMo+FljKVIEy
kKv1hz3gL1yLsLULCpCWfobXBTVsFYbakf6s9zSRLQd/JGqZ0GEM1DCLYOPZp8nhNdBBQ10Vv0ZB
i/HX6UKN65Dtr8eelE/lWZnZmXBuf61pPbMaAKvaLZj3ro7AuRzfxia7z2ga9K6Qv2+hrPcQ5c4Y
uz4qDwqxUXo2Ztn+Zsz6OkqUrg8OVni5TuM1eBKIuHnG6jolfZiq7kbPQKfhTTOEG/0P5WQlYd0B
aEkhsLyWjsfjT+6JDtmrlUcA7kFwztzlstJPcO4Z91PTwpZNF7LdCIKctUlhR0o/e5Zi9MjYHkgA
M1oy+mGEM9qbcDAdGH2p+RiUwzfNi+WtCpx3H0/jcZwlJKaO5Debqnmyh+vJYC4cONRHkPzpD93W
E6oS79ivbf5GBjbfUXzT0uSDvxTffbsbOB+SaV7umC8fqdiwgH4Hd5zw98ValGdozWhIcA0oYpIn
K83ngxo22lGgc65zEM7++CMqjSSM9gTXHbSvO1juI+nC/eq2KSIKiieF3hw6JKxu8glRtbzkGdi1
1ryUVd3tbGh6j26HOpjUqb7kyxgAlKQ9MpiW0Coc2poJ9OFhmoKDWLd0RAzHsS2LkzJ4Wo0qvlLN
Op2kD4G6IOLYtEG4CpVcvHq5brzGO9b5dG4skK+4EZCDXVoJ9XTNoKS+6RtR3BsJj36tJQaM9WC2
7P8kGRGT9YDOWTDFs1TahuU6f3C7WInjWBBC6ksBF//UUPUxyIXWKwdNalSPBLb9K5++zVIIupM9
uk6iPm71FVbT9MB+i8Oy7FvCSQBli4rZJ3r1FZJicupWkiXapSYT8gF1GCYEB/hvvCf0LYwqoBuk
/OCFGifdyTMwh/qymvbv0gI8FGxkuL+mMN1UECAVNdJYZlC5RxJ84+kD30TMA/5Z0wEVmUVrQZlx
u+tBmRe7mTqKJupu31GElMPCul2ZUTsJgLlJXvBc/zZB+q3V2xTAKPDr4Rqr8WYa7TQURCeclz+c
VMar6qthT5yIawQpgzHFuTKXud41Tnfl0bA82/GpFvMAeNt8b7LB3kjazKzRFOdq9kgRNtDGk/no
doETJgbL8Cg4LY1pCDb12ipp4RjGmPpuwnqwTJaDhSvQDbpDjPNT9ojPncfxoROHbPUpfG8YCywG
dazlvB6c7jhgBonsPsMCaMCoXLnHNAYzfxaG3xqVwRjb35xHaWHi50vHjGpVt7i0ooRLFLen0Rg4
GmRZF+YxM4mBDvSsfG0Uurob1L8yK0ijttNckux1ODUGlqK8dzDm6pZZcmc6kT3ky0d5l0NRbJWC
WRrXVqRZnQB/RgkuwchXiPhLwoOXE9TbAZzmeBr7v0q3IxXsLQ+xkncqmZnWGtMreO0WfMPyQurX
JYiDV92YK1q2fT+HUUD/4GLcBzVEVWJIvo3LxSLbV8EY6QYWAtU9yRqPlb44RiDCXhH8VpM5Am9Y
76iKaI+zoMHRmYpribMqlun4tFKQideECUVHO6MY5k/Z1ul5sKHK4JcAVXcacXddmUv8XOWEY7lE
XumYoXywOFGgvl3DPjUep+QO7hkDiTqkrWeX9CNRmYVDNYnAd2XLPZd2Wjc9aziA0LlaKueJ4AKZ
5nLYyKHf7ovLGTGaFInbaTK8YwpsycStgzmX1htSl9axymkkcWu8vemch0EqgTt2nD1pGQu3VzCv
JG7busnC0lwhAS/BcS6hhvZ8AHuJiU6Tf+XLLD4MVjDmWqD8BJDYaXJ/xz/z8XWaSwZWEz+DJgQY
eqMb1rkeMWMt7dldzWPSyp/BCHDQIhJfT/GrMotfpce5ad2u/pArSv46mVDlHWDndC7sZNJRgTjV
d4nbBGfisBeTndWBDGckGZgYUT3QmocJFXuE08SHbmg/PMN9hyx+APRzzOBdOEN7CGz4B2nK9GYZ
aR9enG9DN1cq5f9b4NUwzxMRDrCNKTmWGGN5hKpCNMfE4EX9QmYB9gB8hbCD/eqD5V6pFQr7ZH2g
jdkLaQi4G4FPnYOaa2hmjvG+nGgcklR+NTK4FBBuzv4sj45o7tuC5KwD4g/0sfOpLJUfNWUWk+g4
Y8mCIixtu7vSr0xsPIEfFuAY/bI5Ok3d7gM8aDOJowLTYmm09Qn/Y0CivXpOVnWnIEa7VfARtMZP
auRmVqPia4QDElZAbVN/u0XY/XVcqGd6mE5EO2/7QY0nTbYdn/Owt4zuSGnY0eupk3KpvfTd4gd1
CvrguDNGsoSbnD9eGav66BXDr9HGjN8wK73q2PeqsnkZUusrCTjOO4k1ALdoCXZBveRpbZ5ThmzU
PSHPtAbqSEblFPGHBqyHApymxiGaO3qkjMpDBi1A6Nh1cqDCio+3wQylu54ARm2/zRD1vDw1936r
7hcJQNjuPmoiR6A+G/KDJYTnTHScYPPdaPkfhSjtkw8ajGsg6AMtoCPBvHZcfFNNEodyuJ/9QHNs
hSaSs8DiXt8TWpCh24/AWybKKET1CuLIPI5eHkdCtt+MmLoeAQoEk3no1FNd2w4PpqA0Z2Cps0DF
WJysEX3rg5Eg6vbe+DVbqr/0nFkZMKXvBXhtIE/1RqSRJ6Hhb+NFp4B+b8QO5r2aU8CqGF2329E+
q3/aVnknPToG18TdG+h2oTHyr8UCFaB290HGrH/NBa5MdOY6jr0rmB3n2nXEeTFHOxJJ2YTSzkbq
XKoqZMGlQ0xffOOBkDzRSXt56vox0u0hpz+W7M38NBfiF8koegHyhlYe26DFp/+ZrEnkOiWDXLIE
tOXu6gyZY5XvBSoNMty3TbrtkHgmoKspqPcB/XTwQDsMtM2r12bUfkpMqUXyODF4YVFadtLjA6Op
DXx5IBVfWGs8KuIEXZJ5+z/+C7tv6PlJJqButCOa1OoaAqoLfGK4UPE+najvxqtMweA2nIUC/wIr
U4S0BUHNVb26cOjferqXM70hj2u/6pdSG+SUqQ1gBA16sZHDM3Wtq53Tdd6DKh4bTcsVwYfE5Lap
TXhWi+3fiWGDrrjJe+d6hynvXmVRfBa0cfbphtb8KMusiIixDLvSUZQq1recKFhBxDjTnK1fGIni
x/AK7iruewqADtg7Jid3qGjdIh2wNt6v1rB/xSvPPy2sUc8/oefoZ9++k9g5j0leRh0IBKJDMc4v
wDYQAld4Usl9DPTj1purY23h9Gssh9NG+5yUaESiTe6JnRkcCvKKn3Lc4ZA7jCUhtLKnfkDZw5Gb
Nbzp4jXBErwDBPDYWIgxfprO17RkEWFwUxkNWbIXK4zGxd8aXNttC3XTvSJzNRRJfBLWbe+zj/k5
EdiMrOXBcPM3FtqoyL3kZrWMe8+3MU/o3qf7GgoZLVrfMyl1CrwJgTJaLqeOcs2Rta1nVG4g3oBf
mHhrSuIWfC/uZ1q0YxQ/8KUZxIxcPQkdkHTkknPm3IGcYn4WLahzYFeET1uFEOEApRn9NHIF+gx8
qXAZWMvt3nejtaVfgqq8S2/QULiB1oMgJZONet2xzh/KdogM3I/hgJnBWZiCQxqdj5YPnQyQw04Z
5Zum4Jcd7JSb+Hbt+c3xmzSSyUROUzvc3dzmaijKU9pyqhOeYx2Y1RLwJlw9jfl9k88srPzG/Mls
EN1QAnTKI1cPy/Xo+W/uKvtIZxORgIRzkBbImuyjAvtF1JnNFAq3f8uLrrqpgS/HXq6OkhYfeIfA
5JPpQbkGhShr/Q5lO722zOR1GinCxIKCSYO8VHoTy6G+NYL4Zsq5gNHNgQZPlb0txY7d/qOZEjOy
NAexvDooN672Zdu/0Q/93bszAvtQAAwe5sMQdO9eA+9o7TniVkpSlKb6UCAlh3YHB0eBlBMDmKe1
iCEVSX5uChHCskdX8hEUQuE4YTfwaeW0JE9GMd/bhXlm3bqwSdzatTsd4qwH4EChXWqUKgLhdHYk
tm6zUfQ65rDhTa+D2jGzOa+KHgH1ZOmZbUwBqyg8ww5lAL8sNmeUs7K5yKWC1Ni3p8TxV2AmSR5O
Mv/GhxFCnnnUmwfQNfNvviI0NeMGDK0YdKJAr0m5sDACoXqFgokQfyZgo0KA+J3Kk7+QGqHinFLv
ugS9Cxg0AheThRkm7DrOAJFvfzen7rtpNNc0oz8UWsKgybQR9oXxtYr6vpJslomF8kH1EJppdZht
BZqOm4psvBP4r+e5pEcKUne5X7yrpu3jW4ChVN/hi6mfCKcjsPsThgXNwSN7tQXJHsQ/sxqMQ1Us
QAAlJaEbpCVJp+zkrjbeNCSGHZjcnQk75SYZP2TrF1GdzeQ1t+oxpg4mPmS4MeMYVg9FAxbIaOcP
G48G5s/kCN7fPM2UEJtADXbzTEA247msElFeihzJPFNw2nrYpNvXgxtLpe6GgNKQoaZK3a4oiNcL
5Tu6AYuObh6DbTpQWXZoupFTSj6AQberkjxDAeClob5yq121suFGOc547Gb7LrPiZ0hNTVgbfHXd
5JPCNvQRk35G+t7tozTKZ3rnQOTaHBnMOX8c4pJlZapVmM09Fg/+0JMhOrhCvq+jdnAvcPsAqvUJ
jz6C0lAHHNJTQNPE5b9Qym0wbWlEJPhcj9mKVrXaZ4eLvbCWd9WP08HOKMPCkozYPl1zHsBvZqHB
6mahw9yKH3mHO1B+0OqNXGK/DSxqPpvHaSN1cQt7T+ysBk81hRhwoiE2rIv0Xrlb3HiBuGPD44zY
CYxqhGr8JLCOrNzebvaBUfnJ3p6cCn5i9gna0aUEYopDc3XuoIWkkfYHvqEjorqF9krqP0aL6Ut3
Bh5YXaFLwAcrC9hLzrw+2KXzRHITqzKlPmDSxlZV5yKY3mn+ewvo/Nqn3ZsV0G/NSEywxPJ/2+ph
ScRbppHYcJoM0SIxDWecQ/EwkhYTVThC/4RcxfisxFmkhv6p7ElbNTYHgXaAb2inGjjRFDx6tjyV
JWMTy+B/XkFPQM5itfV5BoqZ20rqc83KfbLoic8trTa6NYIN+pgS9UxQZdaMdgE3oTlSA0IzPcAq
7LgtOHCKcvdjwXdkgqnn14D9qXqgdy6YDiSNX9xlLJDPxoOyyzcYze3VeSRfuyvoLEsqDeVh7eTB
JwpvfvUD6tLaM6QUmi+XAV8wAI4lDDaRdYI9OepkTwhlYZsDoFsz8phtIrIDqVVGn1jSIIu9EVqh
XYFxT1ja8pGgo+B6HBQhcwDsbnlwP6Dmm9VzMDDCMqdSX1mJCyu4XZzQyOp30x5DgO7DJbMYPTU9
RahMX2B+m92LPw/P1kLdBbQbdDEKGDkWGmSnPfvIQkL19OTcriOqIDfxdN4DIYXdQt91DdcP9mjw
gU6FWbB7U3gjwOWeQadNF8UJfca8R2BuIXbi7yZRfeSZ+9nS9YnszuOWSvHuK4u2b2OLQbJkjsRL
IbgznxoEBLUJtwV3pKKJRtzrwFlBvsaLepLp3O7nZLpHn7+WiX1jEdPFDZ5gH4zRQVMiDh2NCLXK
3qHU3hR0Qmm4NLRAVJ18S6vh1lx1d7Td4n1NnW9+croLZvspAWHNIWF8XBhqnkbYumU3X9nwrLxa
/nCYX8YxbUCzvg4cFL5CT4/1kl8b1sJOq0Ov1N1VIepzFZMDqL2Ji3AAHj/pnTeTQl3X6xScZ7ar
TbetG5M2VtmCu3Vn3KWtiZkstW9TC1pxpi1G7a5QR6s3qS1eZxz88GyyAjgUkjVR5YxG1+CQN7V9
RQ1KuCgr8is9kli3qlAD9ydON0MWZFahevylkxm/9S6dnqvpvGWJxzZscvJY87vSiblvLWlyy2+w
U7MarirOI8OyfjVLjRJgMzRjUPi2mOTdOk3UpWhpKvNV+Tms/WUCNRsRNPsuBwNA4MShJJDFiynp
kANhWUN3Zsv9XXlBQ11u9gbEnU7jwmooWKUwg7JGH+XioeCY1rEFGW185wwQT9rcom43c3+MjWvt
hdWj3bJojMHXME7nqeb7Wi7eZzfgmszSlURP4UZ5PXPTSH0KL7xc7FbHfEhM6uGkDOSuiKkUycHC
U57TfuRNjHhQPm8bHKI40MSMhOmRRSFqd1oOP2liCfaSUg1iy2Bi0unJoWPtWED/UVJeI8nhcFDZ
hQXms6/Hg5XC+7Oh+ou88iGGJqx59dKGhssB3Zpeu9IgBV2JO7JHD67Wb67g6K3sdjoSSMXdCEus
TGJOQi6QUOYoHaQwc8iJwDTpWWR4YlMsbIyBGuL13hNl7DjvujqiJphDEym4s91Xr7VGWygC+60o
y28jd6gV0K9Z1fyYdEr/TckNqm+Xm55DVlO0eyyOXKmw/O4AdMLSW77MujBR8M80ZHzCBc+j9suj
yST0Om6aorNvrba6yg3VnDIiy0oO10NAZ8gi6UpasKSHBP8sbI2grjmgAxwdINZtZbujEd/hy3yl
xCWEbveji4N1TwrKC71++Kyr7IfjJcGR2hEEieZkkq/fmWf4d3NoVrqKfK7V4TATiqPFlgSZ3CGp
Xjpcv42Pc1oVxsXqqZ1Tld4HEKt2ExeIAA7BPEJcjJuegfhZm9UIqYKuIPi1qWHxG1J/biEv6ewM
eNACoUBPbFXLb1mxlzsrLAWjKu8VfYsTnnCIuZKvHmMMpszJbsgj6jd4Al0Os3NfnufU/5RaXGaP
6dwU+CRRuOnvHZNZvE50e2VN1Jlwh9o1lc/QzTOvZJycF4KvW4AKvuME9WXmdNHbxdUguBIIg6m5
ZdDfKA0vslZi6W05/Jj57hxsl/fZDSqFF0bpSJrrR6FM2hTTumSEzHVPCENGouwZJ1KKq2eflGVH
fsWnZKtoDmNLV09PSQx+FZfYj/epPKgSrKxwClGk9sJLIK3o4q13qJcssrSmVk/d65rijJLFZ29z
lz64Nd7QDP4dTbDqzLln2alyOvqGyytTls2VhiNs+aszJGabhO4dj2kw6rHN0MFTrzbMrXDSdeiy
MvHzO2tUiOKpnulxrKZmYiJFcUNKKSThsvinfSglGX4oOPtg4BA28+5by2Bfz4nzuBKQQO2ogx2t
NyC9t+U5YQPfN6Kj/Ml/KtrajWb8BAwJOZP5bR7FovWQRe+GHtZm3Jv7rk/5YqV9F4qC6DFYRfpo
VswtlsxpMeVl0X1t7Rpr8HE7+RpzM0q5K+MnwchSNbKmd2V8q4waKWhGYegeJ3fqoyJNOe7Uw7dU
7V1NHg5la9VIiit9VRUEYpkn16Y8EoeiwndGsyQIebaYU1+EYd1as/2aQdLEFhQfFmP85JM9upB7
mVlv71sSdSMtCyXKxLjXgRGNRHR3voTf0efvrWXd1stoh0awmjtG8sCa2C6r6dIwQRuw+uzhFP9g
tPOIZ6A+tNp6mmKAc2h4S/BlUY53I1LjbC6O8cQHfSoM9Vqr6WuF+m1r2oJtbpN2y9i9HTATYf+q
9jJ/o9AeHozP+8g3g8NRNx1mDOK9w8DdZvK6a1YfFG1qHEmCqYOpi/vac24MhdlxJdgHIP7L7Bls
Un5D6GeMb9piP9TbdUq33FHcF0CaItIShxMPIff0/TRliHdkvyJ7q3ixVL1NX1zsaNaXwdqIHaN+
azb3usuEYZ1x7VQ+81iPS3C6fo20zHoVbmHL4qV3qwkKDCoKAKsB+tyhNzZ+cf+7ZRWOVoKEhzSj
xivR+MCz9DtfxbEsJC2Z8XDIx+GZm5QHMZaVzn4U+Zasp7Gsx+1uIm3ak3SewZxy8CESGNvXVQtO
PW77D2vsxN6jckqMcOIJ/+9mwpqHcpR5ZCo4S/j6+clCPDcbuc6yI1dS4ed6SKrBzMm2cRZmebbF
PTTok2idKfhmHpeOpTpIZld4xIP3wkq+cke+TpiqrKB587DyJOJrLRRFqja+Odu45KoU9IOrFyeJ
PzGKzFfjSg1X4LifhkNmz8wvsYLLlK31Ywnig8wnBblJSt0LXzqWE9YYz3713KzYDYrytDS14fsw
WXMtp3oqgvkLPZWEiuvclJ6PVC38L0ABpJKQonHqjBpBar7ksFmORqJ/zQaqOFLzTbd9QCx+KXJo
D/xCz+Q5HfIidoMpDMg5hycWoQ5g7d70B0AwBGKooXzUBp4O5u0JrzCHZV91oT+K4DLrnMpxVHzM
jxyfsBoy3jr2my3DpA6LbpMEqxzPN8wpb2cl/dlvDAO+4PrsrNMx6aZzxtPDk0yGZqGKiJUQSdFy
h6/pJ03cQbikcQkRPZZHqsboy+J4oQiy57fLvAJt8NG8a1tVO8trWKJK9SAL1vyJ7dYyLY6M+bIc
u557ozcOLwFYb040BV72op9xZ3r0AdQUtmzQ0pLnpOts8A6qf7Rz19zBFCDAFGgbpB5k3pVvHAOt
O+I9V6VilhbY/FHVlBAW4RIWS/DR603Zjj/mDWtY4wbbYeKgtkeXpFnbgprHilVRFYwJ6+DTczES
FvV6V5Vb1EBNAyVMFcXhzU9zxABiQpOng442JtiOpq5zoIE1KtxM8Xnr1tfC5A2x+X0jbtaipAMT
LSukl2+rpwbMJdSnkAE3kyEOdrnAOTVIltcAqiKjy0PazEgODc6RKnYwTlc4mEBd3BT5+iI7+pQh
gcdV/zSO+W3OSUBQMnyNC4X2KS3OWcLxBcjIyIgy/cKY81ZJ+5asc8oYSxQ0EZY3vPldWJlYJv2N
EDUE7DKEKyQLxo5LeB2B7oh5Hi9z9malFYoAIO1aUl8Wj+MBElFFX9jUc0eSV9nYvcTTSgUbDGGJ
GFfNDbVDkkqMBVyVE/stH9U48c2GXdQEJIra4Fe5TDfZjErY2tRsZerFG1N6zmRM99VKbZmzjSUT
79y0XPlrBGNXZg1MLqK3+AAIuOyExXxK8wE9DIsJLvdZbWWo6Q8MEHgH0FmtGaebN7RHo+qpCkrT
6yn7GftSndWCGoGlLDeCR2pDknTzM2i+d8DoyOE2SKeQTZBXF0kXirHuR03zAyWVe+yDFVVmEl7o
fJMl6T1IwXG34InBz8LBYXY16GSmJ63iPk0bwR4XbXIFj7i++Fb7PAKVPjq6x12Vyr1yN68JQasE
VCAuXU5YMe7dwkETWpnqFpAzqEJF90rs4dIa2kchSw5tWUuukaT0wVT/FoV45MrAmb7vzxYrU1l7
j+WK+Q4DEoc8+p7IX52HqXmogheEPMb5i8kAhu3DiD1o5zSkMhRtts5G93dnp5/dhHMWW8SWK5w4
52lAI2C+6z7/SgwmztLb0JnVsCMtQB+LTZS99+z3xZq4MoB6MYtvAGOvlXSrkLwN5Qg2FoYisBKQ
7NYTZDYu4bzbHtXfxuzidYYmhYjLhawxu10KhJVuQXTtuYrcdKJ3oKkmfq7c2EthMMLsxFFkDl+3
0j6YIOh2i/C2BmigKgMoISvD9tFB+s6arI4wJ53tIqARfKFpiU3KNAnSSL0CdM3XR0JCu7TL8x0z
EwKTkOF2evtMUnSPJJ4o1/Am2K5OHApCejS30NFF2t0KUWtnSqe4Xmo9njNf/aq6mKcEK980BfjM
wLqgZ2Dn7vBMJkazr3zdHGcjpyDoR6D7a2kpkCdO+gaEmPrQqvxpie6KGeNrCS6HdX/5JUd5NTQl
mafhpmN7A2axQR+PbIfnmIw3cKT3UjJpjGOpEUGDEi2Su0kmgpchTx7GmnK+qt8IcKX40hz5Q9tJ
mWP77+1EBR6HbkZ6CJgTjnXV5e2lq81Iu9AZsvywDsO1S1rdRV6IfV2gDlXFsRqmG5bKmQvUGQs3
fmxmNCyoPUwPVJYAUvw+N7gNZrmHQLA2vwyvCpceQ3Pr+s+SitzVzVQUzx09Car9MdOQfF0bwQHq
7UBC19k2om3kQU/qzvsaJmPZx5Ayo7SYzGNKbVPQ8mMZMR5YJ+aynPUARGxxdNJl2hWKW3NJo0yu
+09bTzcCvxGmPIwHhS0vIHz0oTcFzxnHVe4FdeRYSOJJeTOVJZKEpgK187kOtVPyZjTbiInRDYHN
n3PPQ2tIkw1KiKiwuhlwdvMd5058imuUn1wZULSYdYaOgOGaA9zbj6AG1cCShU/siGx04Yl/sKHM
7dqKdadlupYqA5XR98ydyiWrtA3WA07UESmV261byt++G9cog0KhhPBLO3fwLLv0bZjcC2vGnTYd
uLT28Nsts/eYFtdDN7qX2B7PSYBPJBUullluOcj3qFZufwnOU0URc4JtN3JGzF3zfZDybSxqFLsF
cNTOlBNrCc8UDRmEQi3EQbrusOjW8fiQtIUiblBVka0hFkDO7lw6QOj7Zpes8Az0LqZoKzZvvBhj
mEbOYNRSJgzhOwK0xZy+0VCDp5v6TdX/MUyl+dXLuNLOpQsS1pJP1bSRr1TxuEgOX/Uy8NYkNDVA
JYYKc8k8jZkLtz6kQ5/p6Kal7heYa67pPtKmdF4cnL6+QyH2EJv5Pjaq9rQY6TvqSVR1xnXSBJc8
z2Hv5BZnCwIBzGCTszdOoOI2v9DN3A8fSZY9GmVvnitc0VRh8GenHVSZbqtcSzmxolejZSzFmbPZ
k2oqEBbd00yZ2KaVwm7aDNBM6JeCu2oyJy6OD24slN+GjcpuhRHTYBuknyS8GH0dSwfyB3LTvhzc
3/Yaw57wU0TG8sM0XUSikatUtoSekYiINhqs5XZv39qzOMR2ElzwkV3D2qcVz6mO1Sofe10cZzsY
yQSvr3LI14he4u8s4CxfW6xSwWbxse3ndiVADfCoozQWZr+F8yGGvkXpWmle4oypC3wWNjo+EqbV
3bEpjZTrAnM1074DuEizLAcLBHJYHKaJkuJa5zkmNC66Fi/ieMG0l+xXhwS8UhL1vLBvigBBLltf
aWbYyQrpwscuaAm97zl27/xFXsvMq27Lxv3B6Yw1ikPghdPS9JAWmOQBcp0YO447TVL1yJ15j0n6
q1eldTQYGCYrh/A0e8ExWfPQelx8iViaWEi5KK3tkZXxAkb6OBK53qkKRZnvy7eZsDD4rfOY40bh
dvyVTmw9DkXmUMu54paN+uwNky0NYFa0xuI6XS24JD6K9cLOEOtMR6ux+desEdNntRsG58uonTPh
9v1UEDWxh/rYDDMjOtEe5Wj8HHLOyno9BwYjun6TScgqbXWmK82lJRWP+ZzuRWpFiZH11wOQA9vG
g2TW6Rw25lFYBQU2VjazBGNVGbwfU7kV6NCr1vTejY3H1ezwchRpZR2VuB7SV12ll5Z9N5n9KtLG
+kvA10tF+qU2eb3SJWp7aI3Ayde2fyXfgUraHAIveFe+X13+9ym9f4sF8m8wRW6eDs//+Sc+yH/9
+W8JRP6NY7IhOv70N/t6yIblQf/ulkdazcvh/2Ypt//y3/2X//H7j9/lf0jpWRbRuf8+pncePso/
RUj/+O//XzzPM4nYEbYDx+H6Pkm7v0ZIxV+ERUw0oIDTsVwuyiAE/xbPc+VfzACuoMQp4BDB2zJ9
f0OEON5f6H0PCPZxS3ccIqD/m3je9nP8PQXMJDpKjYFnui4UE1hgG5H779AXdJa268CWgwGEE3Th
/VxsJou4yxhOJitT+Lq67lAKXPMga5ofFWcTFDhxlNp98xkgsGE/de56XKfkd78VlP/dG/n/IYv8
4wu0zQ0aT3TRNrkEAo7/B84iDkY7MDMHT7+AMpUzcT7JGpRGblrlhb+wGdUZvss0wd+PcX9Jmxxl
vNRPWVst5yYrKKmKUdWqeHEB/JO/S/hNzlxNv//1K/X4IP/+reQFglG0bQFMTPLZ/SNEsTS3T9Br
V4LftH40ify5pst804i+P6adRtxOuodF0Y3cDL54W6kMuuqXqg3dyS8PftLYGL3NDNQzDTrQuh68
sjxBuN4MU2p57wAQ2epn3M/2wx8I88FRz4lyvCuLBRVVEwP/cQiWXy1UCzpv4nPfco4/xtSXgXTr
9R0QAdMV4nluKQaQZnEjAYNdxVoYh9ZJqpRdtiNdYXj7rCYTZ464FPpZfhuDr+//2rdQ+4JIvrtO
TwYZEhTh9cCduHsYdK73//r93L7+//h+Br4jeGR803b4hv75q7kaNhPbCZ1FKeNuouGVeadaoqCh
V7sANcAFLzhTCX0eiJNdZ533vABYO+XQSMFQiOVB+vrH//Ca/vkzthxUc8en+sPZHp0/v6a26Kwx
qxdaGJkQ3E9UfF/X6/qq5nW4nQbTuKmBNZSreBwL9b22HMH+oOZVjfnWaMvc/euX888QUlYNi6S5
Z2L0tqDX/PnldDVn45G9djcPJhmkDZGHVDcdJsYlwC2an8Psrvd/RU1lhH/+D2HntRw3knXdJ0JE
wiNvWd6TxaJI6gYhqdXw3iXw9P8COPHNTHf8PTcVLKlbLANk5jln77WfSitrUajmFpt9VX4a+HpO
ZhLrxyyhdrfFp0cp9GHFiJz6rvjll5ZzahVeBS/I0nU2MUfXjQQGc28VmHA4R+JMTU8gTaLtP783
/e8fNUhqD+wfYzIWIPcvH3Veoe+slKBUrcpvS2ZDqVPr9WHws6BhpUzVI/XpxjfP/2Gh2DkNhmts
c5NjJ7FB9fqfX85fTMzc3J5uCdBuuPYByf0Vjy1H34EnzsmhlxnN9bDncD4T9cZEZM+WHj/DNbIO
//w7/7b26RCJXNRHyMUhivBF//fXixobcD6NK0Q3+ZtmgxsrzIo6k74s0PORI4hCpUa+I3K0nkHj
azfVcpsZZrSN0g87DTJgktJ9qSz9A9msfwh19HSZ41n/Y5U25lfyb4IS2xSf7QyTBIFlWq4p54/v
P7aRfNQxbVkAlUfbfA+SSKfk0U3G5P1nk+sI+UVJrFc1lCbsDtT8MC3vDqrVY9x1n/RxpxWYt+HU
Tca75zPuId4lmTaJxx2FVQzbcg92PavxoXWKJb451q1MbqpU3yRS86udBRxhUZW9jxYRgf/8NZBA
8dd3x70F5cGwiO4Q86b93+8uGoxIJWAIn9I6IfXacHdDa9bP6Ry10kY+NunRffiZkYOxKYIzOUXB
WuTlbxjlxsv8d4TeF8z6De1UuAj0ApMk4SEsiVRGPf4s/BEBLGjppHB+d6MRo/afEPgzf0E+0B+1
qPdeOht1otQKokuLHIFQ/H3wh+ZBIOluShSJL6R+SKHn2/hckzuyoTEi91bHbMIBw4g5WNjHyuXY
SI/yCqvX3RNdV2xNY2DftBNA76L6XHauxGF2jBYKe09xhrjC27MS/UBPzXxk9kWXgfmWDs2qF2Z4
ITlQPC1rXO27s0+alLBGH3AIkQZ/9BxkhqsSEZg0QsyqqrZfm9F7eFoutyQ9MT+YmX1CVMhfcF9/
JbUk7nSLGehRWxj7sojlmpWguJZzYJZrwOFKUla8nuj5aWzcTRCreh/bdOCbIQwuAfKqFV5wdJz8
8gOJNFCnohtFk3PQBi8gW/NOKK956QQLYlQm5NLVabwuTd86eI4TbjrHiq/IkuqNFwmGlfPFp+YH
expWkob3ozWQgFNMiDPh5OST6BbRxG2Ns8LSLPyUDLVO5Wh8EF/ln0jz1k4yd8S2InLgybAhxC8P
1USOskYIPc1iWMQx2GRFXtVvDmVgAf4IkuB7YbRzG1B4p8zxCU+kUToXei5NcC//ZtTdrekA8ngG
K4BhG+YFv7fgZmvXCfXowmLtPJSF+dQG50JwgBKFdgrKlKT5+aeCCVQC2OuljT8beLWPhubg5muB
sfUsXMnIrV/yEUCbTXHyNNjGOvIq/YN5gcIsX08vrYUYu9Er2pQlyaEttn0a0wbgAoKqV9qYfmE8
aS9IFIm7Yb7QKRGzm9Tqve+bBwMy8qdlcWoxZas9BaKpTpg4ynMVjT8XVnSGDSFNtMtyI3iMpu5N
sA9JEzw1IsUbxSXc0ppbi+UgROfZvWl01beGNtj7otff4sCm86GCHDQloQA2+vkw8J+hMZDRxHI1
HJMC6XqCAPOJaQ33pQTNVYloNydBnV1BMyq38uRg1F69RwGNLMwholPMZ7jlf61c033RPCIJ9SB0
aPm7zklzym8RNv1zV9oOnE3f2QHh/AjCejrWWttjduHyjUQUULbZ3QaEpM1/5n6SfGSfHA6pAc6f
bH4YQ+I9VR07Z8QaOyKk7Nfld4vWcc4Zowuu4Tba0fiAlcXEGRAFMzg/Ub8XTmpCovtqMl0CAMHT
v7GnzIGKjbNZ/q9cr+1TbBbOcZDt78jwhrU/tz+jIS6IumDM6828qeXEYBrM5nCrWq/9hG5eRxts
2U5ymVwURbUxlVuQ9dFKzyJWFCJHV30dHluzyx5Jz8hNRdhqAvlkJr19Wt5B0HWvkg5fPdMxM2YO
SGKE+9zRznyabEjpaFaTp7hg3mIa3a94csOnpq+bXcK2cikJoO5yuz5PBtYEHKgSZ3SKHdgaienR
GRRp4YvpltGOUdtPxlQWUsHxswqig9XU43MHchZYAk6EnqkwLApEfzgaj144XSXZWdepyAWWRBQX
hKXG9wCxcdLJYt9oBKMQj+kDGgND7/8KUuUcGIy4t8khe7GsxInR4nekqrjrdAZ3/RCrWzK60XbA
ieYTBLRFqB2eG4HafFComxLkGJ/LTw3KH0g8/YceHaBtTJdqCQNghEdW5Lw9enkzUy1oEYaMnzFn
Zv3DDcDhkhX4hjW3v3P3fbrE99Kjbe2dSazONnbRbsA7QuYC5RsMOxk29fzg6gV4vkiUaLgdDP5k
ID4ZLhuTqX5GNnLMoNSs11CBGegtif+ceyWqdBs6rpkjSJ03+CSgt5ppSEMBCoy5jdk1pbfEMF1e
zChE7qQgr+ltuTOScjiIKPmTvJnyiNqQaV2kR1dRQNNOgvaeaP03wcHoEMSDcSRxnPXFU8Ed++4M
NDDrb76b/PQblvIWjVBhl/m2B3FAGuFA96Wsw1edxASh1BGNSf9wVEO83RH9Eli4zGdgZ5nj90i7
YTm/Ijl9rpuMm9yAuOJaNIt7c1Knwgh31pIxh2CH1j8Di7t0mKhFgUCQ4g7PCFUJQdabqyEiiK89
6Qg9vDpZd8lnAtNhcNiAYzO/CWqGHZ3m6xLBELKjrl3EzNsuHeXZsk8Eb/ubcpLlmqQdbyvLwT75
g8rQV5lqTZjsuI2P3BDdc4Sv9nni4LT1RLGHqSPpJnmIiuw8PNJVT7etN2fatea9pE5ap4EOay4u
hl3n4aZrZwKlwgjUJ+flAYSgWuXtrIXAfbObjEztTVmi1TcRX7hxcZo8FV9Sgc3OTiK5ybDMXI45
DbAz8/SGEEiXuA9Xqa0+eM0dKZVL4vWeUUSm1YiS/d58y+LS22emf4tjyIvs+Dpyq0yt+k4Gb1gR
JjkE1zjHj4Mi6jbEZG8uyF18YtOrHka3Wuv3UNhwmRvyJ0NizCHzR9Qox9w47pQQkySTc017OjDD
6VQFGeAf0tGiOVXDxh2I0EUWBwKZO2Q9WrstiY0ZbLrNCTs6QhNa6Bmwx22sl9o6Gs36LEInPiTC
OBCMwLPKq89A93+FeZ1dW0gk5I9ar81QBOtyGOuXSQveqpwOcykz/V627rBJMh0EupMna8KtrWZL
dCrz64rIhISIvdhMipMx/7OOayMa7khbHlQD5ZtIu3WZ+RVvLzJWDassWn30oEnsFe/c0Fun6LK7
H4mHrNrsVvuQWgqzmVcbxkdZZHIdxOablwz6Ji3vCi/GyyTc1y4Is/VSDfRpZ6+MGQQ7DuXwPDT8
Ck4x07qb/aedqqZvmW6QaEaleNMJP/2j9zhNFe6Rsw0H3gABSJaXSBHmt27mAeJVGh69lbINEBMK
4tG5erHMb/7UP3QU5JuQwDzUzJKxj3kLinSr0Wa6Ok7DfmeP2ab022iN+gH3y6jOeoXRgWqXGRgd
QGxTvsb9N0Q7yDUfXlz94blavjVqydXUF228653aogad1ujKmk0NEXS3RBbhJms2bRa9KdV9mEqS
hINzoZl3oyaE6MQslEDcey3C4BRFjG0NAW7Gtnzj0AV8Xf9cRxh/47U5VEgCMQxlrQ0b7i8gLOnQ
vzB1AEp6FB0FBtRd1qn2TpUHJF5jnNGo6gQv6lhVGGx6r0m+QuY4NTY37FSbFqHDywyoXj7wMDLM
Y1U69sEY6l2cTv+j2fG3ms5xLfouiBqR/ttIX/676jEGkJG+NxiUcpBfUksGEBwheTQZApgi8q9W
7/TXxCuDzZJ29c+flv63X0972qH7Z8Muc1ykk//9673SDaXBUJb5YOtBJIpw8MsACaXOgLoUot5b
4RxYV3jBCaA2fKxuW3m7sCi3hizkuXf1ad955DeTW2Csl3g4gRzj6sdMwP75xZp/+2olAhB6MRKZ
Etlaf32xgQ9DpI3xU0fkIJF77zAt5/yiiv4Euq8/TWFyrwyfyPU26N9UIp/SyTBxMkXxOclx7Lt9
hid9PkSyZIYo9clWw5CiDrKFCOVpGKWtZhiPaIj+GKIme0VHRT3TAyMKG2F/1i4DQ6/WOMNM2hbR
m/W/2nF/f4uS4hcRiUVn2tC9v3SKB03FKku86Wk5UU6KnRJzvwDJI8kX7wpcTksmieY2zECZDq9s
AVbonz/ovzUFdSI5bS4MbGDMCXV37hr9R6MhBO5l1ZY7IQFACNlp6NyYlhBl1Mfey1fw27I5xHN4
h0Zne+2bdXW0GeuHnlP9MREtyKIR5f/jCvhbu2p+YQ4cSMciQ5Fp819e2CRHA7oX0veaTtm5zfRz
YXQ5HHtkQUEQvRZ6+qvTDQq+HKcm0RjWAVopLh/XCi4CHc7/+KRo4vNR/GdPxhCG5eg4FixI5GDF
/3IDBWEBrcVH7m7EuB2KYvfVY5ArY2wJlYKgdAT93+wCqxGfrVf+EtLtX5su6w65TPPtLEQoAhpw
ooRVZqTpUQubDg4Rg9xJaevBTnPCiiFySMbAaUr84VOTQk+ehPyGEviYdPh3A60hi8wvfkeNA8tB
gcit6ubWZkF2W1rgzvcltyKGT4Cncj4h4KbfV15rU7brzjUOk3i/3BlLoeX1OFoGm9tjCsKfX82l
rzNx5OkYWiKtfnFb+clne09b2rIFtjlqzRPgDN5KFFmPxJG3pdNQT236YngfYvPV3Z7ykDGlVuoP
HJQjI92Bg+pc4hHQ9rNWI9ICuzXfojx5LsqpOfi5FGefaeZTVG2FjhzMmB8Kg6r6X7VoH5oHDm02
ZrMYTpJqaWDXYHWweC7eSsd/Kh1X/bLyPxuqst/MR+MnkaO6gokXnYogaW+9x3LiSHFAJVQcRmIF
3vnQLeqvaA66Xd6KwDXWY6fDccx6odvUFFFo2+vItMsTesvybvaggv2m3Ya2Xxxy7GtPgxTVXaSC
Nn9vO2w2brgFG+VvMxV/VpRFv1tTX0H7VWjGM2sFf63YKG/ILrWs705ajT+sEW43R1P57iu00kGd
qccgaxTLKgd+huNHURObtO835hzsGKBNRHinJ1uBpBzHBNfQOKOcg/lMrnv5Y8xofZhTtQ8TQbeI
+9vg4M+Joas36XwI6lzE6oU7nOFFtBer8U5mGlYnN7h3c16jC23kbISiZcYjQay0MHK45RQMCPC7
8wEAZUT2mEGMSynlamKr17n5NvfBz8j/yifhKIT/ISLVIuJEpv+SMBO4XS3CWosZnJiZw7GOFJZv
vrwDDhOs7xO3sTMOB6uOr0sqUUSzp5a9C9fCtkAJF1wqoQkXokWZXhBCvLKq+ldFGMBbn0/B9f+e
tRlyBlTfJYppKZ+bERLUAHPom9d03BgGcSCjTkie3dQkABoAEoYC5JE/viTNHHaUFr8dzQQoBYD+
ZCvzvlTu8IujY0im3tmhTbzGoaFta5FaW8sqfkhjArwIH22HGUltEob25K5P3tPU2RNxIyRdfS2u
U+GhCsTPk5hWfhq98NDDPjpnnHwQFA4pNyDqJO5PHarbBEIN9cm7XQ5XkrfqZ58AxdUQG39kzP1e
Q9Ba+7IlLXm2YCzZMVnvs3tJ/Y8qth8U/tY1iHkQRfTuBLY621i8R30Udx/d7aHXGYyv9TrYRKRG
nwEnXfr5EqiHRG5dAPbTHjzXwzPb5uTm7Yh1jyrvFPkOop1kOqL+E+fJcj//dSVUbnedbLSyRchJ
IoqAUAHPOpXzd+uD2DVL+1zIoTsIUk3aOVSFXSdjBjCQRxMT2pxCKYDtPoESEml7D6GqrDRHoIG2
hhfVBQXCNB6auiou+D64kmRqHISTRa8ORpHM6V/VOGfZWrFa6fNhRcvo4JpNCUmpC/7MOlddGCEa
B93b2hSfgHmozL2J8cuyLTsty8QA/cfptX4rtBizz/zqs0k84oo83+VZ7l3hgwD1ZM/0+0NcQ22D
NKy+eYZ/LCfLAPFPiT8NfrNh4hUQv+Obx94d0u2E9J9R7DU11chZVejb2q6b41IeZ4gW2s5rVl+r
dUggoAVk7DlsM+cJp9Fu+eWN52k7Occ/VKY5nQnsRW0fn5Yczir0XgR0lqNjGdjdZRvvy7HaoCHs
nkVioWlFAfmUm/XFE2CA2jYDkcNwDfinM6JxGTcisJIrDA1u98D+sWQLxq2fXcfJ/TG5bniqhYku
xsDoanCPXExdc7aGiPmzsfJPqT/5J7sGPhEjIVzjNigOSILyPYDAZoUXS6yNJijPEBSaNZQ1YhxS
yEk1CICthuN0zXUd3/PCpQxZkr6Xk/rczYlSk8w0DKU7xkvlZ+mypk01YBCpVH7ywmCX2Io7geTA
BrE6yQFhab4K3Tz6nHMJsrXzI6r104h183tu0asZVbfXYiU2S1q01ic/BP3tjWpyDax68s0eiDbw
EkmmGZlDO5yOWLOZqp5oud+WQ1I4xPo+Mipjv5jNjWk6Y9JNdhZ77DYoS+/F7EqM4NXwy6RafykC
vd2Q0ogOLE1NFIa+eDFoAQJ0yKqzTBFKLhWmmYlkLRl+krOX/tJGQBR2oYL90tnAf9Gt5bxzyrL7
MBwEa3hxYBrEZv/eiw9Seq4I9/C19NlPLwnH36l6jH3/yDPVAgKarl3+R14yAhQV0CxtWSTMigG4
FeXNZzuOHEb0Jn9G8bWzcxTUNrbDMwgxB1+hKT+czryP+7hS/h29Oxi4IDKm/Vg5BAXzqjre90mH
ShUGEH3qQKvPHG6LUwxUAp+2+OVaqXdszEGemhkL3Bh0Y7q+O/WRCE5uX2IL7txN49QB+fYIKdkD
ps88Dh4YKfUqz14sQup2zBz6Wc3tIRNEpQjosrOj6Gc2DnvBvfIyshGzTZRNtU3nfcxI+3aXVUh3
4/7TT+zoXZjNzFjRCR3U9ROOP3c/UFFhfISQk8VWf9QLCzdfNfyYWApprILnMOAN49FiKtOMIy1u
vXlZBjoWDCkYqMeq6fu9GKAtoyCDddLWBccJWTEQIn0Yyv+lNSb2ecaN26z0kfUbMBqHdCjOjkHO
bYMR8RAZAogrt0OG2JHatQ6RMxachLd9VmMpDcADLaVYIAp8CR3DTQ6rT6GuwhvWzPqWgz3kG94N
w1S8R6gIzwM35lMTkG1rOmNyJ+73HfZT/zmS/0lQrBs+DHcAJ1uoN1vQH8NHGb4WJBq/QNnQtD8D
XYDxzDmQMix10RibHQC3YtjrLcrWpWUSp99cJ9eeeihlnyS2G8iw9fzYNuQUbLKsoMs2hiAUMNLL
mmBmjfXu0BMkss/105Aaik4Wo7GsUDBPO8xQybyYdPNL62RLoy59RzxNRoM9qEsIgq52teJh2A0Z
gUP1mdGAXuZvuokv35mc4kJ4tbcK0OIf8jBmcYGZQBZuRfMDyfbnxKGBWANIuy3kpV08n2pK7LiF
6Kqv8ADinf4/qHmK2L9XE1QS2BDneFAS8f7SvDCsLKktvQUaGxUcX23DUnOVygEraawDwAd6XH3d
QdgkGPXk6PbK8UaTxIRgPF0aZXc/IW5U36ZuUk+Di1G5zjIiwUIlzoP7IWJLmxXHwQ+cGYgwiXDQ
p7Pq674ikZFIXwS822DM2hOQquhAaxwLiOfAxJyfpkb/r7+gRtY5ibffIIcFFCB6dnBCzE1WV2lQ
QjLrhnAx3kStkTB1wH5WNOmjVK63H9DPP4ZKxnuBqYeEoydz3h/0+YG27rhRLr5E6TChouaprmMh
+2cjw8I7kEzz6mTh98jtfvt2Mks9OKFaqVm9mGMoZn3PdtLa4vLvhyjDYousH1nj3OIy5TRsW5xz
7UGi48gPVje6v3DExSs1ghBJ2uTgU56vGtfDdoaw203ScRf0OabjeaBma57ci3FKACBHusJLcTKj
OjksXZucdxQFrN+TJNjRdwisL91Of8DZ8XaaPz7rYQHwZr4I5SCMVd3TRctxz2cJWI/lQTPD5hJp
w9Mg6uhJpPSu/v3xMMX64VVDDeKUFQBw9bnieH7IxhjCtBy/46xyDtksRMCfvDJDkorbsnnIEMqK
Fa+0X3aNi8AlTe+l6G3s7zl+H60rcauiV/kKpmQqRadfXbKsJse6NX+PZTc9j2H8KxnYojrLgFMl
Vfg1FqIffmXSNxfe6luRkVcU4A5YegSTEs6V9MMXnLBqM0jsZtxl9dl36/ro1mpvm+ceN/T3pkdX
7qaJvwbbg0m/ah9u7MpvuR192MorD4Io6i0jTfqoEp4QlkKF5aB672rlXsLB5brJZPIkaG0dNMTb
+1jiBl6+rhRgGQ6LpbGXJd24FeEo1g3xkauQnuylmWfpRTcGeIuE9SrjEq5BLZOr14ndMimjol47
FnRV4EtM8UNhvOV2YQCiwfTMKOGnUm1yXOLLJ8HSKfNph7GNEMG+S17ovk8j/V2tN8b3su52Mi6q
jV7BA+eHVa5n9q+eJRJz0b/OxqMU3VdBFQ6WuUazCEugSDFFx8bQ3KK0144siBdTOr+lkw7vwokO
eZHAJJnFKskwDa+l53xAMELMFepwDkxxdoIaPYXI9pqA6o5z1hW7VsnhhJNGg4zLTwy5tP3URP6K
vi45oSLzTv0YwsKI4uQqa2/f6fjNDDhGJ2GDfrDnSF9Os+VKJSOLZlHbL2OkzHe7rd/SNhrZ3nR7
Z2v+a6L52rsg0NJNyLsKs+l7bZsnFSURDqlEP0YRFXSdiH3FqOVRWJS6E6eMG1bd/Fkb7bVs6rcJ
6dRvwXgbgTIuNp2JhtZG3m/dASte+hd4s9GzUo18aPVautlaTFDlNkMbdNtBi5nb0LJjaBuH9y4W
3t6O8QmPkzwgAqVPjWJvo9mBvcFIjbPclPrRkWmxTzyCHQeII1x0Y4s9HY+X6csI00Tv0PnPvG0T
VzB8Gwgdelq5mOd6EwHRflFhZL1ZPmlAavaW1TjHonWdHT7JntuQezittwDxUxDYfA/jR5I1mLed
4VuczOrQelDg5OPkuSPIZrO00zu30vfks0O8whMZ2Mn4LCdbPdOWaHfApU5aFP8oVd3eHQEzeMLy
VCdpt2uSDi+y0Ehtnyaj235ttgA5WzY1iqQl7n35KTKMS2VZ+teJwlSVcS3MQ8D+sZoSopvaMQuf
u8kNnoGNMlaA07NankZYGJh15v1BT4oOXcRIk3hoH9Z8nQhN5ZhkLH+NfrSnxpXwtIAIP48lDYIE
dnBYuzhpTfvnWAGdcbzGfxFNu6lsrdqI1sypAsr6UAMx6wuowULQivCZN9tSQROQ8TXqOlSbdfJR
OG1wYaQfMfPozBW0Vv1bO8AEjMp3I8RVn8D+rmPfw0EYuVjFLfXwmYeXZfy2bO7Lgzcy4q7cCy8i
vPRu0z/CAIaGFmWMjAz5TkGTHvCacYBzTKtd+VBXDCsAnNYh70sGtekqpupKD6tN60Y+fC+itG3a
amvXGsSaQFSzevI1VkOjTzm8SiKqbch4SlPNC/69YjWjs7aLGicoXo0G3glH1RVe4hE4SRAfQ0A2
rVTeEdQh5bqF7F2TQXAnAhzahoX2YQjWBuyfm4PtHAHVuMmFl248leAGipS/95Ipvemhttab3jxS
cRA26hTc6h7QVmey3W2DRQr/U5HcXbwnmwKDy7pg8Dcnv2nXPkCG71rIyuISwAl9M3xRPmS7hNCn
3munH5zfn+peNp+147A7Ox7ie6B48ANLbEBw25EcOH/oBhlrEQECG2G2xQORG4TMiwjL6INNOF/r
1GbHJk/iD8s2tvg4XjNR+6elwaSCRQo8wjsSXrDurDB7rgYywGMKUE11dPpx3nwabcpdVt0JuMjW
oYiheCStfewTDNbz2ZngQXMTxUAeY/Bno6Z7bwnW3k2eaNPKyZqfDWwGDO2OVm1NWkVPw6zHtRLx
p5FG1RHSxFHayXBlV2pvHqKTSgbORTO6b+SfG9c2agpYxDqmENvBa6xYW1ZCZSNGRzvaKDEyfEe4
vP2qz+cIdIrqZm0N0lj39iCPoxG+9ssdPHCeATBBSDP7LpaTLJlIReAnFDbcgnVrn7BmnxwqtncC
tjH6h+PWbfx4y/xEXsLJ8dtDa9vVVpFq+YyOZ1caQX8hYMa5ymmioxQY11EmH8Z80OZQNh3cPHw3
c/+ljGGpskWA1Yis+GXOonu4WptwfLbf+qEly0va8X15aPwA77bQn5dnbeVYrPnNR4XFc13ooG6G
MW4pzBkUrcbB1rdfz3NwlLfG6L4DbMbqL5t3NgMfZ7RoJSNiBPLUzTey7bXb8lNVkSCm8nBgsFqH
O3+icCCIx34dPI4FAymCp3oWxI3pBNto0D4K2JarrI2AtU5WMl4cRURHFK3E/G4J4ivugQy/9nru
I4YMcyYsJrN1WQ4e1zdXy/Kw7MjOGKz0gh2KAedyPKjwJjVKjXc9bbJnY0wRFRXPg+mb56Qz/BcX
R+KzXr12OdzGQElEdPPqUusMq9wmzI5AG6e9IOVi1XKRHIEUZU/LJ5gPTrbTS2dEsEmyXeH/blOq
kpi7WY3aeHeLKbnqWrD9Esu1NpAcUjteG6dD8jD1cNII8t3rue7DwHTFNiA55MWVrf2iDNqxrpIW
FZAuD0lfBlvEGk9Z4Yc7FVXVfkKgcrVIssLJLzeDqFL4hRoh8y1eRjnFH4yImpdWYbKGgU1v3c3t
V7OD2zezJsqpL6nNx+/xPPVfHsLcPMVtR+drMkP6SYGzawxz1Uu3ehksgccnsK1L/67rRflNB4ZZ
tflwC6AAOGYXvg5zQWiPYEa6aZK3ypLeDWogJgrcUkaDX3rR8tjzNgslo+CY10bbQHb6aXkwyqLe
m8Z4dNJpPHbqWjRBxXloKpHb+62k7Ek5UHUGLZPoDS1re7TBAD45WFI5Z7VAWWv+DgyQfbVcbdx/
ta3nTmffws0J/1SNCxFaJf3JqTSYKJn9s0N5eqp12zplOGlLIxMvvZ7uA+1uRECZIWszKhrs0/LQ
xMYPe/BKVkuDgOOiSml5cgZcrj0zQ1ZhjGQshw4UPFFwMSHvDjd6Y4Op7NhDSwD098yLjL3bV/bG
BMMVgda7Tno0kpTDT0C4txHnJrphJDYvi8HyoDs05pibFPBQ+h+xF1YXonqGa990n5K0jNeKzYrj
TXt3gfBXlZvcUmDkLhDg4xhEf3zpLBNFke/PpxP0LtkmUdm0btqC+WnjjtuEZBydDNaOUA4j3ihS
kDZxE/QPZvfhqTNajDH5D4wG1sd8tFp1mABWJpOq9RDT/zG8ON6Ntc8KnqsPsxXeOnXK6eZq2bAL
zWxAsshfRqMPsyikMPNrl4J3Kvt3wHpiRYCMcVyeInk6BU1NU7mkE5mnnbrzVZ6gppvvU5BodFmm
ZG1WSN2DHhs7dJ73PEzHRx9itBtCExinnZnfMGqcW5EO2zjNOX/AnUDaSmINqy5or9/OEL+VhXS/
y55ReRuZJCpGMOrmffTU2mQfEahtvv3rKRqJ5WnShe7erOgqmpx3rahzP0lZ1ZlmRvpVpTks7aH/
6bdOtMmo9baxkeTPZZ1hB+0sc7U89UzzFfIeeTwC4ReUt2oHbyh89HHAVdWTC9kmOXpCMySudRbO
GHF0or07UWLS3CkhN+ySmV0Ud4QfRaN1V2lm3RnAf2ijys/LH4HDt9c92s2nqMvsrxdf20N1ItT3
X09BjlbosvG4yzwkMNamDLZa9EmThhJ7QsEUCqgimaRrW2fUZujECsP28Bmr7OG3rfPC5rpankXZ
lDxogEsF9ci12l0oJ+4Mukm3II9+SZQJyCm4QJvS744D/N5pnE6g850/4szZOG30W9Pz/u54DKwz
qJonElqPS8Z9JeJ9I6d9psbfY1LHdF/mQ16kD7MrXNSsi62+MwTrwrJwBxPbT85iMzNBcjJ+2USi
yrbPHGryr0FmOvX2WcVodObluovGjyqtyJzHO72npTd+KGvYjXZZX4cgeED4DfBmY5amXNc+M5IE
nsZu7G9FPdYU8phbm5iStWAgtI8qEorSkR2jFUb0EQTqRh5WsteHoV1xoJNnHXPSSsqk+eHY/bnK
8vGta8Cd2KHHZAe46HKQodFHUju6vlvW87k2eQHUeWyPy1qLkYGq1U5beF9rgnBoVvzfg8lQY1Xq
P+wO4ugwt/S4f3eTLrK3OiWCQkmXlBM7IrTY5R/VY2u7aI0DjmPsbFsyYPRP8L9qHTrucBRt4zys
oX9KSZ+pubTCJxcIIfaa8k8zrB8idppXI2menS5ERtkTFBrh2NyXWWXiVYvM5ypS95oJ86aJSWVZ
7oB0viuaoKsuFgOczgx2bWX2l8lxzGcnzKxnVJsh+uyZHhFmB4s99qNQXF1TBbtrFp5H+N8Sfywu
3UApBDjfr1aG2fxqFfweJlLw9gqd5oSmh+rgB+/RrJRz2io5gwzzNkVRkV/gpPo5GxnzVKb/oSiT
n+ooT5/taCi2g9/eiIRArBWll7RtUKOXTrXGsfYSAibbuVpVn+xKo7ycBULp2AfrkUUZFhP9zDZ2
/FOuI2jhCGUeluGAi2hjbRoYUaa8HA//j6jzWJIbyZboF8EMQCAgtpmJ1FlasGoDq2KxoVUACIiv
fwc1i7dpm+aQTTJF4IZf9+NU++zJgFWbVk7Bv1vfzQ6RZ9Xu3QzgnWnee6OdPRkK4utg6Rdmb/Mp
UfUxjn379nswz15kbMeqKKF6DnRboOH/DqtNV3nHaPQfER9HVj5peaOQp3nn9WLzCsqPeFnwwEdx
2LnlnF/+p1SYnZ8/juvpM/E8OtXzOkbKZxKe6qhG9Oc5Ky9x6V0dZ25vXN2jR+Dg1YMYaYvAl4Zq
YaTb35288MgpRk3/WNYQtnk51VeRQYsc2HmDJG22laNf57wZHsXCE90YcEu7pdiiBjoPRT4dS4or
bpkOxIOwu73Uy3SHmfdPNfjjxZgWgj1R5T0C7dpQCNQdYXUQtFh/XLsIDyyQTr8/6/eHshmuUB6z
c+exBR/Emrj9ThTG9MF9HAVs2gGL53HR3in26gecyfGWPgn1+Ds/pS75CwvYcN6AELXXdfloMm/V
MLm2/7u0r/L77zLGmQfnbj0WNwyfHFPe0uyWcjbfPVt+LBn4bmnl6k7GQ0IuQdW3Ev9iuGA2pwwA
tXXIyBpEqN98zbYwiInKEyXq1pDf1LbsgCs+cdoE4M5yUW75JXo3Ap8sC6bSX8s8FdjJkRqqz6gT
cAVmN9325L9PdADYNMAgvMgeTrHj0n7sGNlTVBn+lVzfQ49J8zypdrypEbskKvCeV/arKvAaZV2x
7H4F+r5p7n+9j4ZJgcJowQ2UAcMwCbIZ7LpseRqV8ZmxhyCEOzxyO/ovydmjUI3hH2yaocEGW/dx
spLpEGa8xkq+nWpmv8azkd37W8Xsua0ijxxITqKwKvh+WFLxOEmReFHufhHAdAyhakcuwstXPWh9
V2GY25a01pQS/qknv7U7y32WW0/OmKLsJex36MHzG2jcKET7aI70Eeg48g9V6ZVPzfeg8YhXMf1e
kMT/YIYk9H9v+k61DfBXwrbMSBrkao+C/xAI3ko0eJdTu+lUaNejd4TUAKJJNjJcjLXADSAbdABC
K2MwP+sZzk9jEBWQdGMelrKhgCkCbwj9YJJ5QdghRZFKoDzNpr3sK6PgkpZ+JQ0LcFznj8qFqWvn
YAxmzc7DNtn/14n9wUiKcWbhQE/UJdIzRnj/yT/1ZQ+yrTf+sM/A5+Dbx7QvzVMc5WxvhhQretDv
TK7uLtA6FswxiGQDBhQz5TRqdriiB8pR1SHs03NXAFOdquLHapivlvxVmYjDAgE4xHgDXdb6m4wt
9lfbPspJrh/KNgrzhqJBl7LsYfR3rdlMD8hNMJP6V1atf9RUfabABg1QOVRKg0aLLeRD/beL/lXB
BNdt+BuLsVwvGe0OBz0UE6s8x929a0b1PirodYiGAFzQsuYMYEfvuUD/S4wRWj4UzRnEC/Y3dJLq
rkxhJxZ/+nGK9n2KQBKnmYctP6ezISZlvBjzfznUsksQeRQErzi0LOcao0wK5oynJfMIhVpkeqoW
9vE4wolSRskiMShGBkdYXJQQPvm2N9y8hJsgvqF6O60tWdNcUiWF9R5mblAf2FUAyGrT11Vnv4L+
hwvFliBGBvKFe6mMhOXLCvNvAnReHdDWs6QKkR8Y2cHmc1akAI3bAI1Qc8qYox0cCCNbIrdP+JIm
n+49IZJHnTrqMJl/a8f/C4x53mHbAfmbUGOUM4cti/ZAd3A/MGlagH1BtSVlCaXhsv7t+BM8qQ7I
mKGMr8wsQ3xx3M4j76t2y7UBFsqW33JBHBi4xm7+CTpXhqSuLPBuPFwmjV6VgA/cZQ4ecC+mHRyO
Nz5Unz7W6bjI4KL6AFfJ4uWn2Jtei6Lqj5PLFFvzaMBL0QSESCob5hidToe4HK/GYlmHopj/RdSa
zFBOYNIs9MxKxE2wV2iWzsUaeBi70hlv1Sk2QJcERpXs+djUG0fq4SGSw8lPVtd4SZ5PE1fzkrjZ
sEcMdmbG6jg2cM+gfj2TaCmuQVYdemNoGZ3YzNiEjIYF3HoaVObWYpTZ9XjgXVlArIR7bI8U8FYY
zecuP7WV5OjEWmG1xvPcNNcxSE9p2527FRXetLIBL1c89fyFMfRyMtitgs+SpkfDGe7NOhjOooQW
5yCiE1vNyNF3vUt+QTZ7/6e24hJtbuIMMkvo2i2v2Og6lFKhTC2m/JEg7fakp8BbImdyUgkkRleL
renmWWgY7TGPvGcmQBA7ZvO3diHn0QHRnW1XPVjDW2RaEANzDCe9UdxhGvz0zXGN0qQPQwm8L6pA
BycGmxSreFjwGQYOFGLYnxYNNCRyfoLWX/aO/1SBCd44S1Ieh1HupmGl391EB5Z1aOjYAIA1V0l7
KidI6bLkRq4dmNkio/e1j58pHMVhl2Vvc4clUsdOcVJum+4VK45wUN47znjvXvKeLxhYxkHmV97x
6uA22X/NpAsQXCnm4XbaM5UFp8AnKpu1ug1xlRAhzQ5OZnJ+TzhQBT1sbi6ek4huB8eq7lbnxI6N
PoQ+2UHNG1Kxw74hiJB/I/rclqKGxp4ABbTjIb6YjBg8GJqj4eOelxEzaJV0h2rm67oETwnoyJM5
nufUVDcCvtSm9MU9Z5Z5cHiDbHuxNuYy/tiELrizdfnOmahYYym9y3KcmbVRQUfB2IcoDc0ooZoq
piFnAwzJDfv2O/Kaer37oOINxFBr9q4bx5/B788rjTphYcPVtGQvQi0VOIWDWaBy1WyDdiVBzU0D
nH9jaxb/UazpULE8KI2OGmB1jekBLl6M1ocaG1eL2HlNf0fPormNHIBtcb33d8PC9sA1KNrj6KvC
eezo22hRPuPsqPzK2+lIso/O6SKsNRh1zEs4aHwAQalLH92mjf8zOrwB0czYHnMg7drRVnvRsA9P
In8P3TB02sCF0P6HhoPdomzKhcoESCU+tWeKaD+I5917wv0jZfyGjbq5D/wSyAQfHOblnZVAvnAn
TIPJh8nid8Mu8FsYMqVXivHVkfkpiV35mOkvzWEF5Fl9lRao3jKBr0RGMWxS/bcabcxHYuIZO6xr
D2t5SWPkjCxIQ+lXT+VMk4Qi+YtinW7GDrdQhM11SpV9dFX3BiR5EQKCxxTd03A6wwlmp+y4C21B
Ff5iJPh0l/V9FWbOj9AMGMzI0S5Z+oslaFkWOQ9ZHiRrLzeOloHCLKl8Ep2RdYc7sdrHxp3iGnwk
rFRsqviNv/bFsU0qFDOuLguiKKrdsHCFGytV8Ral9g7ZLgC7+uHyFcUPRm0IcUkOJFYmzBwEPan1
gLs38NayRiA0DBhewLZuW55vc4cSEk/9qQSIsVY5fWPJwu1rpNcpCr6w8+Dac0deoUCd27y7lpoD
tSuApi5fQLSwPLqe4rL+1/fUO5/8Z7b7RWjhKcFYmpBGGU3nQRUUy6XMaSXxPByCpEnn/nNkwjr4
3CTRJXmMYosSmo6FOkofXJ+ejKhp2m0fl1XIKh5a/ix4K6PSusMhjyWofWmWGFHIALAs5AP9DBeB
Rf6lqrp6z5iKWdz/wuIUJp2/o2jkJ+kTPtXcYgxF4ZoMnonFQsiOiP5NzQppq2gKpP2KSZy+Kprc
2bcOdCIlKyHX78psAx+844PSoOfXMB3LKYdrzpKyz1hiU31uAe06QZP6oSL1wxwniscbNsRqGEPb
xDM5+gMlpSiLJA/7KxHvaEbkiwL3vR94kDvz2iUeDDdqSvEwtca71G90ftEQDpkd0zrEMb72eKr3
jcdQkNTMEKQd3wAquKQg6WzXtGrwIaFARyT0Z0x58ocm+E2a1ed5ZtZyiEgzvYd2nj01uqBzSZqs
6gmmNZHBJ9KAIVaaRXNnzKe0o2/AqQui5RHnIrPfCu0NB5v6ELf3sZ/O/pHKF7l+ERye5uDn+Yx3
waMTr0nfgmp2I/tcNaEiGkGfQyAkPzppwJIxF0WufhmR+5FZ3DSIurXg2slrtTdV0hcXFUUeQiz/
S1mDCzfasMgn+vtxpHyOfRd1N27y6Igpvg72HSsJqq0rJL8+Egj5ZXfmxkQL2kiRV9p4X1HVScQM
DlM5t0xG1LOnlXqEhv5WVG57so2/SRMaetfqwgrNruLJOvU7MhPHXuv3plXZARmc0auY+dIQqsZy
AHK0Vc8z7cb7lCBMqnh8OwEwS0OsHxYfBPW4TtRF0F2YgQ3HYnlCL+Mmi7nW805BWDNbQvRRs3Oy
/mWutHmwPOtILMLYYzEG2c7HAQcEJZ+QGLEu8A1QYs+yLT+5/YG29p9ezt6xtbyD09KDmNj0kOKG
ZMLJTffY9v2JxOkAV5ejoF5cUC9UpKQBE1J20dU5i7yIrz2UIZ7Bdx12dtQLuQ96W9A1RZln79gX
NgkInzkluxIhioKz7QAP7jiRZlqi/sdMgiezdud9UdvEYOH5iqj9A0gAIUwQFfBsWoqC+SAWAuDQ
wKlQg5FmBT7VSN41x2eFRV/1z73kMBUVhbil6D+LoDKeJnZoKdwM1/uuyi74MD1MTH1K7esge+4u
9EZHpZIHp6B/zpYK7oELQsdDU0tZv8QRZQ2ljBS3IGDPEbFmuP0TSP/KzA+5cXHpCzjTFhtsKwO7
lkQV7+lict0FPqpLJd8EXs03oySkpYzlQIXCjEWJRtrDyFssYGSFlfKTvTtEyZbc23moU3qZ1FrX
4BoPtYfNpB3dM3z/hRGthmZLDE1P73FCjXhQJjosOVkTcCNh2UxfQWe3NKgE6pAG/xi0kkM5eQ9I
/uCFNWuTGuok0EtYGb710HEoH3w26YjDRthIfeblviW5N27lED36Ew7EQpk7SCtyl/ThgvsEQPCY
QJ9aMAi1O3InYAMG8dP4aBezj/edldd2wsKEuJahJ0IMJmrjb2RM+wINhpAJlXSZOnzNu3LKc5Om
hvRIpKCCaZsLoNzwB3SDz3FTdJhQMAHmu9TKt6mD13wk/UvtmfoUCQEnFqL3DoGtA+bSFo8w7g3k
ewDzJxsHLUX37xVBT/jmDQ6bDMGPIH7Y4TI25p7mJaCkuueiOvglG0P+B7m/6SuRu95CwVEYWQsq
HABiOhF0L3jHd7yDy1HPLT6F4FUy+Z2UKHejF3173XBqYPGEbIwl/R/cIfFssvIp4BeKwpC4ofhX
qkUrKKlIGU39owVdNSjg8d4eDvZY2Qfl2juIM/G2XiYu+4RnyPHPSL+3rosvbTn3oWk41UM7X1uD
nFnnQKs0qYHjSANAEJuVuPYdDddg3f/VffVYEwbifGB54lUfePuyQ5MuHzVnC6+Zu3HpL8TMzNtm
dzwzYqDKqXoypE0tF9c5HoWcgbSdIn3CwvQk931POCHxvL3wnCNlOtWt1zCgVwTXNi2ty7yMHOkX
/If+0R0MihU9Or6URY1HNyl07K/cthrOf6RZDghKjZR7ly79uO2bagSFqPeZOT5Hth9ck3R+E4uc
Q2U8WuAwZ088epWGBVom+T7q6AV0F16jVJRQ4R0bqzWHmu3j+Wqdvzk03MfGcF+x9wnK3vSzqf6k
DoFrD8MVC08sHkqzQqeV0GcO27VpwiN2CACoWho2Z1lvMGdKjgSHhf18Nw1GeScrE0V0bs+DBQAV
k04SBo5AI8veFWbfkMk3ORQTt7YWW8heOQyChLGPQNjuiikZCeVy+6XuAfDBL14glQfL5q0cCtag
gJKN0uwe8MRh+KKUeCPt/Bwl4P6DslvYaU+fqqqfA/7kmzHF6aSxQisp5Sb5U6TlHMbHett1qc1e
oH8xoQvckSs+sq1MsfclVNVjwZBOL/aVZQJewTPaOiIcaA1sYfTQDUrRguM+1ajRYTt+L1hiw6Qk
oVlW1aVrh+M4DMu9nfGNDmgex2H0xPqH9JvfgduE2aoVTF/Cs6+patzQM6Y+nCwydeBmdqYFmtzy
xDrX4nogFkrDzOoVL8Wl6L+yJvcoK9hYVaT2SzSdOhz9cD+DNkQLuFsS09o1EjLzYOO0qigxdinc
TunuKJhpN2PWfjRD9+aoYj8XNt+OMhv2fqfuPUDZjAfziTO1OXTp8CfSiUVPcv7NIjc+ozGLjaAA
otajg23OBoMvh/R58NwzNlsYY4FJG6IH+uFjGKr+PDj6ryyyfwO1XAgCAxeGCeJ4QW497V6CqpZh
geE5DArzXzHaT8i80J0de+Iu5eHxzr5dXQ77so377aFw0JMWzP+7HviYipNl244oGYuT6bMc8tc6
QxGqi7rdWTk6f6aMaJcuA18BbFVmWoDKTPuL187H2RroSClseaQr7SFLxu2wylaup6e9HUtJtqOX
W8IgSAkZzgVn9A6JFPkO0isq4bDcqH45Cl+KzRCghUcaqYkLKOsec6D5sPHqQzTNis0jQk/bDAel
l/pk9/YfbHUD+k9rhpb4m+rUOIr0efbgSXvZ9Ia976dxEn6NxLPkoJPQL8L91X4ClHRrPAz/FB7T
69Iv2D/nYL6bFbGdO9Hxxg44WWj+4z2SqY1KLQiSi/F7Wrq7ns0aFkvSCL3B+FdhqiVuBqGJWP3G
LeZjz3J3o6z+McIewfjs72RWNFtE4YY8wMX0qi9bFVevKRxMvNZt0PK/LilyXA/5vTusre6AoRPU
uCoCTQ2eBrmOTRx0hs+pvLYdLkTulFpxv006hC+PS0dC4wlqULRHeusBYrPRlGl1pdj4NuqXhpKm
3TgazVFH7NdkKfGx18uHq7LkJksMH9ZQMFDw/YQlQFYxbPxMcHBgIBuU8W8W9psGLb3n/k3Ki4Si
37DgtYgjbAS/O/aaG3dIWvIGPiN8rD+TSB3jgm/+yrauT5mNuNcCaadmYhVmqWqivMz0++JqWvPX
YNLNPvjVF2KMCbgBtbiyZvWYVHdY6l5lYIpjrbJPW9SwYYbpW8uq3KL/8i3ohrehMtyrnx0EX8MM
fkxYTdDgp2q5BF1v4ztJ3lEa6ZIsQKNEKawDCpfSA8C7/5K5fVhYw7bWlF8iEzfCkHsN76Nx8cxW
vxuFOpqNQ3ONoavQdVK+LuTvOCSf8FkZENzjr9EcnSNdxiQUeb5uKxAabPcomBE0UbWF+ZhLHe27
XLDFnIvPFMqGDRVCz9xcNBT6mALgTebxWWwr6yEbaO3t2moIZ9HdjD65H4z6r4Mpn3scU6Qv8QiW
888YmQQL4e/GMyut9wR+8X1LfUNyjG1lHyJJrLWZKBLMicTuBrrnFRB/obQ+lQLvGAHL58Ir570x
Uhi2XvNpSpx47FDvzS2Xiw4iyTC+K6P7MAoaHMQioPnT7SnHonyODb6m2ppulXUGUr0fF0kQRNt4
+Vzx00FMXvOmj36Ea0iJlOrnAGSEoHlSks+H7Md0itkCULOizUlVFdQVM33XIr3MeUFvuZ0y8GUG
1OBiVbtznT74VFYmHo6knu34JVLyrvfoq+O10tznVY7m065xfjjNPvjA7VJHX0kWgc0GB4cwYqTn
aXGfxjqjF9PxgO80hGgya3my6/RBleaOD3z2SJfmc++hww3z26yH5pnc6b6ehw+SDPUVT+mbS4Jq
sqLbVEW3Uk3PcY23yG2jZ9YbXPzsr5R6hUsumbf1V9tRqDRHVnUd/mjL5DJPihT4MreBPjZD6vqm
jZd21LFSisEgSiEXCBger9x2Oa/nf21k7Uw7E9cBd7ac1KcVzGjnHT+R/qYUUSj6qVTaXcaMVypY
oLHkiq1BalbF1Sqi/H//4CXe9Kx8wniOlsNQxn9rP1tnvuRHkEE/OOlKWrYDynx9ahotZuSKKjgc
61znWGWOUh2XpuOdz8tDLrjzYwUECvutBN49JXnIU1LgReaDa5s0Mtb2Zzb8mxABNjTLWreOus8d
oAm5wWz8PQn9X1py4REzptPqZ15Lb60R4bNw3D9ZwIU7t9rNKLg+6EJ8Vonw4dNFJ6tlzSSrGFUR
HbaZmQLz7FAbnXUgp2jzbYKbh2UjTKHkHymXQA32shBb67D1F/dFaRsXtM91PAbmr9eiqlhnezFM
HTrwaB6bglFqIYRr4grYLCMSIl/S0eE5h5/GoNVgA4+cVEiW+5QECtK9vRN2Svzr2TYElvieuFpu
FrMLGeCL+wGNlHWFZsYHI64bE6lr7fnzFYVAKFWo9BMPDCWoQpkkJvTqTYj4zTE41LL2HT4o8Sdb
k6fX5WtkLDzwDcFtb7Dx2/sWl/tmOHtm9q+ndOZc1tUXN7s3f/FSSqXgWOPleOoCvz0ohOzUtJyt
mHz0SQdhSH/NjiY2wYkui+l1nPEo2f8S2f/wmls7L0MOz9K4/WzwMttTRJl63akdSblDMGXysaAg
gDKlfToAC1maAyslqJ0dVaT8QT+lx/JCyOA94LhS6XrdxqJlG/9lEx6cvjmT3Bk4B9aVgtupE+rb
h98gMkube/HQzqGe+OCZXMJM1MBEDs7ec5mROCoLKF9569yEZCxwCuKWC+LQnjvuZzT3cOL6z7SK
pxB3IBKIBDoWTdyvGe8A68WZv2f/y5MGCBCkjxC+ab2jvolHh45YJhrONc9GXtrWTndpR6W0j0ii
Z25WQeI8L4EuqCyZ3gc/ScM4r8/oacWupcds32rUc8/dd9HsUl2U8bVkRaYxa4WWZeGU6w6mOTY3
SFxsx+ChJ7ipPYrED223qK22OGtkUrymGuUEXNIZs8XGNQt2b1MFIkgSyIqS48Ilfmsy79rTwG01
g9EQaB/PwAKbjVjGyVB86ruaB5KRIhJQaYkQxiJ36431nSWQCpiJaIy2k1tOzicU+tsWgbM66CDO
5xYVwfTLYHWcuQlZyVPr2gc2uxF9ciQXekbG1CwtbvW0k9UlPcx2zuZfvjfJCEwPn7cQGJuJTJ7Y
e5CbWNYkqvtcKYeSLL84wbUiErmF7EcvUiz/DXjig/Ej4nYRmF55skr32U7qACsGBX09w0cXEc9m
WdB8t1zx5/RPb6qRCgDqeoyeD2LMcWJqhlPtY+cwxnkL5jIsE2r6JigJm4iSrCYiUh9J9HnPZy4d
apT1cbGASoxrS2vG8AkkhN+O04BNmqYwBHkGrBGyQJ/wX/S5sXWzeEQZwWnnxlych/cS+2Qto/xJ
1cVxlP0QGipi8mn804QAwEU+YFQDhsWRlh+G4rNZ+FRSjfcRS1Geg1UbXGUUV80kO0ZKkrvMF2xI
iV81tomgV9+A4hCJgAe78718w2W33XlwwHa87ie/MlJilppS0aW8avpmtmzCN4OCHNpzldrWJUob
OmAy5cXWh+sSzjX/Jc/jNSBAIjnv5JNB1jdQPGP96a5yY6xBJkJ5j7Mlpe6M8Xn6W0bFdAzKodk6
Ndv8znnHeIFn0xvyG+INpA1R8yUraX3oWcyVPTr56NIpEcjqb0YC3Wx9E4rBDF4KT+uQ8ub769YI
h0B1w0e+a8Xc8rPzCtWOLD8X6Zj/Uz4OQfo+rv5kx39cbKMmBHfAHfUYxE706BaCTXax3Nzcv3aT
Aflf1hdXGisQrP2vCEbaLfkrMT0s5aWEaFPGtCdiRPiKAZ0eWuBKm4BYMKlIpGeanS8yjp5MGzSf
BbBsmluD+d9LUYOiFZVoMUA09FaogCHC9M7sNesNpr/NEuTDaYTmIhM0NBX7mJnXagWv/J7gBYQR
tHcuQmYHXXftd4/QNYmclFjdDzMzsGROhjehyFqu5cqaLr0hou6GaQW/hXrBgHOxXPotlgVMGMBD
71iDCONz45/noVtBLfRmZ/Vj0ybuzqgYtePe/nQpdN5mT/5gGHtGHLnnlNsoDQF3EOZumpplv1rg
/Nl/5Xlcn4hJQWBoqU2B7HBZOBFEzxBsxXI6pWl+0PP8j6scTUwun1puJ9R5TNegmi/EeN2w1XPo
KO4gWssuLHkG96SizrO27oKuafe5rl5E694Ebex3aoTiFAdjvkWDPJVZAhLdmMstgwm4IXSPuBdP
tLRCymhkvscZ0G+ld2mdZN7gMAzdSjiUbZV8FaiYDP1xOjp6/DaHEiNmU9d4mNx7JEfmTTSDXUmf
X8g+e7nSjEbtcilomuTFVRBVejcTx+W1qMzPkUTQM9Uo/mHKv5OgKO8Bn92p/O9UjA9IFfrauEhI
QO4JSU0FERtEHcw3dHkQIm2l56CZJ39oWsK4WX2MIDGx2HbEwInY0pLl/sdCTSJ4JPeOnKKD24sY
Wo31amQBZWblzRK0L1qjaezwNT/GBH/SLFUXp0QrLUzrTY/m1p9BrVS9/jekXbnHGmLwkOAv1X3A
ncGRIvBTa/VZ5Wx6Os7oxeUjnBZc0gPwzTHfpWO7uhrdhWoyB7F6oM7VbueXzjdd7hLMJTS95eTM
aOYkxGCXEjeOplS7JsAVx7KGNbi8RHECnBekIvzZpDfB3TYokj6RHaq42aIDSh4JwvMESrk+xyQI
in9OFXhbnFyfRl33u2ix9hKMFRfi+IXkLM7yonB44pMWN3VIyksByR+lK/cx9lQ/YdFgeZ15kCmB
gcg/s3jbF6t5f2bR0Sfjo1Ub5ANNgXEkDryzqJ8UiBivP+QeJjS8F59Bro2Nv7R0geXmrtI4001h
rU7g7JoxUfmu2IvpvyJH/7WHZzNWLIT5OE+t4lJlivgxd030h/vCyGjrU8nVxPiysQKj2aUYYvdl
99T41Yz6l6YbK3LPRJmjPaEJilCs6lhbck8mxT06lL+woHF2ojQRAMQcyvXZ7Q6lvvomt/3JNcI6
A8/twefHTzhCk5lLowxtw8t3yeTRjI3mhfAxLvobxuEakO3rMJjJtTBwHkjBjfS4OHN6ToseTA0b
ZF8vxd47Q+TpLq003yxkRsiWMRYfpkFNduxKku0tcJmMOEL2QUCeX1nozUrXj1Ovb6OysbMzPjSI
UFiAkxvN2MEu5tYOvwEZY7rvK4CpxhoiQdBvN87kGUdDW5+atsT0eUR8j/nFKN9o+nVpAZvlstIx
ZRWToe9iNMfzZDZPIi4PmiQpB54KLlPdP1hWz/VUND1Rau+DcbrFfXJtczIbLi32VxdE8a3F2rpR
s74zmkGeY8chme32t4bs297LHmzjwZIJtEcTnU10/lEwO22Wxoi5MPomETdgwHJqaAed/WD/y7mo
zRGrlkriB0K+ksabGpcf5TXdGuyDFMTbgSsOa1Ihnyc+cGJaQPUmoMhqGff3vziuKtc8uwp2nyh4
QUtmHwqye/EMYSDEGFyAMPeK1nOPvijjTSU9feDyhMvSw8pZsuxHdHn59YVaFUcXJCHnAP4cX0oS
XBKc9NsYhzgLfCS935/GdJjTeImE+otqXLWrlbfcZyMfw6UjUZdifcar9oo9CQAteNeO8BSiIAx5
XkUms5SSqCXPOJ+D+KVW/jq56O8JxJBj+AeTOfeR51b3iAebdk474XlZWmr7+0IIOSK5LlgBsb7C
icSwnmNrdofplqd+uGCQOikcr69dRcxuaZzNJKFW1BExyziBbpBg5X0FoMJ9YDGftK6eggGkmW3o
7e/vTI0mKQvV6WtUZ9TT5jmxTJ1ULzr4ws3M4DnV3eGXOsDcnFLuScY34ZdY5H+YmlnPtIF4V3VM
W562iVxntJz8vmNuWk9niPwPchrn668lFVaJs/1FyY1YICjxEPGerGMJLKlH+MbnS3l169wTZ1e7
CCoLUSGqnNhK4afUdmZv7Vb+/R9+jeY158VlZF6lXCYdpnmSxYTLEEsH0CqBR1asxVIGqnZN0fz+
o1oQeZJeHKxBPSzsUp6n4NBNLJ3HrDKOULdPJiUkTzVL4C1FFewwDWLBbuXdfn89bXfbJKAwT05k
FmN8SMIoDh4zjkZiD3/JMR7Vw/uxnmC1Ayz6/dtquUQwTWp+G3sifDjr7JUwJ6SwJMdk+svvNTVB
TFAc5HF5UDOT0ryZIX/RJYfJsmaGgOnBo4w2pkNs0GsR+zK7jrp4GbtmJMQa0DRKgm+fe4T8+PII
HmAdoTnVvnBGfjidaZ7khIkKG0jw0lUntcbsBuDZv90oJdUuYT7EEQMSKHZEGjrUSm/GPJ3fLLOb
dg7hh4tTUwJdzlO0TXvOxxE/nKFr+TMVgqQb+u4AymoueSoVBIV3llX9Wwkgl2bNNRLAgRuxzDRa
0jJ1Ayx+oHYtvcOliPs0gcfvLkX+NDr+fs4sOEeL92ytiZC+K2mE5t86hSu3jiqIPvay9UypvocI
jRi3QvJYWZPAZsVbl7msW6a0X/5MGRNfOT5UiW5eZ+hUvEhTfMurP8jC421cgfmFXUXYYIeHafQ+
TOFwgxmmpqR785ch0lnltYnm+SFrGbPVEhO6KecLcffuUTkMi7/0JCtxB6x6Nc7aooz3ToXZiqPH
vZQLpcpRHc6kJQno8unCwvHsQQLYJUlQv9l1vYsiXT/Ydk6Xm1nyQOq1B1kmWyPu5FTx2LHGdhr/
aBgxltl1023LXpAYHecHWPxrgWr5PzxMqrFTuUl2s4pMW9vyl8jC0ze9YFdTV1rJJHVvpbFTvfmF
2lSe50RMlK80r7+AdW9OQT4WwrlTUbvw7PIeDFlxDgiaB2cqv6MK8WaeE+yPXeYQDBstJFNNJV/5
oYaJ+2M2wKWBBTTiTNykYMf2RQGImRzcOfeodaiDoNg7FkDo2EkUpXhBdpYVI3HPAfwg2BevGejf
FxVrQtg0GQ1pQP/YFtPuviLGVQLjQKA3b2u+gEd/HvURJ27JNXl1CjrlfO3QqhKio3cxpCxLePcU
SYsH0OTJPhKknUfPsEOzSLhor29JlHQE1nNUeX4e2RAWt3eGkQT7asVjEgWxJre5VSTF9wN1nIQP
6AV3pLX5ZfUy2FF1O47Vk5Epb191+PL+/1fHpvkN7sC7VwNrDy7PxbEQyRdW81NO7D2danVwUCHD
qbbAwQMDv+MH9nnQXn5x1e3/cXcmS24rWbb9lWd3nEhD3wzyDdj3ZLQKaQKTQhL6vsfX13KnUnFL
L83KavomMMIdlEWESMD9nL3Xror2MY8o2BC4GqnWaxG2G4nnqk0U9pJIN2YZyoh2FveN8GnM9Xrh
QcGRN0QMlaAv8nRjNynSgZLtD7EUbJILl5oVBs+BaHSJUiuydZX16kk+bIvIfLe6sIfkEQ+nVhw6
FQ8UNG5tFzdXWiMnHtLi/v7vQ+Z+dvRCvZYDSbjUElgvMWXa/ns5gBSSZ7NBcF41kIDa7dgRTG+G
79a4rVvkCCUfAouMykclJ1u3rfsvecsaFzGhcQ6KLDqhYWCip6BhIVpj3fPaakgQ3HF6s/Sj3Yce
SamdT3h2Fr+lnUOr1lbYWdS2RlFCRLSk/Xvvu8bnyKlOvfo2Vn70A6INOg6NEvWdGtSILODQ/xEQ
kX5rbRwApNu8KgoMcaQon6nx9k6Fq6Yag42WoAIwkRpKhkyLQGChUVk37KoTeEf9xZq01yTLjHMd
vcobre97KSS15s2pY3XJPcW7jqXPD5EHN2iK1qMOxmIgfA/CLg/9ocrPiMoeYNITIEzE+HIW9E4i
sr8MWEAOGCD9XQ7Sj/BbS/3cB8NtFCa3OJ7K/aQ44Us+eY8TEPbLVGnRSxcRwug4MUB3MWkIP5zF
E70dK5bqMzfu1lLio4va/FyMSUntDVf/3ABvVnpwo6Wvoah1iE1p03rcDvGQPDQlN+PGpKI78aTb
x5P1eGejxQMEgCAQeJV0i0QEGrdPiSCq+mtUY5VXNPQGwr4z5+rx/sCv3N5D2U6zCqOf0vKjjIaK
K1rb3P9z8EsVbIr5vyZw2FsSWoxrGzRkk3cvMUVHVG6jchxDHCtof5tTYMKSjJKzvJ8oQT5Co3NM
HCsgCBVWIYuML8pOAtrnyZv31CnYOHS0GJ2kir6BM3hwuGOdKkyDC7Wt3T1BlNV6GBzoKNjO10FR
j+cq/SlXOBnPNbavcJ/0oXU2Saolx/vzvUic6Va45WtvWh71W+5GoYkxEMFHtTZi7bEkfefiEkT+
GNN7nW0yQT3VnFiWBjrFmm5vezXdmpbIYNzyDrXHyd/zoayXneeT/YvBZEXz+KCiqLq2fkFfXADP
6SW5D/cfAVGhgt6nL3eGE5SfJsSBQmwH1qUpy4MSi0wVVK6EYZqvvuKnWy2i74g2ACYeXKESpf3O
a+p4xyOWwhMwI/6W4k1ErdxIjhEhC8WDrWBEyxIfYQm3f3zEaKnq7N2ERtA2XfEc1OoZCaBNDcjm
jAX8UsEZ/5wP7K2U2MTmVjan2M6rK6439gx8HbiXTG94vOGwid/JwVXV9QqbNezuG6oF2qks7NWg
q/VJcmM6q/yF9LkjyQw9VhfmEGTLdEDFTIef9o1VUdkriaYJzfeGlgBfq7WE/CZ0hIzWMB/6oARb
kFl7ZD6XOA3LpcTIaH1s3oKerFMfpR9a958ARfh28GKwwi2uaTAVtXWVP4pGkb3c9vjWuK36yjrs
MOZSTkJ91qjT5y6kd5s1zRUXjvXkDS+QDrZzGodfg7QgQNvUqE9GtrdJVPop8Gu2EpPa9VG26RLj
VnSE7jkidkDDH1lhwAaGSvxthvNXblmwz/QYQAv65s7o7CXAWN71rZC1chU4ew0lEl7KCBRPBfMY
XCCAx4blpNy3lSSZLhFLIBwXOzXEVMG6SaNiK4IjMD9EP1WQfgX6/82YsaRF42fscCGjbBfg/d4f
zH089PihHBv5YdWO696mGd1L7oAWp/shgaKI5ixaN6YXsy9hiWwLrzGkARoa1fitURG15IlOlHhL
FE7uQzm5v1RwhlB/qVdaUVmvhksoDEHR1g6Fg/XauyF9Vz3/kjdOcspBWHE36opFl9vGShMITAvD
0tGPqvfRxPskaZMTYdMktLbwfwvXeZqa1lvV9U9yGbGk6imHUqdNCKJ2SelxoInTo6XF6LdxMzPe
K77/bEEcutbceyqRFoMclUt76i7FoHr3FCr+PizREYNEmNZjxzI3EytE5FqsdAYfJZHcEpSuo+6J
HFHmFonpMGqPuW9SSU2qb2U1KbTh4XJY4DQXNY8cea+Ud03unmXe6bSEj2DUiiUbQdLfBihTbkHh
QP5UqRYeEfUGq7YElG05sJIGxfBgXek7VQt+9pSNN+mU0VyVyT7DCSFKtvOQ82wnzz5FZRs9Z+2J
FX351poZ65/ajp4Bgjj3+47JB0C8sxVWj2gOmo1beOaSry0p0m6TH0ol5+tkG08mOJSqJRfLCet3
XJknTaVXHmHkvg6++xPTmU4hzv6ZQyq8NXb/aY7MbgOFkdKAb/rPBTGffWhvZ4QsS5TR3bVold0I
Rg8AOJ1Qekc4PdMI7nXAhiwLfaTaHSg5sYBXWuJI5E0lUF2eFla74qs7XwJ9ppHInWxw+HT34bTN
KxZVk43p2Qqp+Oa5ve8RyJxMb/wSEHh3dKzZPXKPTCDA0PNKucc+ldzP/GwenhudTaqbmq/ctuLv
EWHdZpa5aEOCA521aVVS1d9NpVZfXD62i6SmdTYWnbOST3vR5KbMNp3kzzy1T7k7ljetrqhNa6wL
ZMqJAft+P7fqXj7MLGGfrk2VrzGpZToxLSKDRI5OVfCZtJgevKM38Ach6DoK6sdCG3T+l13vYKXD
g5nquwpMzPeq1B+aQcEEYBOPreMFd+cTyJJujfo0e578aQYUwQoqZftnCbgIhCODzmIPAATi4qMG
nfXAFwZd1NyxRjfIXbHUvn74mEhS39qRQ0lZsgpvvigpTKn/E7mYtcFw/U551djUQ2Gl5JrApLRw
6i6dzHUPbCm/9shtaI1z71KMhKiq0kftJ1YVYe4e7AjswqA5D0YeP+GHa+HNBK4wi3E7aexwlXew
AljvTxSQ+3qZq+k+HBsy5brUP3ce8qLKTcpbG9CS1XlotMuxbAiNT4c3tJUgprFsLy2j+jkjQNin
aAN5bpF0zupxJeNQMk+h+0tW1X6OsUbyfAy2FvEA5zLvWebQzcCSACm99EPkcuNGLcZpp1REvAlW
2zWss+sdSWyZ3qYLE0LWAMGKDXRSUxqE84OSSQT/QNsJhVuBjTWoK7oqMRlKVfViJ1NMEY6KiKLF
B/4w0Cg6vKxyaPK7Fws6zdLKNPK5HHbIjRd9qfp8Szb3p44W50VprC+JTV2wjLnv59oT2sDhxeoB
xBWdIIrKGwkl60vWUhVWC8t+TmL1HIVw/dvcggKeDdn+HyX/fETtUluEXlWx3s8MeOsQqf+h6mHu
UP8hx7oxr4WF9VxJDxpJDxRfg9cxsChGzKuKZdCIuTAiYgBFdfUT9E80R3vULjsq0F9UT6hYa8D8
zQQBs3IXoUHtYSD5qDKaVwIgaU6GOPpQjN+a1nxCTLnGMsXjINafhtH7Vur2Oi+A/cxFqSyTwLo1
ZXvSoXtQWOenMOMdIeP7oOjh1TlWtqCd+I5s6IXAQP7kIqTIza294cSCfmMiok2Gx7BrF57Kczj2
6yd2egCJaOViWW69go4BlvQSDU4dtVRCprWCfxoN8uAnWM1DwoPAl2ou7cbKoK00E1ZgZto60FCa
I6dUDJXoL5e/KdGeu7z+HwJO9T8DTnXVMjRVo2Nparam/Zklm9dV6bVjXFFqLlYDNajLJA6Je0sa
1uCVOZV0lDg4WsnBdn6dyrGgJY5S9dCm1IjTz5RUD0ZQQR5Q8pSYBYNId9uyjIf7oWTJWQzsRf4S
Kde/Ardv9zAJErjhxL4X5VRHVPD+OP2//78mgRMLnv/I279+BYTvv//rL01FLiT/QndwrsgZ/zV9
+Zr9+Ndf2C2L8sd/eMs9Cty2/2k4Dknf7HhVDQsKkTfDj6b911+KbhIGrgG51JFJ2+Ss8GH5lQXu
aP/k4+6anseXlDwtEbwikqTDf/1lmP/0dAwzLm8gcwQ47/8mC1zXbBEJcv9fFr+fhfZWM0XiuGqq
5CuZ1h+Ry2ngF/iSNIfbq8wXCx3UMHOVHWGIZkfgfylqZBXvHEPgl5iVE397SakfaRGOOxyhtXtK
J7TsC610rmnjq6AVxamcMcMWWB15a+7JG7N61WUuoYriPQAA3ZOcGEdr7NFwcY3LLYfvfrDrUjQL
FMsNStvU9mWtvQzxSFdoQFlgMXYv+osx+BAY4CXFYkzw9WBExLdD2oTvF+6hF4z+oozGa97xKBdn
MpDJmFVnY+RhhG3bhVHD5mIjGRqZy9O+rA1na6VdiywsVV9MrfL+DuMgwczpXeKAZ4Hh4FFiesVR
cjruxA6HdTn7qgkEIFeAhYDx1denxjfqc9Blazeey3ythMhBWF2qiF/FuT0iilR0crDaCTNEOIIJ
x16PKhR5h7soktjbaVbXweNHbHqO6mJEe0PoGe0A/6HGBfQAqgane6pfDLj+DzVG4csYFxs5J68i
ABXLCNojwPtcf3/n0BdrOjXgKOPT7HjqaxupKfBUXV/LU37GGZFvOe3kKaEexqLNhl8Xd8H0CAQS
Pat4qxZ8HS07eyGtwn10JnMjR5XUKS/1ZH32opNAKdJFVWzzakUtoe6NJ6BQnH4cnKHEbNBQh/09
3uFgO+YtQW1Oal3T0rQvvvY8x2r/RHebzVXyZLNkfhqIklnV6dBtO5GWHGdtDEJGfQ1Zk5dLx3Ap
kJrjSV6bsUZEsVLM69Gqvk/2aG/mgecFxBL4peLVx8EOI7YktcvDqBra74O4GBXW36+Tl/iK3nIj
d6vSWMS1j4ow0p57xbe/16FzbNLBfoNqYK0Ura/PXYa1ynVR+cRRv6F3ThugqLTHiQbh41RvYDPT
dxIjA89PfMAZcIjfYyTAPNVmYJ3kkGfp9nHOsPVA0tg0A0WexzqotU3mtgiCTLW7anlHb79y69MI
rqc1h3h+Ldjivgd8BQtKQ5EwVP969TH28UrMBiX+Nlv48godNCQMqEsk0HDDQKzlood5IMdk8dRG
OrOBlC86xSRUyA5jmDnxNmm0nwmrsPsQrJsYKujv89+XxKIliWgM4DkPyIX8H63om6J9zM3NKP7z
oziOL9hGrnJSfh7aWY2I/QvVozztkC2S5+pR6hGfiMJMj3M/46sfK4qHCuoq3I7VN6fDQN11znel
JuMa0Nv0gEqCxvpUfZ0iCrgLmUaaiyynJuyD80jresn/LuIhpT7obkc2YO5Zh5KNyLU1uuxZ5UOw
JPGh38nTpCR6Eci5tkyaol6gh/opS/o84HM3ay+qPZsXOSIPRD7PdCvHAvcHE6PbuqtYt6ulSV3j
KA9zE+r3V/I0GAKiA+qsXH9c8nFd6o7G1qXquUqm7rkWmTSOFhVXcVaJjqvBfl6e4Y112E7lxHtV
o7m2+ZOvAxFCYhR2enEtqtLzkNbLyhseVbXV18XsNI8gTY8tzM9PReMNG/qZJtHlbnBBDgLQp28P
d/CoESNFYgi/vGmHT3NbGReH2UliSX06HssIOB0RMkOybQcqE+cyCbpj1L0YOtabutYnIj6TJX3m
5lEerKyxKRJADmFT397H4lxjFzxF7IeocRaeiwtOxhRkFzTj3kGeFUqKq6rmI1yKzzKiBWJd++4p
FB9oCTz8PSevpyrZ3BmIv8c/hn7/+0Z9TNBps3/k94vbqtrX7EVRGQMvwnwwPZFkkZ5tudkjkWQf
tZRb07qqLlFJbmg01RNBXjbB0QN3zC8SL2lp5Gayqg9WVmqjPhTISTkmX2ER2tYTBaaP8bRKEVdi
Clmy7Pjp98QHyxxYH9TGUZsMCwKYyIWV5/KV7aaIx7Ufbpd61xil1lWpUhTIonrIrgrRkEb1sqxd
c2u0eAVh5Gl8/lv2C/Hc07a0y23h+zNKe5Jqe1tENHloKuRsnUzl01w+yzmD289NBRjaiX87sVAa
N/UwHPuiHd6E14BRSnc/El9L5le251BjxNfu4yC/ir4f6yeLTefvr2St23xPPy6z0zxdlYN6SChI
rqyynN5YbNF3chPtTEl6enHaCriQMb0RvDzszbYhxUmc/nEZO/9VMaaPdkm9fNKygibpoabt/ch6
PP0S68GT4YSvPUXvk8RNtb5W3SyEM5hRk0c51FttuTdKxH3yVE6AZ8QiNkDY+Bj73/5DeV3kF7Zi
cwXTuQfj6faEJzWYQmiEELEeiwdGGabGVWHtUQyY55eprqhrurLQUsTFYuH2aCvFLtJb52I3rUrY
HwSVn341aiQ9JGi2m7IB3R83+5D2zSK0YvYvVFz+3/Mi7qB+kGNFIsGMhVirtCfisMNbSFlyWVSR
/zmb6mMHHvFHk/cHr+mzLyq8jWWl2sXNz6jE91N60eMRDnVTsiqKc/8KpIZ42dRbuRVK9aJ0cNBm
A6RpfDbUzsXLXhxU1oKHfMros84Dsspej5a9vstEU3V0SViBq0BTQ57LV/IAOm2g4RCXLCvw9izw
2WNFdyt+vYEECoN0qaFXSJeSLw2HiCn5ShOvPk7lmHyvC090qbWzRSysSV8oL3A9anWKGkE7RuJF
oNLL+fcIbv3864Dckh946JwzYQcGRJh02qeGy4erMp1TlKkvyShIOnI2btppL7GRcjal+9eFl9zR
rGGV5sZwlodyioJ9oWUPH0Py1SBKIJk2PqVx6+xH+fCOOv1UYhI7DprSg0guzIOn76ve93e+jMET
B3phBOL9PijgKE60u5ZotNVHI7Kri60bX/Te1l+wTNQgyewv94wmOioL3026RSWePaERvk26q196
s7+ftfnEyhUZ7JMajsckGz31QQ3pmgom8lUPTEoJZFYtUxE4AcbubbRd7ZEVcXvqAxohDSGgX0Ic
soGXw6Jyafg0eTkW26gO39UoUzaBrezvn9wumVmLcyoJlJB8hlUTuqDjReK4vIHQtlK3iHm+yLOP
8Y+7jRz775d1Fr5r+Ts2AEi3XTwm60b8trFn4ISoa8THofsV9VW1syN6MAHr2k8kYsTbFubSpvUr
45OTTyor2jQ9a15qfhrpAOLwRlJl+M+ea3/2oKA8ueRmwIA3gw0A+vaLr3+dIzX8ZtuATugpmMfB
I0Kka1xcx0DwwEPmdKL6Joa8F4qSqtJ9aYcqeze6GfW7qz7/cQGxkV/S0KSE1lJ5Dkp1FQtazoLs
4BV53W7AOnH69WpmLJSz4rqicoxv4iNhuFp6QlQjPyPyIwMcQzt9nFoJ0WQALUmhrNSbW6IVCWzq
yk6t0fwo9Ztn18hHMF9fiUC/hXaSLyRPWx56tnuRmSg3edYaerrymxYEb2H4u0KnBUibtD1+vEuu
YcQm0QmHX+9KdES0FVimRaroTv844xpbEJ/+0pBdQPrY0FwCGoZggFDWeaVSr7PKCTZtNQOmlY8n
gs/8EyhempakZh1lzGBT0MP0rDY6yu+Bk8zuosJadpRfhNEqyb1DwZ8oHcZJO14aAh4bUsF5Zw3d
b2x6dauexsyarVd2k2VjWy3Sa6U8yxOlM4tVWGPvC8qAEitP14P8mClNgqFzdsaD/I7JWVm21c0Z
up07hYQ5aX24QgvD4jIIEnUrz2eaYwv2nVgkk3S81UNd7U13UHnUq9FT5OKvkejU3v+clHq6NiPA
hY5KJPnogo+35XoQeUrU5dajKQjoyQCBpd1hcHJROsQ4JRlZGVaUfqZ8tWddV39X2/YHyS3mc0ub
dOsXs7Wf2hopESbTZWX7+fdw4yhl/T12wPmhfZpvIHi0fUGTnQwkc3xGI/QTFVG8Myhtza/0NYqj
LGZXiP1QJHvtbiBYDO96iJdQnvtBBwtaPUObaM9pN8VXAUWhngqhcfaDSzHp9guxqg0OQrjXqhmG
b5EBQ6gMPVYOZXKUrY3QvmQm9gXZsVWtCLuyF+s7OedpAwxO+ezM+6Z8JmZkcJ2veQ0Vx5sCFbhf
2z+OEchQDNPhtwBA/sI14/TRJ+l+oZEStjcn9qXQ7YiTEWxWKd1xhOBEvlLUboYW0KNYFpoeJXGr
o2UHPG28IDlVcHQip/FeqQ+QkWkP6jp0QQLmWhhuBqQRt1adtm5imU+DgIRaTfVTHZyU/yOGLN+a
N4a/Dmx4KPlgJZRbrRLeR2PfvMHwLnMdfLIBb8djT35CrN3IKNI+8cksiPHLRuRD9KHyUYnX5Fas
WMLHZx6RJyR81pP8+6gOfSihzbi3uxsr21idhaZe9fc+6jaI97SAZt341BgJd32kOgsZKTC7hB6T
HKJtp7g0PgER/zmZFMf5KojQB8gWNR0OjONRqm5ZgUK60EBe1I4dsOpLO7QhtC6XBbxqlo1uejVp
BR7hDikrveidLyadPD5J2fsfV3RGoazC0hqOndcHrEogAXhIIR5D3TG3kTFQ8MFefoMZkC+12ere
9eGBNcr6jvANEdpcYg8BsYvmW8cId5ZnGBTbW5g1KiqdFkwm4G+KXCC1YJN02xQOBeoG4ctRRxwX
fHDaG+pQ5wCZwN4pHqZ9wBRrmZ1i+TriCflSHmSqShl3HhXksmc5p/5KWqEJpi65XcX7ppk+48Ni
X5WTvEXUpLsnLFS7pQYoRzpZ8XewTT0N7ffUJzLKGaPoamFuOeZR6q6DoY5JlSimE3m8z3POzYSe
OcGetO4WSVpcTLTZXyKXvU0btfGzGUUVvP0KKiyE6p1SJureN5vqTOsfVgrW0slxyPpr0uIsDy7q
QhSbVjAuOgJe8ZpjUvnboC/m6wpCnG036hI2TmENb3kIf93N2FJMQh8lp3Q/7Y6SfQ2SZqyHNzXr
f10kRwNzHJFD0tEq8u197dPkHrLwCg3r/3Qut4mdOz/QuG6v4+y+VngpUBG6yqvP17Mkc1PXZvWG
oP+xtjrllSZ/dMwaAKZATZRXzXT0jYWLDIqr05xCQnUhlJvOZnLVanXfFich1B6EoTe5a5SzIPmq
1X1LLWY1im2E2hZV8jUfxmUjMtksWLhkUdOxmvtyOsoxeajE7Mcpvs+yWvzt3AFOpnREa8EEVR2c
UUkwBXR4ADPIV3LsY1a+anQjXmY2xuOdiSHxKgtAsjIEHaa5/hqVA107O1vs6/3CHrTpBimhuyQQ
ilpRQVs30xjRDx875AAVUUSG2foLiFl84gtqEF4qZLodjFBDPGZUMlYvulkSWSJKEmi+X4JA68+y
vf9xrXyr6oaqvDbMimYd2SnW3Ljsj744kBPVHYvR6VdZa0Fa7AsAhHJQTn9c6KW6SFTo2YBUfgDG
zmmds0wb5QEFDGLon+TZx7iOfep+RWTjyRhRnm5b75Pe/bAtnQdbUBBZg52k3TtYlB51184fXY+m
W2Q8zNBZHmvQ14febItFXxJ8QU+VeJa4I7Ll4w3ccy9BOeVnOdRWU3xBeX5oShSZg1olm04GuPQZ
Dhw0kAcUbq6LGxiDS9CNhCIX0Upq7rpM/KnN9u+ncjaJ5vlQsK9c5naJANlzAXYTBrYyLWU4y0Nj
zvrWMkRWCN3VxwhTlYTSy7M0sdcy5+T3mQwtkWdV7tyvLFyXkMqGAIAE+osGEFrWdNAQDucu8qgG
/rvq0wcTdmSwYOvZpJOIFnrpIfU/4oQqnwroJHDlVfg8FI2IgiymjQ7MCVMZnVsMwqseFgP9v1jZ
E8sTXq05ON2rWpY/vEGpis5yuQhHEBMfOWs+/vytNZTV575KWahnw4veTeXJznF4U7CuPgctj6mw
HxG0Tbb7lOGZ6+BZLuuWWM/ZIelXEwdgBTZiWOo8CGwrkbaTy5BN8E+sR2zBCy4/8Vd2CcWZikWS
2cUnWDnBbqwgr0XitBbct9TQo4OcndzxCTc8eRxplp9Uu6KLSJ4X6SxIDMhEGJ5sc1tQO2x4U4iX
ODEr4m2ZtLWXqDt3LEzyA3FaCbLjYxZPdsndG9Ko22sLcm77742inBstsh7J4ClXbh2goRb6TNcy
i+P9VEiq8Wb8OpXC84/ZWejQP07lrLwYRKiNd4lZ1Z0xaSOFWuK3autvuT/Oh5pvwdzClkN1onYv
qhNMX9JSmFX6HgGt1idPLuO12Pl9jBdQ357E9YnYKepCf1HRIl8GRgrXsSys184hBBYO6YMStdnr
VFIG0ZA8tUZ/K/vk0RZnLtusYyAySeVbeJCZ24BgkrWcRWFvrGglxSCtcu0Ffcv0pR7M4VzFiKri
1J0zno7cyv0Y+xPbPPKs7dK8RI2xKytw3XKIbni8Nuj6rEP5jsFzRCo5+RrOcyrk3vQR+FrrDfVC
d0QVw5A8ZDpVq4UZFFjSM3wB8jr+4837NGqi+zv+HK/5+X14evBg0JKlQ6CtKl+llCPPCy/VVq1N
0kWD/I0HakOeFfxH+QeYoKzwuXLDpfwDJDmkOlMhmEHOxjPVajOotZ2cnU1R+QFrdpKzdVYclSS3
b3TmwvuPSOl6NUYh3XlR3f74zbrStdY5kvrlxwSYLpqBGgEseObqk7z4PtaIq8fkHNR7N2bx1MeE
dcvDlOT5DSjKocYhzTLm3+O8odziN/h1bQcz4/4G2wuOZo7UDxfTuAf0Sip974JCYpeMk1t3PlGE
SdaaYw87sykdIJ7ds9aEwUPgNsOT0lQISbq1BfKztY38qNJf2GYK8myzy48wh/L7K3kqD/IyOFV/
n5BjH5fI2T/G5Olk6M/I6orjXTQ0qQOYPpq1qqxOuphAgLFP14/Z0QzcZaSb7tV1g8q+qIjYVbEs
kAdFI9H145TtGB4NMWaAjrdqvdnJyTqZWSlYcAAPpUf5KK7PYCjqc1MVUF563MSOMzfkizMmZz8O
cgwztLrUh3la/THxcarEerHs4/hZ9xtCiAueI8imD/PYaVdR67lVk8U6Gube0utyUPXiVE6Ufjkc
tSS++bl4E/Ap4HlVcQBrfAa5IlBE0L9GFFtvVg+4QdRLGitJMLVk1inIIvvqzDMx5my/vvWl+yBa
rQGJothivJSMECBX28AsO/AdcYbv32M3XdVdfdTTVDgOumCbBn239prIWSDct4497nqnL0EUlamI
Qhxq5dd5ZDY0zPu9aynMJmFhb+gyY4USmz2ZxiFfhSqmeXgtWH7BPVFaYwMoJ+SrocGoN6qJe5Dr
Gw078hpaTbaRqx+3ZTXQNdCE5LopIKJ7aCYLlR9YSPzz6Q2DoHeby+K9mdXyc5yPwCIym1hncTrg
+LSI8yTku98PymQvZHJ6xe8Euk7kHjsp+P+VHsDnGprgobUz79bOv6ocv89UUQqc4sm7qUF4L4jI
OXEmqyW/r5TVkUFc+ftf+e/vA/jEx9LRAUVhACrb0URVmpsn1XKBQ8iXchALsXnq+Kauup6MyI8L
RwxT/UKef1xoG+VrRL90+7d/y7e1h3uDNPNdONvTdGkNd7oEGIRZG6rWfUxOmGKWv3N/ds03OWIg
acSOKMYHUDWbkkbYoll3J1yKGxc36Hd1GN6V0mleqnDEQzoV/qEPwuHiKnyyuhQFXJLYGGoHz81B
ueOLtyqTijpwPHxe9ZgsCvo6h0wc5Ct5CEG5HnwUyfl9Wp6Tl+CT1/gfZj7+idHW9F/v+fgng845
Wl5i7LrWVMlwpL+kmM7UsZ/j5WgSN1YX7id88NNWXoImjMfq74O8Ql4rx8S1fjf+utaOeuS6coKc
N8SW874CUn5qA7RlQs2RWw2pQGLI8pqbPJPjv6+C6WMf/CJQIMmYQg/giB6ZS2I4DJc2XH20x+SE
VzivodNmB0h/sHDQs4PylxW8ysrH/Swr4NbcIHLtEAbKIlKC8vbaVmgj0eypK7K8x5WcKMHWWItp
RrxhiUF5jbzaF739HkNJ3g3hi6IoRfvs4WccAGGqvr5R9YGWIyGuEb9vu4o0BTCEKNlHwgkh7RD4
FvKtR6TsIh4n4p/koPT8WV71ajtGmXpbRfukit6DLg554IwC70/PwhGtCnmQM/IaO2/pXMiXSrR2
8HEfLMVwt64V/HS7IX4fUJtYGeBhIqcmy5rOZkUBznT9n24b0qTvVTbZMWo0ZTaCsxyTryA45DuK
OSmVm4FqtVjk9WV7K93uLD12hCS1t5wzOVfPFDDEXKbP3bJWTHWtEslSL7IEGrUOL5t7pnWUB3Uu
/WaD6APxfmc2W6l5RZdo4Q4dQJbJRQvUuXoTmCQD9RnrsEJ78Urr6yDVFjo8OvSeX3S8ICsU/LSH
WhdndKm9SDulNEtilSo3JNGANBMWS3nIfOT3cxiCo/g9NrLYMpSouLk8Yj3DPYZ+nGxz8oHeRqOm
PmqaD7Wq+bdimt6aMJxPk4uHxCKfynaU/nlMTPUBzt1Frtd1qvhEAkMIk2t9mrEWsCeswgqC80+t
Sp9EEA01JSBPT3Gaci3Lz3UQNydiy77Lmp0cQrCwc5WMIj3eiq2m+jzYsVhH61lskzzH/BS4HbBu
cWZFYwJ2bDrIDZUcsoeRQNwoyq/6SMoI8PPi3aleZV3PVlV0WVWnPLZ5ACRHLho8vm8HI9L4PzMi
ls3g0bnviv+0bGqIF2wTr9kobMXJNOdJX7mBffCM0j7IV/IwUdYFYS1mPg5/XFPrvbLpgvBmjBAs
7hf/ccl//Lc+rrEtcmJ9W8cfCOooh3QrwhBHR+/BRyrs3xu97Y9E/fVoFpjRZqPeeb65tympYIoT
Y3J2YMW5sKldk7JMZcpJcp75cetiV6b85IiDnLjPitNxRKjZ+Pb2b+MWQS7cDvuFtA9Y92QjAFO9
M+HzA4h0lhPyQDuYL33571kYOzh1DELErApN14ShxIBJvcXdSOfATOfXDLUa5S3yPeUly18zROgc
ddt4lTNKYT2qk25e58hBTsp2yefpjXADB6g2mOonzED/eRyvkVPG/Wd8OPLH67Eg7UsFLq/wZ9x/
WPlS/hpyNmf2/juqU2wC2q01Wsb4VbWVtKlTLOy3FNjoRYy41uc2sPgA8sp0Rj72tkCU/x6TE9U4
nOOAGLKPcQ+kzyoLZnM59wUZHGP3HolFCbgzCN64HfyjPJev5MEqcaNX2R4So30OlPSsElV7CON2
urANnEiM50C9vgPr4Z2SueEZLsfkwRMecTUXoBzocBe1no9/05He7hLM/4Menj1O3jZITf9QC1s4
Xi1bV11L1W1bd8BLIt18//oY5YG4/B/xMMOsoo+2dHU9PToz0ZEErJJm1k898fGBBrmUcLNoGnyi
GsLwNPia9UDA0+BvZoK3omL+xl/K/1FUMYEouvdOErvGo2zKSGE0gJiY0zOKDepMRDNfa5PUHdk0
LXwyT5PUra7kjMMJsNLq3rRLCO9DQk3Ihm0Ie01aU9AfSwvxQ5lsHWMwfyaKsuMTWH+NLZh4zuxP
j0naahuvdTSwgTGBxqLVfG8/D+yGAbzMxZEiOFh+Hnn3bnQQk7Lo0tAi6NTYDKb1jA1WP4ypQo5t
VuU3mzbVjoCwr/MU7F3P+i/Czms5bmTbtl+ECHjzWt6xqlh0Il8QpAy8Nwng6+9Ass9mS32j+2Ej
kIlSb4lEAZlrzTmmdQurqjpRFnKWIijYfFfdC3dadT8Ml78tLsoswA0cAL6Ty5FmsOEBZb8E7LDr
qBMBK89yFWzeOM+Jee7zzIP7XGs/bXI8nRVZHe2xnsqdNW+yXdfW1p3ps4+pAdWKgKqVRF4kvw9T
Dx7k19XSgsQth9JdJv/sNMGtDVzsfiPWJGG73XtuNh9UkLr32awkT+aZXKVYjuqipG9n/0g1NT4F
Ydc/BGaT7YIJn1SMhJjYDohIJXACzwm5OM//+30666HLz9v3U0E836amyv1ioG82Ldv+/TYtcrJW
s0qBYSvvvKpE/7bO1VuUec1lIv5wVwELOQiQfSe+5RTehlC/x8WrL5XBDWEHqB8UCrufourAObgf
BEGdtKQqiHZU8rM8i5H0e057smLqNl2UeCunm6K/NHhKXOgsRYgmrLTp2IOe/KkRjTYm0HmpCopV
jur1nFvudAgs3d6Edm88eFXdLogQ736qhDnkQfIfX19j/mf/9mPhR+Fomqeyh0bsb/whrCbeAntB
DiMw0UA3lNCphGFTYtXm29fQ8hddE+0hqMcLMERCSOkRXtiMAnvk8fheehk9v3lOHkJWtxcCaEm0
KEPCk/93YQidet/0Jm+FTtGLgyRrEPykXkaD+34ImzXbQEoXpmsuR4XHoxLb2ZkYQg8dDWcKaSKf
Z3mTZv9heLB+NzzwCDORsTuI2B3VQlOpub/fG30U+r5lFOpSGIKMd/Ake76Bc3hIbzxpbpntLaNk
mOn6U8pf58+rUD6dZTq5T0jE/D3FW/9eAMzdjCEpcHIoD01ARDUC93GLZsW/l3NZEdx8SwAvmtRq
KXRFWQ9RvKVzEH2bBlyCFMyjPflB0WOid68UfUmvxVxOxkGa3zrhVYcQHNK699ziQu3v0TZG5OF1
Ye/kWlaWxOVQLma/rsri5teQv0K0//evnK5Zf95cFrcKKgzDtj101M4fP1c2g26a+/Cep3pcenFC
BNB8CEpLu/izg4v8ZuCY/7vQZuQRKLlHWHcqzkmkkDczH9hrlKAdUIkhyG8fQkJo9simHPTglVoi
VjU3hlv6F7Cl/dFMzQ9Jo3F5xva6ggWwJ1+hdrydkw/WpVfzfWl6swqZQ9G2T7B81Tuqov4DQcnw
dbuQmAxRe3eBcH7pWesuFT+P7+EBRlv+Nx7HFA6UoYpsS5nAudouWZOang0vwjV/jAr879Y16nWH
W2qfBd17q5vmpRlj6yLPbDqhC5aS2h3h0dHRBKC4TkTdv+pasQ7jKftO+QaaIn6iQOnc8xC25SXt
ClbzreO/hYlK58AMlGseuNVdH8ZIU+cLuQkTOHTSB9tSxZHvOyq9oPXf0Fcc2V1nyHOG17bCd99T
ZdnBbWhOgwqxphB2chcSv74tS5t8TrO3N3lO2FFHWt1JhSe3ZUdsrofcC148G1xVNSTeXg4bL+Tf
p9eXfr6oaEhizfg5b4R7XShEeEotiR1X/sWulc8RPZ3xFKpIMcZg7uggTBwLTyyDoVO2NZ3huL3y
M2qvrWJoa4UUjxWEFo02RUK2TWekrM4K5Z4FfPEgDy64uQVJoOrBc9PywfGU9pCjG8cK1hYsIuoE
RgRiJJVX9MGtqo3INFFs0z6qVm2ai6WTUFxyyUD/ofFl91vV/Ra3SUaebrpqRg8kjW4+JLGZXLKH
XJuUMxiR52Z+OrC0Uc5xHz9LX6+Z+5/XMsN8rfhWW3IT64FL3NsWu3s5tKZF7K41oT0JD+wd3gCi
OvyshNGUR3tbuNMOJqN7UQSPDyM0UFGZRbEHoogeAK003tszjnnqeh2b0C47t66Z3NUxfhG7qYDW
pIswQ++capFzHVnSXEkUfLBGeF1q5p9kaSsP4h+xl5DE54mj7Px99fsAoUPCgVKwMrRMOfqko231
Evs6rJV077E1vNPqOU85dvNb1vPc7G3FfIlbArnswQx/jIG5dhBsff/3BwpOpH88UFgk4UrD1a1S
5bP+eKBMkZ10QoVhWvTk2AcaFrgsHEp10QCUP8uDWjfmwVSMHZn0UOQz6nVUUsK9XwLeqbJyRbJW
+1AWo/KEkCWg27FWJqJ9sa/fA4SKvrnxSM59ljXrz6HN0wM++ExMhdk3ODv4qcjduujRVTPliqjY
e1BHlbS5NCEtKLwzmyg4iMHriMntSc+wsXWmmdAeY99foOgHPJIZzSsS+x+tqqbfA809Uj/NiQbI
e7SGgUENpXy1rc4DclXhPMRCQdwE+QuQw8m3nqOkq7YPtm6L8oOyoX/uR1b3VJ6bTq3puMwl7kzT
XVTiSBQ+J8nIO0au7+yoxII7qt2W/CGj99ZJU4eXr8NQehfKVQ3foCG9Q3S8rUtU8Urk66c2S8eN
N3bZ/WQIDBVR71ENcMYVYFpCjP938Lwpu0M4pWhHgOP6xxjVKI0cxVx1NljK1LCg6owJsenyULok
gOq1woa3VO1TMlZ/HeTQwnuz+FSZRpm5UVqDH6URukvXD8SOtE8NToXvbXTFUlZeR8/Gd8wrfbty
J0AGrEC5rf79RtS1f6wmbfCGJhhZTGk6uY1/rCb73rOEHefF8ls6jOHdVIr+xUTzkWVt99QkSnEF
J/UipzOiOde1N16HSAQrud7Oe15GcujqFa+TRGOxBFosKwb/Z+snewig01s8ARww4ma8iombaUK9
CBVuMC+6BVYhnRRsq1PprZJMcbUN/ZFyj3dupwXmq9Ibqo2nNB9PUn8jJTsawpAlxBUyNGdRD48T
GgOWBuM82aKKdGO0kXGBzbRkp8aCiRAS8H5HvdLhx+cF8IDByIChBS2/QYUORGwkr+SsjN/5pp1i
X6i/2gYD7RSQ3xY/JH2DEL8102URBzwZTKKhctaQP0ZTey4wtp1KniILciyMG36nddx4zuVzFCjq
LlEJWS5Ead6qxqg3GhTbKLXsk9H2fx2GOrH2aZPvBhOIktp3u6CJAS2xyl07rQrFyDfJVMrRtehR
qG6x42oLOdSGaW2HtvmYQps34t55ypsgPNkxVmKZyB6i/8XGp9l3KotvXBrzytXJ6EWUlAphugA2
lOydMQRBFRAEfoTv7OL1SfVVO5WrplaiH0YMUXwYcJlAqhW7fieVAzxrEv71T8bceyZDUPPs9InH
Sbp1HZ0dKHrygxE47TpxpuDd0h8Bk3cfadXceaF+V1CBwgkyvRgNfGz4rd7eqDPzviwAUDmA227J
pF0dv46PBGPFR3kmD0GZ+YS7xmsVUusRUZ7Get+8kZWOI7cuYOeNxHv9XoHg298vFadjX9tWx3w+
iDapjnIoz7zAeauqpH6xgp2hKsHPeHIOOjUfbyzViwJz81IXOq+tAVZw4VRErBIvOnn8RyqvLMmh
8qKGoMVBWXQjSM0VxjawoiJg0sEDUZO2WKUzcGyYg76QU6sLq4A701twv5y0Zyn1eex1aMJubV8S
VQ/2tq5HF8CueGa6fgBuHYwvUcavG6lVsSvJMXnpRvHDKsP6Qh5r+VwgKo/6/mhjHzm6BQjgkKif
M0Ju/ZRoiIZ3//EMmesiv+28KNhbhkE5UzUdz/T+2HlFRNwEYYwW0iUnMlT43Qq8BndD1oGqj2FN
y7lQaHTmx/kKSZEoqcYzPqzwVDqGBcO/vjcHQPwbrR2rNVnJFEbjLtl5aYP30jH+68HH8+Iff+vZ
Ge55rubqhvOPNzAe14y6N25TvdFJxDT7W+lM40Gu4V2/0y9ZFfaX/rucoH/dHLWgvpbe5D4M01Wk
nk29mkHESwSooErsKLKQh7Spo71LR2kpr0KdUm+eeKGxwcveTVzYnxrlZ8/Ug8uEGe1UhsPZwa5w
ytpI8ee8ihBS+mvvThGksqB/zMPW39LpowVqKOFtSCr+PJx6ZVE63XOqCHLphoXahJBostR+QrPp
fOscwFcoVEgJUaCpC4KFgC7S2HxSPPN9mCPZCb1V7kkLjtT4ZlROPDu6OhZzbkOWefYxAo062kJf
aw2VJ4rUIy21RFfPTVcigYS+2+u1epZT8kDc+EEJmhrCUgfmSvBbP3ZE8xUzTaSHr00/0GqGj3wy
zYXsNWbEA7AmIBZUruT6ARpCTZlw+bnUVinJd7RhTMj5+xENDLbKTjxNontxm9b+rsYKTP4seTZC
8gbNUiPMWBU0StvAraE0EIrS1zBNFiadj0tXJoe0tKL1v9/9hv6P+8jT6N24bLi5b+0/t4YR6DA1
tlJ65ZWrbyug+hd58Cwtunh2gnDV9qOVNQYM57kR9xloOuDvCtLoBZ0D9/R56nPf7XD63su5GlXx
KfM1dEUeUlrIKFr/gJMR/FCjWCcRzLHxuFphtk3xm5adYyXRD67Z6ocp1AroKvNYp81z+Pd/svbP
MsNcaNEsTDC6YavenyUoHGMicGqIs2zYq41bq6JeTMhqjz7JRJ+HkuwxOnHEDPvc3GsjaZxd4PTR
t6S378ZQRHdwZSkV0d+dRe80Anwj75YmRamlhrXrkgb0hpTYigm+4MGy6pK2htWiX6AbBVXE47Yq
3kt1GNci9ty917v1Q6LMgRR1M+2IEdHw/WokMqQd7H9nsjakpaUIH5r8qoyRjcA9RdY06tk1nFl5
DUkSZ7trlrZWvpU2yt3JMupbA+1qxU/orzORV91+TKwfgi/qXVXBF6/Gcnj2rHE4RDOhhS3k8GyB
elixsI3uPo2OtC0gfDmCNBCQsCMPUXptkPNXxqr+xXZVJVUpCR4svSEFPoDdbVU5vEtTuenOUB9Y
qLN1ksP5UNTiUQvIeoDm2VSVuZdbNl46l9LIhwPKMvsEb7zsF1OhHCJ/7I5q2TULOxfZTnZj+6RQ
7gQ5vQPpM+vScXoCnlLrRenbZ9XuEElWTrX+6iX/0VrWhwhBZNOtq1F474g7rkmoJ78KxSG3d9aP
huHBDIBLLRp+FyEWiEURacZRkuOUUFhr9I3pimi4kVWexTtwll2IOfC9CiB4SXXFH4oLeVXAWEHS
VWNDsntHOTgOJCZo5Q1q2d5NVl2ckp4U9s2dPJMHl1TPqB7a49d8k1EBxHVskYMzYMxusu4SDvjY
1LwsdnjeLGKuePH8+/fG+8ejwjF11Je0D6gE25Y7X/9bgwFrh2uO00AeYBHDuGmK+KeEOwwS/TAT
HyT2QQ7Lka3JnKJj2LB74rCcLpClRxZgFRq5wflGagXrXwK1N3LoGPqlJ6HmpiVef0lmimLO6+Ic
GdYvVvD6JVLx1bUK2GZHnUybyB5A4wSIrxVDBC9ty5Lerqb4nkaovRlrwsxx7UK66ijtBlHan3Wj
vgcaY+zlSM4jwqUTlhl0pufunDchG4vr2l99yci/tORagry7VSlm+I4jbmKK9LsOkoJpEMBS6b21
jVovFARBB9bWKrVvIbT1Ow2P5l1a+9+xvAiKqXytw8L9nsI2uhvHQnvEduEuW9SM8Py4OPUmtPV2
dFbKMfJgKA2BQlID6W/5Qo6pu6Wbyslf5QjfeLGybIOv/aztCaSoiITqejPqjYrqCmNbPAkwdXn6
rVMJsvmPe+LPZQgeOR6ipsHvh8aT9WfZmpLJ6GfRRN4v5MklfEo4c1HubyiLFTcTiP4NMtg+8+vk
PM1TQvOyo9LlazGipZhFdsWkUuYu5sz7Wg8hI1lsnNup0Q+tm/EESI17oB/1Q4NBhgiEMdoAta8f
jDRWT15W3wb3QI5jfZcPeaYuyL4Mz+p8aAosBRm7wy1rEYq5uWlTMnG969gW3zIApQc5UpHIX5vR
hGM8qQBsG17nTs/T48syg+ne21Gte5ZWmqhos0XXIe3rKmFudQC4n7LayrYMvtbsrmSbfnKLexf3
8b3t2NdgqtW/fCSBrQ97P3LFKSLw8oFIljc0++XnSHNb5J4NXgx5kcKHtXc8zd4b1bCvhZc9ygNk
8WOO4KgKXhotBatbjgh5qrHC5G2P+DPYLMx1AQogwxmGsIY1l+704NbJnV6G3TrrqhsMj7WQltaR
h8d/rCvsuQL091X1fGPYxrw81ez/T4UooDPTsc1ANOalj51VvFa+TKrsmgsgVfBzhdYfeHnCIDan
n64WfxS5Vz7XnYYkVMMBhGDJBpxchJu+rcInSr3gb739pGnlS1F79rKtE+1eaZRmk4auzefBTVdK
efODVnsmSm1d2nHxwM7ZeWxsYroIDXge/Do6JVnnXN3eCc7eiKZCemIVwTI4H3N1J4wifHCySNvU
uvYrxYW6wHmvPE9DHO0nq2pXotWUZ0wfd5OeCqLLQnEs4zi8UakmICvVpvcMaBrUwOTJEkX9NJAx
SzXtGyAEijRT+0BYgLaKbc3f1jOE8GsoX4Ry2AEs3uICDYEJAWT6xA1dP38Bv7WJTePP/Y6Ny8lU
Pd2yNNPknvxjvwO6ucqcSrD6cZERjTG2TpouFDAb/ywPnV3WgCC8afs1J89CzbM2RQnqvinK//sj
VmXWZ1P922dLnRRS1c+DzdDzvQKN/2uEnbxzYCmGa/ReOcuFKN0FWBDgJPQN4A/CTwhWygZUN0yq
o51up8RXF2oRKmfAkynVFRgzcqhQwD7Ls0KPjD2RXo815RSDoJz/uwCCes0KDkGYvGB2nrfKKQ8Q
3F0jvzXisy8s694yhH4ty8dC55W2JO48O5FX/iCv0dyw77mBO8BeOVYHWmzsMWqS3dtKPNo2aB0V
q0q6bq3g4hEAdoyIHrkYpYuexkPKxpJoS5yL8zklL8JMqTd6BBav1CasTXIyzF/7ujvklTc9Zm5J
VnLpUGAkMvNtVO/QcFnvptdn6DgL65CZnc4SK/wZkeTwDqmmXUDG5kmfO/Ei41/xhGhqNah5hbWw
i56soX3A2+HA7nMAEDcEu4RtYh/lxQhz/TKxCTknwIusgsbBDmbW9kYOheMVW80mHEMO7SHQ9mKC
mGCopXOsUpStRaqY18Hmd5fHsdjpHZGdRDsqhOH43roRhuY9Y8T0V26aVnNkXYnPsMjgYcvTz9lJ
IzgLndUv3556bH5Vj1pwdFtCLWyHJ4CvQtiPR0rFOa5DEmZXcohIU73lzkkOKPCOD0R9v5n0wbYt
DZqSPDW6mNqxGWZBnuM7H+jozA3R1OVJi/zibwc5F2bvVFncR5JW7LMFyUVrAv8Z0Yu9D+lQwU2Z
vGfygZW10djBVg4rIpVnyhwC7fmqB/dJ7W+ZVif38hCi9zwgrobUUqGWccRT0RYqWaOOvUW94L4q
44sZqe3Mj+j3WZFi2Mtj93UQ8bWuO5wXKhzpmE4vSW07ZFgl38ucVItxIA27Stt+mffpeKErqRL6
VZl3ca6S9WkTw9YP+TEZ/fpdbT17UYSl+1BnLllLOfKroR2mXW1Z/euUPAk3T74l3sBqie3SSk7b
dvULhIJ29eMsubYaDtN2/jiKimalp7p28JEyv4wAjTS76akmWd1yMHT/oHf2r3bycqxfQ35j9eeu
am3Ed1mOxl0JPMmx2+yBvfoyIYD9GnlWBtpjDuPszXBNhG32gNrUueWbAleZXI7zJsdsEImfbEIf
nGkgRyvgolkb1Utj4UsZHb87BbUJ96mZAYdNfEZdYl3kgUzB5lB4+mNEHejSWlp16UVIeKFQEgXt
RIFMvbTVDSuYN6ETyGKSxxGvLKrEp1RlsaX4Wyvr4psQUXzTK3LcatNI9nIoL8SIOAg10WEIJOWe
VSzGDeGp5Ym0BEQmQG07q5kOVuuXp6AzyrUfFASZuBH9OzUsX/TIYj1vXmI76j70wNizM4LsGvvm
GjUedNMQI33n6lSNDWX6juRy7AnRU7IgPYLCuQrfVq+wgofn1v5hWHa3cuc+Vd8q5TkKgceY2BlQ
Q5bVmZV7eZYX5MHocoC/McnkovNXFCpOZNcbj2k8pHgM6Vs6kFnfequ+9W06PBDERnVWFzA15/mx
LF7JBRXrpgpmpnRBWBcN0A1UM39ZkzIAhYo59q24Pgit3aWUuhfIK7qtS1sQOaRm7D3hfJejUfNP
o96HEE/Da2cN3k9YbduQ3tY7yBpnkYziwbBRf50rPc/2lUZ8k9NdJuGsDFeUN9Q7yTYwTP2gRDHb
KM8v1/FUWE9tXJKa4jrFLxpkFCN+TaKJScLs1KdcT5s1IC6soGptH3ifi2VpOsbGTATUio5bZYir
izzzjCzZNQrcXrXWSKesFQUDoFM/JTQoqAEM8PRTKu1VYwQfYWgTTKYUt5Tn3XLMPqbMdn8WZvNj
rNT0mccbvgRRxneqLopjTG27CvrZDh9ah3CarM+z3iktdffHZBtPWzxfyW7yrHevplM/GlHw2Bua
cjXA1Il5JKesRn8XLewPORpJpFtTtTDWYasrDx5V9lNpum+TpQe3SVe0i2Gl70mkB28ODKGVpons
WGpB+4SkdKdkSfgm6gyzrWHnO8gLUZE0z/wUT57RlR/gz4NlRcb3pe+w69MhzlYtiLQP9t6svXxn
b7d0I7Uq1s+R450CzyCiZh7Fg1lvVQtJRlu46dqixr+jw2t+UzJj1Xjd8BRWcXWXqsRKiMisXhC4
r8pgunVweB7kIa7TZ/ok5Z0c4Syc6FPY1iqqqodxGNVdPIXFKVa7/ISkMP88I2mdVFR8licx2chx
CwqcXVhsWIQRb/x7DK0c5rzVYZjO2bRfl81CGCuPBs2fF+TnjEz0ycroNWVllAq6ErzQUAAsgP6+
GmEWSQxxGbzxQ2FZu/8c1Q1TVqsjlysHYjV69vWzCUKZBpuHJ0NZfaywpeOVb1hM1bnx5M1X5VBW
H+UQ28U/PoxLPCYYtA63qR4AmDbN10APgEVhaNsBXDYgvC+5C3mfuG61kFFIqdKY9G3rGVJRA70P
kl3iNjyKZ79/q2aQVvE0AO1nOLZglaHGEDPFdrxeUmwuAWztSjF1+6kkWi1HxLGXr0e9n1683s8J
aI/ZpwSWOCMyGM5jjI83qP0jaSUpBRN5dbCtfayn91R8ol1q+PoCzkv9Qlrjo2604trq0/gEZ3lh
0HR9ARkI1lfVkCNEQ3pBDHaxywp1Av0Z/yiJVfIgAVZCCy62gaDBUi+6h3cjToOXoXOSV0iA5trU
k34nhwlYeP5Z/XPq+Uu91Ns5+2d+IPSpu8Ukcf4chnpvHNPU049KAIpgCCNk4jVNXGM+yDOPnnCv
jeIoR+gwdAGcjKskDRgbxyDPPIuVbFeF1qNVmvhVBlpTd7nSFiy2gnHOi5srj1AlVl2o2KvP37pJ
hFWSjO7h856YhzSG3IO8Y7z/Db+udpSZKV83JrqztntE7duvW93JN0RVdI+0CeNDmeN2k1eTIWqu
PgHRbKuXNnX8+9rPnXuQ62LfdFELDzkhHgPbNe0aNaK8yjMjav37iWB2WuirqZvt/aGiXHmEF291
YAbLvErGBz3vSDtKPPcusnV721IAAnwf3rCBx1sx++F808tIpnEmZ9OYerfzO3fvtL6Aii+aq10p
WEdZgsFkoxDEsmEdEa9wkQdyt4OrPySEVvTs96KYhLHUCCIqZejPtVSftr3lIDKpIBCkfZPhPg/j
TW4VziXpDR2RpyKuE4CINW17cke60NhFc+u2Qgix7JuEiOJ5KA+s1EaUDurla0rpvJtrFcVOsYP4
lAdo6gc0C8DREmU9tkZ0EvNBnskDuJVg3aYzTZF0kYPSGOMBBON4+BrKOXn4mpMf+ZyLvzmkELSA
/snjCpyjRln00RPkrHZW+NYTFL7OatHshWXG37ooX3TkV73ZgVFsE57vW8ePwONlzjmfQ1+VIPZ3
Y5eLaziNgqWpXm2dfgiWck4ebANkmXHfDm51wrnENoftbdKzNyoDiAMLbBzBxY+cA6v/lW1ksJMS
SKHL2NCrA73ZTlvL089xZKHOkKcZjrEVHBJtbgYm48xiu2+zbrqSlG0/pzeMaOozfrKWRE8qpWrv
Lzs7H18Sqof7Xsm8tTbbfqe0WMWF2iIFMMHHFJGzNgujfwntfOFHWXZ0/bJaRUnoLpS4zwgmYO7r
8O9zuhBPQ913mxTvH0/RMDEOftkhLTAdFsWFOABYyc11mNnikKV0PlENVnzhB9c4l6PtnESn3UXC
8+mKFhDK45K8w/lQNuiG5ZneF2jv/JxtDbRfZdvH3lE1+3g9KA3cgkhsmlF194kWi3u7aFA26Xrz
vVK6rd5F2PAQGKz1WARkZxX23k7JK8rwnj/02QDCXNdoJKLWeoCQzVxEcIGT3BBNk3oWG/aTUfBL
AG9wkyMvogactMMDOljnqSG8kyie/LHi67xtrZYsNbaxa5LhBUmNinWrkvRnDSrrPdOotfaW1twT
CzodkyoxV21SpASgsMOy5ieKqnbtOpvoubB4du7lHDpAstonLd4hS4d3afrBY2n1MTTXggRa+k5b
vzv7GEveIx8BNrslet916KMZI1vKMmGdD6HqnCv6GGpMaqjNCoQQCP9kUWtbGhlJ219z8gJBk/7n
R+QFO1ERyrRmt5BX+VH4CBaItCPRDEVCE0TvSepYiwy18aWpe+fc1Yq7sOYLZaj/6g0D/9vQYaJV
NBws8bzGk4exczkrKIWiZOB0zoxt3SCEMEN/BCZBt0pd4Z3movzJnA9yqFEAPajuLNW33qxYs1/c
FP5H69CElUPS1wkSF2Gwk8PBKd8K+B5XoSXjo0uSiJxWGz3GtwxIHuOP8+KO7bjoE6QckWXc9IGk
1g7K2ks4iGjRd2r5XdAREUNGHFgo1miIkUbpZnk3TIn7XjhEiSpZNe4b7AvLOijBdlbBXwdgWX+d
tRTz+HoLXqaTYu5CzWg+PyfPann1b6e4wCJg91jKfZZo8DSuRgUvbuHZEHmGQlg7e1S1qzkfyC7G
v5pYcN5s5FDqYNprkaCbyFTr1NYhwv/BT45FYYcLu9XMmzkfLIKweBHU4Z41uXkjZqS+BKa1kRf5
u5qXnjr0Hp9WQcBFXFzyukcmEKMBTMxtr2vpxcDLdCVLr7vyixh6Auvc/irPbEuDZUim7/Zrjhs8
3+ss+6kX/vZhfYIRNug6SwVNX3V5Z+7daXhvSje92SplTtLQJ9K7SZ6Z57WgyG4ZkdKnCIfFUkuc
Qc6DIfDWSOe0hUGzhDDfnode2ZT7xEgtPO3tLXE+piLySVRwm/smctUzWW/9Y9WYA72omlDbKesf
U9dPtsJPjVWMq+GxoS+OPWvvdF254vnUvmRzi7QdKY0CE29fYJO+NgUa09F1/adQf5Uf6nV0vbGL
2E0Om9BotoY+wOyY/0xrlyCiUrM9fv4XzXrXlmn80I2wCt2s+4lAqDt8HRTrt6EQIcFLsfj7R+Rc
Fh8MJRvvI42WvBoQuuDMtEprPpQdexWaE/qUqTet1PQtqvERLKdmwkOjCIL0gETGvCVikbxckcf2
z6rKX2x8Fa/ov6OlT7AZCWFoUz1hemdwb0Sdkot5KHJXIY++6ciSR48HL51nVyT8o0jAGMnhQF7T
vo0QUyTs1hGhOw1Yl8Q9RqkDMWA+hAFSm8bWATTYjX2ftnOsmJk773qKYTVIfPe+F1aFzad1VtCk
o5chafbGXEsXsBcpg/0gmXhGOvXefafNzm4z6r/FRr1tJ1P50FOWByGr5Gtbueeemhxs1ral9T6B
MpKn9ETbgxjjfo0j0VgERqDcOh3uW0/XRo5sU2+2maBjIofG3P4NI6htjX3H1k9jvT46Cr/0+EO1
rO5A09m/ygNZW9QRTTfcNik//Ij6y3qyR8BRWuc/tw0LBlZ+0bdU01CcIGJ8JS2OnwCrs7dMzX6S
XEuAX3VrwIkCjOYgz5xWsG6Qp548lZeSJNhBWySqhiRfRJ91wntJniKV7w+20gS8kKeu2IaVQWbk
BC2Z2m07pOy1kkR3DiAh/+rEfQ59r9lhY7KOMXUk0/XGe9SB470j3BKYQX6UIzlvNGTa0gl5gwGA
wWmygbtD8ANxP/8p+ZFJ9M22GNhFEWFbLYx+sh/9+CkjYzoGE3b1rIDyUKe4a6pO5k9Ucmc1Lt0P
iiAfoveSN38kUdhRLHvl9nVwFzS7ointV70g06UtnXSbjbb2xn5jpozoIUu8MUjGbWOOyqvN9oY0
4wW/yXvLb6yt0RlvEvfV1tVfzK+voZwb1PpFaG68kyN5kJ9oZkiYHNoWnm5+4t/lSM5nLH9JJG7r
Xd+R04fgPPjZlvmqJkz9HVcLgDAkDxez9Ox9zbcW7YW5kb2A9hudhPQiz72k5sE8dwga7ZF+eHX+
mpHTfU4MssAwJkfyUKNPsXjGWWipkKva7brDrL2Z+RqPFinvO/y7+SqoBkq//dQcfc+jiTtf9f2g
utSGdpEXeyN3H2yM/PSRetpXNIM9Jbn/vDZBUigTUI7y/yUFU7ckzxV4HsT2fRBbI8FMKO3kQQrv
uv+p7zpEStvAbe7k/KcWT34ORMy31ovQK9ZxvowMO9zIBoc8CEo4Z5g7ytaCXP3Z+ZBzXx+ZlXMI
LM9/TOuARxZTG3bbPy7UZjRsMoL9FvJCFQ/xcRQqMeaNUgDFz4bHKSvy5f8j7MyW21ayLPpFiMA8
vHKeRVKj/YKQZBvzPCXw9b2QcpVuV1R0v+AiE5SvTZFA5jl7r20g1HzFxMWjXkzTz8CL30rMy596
ruz1yB6CRWM3mCbYQix8ohqBvYLk08eNuqkdy/ngltChE9fi54qPwRqtvXpJoFYBeyyavT/o3plo
7XZtNxgP6wDNRzJaMI+ampRekoidM4xlZWMbdGAcRKhneVlekGdyji7es1qhwpXzUz4C8QmhIQoA
oRd56Ktx01haf0S9cPm/m2zWf8rjcdngwnRtlx6bYenGf8jjg8wuCTUgL6wv3WVi6DSM2yE/fFOa
QSnj/OdG7bnJJfSRNxh++dH6ZO6A4U2vVmyCU1SEWMkLIQBeqw3e+a9F93HV9EpN5LjdkrjNQ8bO
jeCnoQwwquz6F9VPFBdKkiLSDLKNqhlqvulSojin2lkqqUpSWtnaV5LkV4mrdyfIXlTmW6pF9G5y
VG7tOC2jWKXlFCFJ9nyn2aFeGA8tX8zjWPWQe7hVPSgRuepalo07fvQlmktsyXygzZJ/HWq777dt
7j8rfa/9PzIu9z/7mI6qqmSa8B7bLHuxNf1vOUpQx9OMXvTJX0/t8z+amOx1tgC2jOM/5iiRuEtf
PPgO4SBAno3nQpvgVPv4O7+k4CPYamEQDIA31TxQY3CXDd4sdNFu8xRMLB/GoBv3kVOaMyImxh4X
NL+y99pTwl+aCXam0bXyGnoYclSTSL4AJttTWcApVVvlbjU82TZKoL/S29RO8jClrnoyeGtOmWuL
IyXx6SLTpIQGeRTpAo5Ym3ApeSgwIy7Ci6nAGOpBwbzUmPyRrgU/gskzdrgA+7VBdNkPaj2f9pRo
17BLI1Y/7U/5KnZu+jqOjHaZZzUIhIwOUB5l4oZ9Cklw0Ay/6ncUDu4GKdWIpKAOH+mQLEg56W9y
pOt1vQE2Z6wmuuqPvtYFt//7i2M4zn9a1TCVYCzxeHiaqo5F9D+609Ciw2AUFRkh06ULw/wTIEiO
GLUVDxis9GNQtOnaceg+NCQiy1eoYfyJ8mmVVm65yiLVX0ed1+CJd3Y0/5oHPbObvW5qP9HO9/m6
88SNeHbIlPpNMhqc0aNtFTi/I6/FVG/Yr/psJ62UEQd1SE//uw0+WgOZI8FgbbIe97FFIiIkiJoM
KzPdWJXRHy2R+vsw19rtTOPhH8g9ahjOqB9v3059YVNBQ5+OjEsR0Uh9PB8Xbg8F2fFO3/ijnn6d
WIwx7qDUGskstY9BUiH9plseInyyj2UY0lENVtBTG8oBtDtJbifkponOzjBpx5S0Rmsy2pMUF8Hh
vZtmrV2k8oj9frrE3H10Ymh9yM9G7Gj/OphRNx79d0K762etmFEyXeKd4iTWdmqAOhjhj/UVuVL1
BpTuIT1ScTcfBlelaWQpwT4SrbvAIqbfEhazO51b+s5r7XlL79gLuyFkMseg7uurQHE9tuWs4Cs1
jqjhzKe64qAeo3FXeldiYd2H0g3gs8xnhi2aVW2b2apR4wOFNP9kV4XzHAFhwnCV9edu6OznwW5/
VUIEF5bI9jPmnB9d6QvMSXZPjmxIO1rVm3uaIyNsRx5PrPdqQklLa0X6fHh28zo82xNL0lKvjpml
6CdtuqppZONqorNeEzS48nMz28leOmUy8qkNR1nLq1BBctAIbbbKiENXWmd4ETwooSWZWBrteONQ
fn8Y2C8t4fcXmxzd4ENcuMQijV1SbzEjEFkmx/LSOASHtG00e2sSM2wvBfeUrTn1hzAkiGnWr2lL
e45yT0rviA9Au7PX1+6EaRurgggO/gq0y+Wh47kksmG8yhELcx3JMyGfNjutIYggDo7dn05Nm2PY
9+Y9qTCvkGf3UuskcRiFRxSc3mNEKIJ2GaQjeMNceSjo0TxXib+2+bS/o2Nu0cYOLoimyrjR5ExY
yfrDu+YhjCEgReRVfTLLiaBm42ecBS2OKM+CXDpP2fOhN8qOx4lZLQkLrVe+qY8Nfiqyb3ki0Hye
h27j4IjpfzoByveIvISDzR+cLeRY9YkbHcaOZB7ut6R+EtVuJNZZ+PYn2iTrJYq4ibelWfOdYZg6
6pOpdfFVTQ4GUM6ThIrhkKrOmUdzOy7ggHyDxuLeeFBbvdu2xgRMrJ6AmqUAwAgTmE/t3M8OYrzK
0BpnVjxENv8+OZRRNbWGpgXytrZOMhVyYyHeYXoh+q2t9LHKf49WxpdZxVHSil+1D+4RLVyz6ZpG
+fTz8g/ZWN5DSdLjxfebauNT31lLYmMdifFklOZvzWVfuZwUMKQ7rXGqqyZTFcbxLkcyIlZx9fD8
ZcRv6hqMUKuXO2GLrapO/qHWR8qj8vT7kFVYwxH5+hvbyo09flZ3rVONe++ObJu09yB5gpnePSYW
cUNsVATkEMhgcz9hE/OxW6eKYp7qEleR40T+Khwb8zQWunmiNQVeq4itbu/E7g51WU8mhRGox3H0
2Q1rPL7nkTsf5Jk8xKEekQRdeYsv+WPrTekBNC64LJhnVeVmwNrKZEW/Jj0XphMB1q94N9MgOzst
bER5QZ7JOTlM7VonZoq4WTlU55+VZ9QA3WXQ9BV6olw/EykRbDva63yq2e8v2OFgExFRop/giPq+
HuwgWV+zOY6VgKnkRBXsKrONiU8VX2khvVIi+s+m8jxaXvCSTxVrVVJEusyw9jalHjj5iXlqQmpW
iWtm54QdyCloTr0Z5ed8KG3IBvN8HQpnwIiJ79mvKKrISYNmzzLM2nptjQXIuWFg1515w5Wi8Q3i
Kaz1mU5PbP19zFT/LKfyOvsduI67rUznR4WXb8v6NclX6tB1pzA2u5MScWDbn25iJwhiJL4eiMx8
WmYoPB8loGIeCaPMH78WWO34dc3KVeMZ/+3XiC2XWKtuYK7csI/Osfn5Rcqr8zQ61x7OyN/xkDo/
IhFpW3ZH1kYO9RGHtvDql8FwEY1JT6ZZpdO5tgt9zReTpOSuMg9ah14lhDgyE3nfYwWCRt1b0UVM
VLySYchRbHLBzbin6NWqU6r8YGeDR/jB9ylafW7rVvbaI/E7OJXnHeSZ2qreQR5YPP49kxfirD8q
TUO4b9Vyn2pUL1wOwiU6oMA9uI/9+LOhYUza39aRfJCoscY9cpYnddAidzvicqPA/6NCyLOr3dG+
4Jq3vg4VeptdoFt/TNgCF83ssaPLqylRu3RymsP3a7GT8ZLhM1V+hn1sbDXN/gy1qLYOSsfQVozP
EIHZuEBtlm4DLfktVwDy4S/PCvT7RzVKX9qgntH4Inssk4JnRQs9Vg4Hx2iP+ZyZZZuOVbD7Tj8j
baKb1fA58FFz7W0Bqq2o87PGd+RMhJHxdQanDZeS3lDhLPWjRk9o+0VGq1NaqZp7sSmxGVbp+Mcm
tG5YKZ/Mni03eCcOUWnSMml5HjJSYjW5lWRgXAly/56RZ9hiobfU7cPXD7Na20Y6aAxcfeXjWPQf
nqjdV80PcbulykEekvlsjPpXN4zFg0Oa1L7qnJQNbIW7wn+Pheq/ZxOK0xzpIqDeVNzssS/weqX+
+1S3f5JyuOBYKu6klboL1igY9il2fJ058xl1huBVnsmrSRJXCzWhrf1fXivnvv8kNnYHpGXlHoLZ
OjNj7VxSzD6naLTPckjYbbqIuvR1dFxUNfPBZ4P3dZamGUlxQ/hDwzd9MuaDfAUFv+aIsHld1HG5
qeJEOzneWNO8GsOdpVrjwziqI3vGJHjxB7dY6KIePy2zXqfjRDiYq/YH08x3hDhEH44Jc3VyxvjJ
6ssJ/FViLXPa2jfLKs91ZLuvOKphyAqhHxO7KS+5GxdL4uU8+xAMBSaZIBjOFLrbLfpG+E1l1NJi
F84m0cTnRKzD2UuwwietXr8XJLyABwme+yjVqK/p1tpIK3BZZvwUlgqLMDWZdtLoaWY2iMQcsYM0
gcqrVktTg6wQqGGOq6JASUl/98aBNYWvvSgRK9XQUC+aX+svmuevzKwGmVyIbldjBwIBwbrbnZfb
CJQXYPSSgxzJeYqcfy/Ks9aOdkHR2zv5Cjn1/ePfr23V98D21ANAJRdeKE2ZGYx/lAdnPivibEZr
zadIayG+J2xNzTY4ZnDfjpOOVVgO5Rn9hIAOcBCs5kyjJcRYJ3EpDMloC0YBVfDLF39Q/yXISAYD
6tQ3urX1zcoEsjOMK1lWVPeYrZbMnJBJE2lngN2fUgwLTnPEl//3IIcsxIal75UpzxCVXkRg/plI
6s4K0/zZ+GjZajNL7my22RWHMcDbQaWI6WVnSbaOTXugN+xlWKvpcYVxZ61t18QjbRrE9zj2vgyi
8dnKStI7025VlJrxSF4EeJKEtEQXCWjj0J9wYnb1Q5odMnxRC8vWsCqwbNaXnQvxpJ8TPUuLHmJK
SZZucbWapr5f6uxxTkpgCHiUrfg6k3NySKCMuQVl9e5b6rosyOk2zfhPnSThcxLYw6atbO1g9BvP
ccSz018ldotuXk3SYPTkNcWO1BflVlmsUZyCFpukaAV6+Ml2VbmNzRCcv+frUPn4fn0b0XlDWUnf
sbYew6pEhADIfSIdkN5YhbFs0Ms3swLx1hqECKZNgwmbtjZtijx/Ik+TVeWAbTfBZvVkZEIsghyE
hMiIIIlmjGM70KbR3PC5VaxPXLmv4BTGt9QjjdPljkWwaVY9Bqqq31HgJVtREfPikkL5s2qWkpgt
p93JULeEZi0gi5tnrxudS2HH3cHU1IscBYHnXNw8ImdM0Y1rSY0h03WEyApxK2qgvsphLiP2+tD1
L4qiJX+qpDlEUxn+QmX64nda9M4ymm4qobRvwSzDazJneiadyVpajZvAkcnsVRIViPEyr19kbfPp
lWV4TwyyFd0k6l7t3GXTqI/jpymCrSiUJqQY8ifvx/YPUO0nkKnKD33kjx4MUhWAb7e7GPeZhk3g
wYgFFHSnJ8JmbJa91ylnFpTdIenUbOtmgQJJIrQJJg/MK0rq0yD8FrJsbV773hYrCu5/LHNKzvLg
9Xl6Lof0h0kC01ZO1UT8VJayI5bXu5OtGxz6RBtg9mpGvswVSBVe49I3MyP/bk3pcCwy9Y98sVuK
aGOipl1rrb1QIzX8iOeHHlrIEtXf1Fzpjan04oEVi2yCjT7UT7lql/siZ5vBRr9dFdgkt04Qe1S2
lOxWRqMzF7B8gKG1cwi5J26T0nKINBRkhpmxh0kjwkkJseRDK8Bk0zoJFirvTGEU1i8vbv6Mk/mb
8tx4VlSsuAE086AnXmrp2pa+NnOD3HVfG+7k3w13pWkvoQu4X07ZXmXiyafBbHvZTks6Ag1nooA8
5Hp57Fnq4VpP8M5SunYXyHfZy+pdEmGopcmNp9y8675in6oieSJEmaJ02JDmSbkSWxqdNqLK1K0c
mmikb5XySw5yz1gXRD6ctYgiE78J5YlbvGQy+2+lUf0Ga5l/wgQ/2I4iPUcrN6NXBUn5vekjZwV1
JjtNRMZdEqgFhI8n2avNwrnWUzB2QTaR1j4ffEGwepTYj6TZ+Y+Bpz1lyWCcuwDOS1GYCsLBE5UJ
8UooR3aCZlICMq3VlyCJCNsYkV/pwnz7PosR8NIfr8s7hik8Y6ULJ3dyT0MKBt6waZsDvQAqOV8Y
a482SXdsaZesi1YBf4g29hiYfr5VrNg68/Ftl1Gicr+sivauKt4OHyc9BGdN+kyOXrXSnlqLtmke
5+VGDo0ZBJKn/R2YAdYLVG5vimVAmzKH8VwSfvpsEqEsAxt7lsxLJXPOQpJ0PS8GMNRRl6r8UIdi
amncJhTrKUqw1zdN/tb6pEcRI10iBbXzNy+32iUyienotcGwUMoIWGPAV9tSbfZKs53WMPHPKlYW
7ryu7fmgzcClgiKB4cXKLUYOdUDJoOGpDbufVlQu9HroP4YiwrGMhm6tqZ1B08yZiJD3462AYvCg
NFliLlo6lGsrfAhqNLCAZ5WzPChq7U8LtlrGLhFossf60gEBfpSHyCt5qHtEQ/TmVDxqpuofvCIp
FvKqP1bdtcEzZnWmsopMpQbMR3FuUTp2vWe1/olC19s0td3udI2MGKERhYbR7V2NTKiC5cTGMXYP
NeKiw6gI3IOG71yMrk+3sLvZwVs9NdGw/hyG3rp4iobOQMPOhu19vNnow5ZjbKPo8Pu1PRkrfaj7
k9db4SWM0vDiFwjp+oEEcGpO73Kejmx2tPF0Srw+UrpwF00tMmu5v+lztd4prODtrdED9fTSSFs3
Y9UuumxElIYF5CTmgxz+t7nG31ExDlcD0N21Yibj1Z8scUVgGRxjq3rK/P7vlNeTUkCMrmvub18l
D2Oqy5UB12bd+l59U62mO6OmOkixR5N14a2D7ifFHlITIlUjmqWEVLP+JRFxMbT4ujk9yB9yndjZ
+QLP4tdPZZOxQbaBaTqtP8oWWBcGyOixh/R/yAtCC6WdL9e6YYXXrtoWaDdlcKgRG9mhiuJqBeEr
P6UDdte5NSibgYYx97jkuEj8h6rOqoMfNuGV9jR1BQvfjTsP5ZwXheEVjGCGDSg1dmFITtfXXJkZ
Jx5wW/kyelANT5nYPxDpMS6dOug/wCkgDNftt5JWz6Z16pqqP9VXay4CI1L856HRkbloinGaGvUz
bU3/twoBOhJ3FjHeoQO8WFaYlSONVcMipUOnmgBb6GRgFvBOYTTCRtU6rV98jzPYMXz67KOc0uyk
PVZRubJAdqxircIBiaPih1jwdfS2pjGRFjjMMA7J5bCjMsYqHFRsDkB3EImhE+cg0hNWjkXJ0uaI
LgoLhT2g+5Ljv6el3GqZ006UbG3jmKcQqjP/JUm9EDm6660VN/Ve0HPROrQTcy+v+qXy21Yd7SIN
P+CHqCJTtROBKu6VZ+8CETcXuydKLPGWbeO4d96b+rGqqzm0ADhpm3n1YzD27iVM/YM4qbFrv1a1
ThE21TI8L/ToJ9dfBFqYvsn5eR23SabIfc5se+9WL22lGh8Rsv1lbjcpIFbdO5DXGLNlG9UXxcLx
RRr3L1u174pWmC+90DBR8jxE+wd2hjfBhRLgQYwiVuBdFS4RPvidRuixaKpU86mtDG0zjdh6tIHU
LvlaMxHGK20tNOIQMUpPv+QaCvGFZ0QqrptmZtTZjAkNr3dBFN5SN/2UMWA+zk19TJTXCMHc2hTI
kRLDUHdhyhPFwtP6oZg6LQuvek1av9myRsh2GQKi50ApCDVu8o8sq3hHnHjCaFfYJ69J05WRtNoi
qdsB4BfPtMrwT7XXiBsFOkE9AAKVFVA3maf0vmquZn8mlAHO2/hLIChfaEOlP+ZVIDZuNeTc2PNt
3cZI7NKWRofjTT0c5zInD3Ego2ielJcDzXJPRUKiYWYZ3VrGXsWxlRd7fFkp8bbeWsZlmWNHoJVf
+Uv6g9pBHlxfRfWrZpZ60ERGU0WeykvOv18kh4HQ+A003Uui00LPTbU6jyJTV3bdjMt6qLBIly11
jSxGeywvN3ZVoT2x8AFjotC7OOxXycBGsxbKs9TcjLUq9kpu0dKLKuWvDscQ3Vkt/W05T9kq6ATQ
i+XWmUvww1yCl2dZ+2MaUaLGskhfuG53avBjQPkt2XvSQNwX+H6WgW4bz6mWEw5HbW5ZCuWX1Rf+
NorIKqD4Hixyyw6Piqdnp++DEdPv4BW/oNRk1yDDT6TYWrIKhO8gWpknSUVZ6E3rXHiCBLgFZtQv
QpbuAVMB8jPX8Tdf2YNFQxZA4fypVALAPOS2C55x8YM8TEb0CRbC3xma9ndKm88szbWXafnpKiPR
drNFsWiC6tjbAVQkObb1pRcWyaviiL0ejNnnWIbjrO3sb4MeJoc46fMNATK+fAXZj9j0Ev3TDhFB
VkU+Pxqy5ubN2+nvOTkUimjQDom/r0vaMtvQSRkPY/5H9jaTRBXLuOEZbfZedTJwliLAmvE83eht
tZYqUx55yIEJuWVfoPYYviieBfNBQ26xLFzuvQIG/hIgSvGh4GCIq6H4TZGT/0NXPU9QqNhkYGJW
+MyeFTxnfbEi86Nf+V2bneTB+/ev7L8NB08Zt5VuPadUff6Rsy3DbnuyXKnE1O2qMZ5qw7NhE7bu
gS1X9pl43e+u9703wNf+QnGHAHIrwH2vH5JlUSCas2GkL2zFHQ+qEU6PSR6H6IPCbBn67fQo5/ry
KQVkvvRSpYIP63RIXIsPqySuGzxGvVFV4PbyYTsF/RXHQnV3p6G7Ko3YCoOAZeRmOTb10l+IrPZ3
8pnP77V/mK+6ThocjYZHuAeJ7rFwerqYXvTmNQABQd13K8rM+gERMrpJ7qDrDEv9Vta/HTI/v4Zf
BXAigv4x9MlG/MdQ/qzVw20ZOuMV8i7ul/kgz3rXiBdprCcniuMvdKenW+PYybWyZltF7wc/lHxG
aqXWyde08ZzPfs0m0ZwfQOm95aAq+rHtvehZbbO95vvaoUQ5vC3tn7Iu46riSc/d7CFQBlY5TtRd
elur+dzV0YfWdxjqVP1FtTp3S2ykutU69zwNGkCwOQ2LqO+fYyTKB6fXrJepIqbZ5y+S5ahCb0Wj
mhurHJsjjty/5SE5hIkTL/PWeotHNqhU6upbMx9cxct3ck4O9ZwCgZvnDRholRh1E0/qMqijYpUl
wZWtNDialntAMLtOYLlO1SmCq0qWJx8oyynFro4RceRlnZxyEnWLstV3dp8RCQRv6rv0BujvtU41
D3DFv+p1skL3XcjLJ4hnU4jHVKLAnSaioeg6w1EbxnCvgwHgYTDDuK2Gv3KXcbdS8vRpoHW0bw0D
Qfg8VabkP2V68NtgJbTB8y0WvB3jRa3aEqRSwmImRGBztNJpfKCefZdVSjkKRXZne9s8mEV3aefb
YhXhRkkz31iW0wzRkGlUBgh2GibBJePXukUhhpzTMY01T6txG05l/5p4RAFqkRpd5DCONk432lcn
CveaooXsCOcAnHz0xKEJ9JUzZ+TIqWKet23Y1I4eia1kAw12gHNGZ2Ue6sPMdlDJ9zZqZ2WKMV36
cM9XFNmiU+h1syab/qpfPinFmPPXaJqTmrDuqklWWrNb0rex2kP9sUVxHluteDXIWCxGBzSbLdiu
V/20p11d7l12w6cy8oZNNZT+1cEfuAr0SYX8BZeGOtJzlAQ5S21t2n3BhRQt+xomUZNQGBmalfxM
ZA7pMV9dGj1EkF4KrL9l2/sHeBILkGnuyZgP/cjChoA5lhqY3h96L1N3lKlXFdVsqPzpY1pG9gZ0
mXfI6wEqjIf+KkJq8OKE40c7p9VPUbwwyLj4EBZaN1u3Nt8fC+wBziWtJ2fXBv67nJdTMN0cPhWq
u0zTvF859ggVH1PhS50LoClqph7F0PQvaJN/hsMcRDhfLHAvuXHs39si15874+tHEi3tb8GA7QKW
3kvj5NVSc1GW2ijdD/KAxIIixv8esoyn/uR6y+95D+fOxjPsCKZjUxyxRcaXxqbPZjuR+yMiTjmE
4IFfJGfPhsimMWiUun1RP6LgEdsyIVEPLl71qHWVcZmrXkHvdPYG6QJto0Llht8gj6lG8k9UTO93
FoMIroew28mhPMAibiY0CnXatHutn6K1Dqt3OehA3ZxW2PYqRc7cDSyIKoU43DacggXuZG5Ec+ZN
Y6HzqNwcZg0L0mzjBGqwKvSEKvAQER9phsevLDSrzLqlUqrZbsZsbZ1oqreFpaCdomKGUr6DmR8Z
4SyurRajW6qo/At72QEwf+1wYa9GuMV7OczDYA8Qon0EVulenYKcaGt02EAoOOqM3thAxTWW5E7W
t0DP0l3cQeYOTRNGmsF6PsR1tbfiAZ/4mOVrUQARcVSl31R5IrZTlIeYsdO9bjXVU0/0+7nymj1F
wRNkaOCMKV6is2tnyZKUgGiJaLE6eLavoOwkz0NtUS1BLt3lCdV0PSif1dHVH60JLVxB+Y8gxSZ/
V71hVSqa/5pgydmBsCCkxag//Fkr5rS5cXHHDucToy+FWAkRe+TdX7AxWbNpqE8I1GtQN0q3q6iV
9vn0btHLyouyZoXnDjBJjPxXaiDiiJFOv8S47Vdxa5QPLiHMC+H9O/Os480OhyvrLO77zmAaVLRx
feQ13ysVFqxNNRtKTlTx1lGLA9RiQSw4FnZ9h1pZPid8J3dhV3Zbw1fNF59EWCfsTDKvw+igjpRK
I88b3+Ii8Be3LCOpwvQC6jrTPw/kT74DFqpWuObbcx4b7nKKM3IYHGXZq2b6w65NJHPW2O0hexiP
tLl/uo5ibuGNiyWmDPf4fUhZFn0N88F8VmqPGNSgUo9qj1vdUvzysUABwEZJ7XdUVqe76estpfqW
pGVYpoTjDT+9QhUrg0ixHRbefU67h1qLMIfl1CrqF2C45hb/wAYvXGp9g9Yp5V4nD5ObUCERjikO
FhHt82+D5kyxbco0+5FUMFbQKbUqjXcfptMNis9Gouwhf3+NTFir66xXO/ETYBzwqTmYF8OjmkXs
JOO6u8iDnKeK0p5r51nOVPOzMMRLv9MF9/lAV7Njnqb2vWgsPi1a/CZH8mAryBlcRWt3qMC0E79G
NFGsVj3wRkaE7thsnVsqYD467tTsrdpybrDinZtbm3tQn/a51fLfNRtYbrVQ20I9u+mdN+6/xCOV
CnqF7MAt+Wl4NBwLiMZ8ZlpAPuQZi+q/Z5oOiSNPoMoEbfWnGtL4SR6Utpp9YM1djpyAlYhelc5e
Dmszw++AmYFkc9VfFVkK/65C2qlBubh7STjtlClOd1Nea/c6L4cFEgwiVKkWtnmafHQWRNIkVojl
9RFABqWWbjyepA+x0/09C4QHMzvw9/xku5KpGFWnFhc0l5gscw0PnDkjUSIvu45hOV4sI3YXMgbl
+0LcT38vUEMjIMezu0MxvlL4RuzBSYpXnueZ8j0TRO50zwvTX+JwTbZKPLnnEU3BFkxmt+yE7vEv
mD5qz0B4X+bxVkHdSG/EjW6TH3lfn2Q9wd/RtB+ZL9DrqmRnkgIarMi34g6DrXeTgQVffTGbKsRy
epIFqxQQFusV3ecTRUr43G1BgWmQjV7WS8tCkGmaHkAgAyxFoOj1VR7SII6vOMhyt/47I6f74bFA
/uFTaP2TePT5HPJBcA8tWi0snolq6deebcQ4DFhjJ0F2LecQXoL1PNZfSbxRHVJ6C0BwTasTlqrq
p9RykkOEF2JX5qZyMQfbX1lW4zxhMZwWQVqY70PgHwage8ECRb3ujj/NUVdeRj9+8wTbo1FnNQ6+
Rr8n+UBKvYghx0zBKgYWZubWtaWiew1KYV5rNXjrhqpk+RJ2FwVI3lOIyTiY0ZWis/IDZrZ4pXrT
ZcrSP/TMD4Pfhh8RYCyyC6zmErBEu/SCdDF5IUnAwerqS2GO4grCJYlu6Yj5q8pI3Oa5jKddqc0b
S5df8gNU/Ht+6Ckn91Xks8AAOxMHcYZKl75CPFSvvTacOgvbSq6K6G3U+PwT7ped+eX2r2BgktIw
D/wliCYCtAxcU/ajgS3TcogQtr3FcFGW9AyKR9N2faI6vGhthvorZRQEN1FNs009tq4Y3ywwxn1f
YKNoW7Y8M5vqi3Jl0UQvs0slohbDVMP9eP7NQdbGnWDkQGcj+pGi19/DlHQzvYqVY5JNtBo02uiN
9qpZrUn/1mfHhgTyxUnraOMafrbRsIu/Vk7gAR3pqpMqDPse+9kt5gt7HSFenpxZlaSgUVspVepS
KhTWwUBesBSRb71wn4u2tWM665Jm8Vkrp59pGJnntAmCLfvUYhH5Bn2hpGFuvmDX/W/TFf4hE9Gy
U5PgFYtxffHyPlpouW5eDdWrl3Y9ZGyEuP0gYiWcSiZS6gpOJlU5TVZpINk1iLeuNDpEVrhU+rx/
MAWPzzJP/bPpBOWr1wUUiKZ1o7oG3T4g/GjMnFUzOuVfML7t+WLtu5jmhANOwYOgeymdIF2Othm/
I5H7GVOFvNcsi1EhgKohZcF9iJUWhGWr1utR7Yq9VzeQZdBFs9O+2UFyjkxcSgsX+gGyhvlUWAm/
tcAbd8ZQki8Vt+5bNBJWbvcCdVZpDW9wekrfdt8KBNUHtXbKlbM3k1WVFy8miyF4lLqgepXlHagx
UT/RsEuQ4ZnFb0O5jwPGYbMXxQPp3S18MsW9EyiPAxnCMxtILb1HtsK31y/KF8MvnpykW9qmV/10
3DBb08VTkeEGUFuJNVx4FTruVI+7Tyv28aCM7UvuKL94anGPT9N+Yc7GDX/IlpSepnfTc4NVGDrD
RUcysY7VsNp/xcHl5JUTD5kuKYsU54rIL+zqhBWoTm49Ku2MYe/FA2oo69G2HWeVAujcUF6H52YO
4ugIn6bZEGEuToX2FNj/w9d5LretbN32iVCFHP4yikEkRWX9QUmyjZzRSE//DbR8j7x9zt3lKhQB
NElLIoHuteYcs43OLN0uEE8IioCCtjfMolmxgKq3DbPUB1MpcaxbdIrFvOsWDv0xlzjbAHzVbZuy
YlLR3G7SXG0vvlIAF3OD64gW+poGfbivo/D3MXlCiwrIHlELsxVH/eYrohB6oLkQDfGGpYAFojfM
5YwUpf02ogqxBFpQnRpuUSANq+KDSjndqND/yR3hQdVC/6k3He6wqt7zk/o1METd6Y4IOhKaKHgZ
0VXd2ZhmFkNpa6jPRP9oiHol0xer3r3p68k9GbXlbvOcKhNs31UqEu2pSxt4LWVs7YPSoMnqiU8j
q8xT3MJ/nay02FQTRue+yj77Cfl0rNnizkQmv5/cOt9kENlWlg0vJ+kbfzXxx+F7SkpQa+naMbCm
cSmAJL7RDvvQWPZfUYO4xwndAdr6iRp8UD0Uhbr+uitkNqrrGJR9OYFdM6uOvwoU2IWVu8k+6ZNw
pWeJ8VwLo0adnU87HN0GgWY5fpHqVE1GdRm9pt6mxDzsoK9HV3qTdI8aONS5L5j6diiU+6k9xnq1
tq3A/1lX+rVUnYeAosaD6aU/plZP3ts8/tGTOZv0Wv+q2NkeaIr5HI9kuTheA6+CWsMinaJXG3fD
PnVpNy3KIK+XaeyE216k/kXYfnY0/Fq/FIj7NmlUuDcZepGnRGm2Thgk79R91ZXiqvnBzfr8ngbx
c6eEyRrIa730nd65GMjn114H6k7uyg28DwIYbdrA4lIahHWGWDOeWFLxq6OffxaVVt/ocXsQFn9/
mWpMI7few6ujpTvLaeSxoPsJVWDNpLZ5Kkl53lZTpqAoNaMXsj2xzsWefdAEZZeFUVB9N+ZwrbrB
eFjHbrsJ5ugteWyYVIwJuUp8dBu1V7cGRTpExsFOYwqiQUzTFoTdVnXzYi13W0Jy1kRP8Jbz2arN
rJlSZT4WmCRRqvvlXirVR9X7DHphM3dlGpcRzEl1JSvWJsjGjbR2ONAtb7SKePdh7Ot14zXJWiYh
lrg1dm6Sv1VE5YDe7viu1a0LRUIIwkanfnrmh/yha7HgC5Yt/GBSYZO7LJwmEuVqgdRFUYzLlObK
isBs1mmam46s+eaHvtG42PbSX55JPHxcFOW6t0ztSlazdm2jDh4Ia8SG32ZTDRcHKcPXI08+UkLj
dujipfTkhJWZbww/b1cyaVUew0BA1d0Zyt33MY0Cmjpeodw7u7+0q4mu5msTuPrCnxvXTUkhnEgN
JmXzrmNVXNXc+WFZefoyCcPt0BnZqhaFcaeMinFHO5K4QkUrN3ZgsWRumbEv7GzybrI4bM/MYxf+
OEGhxeGIOnvKEY9V9YZ0xvpsurQfRyf0XpqG2Bnd1opdP++qBhc75vZPyjjUq4k7HczZsrkL3VA7
6EzXXE8XANsAYJrpr6YiPZhLG6G/KvWjE4csVJpnGp7J3rd0CmCRB8eUQs9Sofr8TnDsG7dy88pv
WDs4rM5X8jga/H2hd+YjButxJ4rhMFlquuosYV2NAvy7mxTcu0zjhPFP5aJeAwww6uSqgYNqsqlq
l95UXg3ylI4BXJit7eN/W6KN+aEOcbvPggQwKnmFMyiX5OHO/tFTXWRqZGr3aDrwVndgCHOfhRnY
kYNS2NnP+UHeWJgdaPn2dpnLI/88pfT11xg5mOTAQ6v7XMhQcSRC/9moUwpAe3IeXJP5Vx1XNsVf
VztaSUPoqqiDpzGsfsixPQACo6zFJ7Igrbz7DliVj+QdNXZA4wL5QuvYHcFldETBsGm+eJSaluFm
xMv9HwNCDFd3R9/vRjP09kZx5wm2Tp/GQua4iVU7vDO7JF4Nqf4jzvVsLynNkhZuRG+Z7SUUD+E2
69EzfiaUQmOZv5qxf8lSRE4lgTlrn0jvYz7Y6TEIwJO6VmbvMkCd950C26fx2u5s5YG6m+JY22rY
XK4DXbNUQ3aJvNautfquCMJ0bwxEdmWkHJWztSAFo74xfXirUe51e+GZNjewiNY1QoTMyQwU09S1
xs5YWnxqMmay/ttodHjQ0f/RrQIxuYWG5m9DPby3qtKCZab72rmt2nrT13q55I6un4WGM4LVICU0
leUpd0x3H3lhdOYiai6FM1UfSp0QPzfUP4w80hZjcXarKHscMj6TSpclTypdajorVvz1KOw5Rix7
uoQJP5yNJh/4FgGCHKduJVHXXqvb6xQJwE6Uaf3cIU4LNG7B8TCTzSiXnNq+A6UjmMOnSR1hZnWL
TRgo6nPZwTW38sk7uvNZx39m+UUywVgkxxHIIsyvljKMAp67p9x6gXVWbmhtzcV239umpA/2hVjM
AQfY0zdBG8HMUGr7wXK0C0KX6CxPsbCgLJMIYy9PulT4+K832Vaetd361QXZsGeinFwMoqIvkNTX
qY69Xu7Zvkgug5fkW+6f3IXmEVy1RxdGQ7LTEYgiUk6O9Dabu8Rx81Pg+3kCMIwPloZr8x5MEWmf
7Ur39elYU8E42bbVnbi6d/wgzgRrF78M7GAaiZb5BlOhWZosOhd56mQHLgvIR7U4XAnLEfc0o/tl
Z/dQO/y8uy8aFsjUIPFZ0HuT3Vu5kQ0L12AdAlB03OTivfRrgzzTGbMPwMD9UYLVn/kVVYxSI4zC
HqCQ0uFXscNdjpj32PPBs5t+2Ms9uWn8RByreaO1wOIzw9nBFWHiEXj2qhed80YQLw3fMHuqqS3t
SM3W+IZHlPgQli2aSMxaF8Q8h4yS8SFKkn6ptr23lLu4SBrixUf908o96nhxOh2AQjTVgi+ttmnt
5lXBdIApM17BUr4r3Li/eHFOFy7KFTBFq4D2yGIi+PCaR6W4dh7ogIC6xbZxVXGt5o1f3jFt3UER
e5DyWd2NYehOTNtSYjYAYVaAE+YSrePkv0+MeZnv1KS6m6ls2xp75XbyC+117C76ZLtvMWVbJo53
wD+MW8cPfJRmdNgWfZ2EG3lQCQEAjoofU3SvnlQUhB8VfuqF6qX5ZlBDbdlX8cWNwurRqjXzRlEw
3lgic18wQi6nKQg+cnvMKCTxfemZaoYEPCD0eE0U17kpdMwUMD2SrZ8Kc1p3aGork99Em2UU9cgY
2oT4Aom59kcugHW0TmNjeppq/103FeVngy+2cejfWk38qdshqYQ5Vra6BRdYOEBiqwTMsUvRyg+Z
niP0PFrtmLi43ut8m7XI9wen6R70tvaPjVH+kHuxaH6kLVU1s5iWWJDRpsY+8QPMCz5tS3mMM33X
o/Y49ORzPSAvDzZj7kxrw1OzB3PM4qNZMPnmOmbd60E0NafEIncX4xZ4daJpt27Zj/e+4IZkma1x
AVMZrcuGNomZdPV7lFs7q29IXvMbc0sMbr4d+4ACmJbbF3UEDtJpdvUDcZxV5+pqpIK/t7Jpnw5t
diapZ7rHuz2shaaZa+R32WnUp13jGPpBpQh6qONLJEp8Es5MfA6Cs5EbwysZ34VUwmHBUBSsLBUW
AqzBuMBDOIbvqUgvSto6D0owqDuAQc5aHs/pt2Sm8laFXrERnZjnuhOtcSxjpA759ykxUvd6Vx+H
Qo/P8lDr+dPKGyAzVHOep0ETfhf5HYrLqCI+owse5AaZI+zw9F7uODg10J9roD6qdgdMuTKwSHXa
Jkj0kUnQ7FdD2K8tpggqmFI69FhYiGG00M1xVc9zLMNtPwQNghfdA1wtN3J37PsPxckyrtF6fu8a
9p7IjurFalPzJkqY4YUmzwPTDZ9UPVYqpMxRGcVGVvhFpxEAYCjGwp5TvynT+XgQK5TP5XQwxeSc
w6l9BAtv/oKWqxietlEGLrGSiegOmKEMo272ZiramFZXsFY8NT3V41mmFVmKatwWQ3WQewjvo81X
sBmlhSy6623zNVP0N8UKmBbCq7hLFVTEZLdVp5Kp3RYqVLSUHfMUF4udQsnolH0zqeUroRDmxs+8
k0Cxfhy7mIKF6za7XFOqlWeE5U4jRIFef7NEI8C3TO2goc5WgKDz4PiaRoSKLHqwK6EfYXLk1yhk
6tn21WVSs+JqVV5+CDP3U55zjSRe1m7vQ+32TmREUScUhruZQmFtv9zKpVq8aUlU3zHx+ii7QHvV
zE5bWYLFTO4547M9MtsFf/c6RsgLiBLvNnqdJS+IIeOGfC1FqTKqh/ND1xzCoz9vKFe4WyNtnjrP
929ah6BNkr2Cch1V5Wuj9VuM3vqNdEDDbrRv7TC7lW7n3HRGPp+JtRjmbPBM1f1NrSbJUu5O8zGE
MY8g9LUDS/bwwQ8J8UE8TEgQiNioN0AepgDwjTay6Nf51qLmG++DJF94vl3eKCZmt9YOo2atT7cg
l/TzhPbvQqlMWcXUZZZ1HvdHltEUQFWrOwruaF+PivqAk5J1fR8Hi2LO5CGZWqcjQPVJh69BI3FF
gkd+pn833XhITmm+BWjeWUo7izJOxrlfozy2OA0X4EeSl9FIqoWrWfUb6Zof1Sj0Dy9tLiMC2Q1W
W5D43D9KKPRjDbyeTdc7vx85vn5PaWzaFhSarFsQyc3RK+blpheBVGy7rl2UffekVFFy2wprWBtJ
jSkN+/eDyIc7U4E8PoYjvmkgnYtYD6yjqVvFypz0amNMvX9H/gSyayX8lTu+vcJEwWyACjOtydKc
qwZpnyy6WbPGF86nyl74lzik2k/4fIy+XFi4K1o+7qpWDUt5Op/H5BWRmWQqviBzXOlCwaYDT2BV
NY2KnN3rr3rlfMjjjkpxumgT92QF8Xm0AQEhjgSP8u9y6Lk4QosNbz1XnThC2FQH6W8N9VCV5jbQ
mRFhTwTfZxoZuqeIBFcw+80Z24m1L8O0XVZQkeDkWAFwppCK9LxJ5wSGyLHqbYLEhHnH/zsmHyWg
h8a02v8vv2mT2sEOSsPq24c6Nu1MTxvSFZO0j9LyUvotmXb02pQlmD8vWc2O1eIKwdTX6Z6UsB1T
UdobI5gsT9fAYglceHu5+dr/r3PdjLf8e1RXGiwq5qcSV0NmaMqfKZ/d2KaP28WMJInDQCk8H7LH
hQrOpoq6kYUWm06k88ZqKHSN7Y7lNR64RKd43zjWA7UQGn4QjFc9i9cHYGY/A4WvnwxdidT8IZ3K
4aJn2DL1iYagpzvKSW6qZOCRGmCK0JCv/NcJGOlD7sVLeYIqx4MSge9QQ1SaK/h75GfC0V42ZeL6
B0w2CyXiWxrQ09g4iKGQfgr9akc2reu51xG3FYSc/88IyP3Wk5bXL2oNCnPKPgfM5Es3bcVJzSeQ
hXxYcqRDFyIRYq7jxqEalfIiDzXzo8ThC8hdormRx4hw61djlsxWfM1fNl3RbMM5XkaJE+sE3ZeM
xRlj11u7rjLC+9AxxiM2teciqAJyGfrgIaqjX3RIqmfHc5HZF6N+Ca0GF08YF5jzQK/4pkY7ZsoL
bkj+smNCsx5zDecDlcHHwuOC6EfzPENwVQzyTJBS2zvL+Vq6D+f+k6Hnq6qC+5SFfAP5YdGJOGoL
YEC/sOhLaW0LHCvgCNqdrSDwoZ5+Xznhe6Vp7teepqLLhiQ7EO7CySSMQH154RMikZo510MVZvqp
jIzXTNOVx6mErBBXTNomvWSCR+7MsY+jfhGYP+oJmemUWoe8sK17aPNcIvxqEc3oZsM3DbL/IvPr
kTyWW7Q+phCQgzwrN5MCa0LHpIwq11xxs01OAOQ/Q3/CGytwADqm6H6DASQtwCYvB8Izm8ZTIX/E
YFJrvFSEQBewVsg5WeTNmxKM4wPhRy8GQ/dlXGWbOQqRBFOihm2WPBj9svoytUN9ER2r7H+H8OjG
X9E9dJYcV3cM4jA1zXFlgMyfOV/x4Ckec81F02s2K5cEA585EWZvZwXu+7ILl61DKLncr4umuVPU
z4Y1YkXk5GbABHJNY9tnjZib72Nmbbkum780nMGan+FQ8dJgadUUnkYFEJs+oZ7595/A+TupzKG8
5pHw5xgEVJve3xE30aDpKl7SHgIPH0M/n34oAZoP10A84wfKqSrt4pG0wvRK3Xst99LC5uPjrOSO
N48uWmcx1m16H0CuCaz6hBmG+q41Al6bHxXmYN5kEXYc6ZCA81t9OSbgNk/MrHyiqJP+IBBVE7Ie
EtvHx+fiaEmz1RHuLlIfMY1Jlk6llx8QGMflOBKulueFWIZO6zCVZyMjwR034UMi2q3ck8d9mwoM
cbbJUoGRu3bQe2EA1sSzwN9c4Lk+NH6fgpmZg1k9HbqszqpwiwbY4cM3AlGbN2YaN6uqxSMaTauY
rhgO0d574PpFcllonfU88R7aruRSnLQ0TK23f/9L/TftyXP5yuom/4Ca63/FN1uII0q3TUhR8pQi
eR8DUE0bjIV58q61k9Vs/v3tdAuO+j8/3bZjmIZOMNWMmPIM1Pr/xIYVfadx9S9/mSM3bdO/JwJY
+RQ+8w5VqP1FNax472vjyFoiSJ9cZ3yQI9BmPZqBEjz1yD411YKIVCrDbVNP4618ZGQFN4suJwBt
prZ2NiIML8ymN2H5mzHJ2qfv49FsYv4fxxsnZPoehCxD+HSQ8OzRfQfl9UA4ZbfxJ/qjGk6iB0sx
p70JFxIZJ7uGpjrnLNcPQ5NDoEotdZV5o4J7vCJekHhEBSYEm0Yzh5vKbMEYsDdaSXAYdBx+fwyR
Z+ST/zgtD36/zPcYU75BQE8hnOc8/AbqvRBddCo001ppBZ3+0qQXPvT+T78Ty6ad/I+CltaiJRX+
Cpal2Nb4QmmxJfZ2zjxeRU67aVwzPlazTikMBvx1FM59loBcLMI5Ih1Zcnj2CWg8N0GubnyHypc8
9jU6JyPkOCbBRh77HixfsAxRIHRIur/GytfrDKpViGLNtRxcZGhyFjo1F9gSsBK1xmFfvt9MlisQ
Iz8ixEqYc8YTfPTAONUmTKWsBIJT4aWdksi915Wi3IOjbNexk/fvon9SID69YfvQN40Bb8AM7e4J
Xf7OCIP6NsSet/QQxKxJ0ikPIIVGEl/SijlHM3wm7Qe2EButGVwlECKY5LWkv4VNRPqfhqw/9s+W
8PpPar4CHUdYnI1aHYEqgRMmUry9Zp3xSDBhf/reVHiKTqq3+j7i/mdA24wTeCmKt/Ksg2Hmj2eO
SDiWk4+1/q8TsSp4h6aHTzIz1P/zcnJYGk363iziv4/LYXiDSnQt2riUu/J/0tLiJIoCXDkuF/IW
NFU92JTkHjFib/tQMV81ZxIbbt3K1q/05hXEX5DewLTrPmMqOcvItBw4IrZ/GGoRr1OniN5SqDty
hM4cJncQ7I3JQ5Zr1WOYu85WIRTtJjdq/8EYmydmIe5Hn7iUr6Ymvjfbqtglo2NtcPIUz4RT4GUR
3keZjLSSfNrakWEO51KBYUWg0zOQsWKjm0m5H4bUvUSjRpW9ULrPDkulayfKK5GhCdWc2jtwN3YB
0oQToClGxM0NtOjpA4ZfyqTJonOtu+GtUXaQyitfe3eMn1Ut+k/5IWn7GDgH3eU5MK+Hfz7Gr1Xh
buQIx0nQKQg8A0XDlC3QjTVL24JpePJ70zZC3faD+Pg+3pC5N8xYid9DhDm+Vk7n0q40/nzq9y6g
wvTGqc6USwm0LJRoP7FARInSn8l7HO8QVQcPdq6t5WGfWQI4C+qEtu516HoogiSIU7byrKoEVNGp
2FIdnM/qT+6YJk+5n+hn3BzvcpDBhO8GZIMDjpA3QqSjkLOUx3vLyLslYiBQU35ZHOCdAXsrI7eg
kMP+90aPIUOLzMyXfwxMgun3mNKdKXHfw78eaYDXEnM6KdGcdTFYsCdqQgHxzpinthK2s3oa1cQ4
6fMBOYhU0G4dd6hTnaChK5j240sSqOOaW2ONyjcaXypF35mGYt5bvhOftVRbAZlWX4g0UBdR6QWP
jU7lsE+S6SxwzaPjD0NIxdlw4DpTbb2+YGZhYUbJPfrFgSUg7sA8+RBEKKOqzkJE5Mes6+oTSP9s
qUyNc1QpGxzbImKK2plJQKrLSCb998HvQfp8kHlosstoRsnjU+QUN70ZwL3RIufem3y7X9VTRs0y
Vjc0LoZbYYvhFsT9r1hDRGwiWlizgGJJCH3lqrfYLwLhhB85eCEIi3F4zYyIe5ZppmvXMSOmROjv
fZVW9Q51mnNDhwvw2AzmZUpTHf0ROZM5Q32jCjePPgVo25AWykM5pn8Wig/aPJx777ELgZJ/je5i
GAVT6B3kLv01ZUlTqL+RYxUgnFgqCEmS7+Q59EGDgm+lHGwZSE5rgQJSvtU4NfaFTtiNPCmfP7lb
compF8//sUGvTqrejl9v7CKZBIiL1UHPhHOYzJb09QJHz6hc5U7C/B9hDgwGuQtPl9qWiUxf7vbT
2GEm/Yxg59zLI3UpcC27tb8P5mN5lvVbMjKgEjqGcuvp5acPCZ/prUGQGayio9Un5dpoO+UpEc1T
1ejVz8EMt5AZjbfEs238OOT0Is1RKRM2E/Vpe7iGfM3IKeqmH3a3ls+BckNFLhy1+6b2PEyA6Kv6
nK9EDYRupXH2FanwwUlvFdswDolpUcb1laQ4dRSTTh8e7JpTNlnFSR6UG7kbLYbWa44RfkCk6Cc3
LuxfNdLA2CUEewGvjK6kyXpVC7ojeRvWR0AndjH16fQyJFm4NHLHeLDxSK4syF53be9Em8lKzg4t
kqtZE82lW9kLN1Ty+tBKLDt0IS+JQyR51loVYqUme4nSbpWaZfpoe8wPezPOv541jFG2ibJKoGnk
WVVsPoO+skiONhw+udlRvnZkaWAVrCJey91OoN1X2lQhmSnpnmEp/H6y4h0svrlLOcosKhbv3aix
Np9fmlDiYKiyB1Xh66645i95OLBrfVNhSd5AZXVvmqYSK1AFw6JPZh1vkNa3LuLr5YDF6d2Jx9NY
RHO2XzvufOrSpBvZzbvRrFnn09Izc6JuVHKZ4oYGUFegdJyfJwSpsb3SiWMd8xvEXwzPMGua96ox
4D27qnkhM4eLgcZ0Rb4iXf0D9TXzEeVTuqPClG24BSWkAHuwtNxJ47cMnpYEwP6hV1A1JLUOTyBK
hwdfWPFRQYawkGfx+/VXl85onQ6xoP+Q3noWcNFAXIPciM9hQTRsD5nnWqYlTo+sbp7CnOKil6XT
25iMj1Tn058jAqaw5qdEnLFOLUSoVKkNFMTCv7L+V/M6uoIBxxyTh80GOKr2dQ4ihn8FgbAUHlwB
OXwoQuofLh0v+QRhjfoqKcg+wgtdL0wx4Lvj4/b16PtYiHT4j7O08f8cJ8/m87G/xsnX++tV/te4
nsXUwaIehCK4irYuFN3FMGrJudasge5RGeMBVsPbxKcJsEi4Bpzl6aJGqwQP/PuIfFQm5X0t6nAv
91r5Gk1YQWesBmAAcj+YCexYwfu1ihcfURHvJofLE2HlODddn/6Qh77elkSflHVRvfzjmHw4BB19
cb4vfN5//8fkcbXhcq4VGXG0/3l1+T6eK1IwAI23+v3K8+nvn/z7ZRSKYItOM/ut3jtP/aR3H2Ki
0T8Vnn1HSVHdT+BK142RGm+a+UMOqMMoJzqrgYxi6clZp0G5DK28+yiL4cbxBvW5sdNg64WtdTPB
b3yYX1oNKG74VabvPS9wr+adhDvITWDQpxqDblpL/kOhqM7V/jofzOW47/NyuHw+HN2ZFfHX8+Wu
fD5lrrHMCuISCBr/fu3fz5Xj5Av89dq/37tTAW1yZ61ucE1ad1bdmIekaZ/knttb1p2a5fkNVjma
y/MImCTWnR/UzbotwLPLXbkx47Ag+p3mdUoQATqtsHlHP5UeVC2na9QV6ooGjw7Yhc2oCQ/JmWct
5K5e+8AxSyp9X6cTuASLlBCAzZAEiEhYo+BEUZAeerX17gLgb0g3GActIDGwLg98E9u7cgZTyBN1
a74mQWDds8p+LkftaLuhd8L4v+qZdHztlTD2Tq1ovFMGzGFJnl+0lsPkhugJD2xxNAI5VW6/j8sn
+B5MWZNAYVR4ohazKd5BWG1UKWyopFgbUe/9SkjJSewWCRIptZoX9z+arLloKJA+jXJ6rIYq/cis
8T3iFvsuzJwpWNr7rxbRswtWtc5LH+QDNb3Cfq71gGwbyMNPtUv9Oa0h7cwAEwd+fLcZ3Wo6Usfp
H/GZTQs+zQDlFKd/DKbRB/1oW7N/p3+sENEsBzzDOyKehkfVMiyWgl6yk2e5y+KrLsvmRp5tcmGt
cqfStl2ZTniOMU5URGBMCx2L6q2tQfNqGi1Zq/Nu5DkVwR+2a94mXwPkqK8nkHbQ7FIiiTVjmeuA
ufPUjZH69c42H2r/Jc1A7LSB92a0KPVTt8l2pRerNLSKLX8u7y0sWm/FEl/bTyJuHqwsv9S5570l
8FVWlNvLo18CUhwDQCPzeDMlddesyIQy2nhcmnaMwcZ3p00zpOk5BOB4lo8qegMrws9xCv7zBMtJ
awvBlnzZf54whhT0iq7vMwMBztdZOSQnD7YpzVNIws6sPryTvTv0d6xTZC+v8fpwMzQ2jLnvg3KQ
PN3D0dV6beCizOU4Twk1KEvmvX9d61JINaQ3QUOk/ppsk9B0byK1mO4NN/9Zsir9wPv4gn6Ce6lr
lPhJXG0bKsH0aGje1TZd78M16N0EujaR3lVghoXZtsPSUZ7lhklQSUFDBDeT0AYYqRM2CqyA05pe
unYVtW1c6E7f+EXrPnDnc8mMu0HAFD8k8WRuCsf7IRRRH+Vm6M36OM0bJ4GNbLBOWcoTSjHPTOWZ
74HfzyNsqFgP5aAv5Ct8n/jexado774qgH2uE7IRZEurSJTHFP4PbS0X1oA+lqRB5eojl9t6SZdf
PAZG35I6GJaYXkW3dMkIe0zxxSzdyaeqGbVQAoroFfFAvuryMKVtjHBmLxSC8pbUSMs9vEDCD+TD
v/dV5hKbYIgo7yxjLfhiOaOPNZbFFEOfn/2BEu0sH33vIluoVwYN4+WkhM1eVFa9t9Xq96MwH7t0
Mcxnvk/LR/JYWwXjTdntHaqh3O+tYM3SZTjlXQu+Rj70WnGLOrXeq0EznEAWEJIBSe2I0X2tpwpq
MMv+DART6SZu7wyCud/CcP7KN476SAuzXNUmHuoWL+pGJQfxaBJutYvdni+1lyhHFRjDZgLhfGeI
Jl8NQWk9srpBdmu60Tui3UvXTCX5Jm3HzM8srl6gXpk7A33pm+IK3h7SpKpwU2ZPbkIzTSldj9aS
CEGi5FBM4uL3CUCVp+WLVNyofVe/k0eyGtpsIAGO8xvIYz6enhX99X6TdLp7h0A2MG3tBDjaO84X
BCaF+smZN6lNQXgxlXm5JNQeGrqdIy6PXdz8dp6fxOBlZFbCZjBYdy/dqmPNbcfj7zNjqhlrtyaP
Uo7+44m6IfoN+mLtj9HyxeRAJ/eqLUZJgF7zG3y/1TC/KXLr/AZH9aeaqMFtpRg7HTLJtmQOky49
eOKUOP1zq9jwY5MYu7Ig4sDIyqsuN0KD8ByM+lqOkCfGpL83Qmc4ykPTIDLg0u1Rz+L+9nszON4v
PgsCpajV3TZtFqCoztrfQ9RoarnBIcEoQxgGuJRsSv6+finL7HWEDIaurjIu8byxql5dOUqb4zRk
V54oKu3iKtM9Nxx9erJyC09N5d8qQPCapQW3cVtRagUga6oHVpnopEK41GQslCu7S9M7f3Lt+yFE
iV6Hlbt1sJvcB3al74Mi7xfyrNy0yo/Ao+X3+8iEurSK9BtvHm+XAKOSUHPRdrcYJO1T7CXavXyt
bkKlT7do2Mln6tBIiEqilvn1TL9/KdKR7jvu2j8in4ZAcfZyk1QGiVDf+9+xUIOS/gx9P7pFLsT8
dqih4Jbl8EpO5lCK6q2N4Ng2mZFvI8h4b113S+Y0TKuOaJUOMugGO1v1pnrUgO2sfQ4aX+wS0qi5
TPJsqPjQklT1cRiraR9A/VjJ46GjnpUuUe6zOED2jO96lWpdco+HKrkZRGIuFUWETJ4xNIDfiSrB
jZ7eulEQhuqRerwI+G2tNYyHW9S6GBzC6ilvQu9SILO7J5l7L+bDtN1JE4cBs5K7tGcIO0k9l94W
Z9uc6nLlPFlxod8iJxwW8jBTEnwyptIvwsKzDlZv+PDq83I3RPUvV0TKWR5K2wEFfCtGYlyU+DRx
u/7aZJGd7IzEvf8+rgi7o9CqtCCNjY/vobVRJn88E13zFlMG/p9/vuIUGe3OzGABFPCFRT3QvjFS
7XkoEG6p/hNSjumEMJNQPqtSn2mp0wGobHctdysbXabqULGZClN9dnVUyXz8H93GDS5j5b2OhpOe
JxU3eM2M864om/5guP5L54fuHTV4965MzWqL+HZYymNmMCKYK2jC5A6X3W5wjmFjGBgnymkhd+UJ
W422QWgCCqEFp8MlV7STbahcrZkxLlpR6aewjNEjCE/lkmfUd1SU3J0cJ8/i1aG0k4OeRHGVr/nb
gtcow+ggWlffkCBS3zv8AuihpMmPZvpsZ1oFKu9PQ9PLp3bC/9bq5tnrre5Nm17EzAwtetbUTmyj
Cijr6K5DdUiHBspo1uZvhRKo9zBLEDw6JtC9Luk29OLFdibI2HPyh5H5b50JAYEccwzXSpTPZq30
pMF1xoERls9U+/6PsfNYbpxJ2vUVIQKuYLb0RhSNvDaItvDe4+r/B8We1sx3ZiLOBoEyACUSJivz
NQvRI+BImrzisnLFSx0Hv4HoiRMUe+ulrcrvzdBliGoy1hNQ6zA27y0lJf41Rxap85jotJswlfHe
qs3mUSdPhmqKWcE7r1ru22UQI9qE7LqxR3vWuPM/qqY8+XjGnHA7Yoopjoo2uJcky7YlAH9sWBp/
Ycy0SDWotJ0X22LlZ23xlruzPQB1rb0cLbk4ElMzzrblaa+xB+SGY3yzEI+Qf1fcdD8xQvWe9bzE
lbewmlM5FMXByBFE8UPDuTi2rS9Va8w/uiC+WlSxf7cdv7c+pD/DXFQQTbJqoxWh2Lttsexbz/rQ
6jrfWnqfbGUT/4Zlm4vwzQ3U8hCi/g4o3rI/bHt4U1MtuXUQYB4zXNAW2lDbH2mGwmlNdf1kuE15
68vp1Zj78VUSq0Crs0MADPwtJTvp1Yh6kI7A5sROprNuRfpCN5pqKwwVaR9H6+lM69swBbNebbFE
LK+5VHrdHvygfpetmCQlRUHEkvWmxUhinhHGSnMZvBLtOhvHk3huyj6zSJtzPd780cRlPMncU2mB
zusABe0Lnaq1q1r8tyylvlcRsFovtX7m6EosAuigT3Juj+X5vrbmq3qea081ufI6+Le5Y5a5PFeV
79DkgTzOUrNkwcEDaWGgwgr3EZ+zkxkfNEvROhXhBIL86vbfOx1MMk3WsWUxFADnVP1lbLlGHD9X
HiOEcnaiEcMeGyRxEhC61tWYFs9jHeiLFPNDENnTrjV7lDFCvVkFXl5fJsX9Pcx4Qr+r3b2nNT/1
IsItPazDtdOHzimQOkg4HgtC8SbZtKkyXIwB2EocFt5SUo1CagDUkVt0/0QEmAOo7p82UlzQRfqx
uo7gr9d5nzsrKZlZVqwlktHzwGoEdZdhsR0OL11ix8vQHmrEgLvhBRgBqbEk1fZytLIHcPSG6e3k
aGh2cJGcoNjJUWWsrRVetyoPBE7ldiHu2j4GwrIJA9BaewhnbmQTVE8Nsy6c2WVMVvoMBLk6VGur
H/s1roes72fDEinbL/fkBkoEJibzppFOJl/trzme5Y/rVCkC3AmZKAewW1mopdJ889CnXQDrVp/9
xDA2xSDqQ4i47xkqKsZuUVt8q6pxNSqqtk1F6Gy6rq5WLQmxo17U8a1Pwt8GP+o3E41rZGKNDldw
PX6MU8wy9NDMvyWJzUWhqE8Bab2DWqMYlmexeq6qfNp0YKePhp//2ZRWWe87KLc+q5BjB0ETkZN5
V06Re3JkbECSL+XBShLPdPF5UhblMAlg2vQb1LyMNfDKYIVpjvZWmdCw3RionWwasX3pwqa7FuB3
YKnjqJ0NUBEHvKf2ltFYN+j142ORQmeaW3LjDih22pkmNpASrVtSApCcBEbf/5qAawWk2NQy7n1C
BNaNUt7G7NX+zMOK3EzkPCBb+ET9LX1NnGA8+SYaTGLS0lcrB9gwmSpqOfMohs7j3i1QlJKjAI2c
rahyd5UOeCiY6lOEoxN+SWywVfmzkX1fTbn3P/scVqU7leydFnOfjlqJgrOXpGjaFuaDh+7pNiSn
dmodq9yOheucqoFSCFnP7nFq1WEz+GN05krhviPMPFNqEWs18KrLkMbQbRHbvxbBEK1jIFjXglTW
aorT6lYgk7Wq3RitdasRK91UV2JSPATMmGvVqvJjGkfqGHbkv1GVClZD7SsXbQbmoWXkHAMd+4Q+
yMR2xA39HJVUEqPQbl+8eOjwZGyy71io7JW8MTZZz082QuOAaOI99rg1PSmdg8dlpl+0vikeeYM5
T3hqkfCylHQjB93Q0h+sGombeb7c4I+8LTo7v8gWJKJs1RQWamuYnxsz0T50p/rsz5tYsepF21nY
jM4D5CZRDJv3vga++uRAUXr/OmLSDk7Y+A+92gw3ox4mlnLwxZUpzzAvb7tVzYoUDeZkvAVpq+81
yqMLOXloihA1xBGTZhtxCVt4P8vUVXZDJ5pzOxgYKDRq+lm4drtPXTN+hAW+UJGLY1lp4PgtAnun
ulF0lX0ma6PlVGh4iM5T5EBb2vU6wbFhde+bB4Z07LZjasTkHud58yY3Yt6qww29/GwxGRNUDp6D
x3TedHnEcutvU6AmvtRsm2yE6vfwMrLcOPDCsNPFYPlEg36dPVheMC6bmF+MYkq1y4c62meiU8+R
XvkrrTHqDz9tT3UR8luUuCmgXm4d4hIC2lLuokzYYPEUWM8YjqkPEsqpqSoEQQwiZKsPjXtL7yz9
xUln8iBjQZ6zcssnDRYZgtu21YCb1JzspVELnGzzwdgjrJm9mNT9V2WnuFs5ihCkWGe6Wm589EjX
CloI2yBM+wUyENNjKEb35iMpPzhm8tECwdjkMMO3sokWwsaOOhQre5xJvIiUOAScAfg7YnA9z0K1
8gPA8pO5QmIZG9JO455TDCTZVXg+PXib33ZX7iodHUGl0pxdPBURoZ7xgeCPdWhis2Z5mKtEwkrb
7nhARFc5hYjXXlYmcDTCl73IjZ/+rLjvUM2n9LdDWNy9yY3d9qgsIUK4/urTys/AsaarPMSwkPlS
dDQWeqnhjzzSphVAOPFydm+pbXtUPhuUJOfzD2WvHVgQdAutNaNXCqv6MkcOfT/NTRzXvEUSI0Yk
R9saSelyQkMAglJM1N58+h1C72ZbRa+gXx4b9CAvZpRQvIsBI2WptlDzDgcKoKVv8InQMnTMlwpd
4bNlxd9ktzmU4y7S0SmRzaazDGA40UffmLCf+vhFMjqqzkvWQRsPgN4c612BCTiYGYbTRbsHGT+i
RT1AHJ1JHogtnCzfsJ5KNfBP2G8gZDqTQoQPJWOylQRtFtBK/+vUZbwLDWWb43q5nIKqXTcmCL+F
UhUN1Bp/Wo5YWa11uI1n2Sc3hRlWvGzTGFAdpn1rHZzD0qeYs0G8H8cBNQI/Rgre2Yg+4LrUVQiQ
HkX9pEl//8dOLOrsdzNi+wKU/j+HmrkH47xdDKEcbc1kj97PHztkuVf/dUful4nfpXen5K/er0md
5oUr3FYgdoCKAIX798ivU2JU+Pcc0nz56/D7pPkcmBYEK5FjLJ0WarUfE8XgZhHNK+JCMyvRsn8B
1SqG3vrdNSrvky54jyI7WmVt5l+Sws52YdHpe/hKSEU2VbQ2CqjCJSohPpIdqj56z8IAss676iWo
FO85c1T1VqQF1d/Ue5YTFL0kSClU+P90xa7+AoASY4d5ejXyq5fBKA6VTY2lhbfXobT3kiEnsUeJ
kQr93NTbqTlyS5PYnJtolIuTxxpUtoLQrS4tLlWy1Y5G+tSaGpyWCQOZKTyrWpE8137Agym0t2Fc
51c50+o86ilI/cH8SkEGqyWw/Rhr1fkjkhovokpEPrqikCDGCFyuMcbwyzwzugiviS56WyaPHnkU
2ep4dTiLFNTeqiVpirMHUzC7+7Rc7AOQ5LRPuOPYp3b0nZM12tEOVcBvsl/Mg18z5F6hTB9wYMqd
bHlFyKIp7YZlBdHh6pQaOdNc6bfN3JR9RgnGXwunadOPFsiHeYCotMH7ZAJnrpjhgRdCz1pTg/ll
hTpwejZ2X/J+gzeoHa3Ohm7RYyaPXtGD3qFnZ6uAzQZ87j/xeVuN0xD8LJN6XCi1F94wcnR3Dm7C
W9VSomdoFdB45yktrI/JRqIpb+2GSrwvjva85vZGhNQ7ynsLM1Ht3ThY9j4Amwb8rY0/KwfTBEwf
nqcQuF7QAcyLNCf+7I3olzk11VXD6uexsxV7Iee7FuUDVA7BZwVVskxGMn9ZrzwR4itPaIrvRVtb
ZyhACmxnmwJyw6pNznA420EzSZ/L5hhM5lP5JvctJ/efQcejYEty6SD7YgW8tilmxZj5ZGXqNOcx
9Y8qnjTV0rarK4tzJI7kIGbNK6oI00Ye2nW7QZ8oBY5OvLQJOA6e6jX4SQHHClsreHSHgZsxrY+p
o3dX2VLzSxNbJYn5un9qkwZQtkqMoEETDeK3kr9rFfF9XwKexVv4ed3BUUPjQW2qeBPbSH6KdoiW
bZL3n6EW4hjng7OCUsuyv/llqNFv+CAjmqGRWImoQG478pJLoSjoR6Ym6SfdJAHQjfEWmWsgYfNo
3yUHoY7ktkA52h6yKCwbjYue++fUASSZIHh7MluQbXKwsOtVUrkaEnhKACtjCkA3EfaMLd97PPfJ
gTw8t3EQXWWjrwz7iF4ISxGmy64oG7pNhtjACnJKHi87CioLz2r73dc5wOehzoKRTDTpPd+10207
dTigx2Bf/DrsX/JsfuWl2pn1cf8SxPG7LfyBH0vrXqYcPXLhKs0JUcn+xXGKctE0pMzlkayj9QW6
QvVRHuq53EYhyaeDPDa3kemBFesvU9MGIBQF9UPRYTwTYrQVjUb1oNlBRQaemtiiCJCBalwVc0gS
EK9p73MLQkB4DqMKUmaROlcnM5t1HpbqWeitvjEUUpOa08e7qkDMWGf1iIKobu9HE8UMbRT5ri7V
6mQanbWB1NKeXVbSaycttSvIMIj9PMqfAT8gSWX002s1aSplW6f4CKj3cdsgBOAKrF9w2r1qiOz9
svxo65FTwI8YFdHMTaKF119TFifI7uIHBAmo++XAHeyh9H03u+YXpUd9U6GSs4TNo1yiuvPXMBTw
e6lS/yr7sI1Ut81oIxPyt69NdOcwkfZp9MT3l5CErUc9Ge4nufc5vr60VIqtxd+jnMR8J8lrH+R5
5YZgHcO+UcPWwlM1Fs3gqlFjVtcEccUB4x7vVrvOTxxpwu8hSjBgjCLjGog+PWIz46+l8xHVddK3
xTfFLFFaUofiEE2Ve3NV5acclwdOfw8kNnyr2/o7MlbBLWxQukLKCN27IgRSoVIiAo3WJbm4yrEx
KDsu6vozQUcFmoaXVhtPxYnkPjcNUBaNJ6PbydnynL6Ka4rrVo+zmzDKAFb3mOXTVk4o51tDNO6w
cz3VwfJiPmkPZmI1sVLa3Nsxlpc54ZreOtVRHkGs5Fyt/ddnTEqFr4+V/vj6LxxOBTYIx4CvvgIp
SPQRAnMn/xZ5/DRom1GoaMTM/3sXDKyUpnD/dRChcbFzQO9CSgm9AxSvX/e/fYKHiKolqYf5SPmH
OV37nrqpDvOULl/L+isIUdmQJ9Qsfu8gSX+HSUIcqUfl0ijy+sEUVYQy/QT4JG33hHX1a58EYldn
dY9EwaR9FvCpkRbbW45R7UtVAe/qG+F5KFz3gdsDluSMDaqM3wDbtE/ckMa1sIzpYHSqfZWQIQkB
mqE+tVn3z8jjiF3BdbUVvjG9VT4JgfkMkSMSElw66SDTth6As6D2Ow9gEOk7tvgsWKetSfoAFJoB
RLUz/BhbIjHKzf1GDZrpHWH2dTEE3XcDSWo43Wr9qPeYI00a4A9cXnQ0WOxxNcBpGRY6WN0TTAOI
kJ2OCtjcHAqzOXlaTXkAdlO01YTL2rboj1NBvWchd+VGVGN//LcR+2/brjFxJgbWIGX9a45QBEay
JO7X1NXziie74DX+d5PNq9Sv5ljq02GWqJdd/byONUJu864sD9h6ImhgRydrlhNpMsRG5IYXJrrN
XvD81SX3wplC0Fv698Ka7c0CIg/Zn0UFedH7oThzxU5T7u59Xye+D8s5OT4NG8SHUgR0+hdoHMXH
0CsEpnZt3PIKx7tGMZITbDZzT1FN25VCDI+oV6brOh2qZ1gskLwLNfuWApzteKvebEoiGBFOtwIl
7Rv0K+/c6bCzCwo372S9yd+mlr4jE2q/a56zQoF8fBl8LTxBx4LPPPePGcVNR02Co2Ko7XuFROHc
XQZTf8gMXu5todjvoq8gvTiKehqr2nomb7SR/QXajzs91JclmI/NOFXtxWrUajWWvfui8YLF0Uwk
38vOPGSKDeLIUXZ9AkaP9FF4y8uq+qwpRhHnmeUzP0ywnrIsOru16e9Mp5nwTMubVVg71hFh+mgL
97K7f4LV6s7L6FHkkZ+AXMEhkZ/gKSjVivDBSgpllai9sUWZvFk2k5vdunmjd72Cbow/7HAtzG5y
gGwsYCizvcgu7AaSY+kYP+V8OYHMtb8O0GVbc8Mp8dKM81fX71585J62huFpFCS65MFR3XcECUS6
zEagHQNXy30U1UPzWiegAXozXSZu/URODreUIrAg8fvZGya2zUIRlFqcusnefLXm+awZzy1K+Nc2
zx9ld9803qHOvWZpGFb21mepv6nBuW7lKN4nBjpuon+Qo+qEe4/pjk/jZKm3sm73iOq7a9Rc/L0v
lPzQlUYOpKhqbnJjIMSMPr5OXXjuyyqjuTlAOXsb+Gkytwo1UvaQk2oq8TnlRkNhSSMAOCw80eKH
BrnopfSMZEOe1t+4c1MAw9yimRev76NRmO9I7JQrsgqs0QRa6ToeURg1TvVLA63kgD42xnLzqChJ
rgE654uZT1WJnhu6NqOtixLu/XgqADOG+1lOaMpkvExZf5QtkdnUgYP8/sGJEQTPtvNRqcUE+gbV
A9Kjz/IkPr9nh2/NkzzMLf3dWGj1tce/rIYIVcCnWusKhlKwIaHwqGOP+B+Pu56w9weyNXvifaIS
0n8EWgqaMhmysXnsfKsAKkMaqfWLPWXnNleUZVWH4zXrlGzTtHp5iioT9UODaCrgRfGAiiTJGDM0
Lpof16txAEFklC3KpcgnLe2kRjnPH/vHVm7iEJfd5MxN2j9+dcumTwpjmxlEwLKZNU7/KPfkxkKy
jrWZW6zliWy740Emdz09fIj6BIGq0laTfUVhbzvHfocK+dCHccJw2Al0ctAsV5YDfgmfagm/ykEk
FHXh76FlDr8cq/3VO9gptBZqdcLKfvMW08ujwAd1Y6pqffN95dXvXe/D0vnSSGaiKZMM9WtLtdE0
hfKhRZggGbGlbCu1Uj4SsUWDIvnwVk6tiaWvVdVrl6X1Fl2dei2bUQcXwCybHM9oRrPK95YaObO9
bNq5oi9MBQ/B+7Fx+s0PS2cxxTiJzHL/OuJcoELYYwH9hlFbsJNduD+hGyJSXENJMT4X9neZvYIT
0N2qdtjI1tjA9qDYcpatuPQG3G7EN9nSzVI8hH00w69Je+VCi4+RDrJVpsiC0Jj2UTKzSOYEml/i
M2WOqrqSk720xYnWxNJVjsbIOK1V9Brun1pYAxoOyRgAnOPYDNb2sqmCdi+PpdAAGNHU3INMvlVB
jzoGHLoHOeo44w+SsuWj/Csapb0gzYN7R4WWXk9lYZE4xXZSTPV3DfOBrPx9BzlL9TcghU2+8/F3
2KlWwzXhiWNQauKo91SmV3IX1n7xZ1e2/UFkO7hzRw89Wzde5SMS7xKPls/y9f/AqMmBQU9XIALN
ZRApW8zne8oOdv+B8CO1POr1KBS+A/dPX8kMeeu6Svtjhj0TGTzoJim0nmpl5gKpQrPDdhQa79kP
1FukRigkW6K+ITPQnKaufmwxA7nJrrGB7FjkqNLJJm8N3Fm8Butkxz+JeCJHKnfdRjkmPEf2suWH
OTHXOAcbsqKAu0CiXTNdUQ++gyNiprcZVrHBnz1IX3/25CjKs6ih/e37b/N6r98oeRSSpP5/z+TP
x//jnP9t3j/67p9t8b7tYqSUUtaLC0N3kCLp3fFQ+uRJKgd6Z/lqx2X4vVFqhCtr2zkkeDNR6ihB
pNgwovCRpUypOg+ZGPSn0cB6wphw4KjBGr0ZBWSwPE9vAITdJ+E2a9ldm6CH/bw28A9y8rcmRlva
SbpoM0ZRdUmn5EIA625F3/pLuAx9sAQaQTVtbheeOpeH53H7q+1k8JNzY4/C0oA20BDGi6gx293d
uncacLNoY7/bGV7CBaF69kYFdLmqKpajE2pbeO0V+CeJJcJH43vWDvERbzOas9+C7pZ/ZgXzLOXP
rL61/swaZvacPJenKNwL8yx0TuXBINvio8gx/5WnThHQWao6AnCZb6OUKV7crBkeKq48cejql97W
h4e4t0txYCzFwRKlo7zcBbPmklRO7PLwqSt6+yhb5Sx10Mf+U8OdglVNVrBAqrWjZonswQB2urGq
JH52lRKzCTDxP+F+LViA1r/7CjM7rcQCr0dgsc0Q8UmTPNrj0DHt8q5zz7k5a1dzq73rEREIemC/
m8hehvjX/hhnBpY3adVTzM+ykZ9JikNbNvi0rhVS24tStMprNmDKOjgpr5O5Cdc6BkSJ36lspmND
BKR34kE2HS3ZJWjH3wSZH6CxZIrRIweULbxTroIhtrv6J14/FD1ABddg/olDLKMNnuQmtPUfgXCc
Y2WEwVNhjcWG50OJeJ6SWORySfmTDbGn7aTb6Ay1Tv+RBfm2U9Lop2ogKNmkVftE1krZAvwedwLU
4U0zMB+SU7yxW1WUKD5JBCIh1uCoY0e1+hBpZLfUzLpOE9+568fxtXEAXbdEr98UdwCdPrDM95rc
pJ7mQEmcPVG1tl+Zdl+8O5XdbtU6AZkOHPGNbNpGTihTjFrkKRNYh+jMxs9apHMM1sDS42Ju5YCz
vlpyTA9UHQsLfdUhyH6D+Jwe7UhPFnwJ5cYBigJgrMJjYgzyR7knJea7v6NyQPoHfE1B881YIbwU
6nF24flgb4YwwSNJpzYLEITOtoh2kaqaD/Hc4jVhUhxU8AWs+hzwqNuecfgyjo0gDNQmQFtVh43C
LFQ9Bh8QyGBszK8RUuHxQqsSbx2h8F0tYnTnqoV8g8jN17smlSNduNXNQV+OIc5fYweycN3UOULl
rvUf7bQoPrwarIHUmgALigCFVJxQQ8U4mB5Yw1l6QupPICPGskO29Qm2kq264aYyjGltp6nSQPxW
iXOgfYRQwn5pbTPDT/L0xa2429Te047RUIUnQulkPRHtvaVm+2q4U/MrnrNWLL6+lT3WziaL5cto
mclesdxgZ6SmfsVLPFh6bRR9M017UZsovScBpcBY2/tcVKt4NPwP9F3J/08kfYXiVMSk6U3297GO
jEI8TVsiXL5VTIq7Um2fa/y6TuhCWws5zZjXe0HHI84yQvutiC72/CHRqW1V83HMzId8qMSTVJ9u
6+6tGvIM9BddA8KjG68b07VsFkbebC0HMJQxaOZZbXxxNqwCkTOViz4NagXFx57kkuKi8HZvg1V4
bwhy9/IQRyvNM1gK5TEZHmSPZbD4QAZTs2CklAkuEbNKiQNV2YsuEfwThyi7tlepiFAtVBXa7qin
/5qRgAK73A8J0Dqf8sJEwJZxORBFSr4B6TQu/5xQzvRmCRTn73TZ9zUws0am6H5O2Ss//uvE97/h
z/m8bkLo9mvG17nknrMGuEKevMy0RTdEZMDAb+6zPMeJdsy1ZydkLQOg6yJbcoMedFUZ5bNshE75
3CHM+XifPaJoq3ddv5fNJvHwetBxVZNNT02L1eSiWpkUqK/Ek268YZSXrAbXcPay6ZTZA9Ij7Q1v
8uo2k5Rkdywae/+Pgyhju/shKoy3/3HQlJIKduOe1DhS8zvWPd4amme1KFLTRTA2bh48LFJX8qGY
hd4mQinorc8rZZvAnN7anjq8lxXLo/nh6DkBYuu2SVXA971rTWi9aOaBwdCqhQ+cU6RxtR4wWicl
NBs8RkDgTnKvdmt8vdu8Xk693iPQdy6KOPkMw/Y6tXjQLe7bgDSzHFDhJS6RHu+eIqyU112kW6ek
CTDawSFzb/KaPskBOUVONkolvwWtcwV4i2XNpE1PhZGU2xa9rL1SecGF2lRPWqfpv88mT4ae2j89
C907PwdBZvFLeK13TuohfuYGLY52QYpD6qm2k8Vr142f/cb90z9kvb1zuaNYOXr/8TAUQceSbvJw
p/1XBH5/asr2/QHpYS2xCtSeOsLQ1me8sNCQjtNNT/AfrL+a5Ex7kkB1s1ENu1kqVVu+DCWSnHJP
9gU1fSQMMMhFeeE2xN660eGc5m0xfmrI8C4UP9ce1cDmEueKWgSzosw/BtRarXCc44VbpP26T3WX
9FI4fhI4H5A3Ll9aKIMH2Y8XOv1Wf/Cctrr3l7pHCmb6AYIR1DjOSQstLjG6sZXssczBKs8DKSjB
sI4MXGQcrT64ZMcP8GrIRk/jRpRIsg5t2T31GXzUsccrkhxPsUTy8jMKq+lhLLz2KYRFjzaday3v
o4QPpm4nTzqp1KcQmtdKmTSQNOSJ9iZo9wXeg8NlUN21lO4ylUY8jTXsbrN0zKNsgvzJtlia1KvO
CMQTCbtsYU2NtXdUglPWMTCv44SHWmWXm6Qcgie9KeL9pJTeXaoJ6me+ypymXqfyOWj2fXTOutdg
fkIGhkbuUSThhot6qI6uZwzX1G8Ro9AoyCDh8KTHVH8KlLPedP1bhzsKb0TT2tmgutey6RbWa9i1
9jXT0vIcjlywsr/TIUOgS2YcOhX1E/zt252VCnOfmOkP+WD7esTiYO0vUqus9nLA6kLrIRf6sUxQ
HQUghYheOod06ncZNE94MR5sj8eSjI7tzA+X4QYHv+Spx9WLLKITP2Wmka/6eW+c++So0jd/9v5/
5llNdNVHmEJF2bgfmgANFsbpjxIeHCV11TnjBlkfG2KltYHvgIKxlS4aA3W2wDmGLU4aMuK6Nwdi
VhEn6HBN0aunJmIVaRS+SOV6yMiQH1Rc0371GxOvDMP66WfWsY2yfotGLL+uyFRolgPpHyQN0geQ
c2i0z3sovcCDnPcUsgBYrYB1goXxEiKrJJ8No6q5q6Jt2gMBCP1af5DizLJfRZvjgIMVgakZRegN
ux/BINIfOs9KdzCH58YkxmizDI36qZye/06o3PgzD5Pxv01o/F8tnlv4dXA5K50frzJMbbfy+h1N
rzg2bZsvvq54lExWppeHe4BXyFGY0DGI4LqfCYu2fawK3o0xOud7inq/ZdTYNAhX6VJUKyZGXCqW
ikuYOlgQF5oVcIn0R0q8tBy9xDujzlYeYU8t0pTvLLA0ay2/F2NsVyr6+2jfYLuXePFNovTkpuuB
53RwSHFvAdKno8UdRLoov0+lP62hF65U1kzfcit0l1xr0bkcEY5QrNDY1HWhPTfBbEY5ZxtmWLaZ
WM8mtcPnxCGorzLjRbbaJlmo/9EqlGRCah+7CJaUnm1iLBqmCWaaakF5jee/G4DM1POo3SBAxEu1
GIZF1nbNSb5jOQi6xqbPk2d8m7xtLnzA5WVV3zeRO6L2baTK1ph9F+SAdGCQAy106FXdqaDOtEE8
JVXgnuJEvw1zy/dc8eRa+mXypvRRdnkBzPAqacRaGaNsOdaUfxT0H8PVqPXwD+Y2HB/vOEthHc1E
YUTuyk1mKW9V4pY77L/NDbLQwyIuPIDoX4uMrxG50vgakHtYkwBocbIrdX5ewUh4GMtqSuJ11Vck
C3PEkxA3Mnc6ljtXkZj+kkso+xmRQprvrqK2Eb3EgP0SepG7DkhHv5ZKCI13QvORp0q+i9Leg/5D
iIM5Y7HN9ao8jL0bPWImb2LloTZvpeG8ho3p/dJslizFaH+XB6XD8GkMGBDKtIGv9/UZSfvgIc79
XTi3ZJcclP0TqbheZiDkaOQiEDz3yRkF2SP46V22lmHK10Yl6OcV3v6ogs6/xzC2VhoPqQvKsCrc
4V1zi4MWo7ZttmF+BpGWLEy/Gt8t1VLXRl1166QLdXSikvz0tXFmOyaiAOthcFf/6P5qevOsoMvt
pZIQMcqB3I0Q8gw8pDExdRcicz9F4AIjSVFtqfsBtvBk1VirF+b3GCF3B2GWYGGqmLcCmQwWGQS6
rz48BbBqsmBq5Y2IgHj6xotjmuMBTUfeCfNy1Zub/xj9ahJM/fvkr2PLDGFY1AdOxIHuWW5Yd/eZ
p94bsqcqTbE1TR7p2syK+JraZbDpCe7bbYvC7Bkg0Gwn1YNhW+Awpx2buVkpSGbitB2u1Uzznwsl
c/DUDJ8xucDqae4iS77TgGJc7vPdkWIazJOtHEQkWewdJYO3Mh8g7Mq4Zcm7HPv6OCo/kOeCdLji
D7uogOtLGW/cpBES1dLPgQQleLlYuzZUyLY5Cg8AgVrzoaaKyW+fRs+ji6AWIU3yQyfCAKnT7Vph
lmhjILevUaLrZxoFYvDVVXYBZvhnl0OXNHqVs7o4/kFdVzxMAM1uZQ+XtTTSZ6FH2TPvxvcM/sdJ
dqFlhhZtZYJVnAc1J8HAD0/4ufBg3TI8bK1kiFcekitvdYbeamu2Yl/xh705o/MAhq24qTWZRy0T
R9nNab29PEiUwQWpIASltck+ShYIcLFvSPKIgzlb1CC0uYlr0H0yGyblyTPPBNZil+ZOJsfkgOwz
jNHcuZG/J5eJCtQYTcDJJh3cEzm/uGyhH+EbsJdNiFrQiqE3er0Y/zlNC6DIyGnUvFclRmMvGRgI
cGz1trWh/dQ2XPcmsWxEpu3kRwPjZ9By71c3ogo0AppyVZguagBGH9hxfxiFjfxxa9b8LwYABhj8
MXTTkAIT7qH/2Bu4RhQl8Z94XteLABDaRb5MkyGPsFQb4r1sygGW1sreSYJvBSzRi1vh8pS3kYhP
I+HckvUZkuVToy5lvGmWbvDkaN7OCbzgLLti+5QAJ2k0i6SrXlg4PYP+XjRoSZO8+q46JFqzqQue
gAT7exBD8VYl0066Q7kUuVau4q6kbEwE8ogf4f+xdR7LcfPMGr4iVpFg3k7OGuWwYdmWzZwzr/48
xPizfFz/hoXAkWUNCTS632BcnEmx19pArNs0zu+xyEGviP8Hrr+Gk5/kfdDnw2Vi5craRq7spFQN
mrWZqj/LruUW3W3//ZqVG3ARLkxeh2phyUwNQtfxNmzLnyJD0WcJLj1faTpq68Vc3ZSWza4ybKbB
BpM5mzqrFNePI8S2wreUNb68LdlO8llfF1A/2NDC/vv6u1c8z5vpp6LP8iGByJ09pn/VSe0b5JAt
1XdXHQHQgj0Jkec4qR6QPEYnp8qUnczV/dWdY07Z1YCionGg+LvcdQhKu047Yb+knVrKSdumMT5k
T44nk0A9WzZTiuH9pOBi2ATB2VPQ4mgEjldOVgVnKzM4LcsZlCy8NVXsYsErAb9vLjPJeMYbMF7D
tQcb3RlZbwz52u81+1vp3HtAuX5W/hgvQE7bzyEwPg4iRDVR4Wn7IUF6pEPn5woPirwtccwbtqwv
Y13YF1Ktwyrzf1HJ0sPFn4ai/OKZFyFP8+8pBbxNc6Pqmi5ooUHnSZsC0uko0DYsIYa+l0TetM53
jWj1x5LY7mr75occbuO+2XaVF2/qmQUcp0m1GFIdMyPw1S962ADUjPvXosryg65k5pPt2iQ9wMRi
IKitMGGxD3FjG0++5p6U+fyZdYbGqaH6PT7f/884gvYPGHQa5ffaQ2sfjvxjBUDNttgh87JGL55t
/aRHQ/pUZb22bvyAahVw0CcS6tPRMlUq8HN3JM+N1XUUoN6uW9jTpvIQ2DUzQ7rPD7JbmhH6VIry
rdNKgOoeDFaMGpXsAFY/eLQrK5Sz8l7fwaLBB1Ww+SvY6FpjNapGufwak7kTODXw0vpxPTiFuAtj
IuP5jZBvCmspoZgNru72lswTjY6Ium0I/SDHNF0Vm9tbl7W5vvVbDSZXhR5bhtfYimhFewznMWDX
3bFFDnPhW5GzTEVQIYbfrfy2tT+VjDfYQBDqqQiFsSGnVB2UMEzJiUC9hbysl99verxKn093Muuf
Ch3bpUm9yp5F9nZTUOJcqRhzI1DEy6x3nnqFUBY8jgFnYTlbGMN0JcO8ixRKYMD+sjcnyXGazaxP
qzTuvc5tX4u6qtb9MNYnUXTuCQAjMsaqsphMEMM1cK9X7U8rn6pHj2LH/dDr1l3haFd9fpsHPbDu
kBm+yrDHI61wZ9BL8KHbIVwHc6Mm8mbZiHZmgbtMYjdHJ+iqx7Bo+rupTQE9BpkLdDR5wpg9P7DF
I631J5bXow8OJN1DDMmA6B7UFLABML7zDZOGH5JZ2vq6zD79xg7OfuqSM+lmj2lr9vjSxWeFBhGK
lnS+hqUJ9TxndxyZEhZ+JPj6UZ2OkwZ6SQnGAoGc4Za/b5CSWAoEZRHaMfp95iIYqFdN/B0xXJLx
0LZNu32E6AdnH53zlZpEKoyKwN0XcAyxFUhBbNgnF0THxgkLfysPSGE0QAx06vzSa1P0OnVrE23L
V4ei/TkX4FZvx6j5Q3ZAjtdqMWrInP4sL2aWDmd9vshuWpIwnwoHQ+8iw2BHi8GfohyJPblagTj1
9eRCCVM803IQ7zEmd5PqCdS9+Q00p6w+BgOiJZ3M0jgqEWLQqdO+1xUXxhRHUvQGVRYGvAyki8H/
6nZq1270qH3vg3CpjRp7IJLJhMwVxcDbs1sW1aVQS6BdFTyiZMbtqG/t/Cf00/ETnEn6wp5arNMs
TM9RZsdHhXr8xh1IXiYFVkkAMwCABd1TWuBrHxj42lt+oCwz2xJL2f2aGKi4EuXPN1re4APTmOtq
fTiMK0WmscvMDLZU7iCiywzTfEnn/Lpa5HvWof4EcgyG71hfZMSIbEOyoFRt7BFcaoOl7E9jbuxD
FpCNiCcLpm7V5MouMsxmGVtuRtakEfddnfwkU5Se4bd6S0T0FMgaDaY98zatzatNlE0rFATEnezh
7aMfYjGRN8MJgdo7CquLwU5fE791F6GiCtJVhncUSqAcHXR6h73sN0ZnA8MIS3dhetMzZ/JxWQ9Z
8ZqzQbNa8eLIbjCR79MTpb9EqZW/OhkZWrd6sd3Kvzae9ypHvczDtFDDcGqqE7HSwOTvAGNs5PfV
pe11ihrxVmAYtDIyiJf5/HZggwqihSLUvT6YJTqzVfethkceOitSv+kPpcc2xejt4VqPvXWI0kZf
u1UfvpdjurFiLEjgfpLXH8NqjbeR8l5n8QqLbxI9KdDbKvesuxghiyPG9cn0ApgM+eCweKry1r+I
eQ+ywqZfOQ4HYXz5MmpDjrkvMHFeVvMeBFS1vyc8RqubSfkBEWvoxi7nutXKAoa2ybKOYNAIUGX8
qy/nBxL+YIkMJAp0UgmGO31DMPOeFdd4gpwIGUtXFOInvfqWPGpJh62wgRqoG5IG1bqkQptluI1X
E/lCqxP6RYUYigGkc3Vt/xdgLuehS00dyWCgHirVAda6lLR7WnunHB2BTayo5n2uGsYSsZ72FVNW
SCBu4/2YfGN9gyAK4nEUCqufnD0/4GSIt6xBrqnHleiuANI3JdZ3s0h49edNlUQCnuCRV9524Kx2
lCPapt/l4iAv1lQ1QF3T6rYLyzvmn1EHA3ZkBcXPJrWIsnzjV+SKg2479kdnBRkcf1CbtmJB0q7N
nAxLVZ2SmTYxhMbw6DXgPe3ezF7zyV1b6NPZT2kJ3j1H16sV/rpP7OgQAMrQgJkn9ckZppJSz4gv
O1pe6hgdhjpW9VfWLqz6Gpa/yE7JqeCFITn4Vq+NV6GV5TX/JQfkRXL5MftUyeN24U5aBckxBe2v
rSjKXzl1kjbBkENHqaFu82AfcL7HhJmAaSrmpaQ91nP2Fj/kR+GY4gGVWYp3LHmwa8p1gvLEGiYe
eo7T7Lyq8KeI4Nd8uD1avSZ/JpHx9xqd/vsw8jfo9Hh8dLMk3thsySfk8PMjiiHOpkGs58Ec+nDR
lf4D6HDb2McOOoBqASAQa1YWDc+0V0oz+BsHXQ8EJAHxx7anXxKRc+zQDMFySk6HB//dEaI74wJu
4GyNuppuhMXrqLgBpt5AMMy56xVajK1LXV7kbJ3ekxmOX3Ivyq5ABl/Qvk9ezasV8HbLOpyaBcWl
sbwnadnUI+HwNPS3KTkPBf6Koox/F8RYOgEwDpa+ngUHeTs5A7FWYarcLHTx6G55hcizBCJpj7dI
yFYC4JXQFYwZ2xLNaSnZwqiwPOso4H8NBfNkE2rlGb62VQACYF27yNAU0gTcPiX1tjIWhSEV7tXM
qJBnYSGwdau/8iZvb2Gtp6BpUlnOFmpjskg4x65AARVr/LPr+6Yrzes0bGXGvHbGaU+oAGFY5tNT
+7/unPZxuki9zf5zswOUYN+nYXpQjMD9RhzgTOAoTc/dNYnAkM1JKJxC48UlCX9jWzUehNLX20FF
Ul3u5K5V/O6WfaE/wy1+HNnwLlbeAE+A7CfjsQhH32tdUEabfx05J3vz7/rnTi2p02ueZu953oq1
Hxv05laOaPTV98Pfra9Znz/rAqP1kN312rYIojsagH9O2+YVJ9d4b2U4C7AkmA+x6IYFqEjrk1sp
nWe3/2QevxWVn8LPm1OpX2AMXZBBKdPzPxgN2VWGN0NdmrlTfE4enGNjZOHAzgrCdukoV/wYlI09
xOYRWIt/NGsxbmsHBELnjZyszDp+0Wf0kGfn2Y8eulitaXOxFMBPp5btY60Z1yELhnOY47Luz5d2
HBWYy+W9HJcXx/NjMMypstSjMVgbkxMC5aboMBqhOHyhuCul7q5uhvqGxIlbKQsoiKX0e8P6WGsV
OPG4399w4nHn33DiKnShRYWDL0CY+YdnKPF0QYjk8AQ8WV6cWCH348bpLgWncBvTmpnyM7mkWOb7
FCOerc+U+IrxmRyBJYX5SzsIMH05+H4Rms9ooM1ZVc/GdVVtsGco2w0AEvuxB/QCjtI0Pk1qWT0r
nqf62wGEw6xyrByxdCOvNaRLVN+KZwCX+p3f6t/lcDmE/i5ufFx+5rvyACtEkdjvpuE86ATqcNTC
9Fs9El7O/ksT7PBlNEXepQQMQ7LPBTRfG8ZZnrjEDLpuM1PffR3KEGSZyGLMEZOccSVBrW3Lk5pa
54nHusQ0xcBHTjbH0MBW2M+qtRy8zdSBOP7VlTeKKIUhAuPfOnUlZlTAW+cH4Ot7D0kEjIvc0TDQ
SrGRdyZDLO2wNFd11r3mdYYBZ6hViCxzKKOIM+No9NqFgzY7HaJcTGYjDLWT7CpC41Sr21m+TceJ
UiW/UVvjyTSE5btoQ3TbDKU71QQDzzmpiqDvy/ci1ustxi14r823US48FHjwPalOXJ19s/CXnCPq
Q9c3wfqGr0sSzzqaILrrmdEC7iikpLSVuXp5uWX4i3nhadrfE19Z/8zrwJ5hBkqmew612BjCc62X
oF/QddyKICkfIxMUS4AgxKfSIlMMVObDUoNhhQJJe7YxQkAxAAZzB7L4bQjVfYUG4i6u1HyrNDjn
pZS7EX+0kP1SzK3JKfmxcp3pvkNSgkBcfbViDiE1xf2VQbSspkaxavX82ZtctBQVN4WSLJvYk1uI
x2je2qAoeP5rJlcMXAhtfl3Gu3qWXZW3yH5YFflagztKsPf/PyZ/gmG7Z73XsXlO7N8/9OuzXpjo
u0Epn+WQy86wVgkUtpPmH9hNISGLHkpYNVYHhAgIuf7fuCmK6lAg0fMskvB2fxZWykrzSQjI8fn+
rBQkaOZxdf45f8Zzb0zWBcymLdIe4SMshW52AW7nc2jiCnNpwW/cSmdg1805xnjpNzk5RmpHvBJA
Rlfjs/xQUdTNlkRahOYQP2Ogbre8aYA2wgqv5BWzbVW7wcoV7Xyi8zmouqF/DbSuX1dFTzVYz2H0
Kaq1krCDzLc2mYG+OKpQOLzjT/kw5KX2YA/deztN4clPhPaQ92F3MsPqBdsUFaCdlznLwoyLrbzX
OyO0029hPAWHEZjgJVVDJJyyPH4l8H4vAjf5NQCZ8Z0y+QyAiSNfjiOYl+nlxnM9cYxtUZ80wg50
9nLx5ARRuUjqPv+Z1Tsna5JfBG0/2QjSl0lDR4FKQn82nEg7ZBybt6Nr1Q+kEBVkQzTvrjTIxnaI
LkPYKsi3+ip44n5I8p2ezaQairzXLtCn69QVBYsuazadr+FOy+pFLjTQavMEh1v16gIOBv4PEuVr
zAGldql6fSWH8vk2eW+uDO8dbOiDHJcXlIhr4Edqe7tXjvkiVI5ZFWG+gnYitSCwxQ7GoIMVhc84
f3z38X36DJXkaBG3v/nZlK39UMlOjhjUM5YhiOCIoKcYk63tQis+aw5Wi2b0DZIMAsyfiB6EVywT
FP2eAMfUT6BroFi/SyHnDmr6xR9LDcwzB5JicsfzX2N+aVZLStLmWg7mPhTHKdCOdTyMe62NXoFf
xHc6/ix3smUZXnDxu5cSWfs7ROrjO9lSwsrDJK64Tsh2/dAnsS1wegkWLiTQpnayX6lfvBShV724
2MRVWMFSaIiDB98rkl2c5tMpbgN8Ojzfcg4pqHY51lnDhDMHOnSIsu4NY7CuCl7WhAMUEqCF7L6G
ZMvDWpIkZnaRPXDd6k7EA9oyZGw3wHcFimtGerHM2AOpFXYVVU7IsHLQmUykTvEcm9apabPBqWZ3
EradryyhdH8ZlfaGlaw9DZtNtcyRUFSA0yDbEN2XwtfPeVy82D4JUVSIvtlY+i1ifxB3me8HZ1WF
9G+1sfKNpAClbit6E2mabUWdFLsuQsqp85OTrlkeVa2p3tSmohuLMAmWpttXkB2N5C6LNFzSfDN+
MfJE33NYTe/EWLbnLEPtqW5QmMw67CJis0SzaG7Ji9uASbZU3oF/JmRXsVtrzUE9Wsqb8efFFdAP
rE3y5wdwGKzXGZyU2y3//JSydLxV6WF7a8Q/c9BoZ3wTtXPTVdkI28r5oViptZVjdjiIs5VTElsY
KW4dafnsh3OVmZgLyh2K89CIo0W+DaBNRQu30JZx4Du/RJQcqYjZP7Spe1XtQPkQLIGLCAHbt36a
6fA6RTOC16OhowpUplb92OrOtMIKrL6PGmtcj5xf7zp90jZdYutnF27QttdDrKzDIN07KAhCDJnw
Emv9eF9AM9rnvruwE4Sz3PkiW/90/RpFLTnmpEqy7ENb20x5ZzwJf18EzvAsL/pRa8Lm1vbia4Xf
7JOcqABkjiipn20blbKoVO3iLQnQQOqiwdsMZQucuvGwq8LjFy+42D3iiD7WlDL6+FTMF1V3dDhv
xQ/Zw4wcAwnFB7dg8rEdZhCYNTuJchRWTArKzQ1yR4O2Nnt8OysX8QWW2HaPbvIoEFnF9NW04d5O
qALZnKFe+zT4QE8TjcV0ZYgm/tVoxi/gNsML0r2/0sTu91PwTN54PH0FZTJGk+G6HOOGxPTdY40Y
RA4b2rIWdVWj1OX3xnM2vbIpRq+IDItLGkLPDPsifm05TEOq0FrCOmbJI2IrbKPqJGexrOPAgNnD
Wc5G2MMRqY5PDioKD+6gHrUOhlYKxbhq3khL8SAZyuut0TRvdkUWC6/ucu2a5TTcZxHQpnT09rbE
Z99w2EZf4sI0w9YldNtH655UghutDN/0tqDLzQO6QiDrBZJfiR7VVwFaZgWEx0KVhbXMypzge4G9
ip9zFl+M2VYX5CE5PKs7cnWcTCPElwFd4jurZr2xCNTcis+NKbYAQOt7laB82U/C3Lohyhrkqznj
RpiRa4prYuo801G++nI6DrxhW4Dto9w86Q9kZTvsCzVnjXiOvW7xPEJmZhjRrRkofM6zyINbVxFH
IHps9TFuH6akDvemF7RHDJbCfW0Zzb8t/Wu2D9d62JcHEtDdxjWgjHcY8y2tuMvfUqf9ZotE/OyH
dOGPDYe60LD2RalbUHu0760mEmef0l/5nPtOfWgtlM7z383eVnYmW9padtu+/FX2VXklm9ncozv3
Joft3nXWNVHibgiEc5oaiop1mbaEQSoJQi1377ppcu9ka1C7l5qU8EEO1X5uHp0+PeCvZ59FOShQ
5AJjLbu6ottnbb7Ill8FuGYp4zq+aZz/L8KYHDOzTNmrdryTvDJJJPvnXtktWbrWqXH7OnX/e0VG
4fqbW+RjBEtsd2MeMVeirknCu6GUVwv92dTBs2gIMh9lpuGrO3ld9qTXT43VYBZE8ZllMUicLcWl
O+yquo1COG4dOI5zBc3RILGVxEgl9NOugbq2hbndPw5aAwAF96dPeKPbYDS69xrG0goIy4RdtdOe
yyl5wOQiXhSOUD48kR7sgKcd4ahpb/UytZb43wy+xzBr1TdwHd7WhXq/1URUfWC3Iz9nFU27yexO
3XWK1byGQ0pKjs+pEfZvoqqxirdDMlJ6TDWLfwf5Fn9FxaQ8jdQaHgAcfWr6z7BzfKjs4DWc1NWW
HJy6F8fitQfKB9vLhvrgT1q+LkeTfMPczQOy7ramJgfZnZDMx8O2T8+ya1vTXU5UTYWMfHPGOr5S
qDBs8tawD3VcYOgk7JixekCHp9oMCrkTVeSflRKgUPPn1mJEuk3eOmLH86GxbKM2CF6sqT6HvprT
kaCnzRhHhd7CFk//06prDGvkmJztCFpec5fdfphb8j6/8MS9qzZ7+Plg+t1s2JoIWb0KpDIXDTJQ
d12txi9W8VMX+APddpHAOzsh+kLSHMWCYn/Kw/Tty2YFt0mAFdrw+44CBZJTxft7M1qRs1+fr/6b
7RI0gikAtdt/nnL55Ici80+j8SY7Xy+E5WTTwsZxYvNVLWOL8gmSgmbrJ+p3DkBgGJfCKXfJmMYn
lMni0yT3PNmUl9jEDnu0hnbtl9B7b5kFVS3/zh/ITILIOnubFPk3yoxddcwxeX4+3qg9Vd+6uySJ
d38RRtlk0RGqAaggMN4u/CQe38iZR+us70k4pVFxNNvM2nhR0R31KlGBWSLhUoBDY0CObhtXK+8z
swbzFOkVqbV7ShfZpVDCjesZfBVBua4hleLeZKJY0QlUttCF9kCzaDC8PaPfRHHjsOl0ytgvnEyQ
O9aKAv5hz6qOCAFhDarAKA5DNVRBpCw9Q72EMdlevFK7xzyBrlOZukvg+l9xVbjGuE3bsoASbob2
wonZzIqkbHaJJMu0xgeUmvEC1SCyoZF4M1tcVd/LuTaJoTuS7H5yGOcsXJLp/bkeS38/qP59/2fo
a1KOYV3v71U1vJf3y8ks1sRqCsBIlDni4ABWNo2sog3VoG4wPcxWPnr3O40q1CL3auUsL3WViH1d
GfgM/zckW02Mr1tihMoZedEDFfsS0UKGOpJVRZmUV/RMyEN34hS1wrt3wlC5Fz5a9LlRBcvaLL17
OaF0Q7dybDZ72Q3rAW/A0jnmSfgka73CN+xdRBn7xmUJVaTYRtgiy9Hs88XY6+MlQDr1MmrheLEb
vqpkMAXRJhMJeCmUfY1x2eutuzWU5AOh7Idw6MuzfB+NIk73ZTm6fP+IWi7/zKodBI5uINdbr/Fm
LiAQUEAoSLpja1Mmm0YnGb6Qg/XgviZ8/wQU1D7kI4LCrv6QY13i80TIxwKrcW0pvCHaJVRXHsux
y04iUX9kJBqLZmeS+Xhtaq87VAOaGpItC3lvXOuVqW1lF2OKZlEOaQOA3GmeMgT/U7DDJnAMuMNU
xt3BJH6cEDk6yDxWOfnjHoxVjPgJliAzUMCJTeORFGy+QDW2OCaOU54gUP/UEqvYOpgUrPJwdsZ0
/PiOMiMrFb2A0OGpyCiV5611UWp6lhuN7AlqtJV3VNZkHdQAM3M9yh5bJ4gvBYfqR7s+4TqB34I6
Zb8UhZSL4arpEyQBL8SrvQ9QGL6Vh9zpDB41epCVIyB/yrqD3rmOB9IJvJUk8pzwwekNkAgWbmoA
79tVSwSzzfvafGrLOtsOZcRXHZkYPbS9eSCTOiuk0O0tKOBdA691vhfF6PrJSJZhTUkMGVRysvP/
CBJbRFFIU47yf9Soc8GzYwOTs+3s7R6F4wu4v6imdK9TeMv6K3od+rWf4XuoCCzH1GoP5LDBcvlF
sgzcsDuIGU71Ndt6005rk9QDJ/00oT8uE4tKQLVvUY1he57H5Lf3v8bkRGpU6YKUWn+skPpBcXWC
u54rjb1pvfKtK3QOH5Tc03Wlq/FJXlBH4NAim5rtYe1RBysg8xno27e0cvwN5irWlrdzfCvz9uzV
OXrF6NNI9B/YvvfRiaLjTaCbQ8h7gIn6BlufeqFlARXehhOmD5kWNtQJ7Hj4lvjOsKbQqR7jKekv
VL+x0bBiUm5JBCRDlJQXVUu7l2CzzA92HgEW4sAABz3sASUpOJ7c6tw4Yb2QXbPNu50iKmulz9xg
ELh8257e7Tin+sfMM52VEhnwveErwDfQbCc9SGBjCv9+zLTxBmxEEB6tQujFN+gjyvLBqSn0l9iK
AHmPZfd9mnq+HkV1y3WTaZwnAa6UJ7EIgvQJzKQ4dgh1Php2DYyvE7NjEaD1BAsDiIz2U+AACwub
OrgrJpLs2pyTVthEVoXeewcjtVUELXC+nBLtKFkMIp+V+jnFHHJLCylBa0eIiRPF/anm6Qa3WyfD
uMQhwtsg+Mih46tf9j6UOZE8lZS4Ac6M341ktqhu+/ExYPvcpJ2GP1Ke5UfCJcItNNRMa6G7gYfw
faFtKr3JnkzcEQ6pTt23LwNqfjhJPyh2vHD9KEAYWt2Vim8fA8vuNjGM3YcwCLFnC0z9W9FyEptP
p4SuO89Lh3WV5tlmmMu/mT+C9lG92zqrpqnYtQ1ikXLZpcg53buBuRzYMLy8+46TZrsyIr07BYjB
YfVu+SRvmUA3DuGtIHptvbrYBl3S7bpi8J/heD2m4JwF8PjTiEPofZx2xNVDu6goX96r81AWWOR+
vGaBjOxkmPw+tXe7FEJ4oFfIkkYY98rxSg7NFyNN7WWQzupoM/UhnC9fzIevsamyMAK0UPWRheW8
uVYujva30nNk2Do6PnPgz6L4CrsMCuaMzsoiBYejQV9J6JatCOO+ndNGxOjIHYwWp4WSlxO8erSv
NQFwtwiAkToN9I6s9NnigHjKi0R3Bm5abC1l+sw0kvjwS8KHUq/0ZS3IjknorBlkv7sS6ilnFadH
8aoP0l1TigyM+Vxv9GNfbDCYvxsz+xzpwss5oPcvmYuKZuF2+TKjznJRejTYnblS99Xqa2UZps5/
Y7Ewf4iOWBvByP4bQgE2uvg9Bc2xaJajK9LtDUviIn+AZQMrITh+60Atst4AoU/DDwM1+9t5yfYj
d1Uj1W+e7dSg2Db54SGuQHz11VEWQCW7RLZu5VHLU885LoIUvU9gznZIPR0pnoqfdmGehqGp3nWN
o0TUOODtB+K7JAGGhCzfE85m1rYa2mHXIpnwaPoJdvQkZL4PcelYh8kY7/TMPfZt5N+oeRIgFZtQ
lxsb+4XEaqQMXrBm96uP8gLCy1tjTPpLiYjoF2Yx1sfY6rEjcIIpAS9J9E8VX9lMAtF9q+q0c49V
+zrwS+ulyaoPO8Y4/LYoibJ1Tw0iXZssSIuNmK07Ag2gHkLw/dGYu5YTHmBiDQ8KMmi5OQXHxkEX
1W4ycaj0qDvZVV9AFs/VB9umOO3lQfwx4NiNSS3JylpwFpkJRxmGOWaljad+BPVDBP67W82TKDSE
K9Ct9aqVZTyjRQ1BMSGFF+r7MPcGMvSETJgAhdjVj6r5oeX9hCZ9M+7KfgheAXtsxirJvk0z5ddw
yupYTZODYEjxIceDGmszzPvGS1sOPJK5bS3kRMieRwh2mMqm+GyMFB0HgcVytIozTjYL1TG3U62H
n77WfNP5Rt4zPwNbVXfJMwi8AnjrUN53yhBtIkQZz3YCGJRSlH2gqDh0zl2bIIduhK393nqAiYBi
BKfQcdUn00cxYB5P3cZdq2ms7WR30zsQ19QhErvYVp01Tr97HD6MewP0zGo0ynbXpGIGVf/XrcMI
Ctmf7uhWzY46PaDzGdTPOoHKwrUUs8hC1rvWqsttA0GzmUfHIR3kwpIUfLGbkvHNFmDlU81q1jfo
Z4goU+wrN4qX73M8KSWNIohx4QDgnSHmPw2rJkhYixtV/xinXked0Q9PwB/JO1O3Wzh5UL3JVua1
v1uwY6s3CC39QrbkrB1HIeCDRRGp7qVJ3Pwlaz68ucQdtak4UYOwSJ2EwaWn0oUVhVU/D1OF7hjQ
u2FQ9DMo8dn3kG5sOZhsZQM0wBl6V4dQcH3kEg9yVvjjg1pG9lX+DAxBbx/KXdsmh1Cm6360Af/M
m23qFDlSuI1xskrPeSJa3CmwAd8dfMO2RuL8Lht71rAXw9Q96Z4ZnuXHZTk5nj+e2l6/sk1gkpJj
J2l4OA/pO622ULuaXwFV9Ni81b6m7/yBKksOhIsnMLZX/85Ihl7Y9rhbatiMRakCbCvxZ4qAjsW4
U7GyFeDQFiwveN0lLOBRkhyyyDFfxkDzz9Tw2sXotOYLvknWDphbt5LdBPewdW9ZzTYkNL5r7PY+
oUK7FQm0IUr36Of82/dY0m7zHMMLvNqHgaooGhq9YXLYSHvtAYiC+tDMgPBiwvJ57plV3ACNwnZF
duUlSQf03wYfj5gE9Q+7Mxcj0o+vQxD5m75vmm0gpvgAOjNaTlhmb1xFK9eSh9i4vXaBOXZ7SOU2
OE7KsxcQe8qn2DBZPWoOhfxGqnssR9gDbapRM4iql98Objgfp/5g3csQxlWEAxbX1haUTKJlOiiI
o2Bkd9uK9RCLTbZ+xB8jrFIK0L4LKkio4c5y79b86LBFl+cijFvO76D2EKB8jyZPW4sitnfyNlEt
RJBb+yAz3KX8b1DNXsQsBffyd24KxQB+5kasb+mdFvXjTu2K8YguB8+4bP7b5xT1ouGsYRqpt2nK
1rJXfewZB+DGR2NsjUuNAmRiDOb+Ru/P8B9dwlyn7C8Ft0QwUYQ3HWpZsXGxPE5/RM/T0u/LiJep
5PnsAH/ffrLxZ7qfUnNtDIGxgBxXH+UFmYHm1pJdrbHr4zRfvroqtPPjWCxd7L9OzSYUQXdS5rYc
kC0zyVJ4vVow3mYQ4CoX4bwVyGm/sZj+q4nn1VPnprDkjHoETNO58VFegiCCHSGbfp8mxxhtr9vM
1xiLJgWC3P0uh0y1RbR6PgBDS7vr88G9c/HVuEN+dNzqMFX4W6CZuMbIClJi4IVb4tyjHhXNEapA
fRSKUt9a/4zJCXWeNd18nTrUbyFp+vej9b0VnX4nO/ISz5lkhKdQmguD+9uQarRYzqnorY5VxFkh
cwBlJ4gSfH1Mq1T+PqnDkSwpq01nTcQQzhgG294xX8c6cnFcS8KzlvJd6oUx1SvZbPtsrxqNuZe9
oa2IjHO1XVN7IeeCUdMUi/7YOrrZooXqoINAMms1uyGsbCxvNxItJC8WYVdR2uR7WdoPGOrhWNl4
xoKjoXnl31YPUWHb6yZN01WE08Oq9lnIhjSJ9xD2fettimsOnXmX+hdzTnqRHcguGPY2W466FHjn
Liau2QWwk6IuysZSt5Fv46fz5255Tznfo1qkzjn9Y4GpranAIWTsRBfHGKjg/2nJMVbD1ZCGVPfm
8S5ClHUlmuBTxx1oR54f9UTdHh+QWKrXAypqZVlOj0rkjY+2AlwscsYCuCXdyYvKvVCR4JFdyx3G
Rx0tvIxS0738lDb70xSVkm3lHS6UxVNQiP8j7bqWHNeV5Bcxgp7gq7zUakntxr0wxh0S9N59/SYK
PYJGM3fv2dgXBlEoAAWwWk0CVZmfqTKbKvsIVMMdF2SNXt6+X8w68Q5K5ib4u6sSvKsgpQoJAyJ1
wM99/RiO/ksYO9o296bqEPD2QTMF8mrADy446H4YkfU97nwNJPWat2FVou07l+eXeMKfY4fUze+Y
KWnqU8OXAIRxL8mg9UjOCsItA8GEV0wfusQ/1MMIqgKcvCE4NBlPRmdreI02x2WXY5MN8d/pygMW
Esg+F8Qypi59C8wfpzdxTCZybg0/CHc18s6R1AkYlVJDPDYlDupZDLRIF/8O13jtWuPMx3gNwrje
p3nbLJFehJMFN8VeUsbeqDIFDPhr10vNUNQjj+E8ASkbdAf+hoJYrbLLTiG+XMe2yz/YTpEuzGFo
ftgxdl8dG74eYedMK43u61z6eOfwW/slyrMvtut3hzYD6voiw17dSQvifZ163mGoax0BJTjkwM4n
MNknhnxL7mVPOVJQn0eNYZ3zqlyZVR0808U3+MYFuOCZSpXeADqqqvUlFalV40RH4AmUp1T0kSI6
apd6biS+eAGWiOyTdcKifW/4ztG2/OFiiotb4b95AD6BdTxPw4Uq/K7rH1LbliWS96wYLzDhjNc/
6yHOsG3VeCCQnQYNWBLiAlRXAL+Jy5jMwSq08dJLFVES+tiuFzq91QLGw5+jPaIEPxSFE38KGhyp
loiWOPt9XO0GhIfuHZchc67CkW9XhYhOmWC+2GimneUiT/tHBP+KfWglnXvH29edv9fgKMhM8Ex8
qZkFONA7d0S8XKgV+I33o12DpJ0+a+e3Jg7Ll6JDeKwouV0dvAD4fUF1GY/11847UpXuI0YBh5eA
Iprf6JIjn953U1mYk6cwqdIFdujyTRcl1gGQLIhAKDqcnrL4AvaH5oDnBkCYeh70Jd2mc1HumwH7
W88CFGRkxgD08AzQfSL+cppezNhqd2UMut18COJpMWjRYchrXDJjAMYAT0+axQoEHgNmf43I5/qQ
AoR+4fPp2QaHxCaonObS+PyRt2XxBo51JGfbjOM1n+Vv4QS6Id5nw6ZPTNQaPt9ymyfrUCjnaXYo
eh/Hj+ZzUeJ9AOGyTASx4iQ0rYqzlhvauUai6FkvK00gE2QrnL5W60kUpazARofvfWfhp24cm1cn
xiYI2HrGhVdpODBxkSSH41pfL7AR5Jn9QzsmPeDiXOA20edC62lsXQtcAkoSpJxBoGgCgbi3NeTI
1A5ykATsAIENKFQBunOc+IiU4B751tDgeFNceTb4S+H5e9fz7GcXwdTPZhPsw7nsP2perx1CxE8s
qZi5gIt0szbYUrEBgQ1eja35REV41/zEcgTjg0ypQZQscjhDPfsn4IAqTJlePw5xCgDlrrRWkzcg
TmnaAgTR+1mZFQ7/p7L8AOJFd9X57nAqkbm9x5dRv0Fw0lMaR9labt8DeOIyzCC8oAMejQMd38eL
4Z628pHnCj63Hn9UzNdOEQ7Mhje7j5HNZkTfI8+JF8ROOXquvwysAdHFHY/feJLsif2SpcjzAOJU
s6MiUCULZMB8zow82JUG4v4BLMcf/Q6/7TgBOOrIQnlNwQ9xZD0yhkC1oH1OIx4jhmOaLwbAhc5R
gPxerQeqrj2AKyYKyxxgqL33XGX81RKoulOZuSsbgYoHHuj2KfeyHw4MF2By01a+JDPsS+0Bmf80
DwYH5ua1mjIn5qbRscNTAjEIb4XnEGB7a+73CPcWyQcqOlZVKBmpUMXo6O8tCECj6AsTsYPAZhvy
GcCcXfAR3+btQXdYgKgjQFTOiEFaAacrO1BtHuEsuU/cF9u3kZdQ559IXDPT3w4ItFhTUcO396LM
h/Cxn3x2GkHv2jp47ccf6Y8KdoCHbdaegboM0A7e6DsXcHjP3AFpJv0PRVIgXtk8sMqZAAKNwik6
D4HGDk0IAr2gG5sPRXfiaX+udSQXFVn0BpCu6EOMuBccq1rhYcI7ziUOLKRWCQ3ufvFGXnzDrgfQ
DHDMhtf6GVsKSZWvrTHin70mwdYo/osjDRDBcs2Qv7QDR54zR2q1NxYFfhixEUUqwATdaUO49Q0t
RrhawAANbRhn8EnUe7sGajKCRecnBycwy2EYjG/gT10yriFL3Zy+do1Vf+hat0EC0YD3lx5JAWUM
6Ch7soLXDBSXi0DoAgw90zqQw1VV8xRMAU5qwCR1wPaVOAxq3gjLrXE9vCQYSGAZxzw5MeTBLlmH
zX4EQyCV28LnZDeAgkN3ogGA0SzPFzmQgbCR6MTPdEH2fGSA2YMKoYYTBsb7Hy4CHmX9fR/FN3z+
AYlIBOxEYWQcE6NC5HgG+vESsIp0WMjiPF0UNbiTATBtfHDbk8wXdaefAX0dOA4wa8AkAgRogUfC
C6C0mg5yBCgTRcu1WBYzvIsuWvyPiv8BgBeTsFBIuN6kHk4zSVmUHIAnb2KAYB9MfA8hecHFaXrm
x569Y5pevU1lGi+rwRqeWx2kIOA+GR9wLsyPCBYFKqfP7OfKL/pgk3xLwfByytoxONEd8z7Xbeg+
3olbPKpFXpbdBiCJxnKe62hrsA5nbHHiZa+IyPAQvIljVjYg46iMgDTvGO6r36YNoKm0Df1gWj7g
lup2ssHPlydnc9a+2U5QLgwDUGW+lhSnHimbJzCwDGAWuky1CyLkqjLABo1/DMizqMHQYhXVshPV
Pk42LlwvjUPg5l+oRJcIUShb06hXUYOdWHXxer6PEQO0VyK6m3znXQ1UkVOLYVDWwu8Ttm4ektaG
SFaQ9rvA7BAe1P2QJdUhTjYLc2ODq33vZP/LSLIFDQeMMhy4dP5H1QtZANAGh+3biIFBvDPxJiXM
Knhcga5aTCzJJ6AvgNi3W3ELccCqOd3FbgBwRDU3xA+BFTkD9TwIkzwG3MDfFscQQ9RisJsp2aSJ
742PfYjXcLPzkF9IvU9u9r5maoS4TvdGiIOyxgy+Z3pRP6ZmUN1cSBaMVrap/HZAXPKvWqWc2Xr1
iO+a4MhBCv17H3fFIkaIb1gABequgvolWYsE1A1A4G7Hiq+jkh6Cd/0jOOGAdQjoIdVUGXc3TmkA
j8RrohgHXzFHGDYu+BIuikUwupEsOwiAXbbIUVwqnWpo3rVJRsp3Mqq4k/1NTw6nuqbhirK8He6u
r6ooYSH1rcy8G+quSenPb54RWA9dWYOmdvw+pE7xmttN8TrayRcjHYrHsA6LV1sDxIMWROGWKhMP
EZVdUItzXugi07l+4uB21RojapeNmz7FCb4BqbIACdfK7UcmmwL6yt/N4GBaUm2fexroSsc9lWh4
hM0dvIJ7Z9mci6DVGKCCVBm3AG6PfQfnVWJkrYiME+jpL1QiUzugQetumT+RPjbfEQE4tp4cwGsM
vsWntrmiWl6OzSPCkD5Tc7rM+FBIALXwLEUGjs/sdPQPpN92gF8DlxbipcXoJSIRjr4GTr8h73i7
xLk8kq3k+rkmYGzaqOd4XYVqhi/PddON2CoRxansogdkk/VyAY3ccp9H/j1gdbM3Y7sFnIaT713e
zIgCm9oXgJmB5MbUph9liKRiZP1+1bPSW9ruyM8xMA8OwQDgtzTRhzdEv32tEKv5w5/SPXY86s8D
MlJXLKlqEUGDz7kOP9E8ZebHAmTxDu/nH8DVebZDLfrYACp2bZSahaji2n00Z6tbpa0ZfkFS+JZU
jd7+ifcV/9U2Qd+LwP/8UE7BdNacWMd32dh9s2ZgwIheGY6c8HkTe8/6gHdu0LF4Oxy1AzTVLfyF
tBGAHyKZKW0F4PVgsktvR8Xew396fMXkRw6sUVBIhv4uK5G6yRDljFivftpWyGpFoBFmkrn4T9dO
mo7d19b/AJaVejFk1vBVT7tL54zjPzbgLSIAtgLwNcHHTjw3/+ghfxqstPkaIalzEbWl88HwWuSX
eY7+zAB8uO772T/lNeAkAI9iPPgu6LYM7ArvojmsH7XUbzchK73LzEFlHHPdeW1b7G4hfjoFzef0
LQs87Xsw2dvEnnF2lC91HNhjr9kBtJeuu9+jvvneI9/ssx0B/iOucAo0j0DyHjrHugCppN+ULcAM
sFEOEJzwwEz4JJ7qhfCWC8B6b2rsTyNED+jN+KLZI6w6eTUNMNn7EfDrCH+Z47huxXEgeOBTnH1y
+p0EdUaeOzKsCnPlIP/lMwDH8cAYNumYn9wM0vdI2Syvg7Q+uxlksAPEKInmNEg0F/4BaGPZJ7xd
0iAA72FyEDKFJeCGp0FKpIirmVRiJmoQMZO2AIitWRfsERB0gFMjfGoxExoEvIlqkEHMxETkxIq0
ov86E7LFxM8BDYIvPPaoZpKIQbTpfiY0iBfN74OomdAzQbz+hdaBeUO8AOGIvS/dKj/n4pJ1Q4Ik
EJxPM9AknXUvBoZZBXTiPQJyPvpDx+wFKU4xkrOqylqTnuqAik6yGezePJFmgRwWxGGMCLceuvHB
oz5IrbXNnwkccXej1zgOTmq6sN/cKPY6QqwQsjjiRwFWyR5tgOhsQnMEMYIQ0oXsCPDtvitzULAI
ubS5ZOH0YE4WYsB+0x1z1zzhUFqJbaRiyc4ynPOaQdcdqVIuxZgZH/PSELFk6Efp4hMRxD/Aqt2S
CdL2IsZGth4zvlaK1A5MVh6+O8ZueVeh4898V2BHdXFX0Se+geQ+/3Qn7wAV/Ig9a/m4bgytXXym
z2X7SDJlLbfsi5t0oPMQE5CT8lsHEM69g4DT6+rQOPgptBbusAdVhbnjgKVfz/McfxoYclw8ixlH
QxRFGkH8abId8+jELcBghBDJ6sl6dDwDOVwo8qnHDkNTPlsF9iZ03j6DdSP5lHVZtmNNM8iO8U8d
DLFlWz2GIUgnMTI1rjUQWSGSJV1So9lz7VWB1z5ZO1neoWQ6f9Gtwr0gCuGjNKBwTWQ55L7sGsnV
HZJnHQ1543b9wZi4tBMt+4fKscHIKAwKG7HTgV+0PU3KntgWtDXsZbY0fhnMHBFRmI2PHcUtMuKq
DS1AyvDWFyCM76QlfHzDzzi+RaAWMIsdelaB10YUTRx1r9KgBAuiKAL0aO0j0By/on4NRnhQJpG8
Tjpn4/mTvaFiFSCSZIyL+qxng/naFRU2hGBp48bVAb/5HPwI6E1DXC0wF3Vk9Ykis/ol4KEG0P9y
8wSIEnxMC7ltdgig9XgOHno8tHHsv1XIsLi4HATzITJsSctIKxuE60AbIy0/7Hsk1Q/dA9WmwGo2
+xqfz0EbnoDHguNbepgj8C/wJ2DKTgKjABZN7lzqoImBUWYfqPWcVvl+aIDuS0U/KLKlg4OAIw2F
OYWAk/mYREb9CGAYQ5oNtP5hzQoLOKjCbL0znjM7HJ+Cqq9AYFwhJkRMTrhprGPvkNZAuSnVIkHN
5p/aLrakm1JPhu4g0B8cHgBzxqIC0OtkOtaNm5IW6v/uprEB+rG52FNjuwEsGbkpjTcBPwLhtmUG
wnsYB5SJw4DXROmm2hx9lI/x6qY0Uo4MqEWTpnBTkKz/zU1JrfB8PBsOLnc5cbipl1neC5CB+KWD
m9KQPMYZjRN2lfQk5abY0ZBuKmcn3LQVbkoWKTel2q7r1v5YGa9xOANa4+qmE6CR8GoJNyW12cWW
4izctLWZdFMyzeqa6qAPHQd4pfDLljtLC/DeB6rNAQNy56bUG7lp7XjZlkz63U2RDie91/Bdew/U
sFa6EiLB+6V1ddMkTXBGElQftMR+d1Mas3TBlKTcdKwEZBLcFGTMMVDrrAMNqdyUDOIpTgsckKMf
qfY3N7XMGplzwi+tHmyvvdmn8kevr+dnjD0+ObEn3ZS0oswzdxVDLD/ZAwyR919TKm7ITce6BNpq
G0TbpszDlymopzUObsFHhLDrZ7oUxTZBJocsONic2fAgQHiY0CcFbuWLkbn101D22nMQgyQULFHg
b7l2MdvAZQKfDOA/0Mj2ebGtkX9zo1EPOZIWnO5MjfDfBr+Hkz8vqUittD55aBCReSIR3qEGRAJx
sHRfR4FTYlslMx5Jf0y6DOCcCN8hs6Ra7ryldukeqTQgHWI/a/20oCK1SuruW8+jUGpkiNg5mDoS
79QoYLbBGapuZg/UYDaG9gHISOGNygDeUfxxzd2BmpV1nB+refiihsHuJ968i9bak3EatlsfRz1+
VcOw1tVwktqEexpmKB2ETTWTnD2peVZSLw27qndUBN+Xc6p8f69GQdAm4Pqm3kTOL54mM5GVCyjD
DfVIoolbiJIto/j98ZeefnFSfamWzEvSeQVM5GFDDYok1p/i4JsaBKFafI0fu0C6TACq+ecWELzi
SVM3yqe82tkOOMXYeT34hXukhz7TxbeTcFXFTbDJwCAsZYiXwJF3ZCCIHGrIorQP/6LVlAt4uto4
U0dNBzbcv7VqxFhq/OtY/7nV1IWIAEjvW2liLOrobizqyTWAz/QvW3W2gw3P2Oe71tLdC8Cm6mPJ
2dEMeKnhkxApi82cLUtW4ylTSVw6sAUsQAoDJilRbBGSfWm9IVzbhstWSobDvWKftAiyo95Jb/bn
8Ox5oLC8dkd3gOt+xNc6srI7B0NnfCyWmth9lN0J6+qy0TdwnWlJMrpYyBJ7cFz+rJPFNESuvZqB
ZZ2pQFpzpIcLIBm5eyXDxvuIHHYEDDTCEtJzam3cGVExLEiPrOYIgTgVCPxWTamBESLoFmAyj3Kt
+jH1cVAFJlLqiZRdd+Kbecg1aTDJLDuyD5bRfLpZYmeXADvnQsNJe10OHnVrPMi+xOQ1EGatugDv
IEpW2DXbGt3gysWkChZZ2SNyUXZSTTwaKe+8tVNW7FFNI2qNadECZmSnVsDHHuYauWYt8OV/rUpu
mNrebOafauSYseA8+UeS0IXU42J8qdsYHNBXvzBr5JX3Ng5Alcw2QeGYDnjjVcY0XdgcO988GlU7
r/ox01Z+E31DWGuzn+J0PNPFYv14xsn1YRpN/cEDZz1fpx7eIIMoOymNSe8SYCcAxqvPEJioi/Z9
V8wPeR4cSA054agop6Hat3z8djeC1WvVVkOEwuKmT9HJCF43QHla9pIqMuq+b4d0lWtwkZuuwxm/
pDwesCdDQ8mOcmxOacZg7G40x244I3jaO5CZ0uIeeWH4ECsfZWOeOdE5LNY3XYnk0mObhFvZsVgX
uosjnF/Ptv4mbSMZCwpta+oBkPtoxSanTzeD7tZLWk/SkYp5qK8y19BXVCFtiWeB9T6W2Wau3EGO
QtpNCwYYr+5ApXp9QHTHtfbNj6MY5BVi+aVyz0AI5HXHG1lsAe4FlJqq+dhFJTajQUwgepSqCFV3
D8g9eC9STZc5+k5wA8nOpaId6OB0AO2DfDikSPNglh6vzVFLZbdyFRE5iFh5bujyqSntFF/BizFk
tVxaqqBHk4XJN9Y6tYAbwLRYFiO513tNtVIDLTEuSC7284UqJ/70XnMny36vID2cHP9qTOW6cKO9
i8wEavsfu1I9Kz3V/b1FSke1+1vXs9t/N7TCX99bpbr+j13dN1Ej/a2JkrWBCaz/Mv3xb4xWze66
v29Ms1NW/22yUw5/M3iy/zddKR3V1d+6l6ugdO7a6RPvl6U1D4jbhef8TU/OJCzrcpmMlr4MnRrv
FbNuH+iOLnnAb2Uxwo7wrd6FKVur+r81JFlgo0e60zLvq9/E4DijHjTbDoH48cf90CFt6L1/QI7h
PnbjjK3vzKAu/2xNYsQBPmKLuNjKetmj7Ov2Xvb7xxjUBV1oIW7tvG0tRyqq1QzItd1t739aJfu4
W1dVpKmpEZUBas5DyFwLucG/FpN08C0BIUNCYDsf/hxV9XPXTo1MKmoU1YLu7pqRjNr+C4NJGYBS
gCm0wfEh/Opv3ckpqJ7p7kaoatSYSkZ3quJuXn8bT5nPEaC/Bc4AEhF/8/n/1+DSQSzkGoE8w0s2
BY+WoOgDcT1oWJbIIrQR/cHYHpDP2CQGKOVLiVOfRSIwBVJs27qOnkhd08odqYuUrj90E8ApM6Hr
zDagR37XrXnnvzQ9UCAJ1iBGv6T7L2wQ/eIN+f9mw12/ZC9vwNRrVDPOcgUiu1iHOxuMJvX3kzkC
6kvodsLeXsAwiHX4jzaUYm6/6971S+v7L21gbouvShNgZP/dBsAz+3v9ai/N7WrvnQ1/072uAxgb
9A+Vhqgt4Ogg5Ap5NCn2D4ps8JGHos/L3kyAP5wNzYVqgia0Hny7O1FJyavaRm58lPQANnLrC1WA
giHZpX6EcGTRqWoxmtVmAj7mo5KXJkM+MkegwcyHHoDXfs9OE3Y8lArdRZWT4OS2jLaqYs4z+wBK
67f0OgxVmpH7qdXmGgA8v8wvxqze4sQ5AN7tVSYMbsH8niU9Ymqu8iE3jVVszSHII2A+VXCAkyOP
w1tVtEI0IDB88HFnmo40ifSq3nX3yA38rqwkuV/ETx2Iph/kLPXRmzcgjG3lsivljuOl0B3PSuKn
QbyqY0+X1tAqA6nbwp49A8zZr8lQgwjhnIvKcwC8eK0AwFOwawYrW8iHS4pOHT0ggaQ8Kr1kGkH4
1zAmTaKKX75Bg1JDEiv/UGbWRnnjH0pO/lEL/1CyQvhH0wFkU8noDlmPf/WPevbalTKVfAR5GbK5
kvshiCVNc8BmGz2livf2ITLrN+pc6Rmz9anTWX1QcuUfJFO+fPUPpXvnH1RhAR6U/EM+X5KRf/Q8
ePcPkvWMe3vm2t+VNSTPyvTJ0OPqQbky+QgAmwEuf32YciykJgkfUeIQDLKrIsQbPilQxdVHSKTk
ykeUjCUgyiEfuVO++omSR5717ifyT2EG5t5lvP27Cu3aOgQhsAkQ/AdMVrrOpcePgdPa8cqIEVeA
nJ5twUbIBr8ZN3QbYRHjFe8mf2mVId4DrSQ+RtNoxSu6laox8KrAmFefR9GlHEPequ5oNCcHgcQI
IDggolTNgrogxdGz6nEj21jOgKi5HoAYZJtUIv2bngOkgqwrE0jIgEDClO4Np1Z94LqHqcmQ4qOG
uxmJlqEp+pfWad/nTibcrMzN6H5h+cvE8mbkwWKa0m6asJglKZIVchbU94SQ6x1oS+XCyEkqRbm4
HtYkQN4Hctiua3AzKnUJwtcRWH0VEkyUkmxOowEz0FkPuQG4NHp29xPo3Ng7uKUIXxfPk9rUoxUc
2iAG2EeBHLkqCE+8M4ZVM/NwRUWq0DKL60hUZR0C6axLodexvlDVQayHoDEYwJicIhxD1ZIKa1oP
ST5mtJE1sjOn6qyNDz7ChSzf9DZr5rGGTdTtHIWJLm+lSuJ/DBt8fFNtRmORjXd2k7IcsPfmbj/V
zq3dsuZqs7RBLYKB1ZE23/RDt8puKt7aKOweAJFCFZGf58b7EsJkaxz13SzWV5pM7RA/Nd4s9c3C
XU2+6V/aKExGbID9cL9sA1CeEU3Cos1fTbadql/cGEBKXllayuT7Rahgt26VAGUQznFjtwao9lU+
5O8uIqdKJsfwDuqZLje+8zezyZpZrPRfzTaQBA1UPrD40CLcdOZq+D97XWmqVePJu1+mU+lmYcn0
Snh3wUGawzjoOOvRuCCg9RxUTfMBARIDEinsFFCiTvMBpK3WAcgroEEStXkUFDvWRhawQ1DkOXLd
WD0MyMFAMYlqoMEm2F2jYoqT32VbTOmDbOuECNqd8+hExQpIH4nPchyyimHLfzQnd19BhJe+gt1y
IaXCtN4qpGmx0w+Pfe+lspJMC3rv3TQOFq4b03BSlG760Lo1DXD8t6YhYOzdNJyfAJhLmEaT/sM0
nnuAuhGmhaa26Aut/oC01J1fAVOhSDX7AgQI+4Jg9ACZJ42/cvzZvoCOHjIGSFfNTwE+KYqkFyF/
GXxaUosk1EcZNl/xpJoDiUgdyYMDmKULoLyJAaQscMM9GCURPSR6JJlm1u2ZZ/+ozkjcAe4hKOME
AE+/bPQSwAkELfOBHfjLRpxR1TvEACJ8+Wqjici5E7cd4LH+Mpvuirw6h1MFhMurQUUeGcuwQ7SM
kulJbQGnAZnCykidD/pji3+qd1ZmnsC0YojuEEORqRkC4paZzaKtknlTG29bwKpJk6gCb9PO0Z2y
A5V8bYg0zMHdxIB+eCQZjQW4RX8B5Hhjqxai9fm4YR1SeEmPzGw6ZJS2OGlRInln4gCBR91JWY6w
PWSRa265U5Ou3E5bI4Y/RDTwr6fV9nr2gDDkV7UO0i7wCM7ATztTiS5ALQEZtOYGO7KSZEU1deuk
AwKTLIrnWJhae0gS94tqSp0DtZbXRSE9giRF5mJnfiiMPamSVeSkWTO9O6mUXZ1U73IAzvi2UV1Y
euPG1P53ByUjyxopddoMB1X2Aa8/3CNXCQAc4oHSxQMy7ZkB9laJaGRv9l8jELg9kFyKrh6qHpby
UCXTrPLGQ2+WF2lbykPlUs4Mb22/e2jRM3MbThyfldeHRR6aTNONI5NdVjkeQj4gsOM6IeWhcgRR
kc0ZWKF5BIjyqydPRXXjocr6zHJuvFRan5j+ogAQrHR6Mmso2IDXBhzNqgW6eql8WNJCeGja1e8e
KkUgvVpUOq92am0A5XrroWQOUruzh4B3r2odSG4ACODOQxsTOeZzUAGy9LoQ5KG96bx7KFVcPVSt
DXX+y0PVMuQlYGIR0WzsSYEqCg4kTpwNINZAPBm3H+pF6s3V0euMRVIY3hewk7B1Z6TFHsdJ+gcd
/AQI4WNfkLQfrcvBFezdACPrS/ZI+q7bF0Cfje0HE/R4L13VfST5bFaTSFKMH9vYqZ9cE1OmCis0
gRrWz9OpSkegPSQzsvm8zPsyGj6IQQMnvgTYvjllGo+XXJhkBNM/XhvaT72jI90nBwwQNfALAJ8j
MPFlHoAzGzINH4xCPxqjozbp+ZvnA6UzBhfOmuQByKiyshVg5LW2axBOJKeG9M/FVBT8c1OCSsAS
SKPZ3Otfolcaho+hB5gAICIwE/ynBQCmyKx4BnIs2ONESFRt0EqRfsYBNEMrhdRd95UPrlwpsPiB
JhcZKQ+IgbpfqbaNgNkrVmq09feVQsLG+0rhfMoG9BO4VuhZJKX7vlI1zmROAAPhS5qhbhv/dJ5u
3awUycVKdaHdvljO/L5SZGqVxUfXy99XqrEnQMOLR+EN9trQNP4RONbvK0VT1uBRI/gQb1Zq9n39
CzByhY/4de5tsrmLd1YX6p8Q9bDAf4Hpg9EgtBC5/90F/57bi91wez8m4c8B+JWAQsGF5N0wH+PQ
iI5K3uJ2zTyEIJEGVeSaOGSfwU5jNYaP1B60N3LctWXXbUmPLjNiwGkYNYLs+Ncwmo+nuuAIiF8D
aRnRuFQuRfdFzJGLLaqpsSW6B7t4t6UeVPf9r1moYTXkxNMsZHvqHiREON8WhlL7myGwHErepI6/
AC8B8AauutfFohECgDTBpl8zkKPq6U+8zIBlvszCc5WM2qkFc9wDDleAF5WHCAIWMt/0tNNka0hv
ZuVthZG5+AkEf9WaVOhCLVjvtDsE6QJ/X7QNkkmzFp64be2tnYE3j+SM5CY+qBfarI3bmzGjwE8B
gIItGtIkA+kuKvIG2QwA5iKrhOF0R+OWTfbMjD46KH2qdJIESFfM1FdU4QGwc29YxqfczfUL6wA9
M5petvPw0oxkkTzkW1AO5stUVJNOAPjAU2fgZFRnCG4PQbpJd0Yffo1B/nogLdIHulCznkekNznU
XQLcpoeYaadiNHrsfIi2cZUcUtc1jnJEILPhVcZLg/V72RL2uUYEPK1fFtBwWQhoh6FC1DbEJBnC
SaCpVuZ2AOZVsEAWEtbRj4OFHH0O0viMnMmF1CadzHb+ydreAoEKJkN9YesSUN9Dy9eFtm+1IDwm
DSjcEf0LzndxIZmJGEWgBIhyOU+IPy7KkAn+aR10Hr+UemQqD4Dixk+p6ojusvgbPpG0w2Tg9Xf1
Nw05gO1rCDfKkKF4N76ySQ5PZdkmR3x+oM3tXulIQ5RhNCD+gLx10ruANaMZaMjSXXkjUMsArJe0
i5auDWC3wLqTg8Sm9hNt7Ux5eTSRQiAv1u9FqiWZ3yKlDJE8QGe4KgfAir9pSxVyFGpneJvK5c7D
+5ApYg4RrSaGl0oGeCgXKcAP1tJAGkcq0K2UxkFibPBb81M2+nMuZEXb/mwz5K3/NsmbEd0cecPM
zZL134xWs1bLgejQZKtp7POf5it1pgFxsRUIKAyfWFpg1hdzyvfgcge+qhDRJfAbIKyVFgiirzIA
mATnwlrOyKjFW5iQc/HWWOI9PUEKzTnr0+lsminIyTT/iDDQSYp445sgEz+B1GA8v4u1j04EvDck
EOiPCbgbHulumFL9sUOMJaK9EnwT/JIrNWDmmw9zMi8jYP0A8Oh3lWCoQCxRtt9JTr2ZSTO96xVN
AZDOkY03w5IOdQ9gLIZPGKCPWKzZzlMYFOBHBRqhjj/oXQkUvBe7MF0kWCJuePLyFxIFlQg8nzME
VggNb56rQwc84AUV5SVlTwABHYHEiFZJFCU7O9ZghGhAF1uzVyOysy9UKrQkB3tUGIA1EA0KzUUy
lHfTYeCY86qezHnDhMIc1/Y5nbyNbD0iBjNryhNCk/ulOzrjN+CVLNzGBEC5AVaQTLPGF9Mv6m2S
p8Y+t2Z+Id0I+xDIMgfJpJfixM0Ov7YR6BKCcmX12DICDWSJwz3XqpaFM+I/dGsXYE4E58OiiVpw
L1JZs4vvCLNyDqHNqkcvn795w1QsXd8yvpmtgyyrMf8JlkS+APw82AhB4LABfFT+kPqG9Wh5Ibi5
yrT9hGyvU4mE2Z9R4B6Rx+1/0k1HfOh7r2DEHJdhNIwHJNBl2SKeAZq30Mbgem+B8QUBpvl4GEhD
6t3e/ymhDulCDakLD+Caq9xPEb8FuExjmNrPes/wj2Hy00Ma28mzDfruhak5+rfCyd7wUui/8rCu
dnM34nC4K6sPwEA4WWPhf3XiLlimkTHtXM8Z3yawxKwKVoSyCDSOAOHkXrfNzWx6GwTQ82hVwaYU
xcz13HVtI82aamv8k9sEeqqtqSurbJAIkLzYhqCcD/r4wMcGXMzd5OG9vF1Raa7t/pnh3XCTNXMJ
d0OxTzsb0SxAWHf0bjokFhiE5K2O/GvgkwmpVuK0S96aJA0aazpQlbqQ7KZa3lI9Yv8yc8m0yQTr
uXv0vTk5ZnZWTog6bGwgySX2sW5dYz8M3rDrGwD9ZzF2z6IkCd4qRNIvykTjPzgDMkUBRpdFW5t7
z6+sr/oQOoIfN3hJQ66vceQ1PALm1NmDMaLZac7wQ9ca96mP0zUHwexb7XtgPgE76bJM6upzgaQb
AMcW/mOTzy329vmJ5EZm1CB9yrytyZ3qs13pyCGY4w9A7sW7QxqaS1vI/TmzFmzW+KmPcvaUB+us
Led+VbRG85iJSx4h+s2ox32Uhk22pQrssPwPY9/VJCnOdP2LiBAIe1ved7WZ6dm5IWbHYIVwwv36
9yjpHXr62f3iuyFQKjNFVVcDSnOOsTIihCwmVTfXWaaVQXODHVRnyRCtExy7ODz3rZNIQauQW92B
FGcdOgVSyahD/QqE9rU4k2xeBnXqoH1U0tyRkK5kvrIQ0AaofDXRG/N7bQMUiNcmQWALdBrpbJIy
ix3iUDyTbVToCyOLLuM4HVCiNlnGhUzn61hWsvoc8Mxu9L8XrJf0UHG4Bl4u0Gf0urPxfKqnS5YV
QF1kaGPQQ5pI/OjQO169B9578jT5TnsOm+QbboHJEx1Y1Eeo23THzSJzylB/OVEFmEBY0USEdDHK
uaM7iTJWvIIr7BWv6Yhx9KgSAj65eUNowbyBc4lZq9YOkxV2bPEhiGvzRtN0xkwhzkBmOIZjZ1rv
7BrEV9elHYjtouxpWzLz+5NjAvJ/kZAY6DzxrkPjynpomumWrFOXs/MYg3WLztKyejv7Nxmoo6/R
NIX7D7rLEDRuU4USKDj9N1f51LKVBWSuzazye/FeXwEtCQjvU4wo4r4Z8g7AH3TsI7CX5RkAxuZx
6EsP6KTIQq3tKqgBZ82hSwqWXcXA2XgdVCSvy6Gpq7ehy/CoNWzARNEsTYi6QyqLxryb2NkxHADA
aVmQpcAEfZsPEhSetc6b5XsFYHzOVotPw2xKsKfRutowytX7JUkxjNoON3RAuQ9It67cmhc/DK9c
F5kEGVEAGF1gLCbfRIh/47oS4nmqZLKzAHRxyYtmPCEubuL3NHb3ODeijRUx57Xuja9TWw6/hLWZ
/VhD/+I5TvglzQVbCxG2j6xHvKJvWXXuQts/B0HBdqL3co2LC3y0jHl/WbK4x0Pb3ibXy7csdoxt
7ccdmg9HeQTodH0E+kh9rZQd7/BSUD6Ztjuu0RsfoavK+GEP/fijsFA1TcSmDAXB/VjxH5kX/5C1
l30xVTtoTLTmadS+cVN0dn5XvDjMdO4x0CCZUd5pwPzIvUdp/z0qEJohER1GT4BK1ZHTdpG1OnSe
NcEILFxY0UTQG8GVhcOWRHaaNOjGP6BXvLxOdRef0YrNd64zVM8sGYHQ5wHNnSU/lOagB1Tq9wn3
/8+lAmTNYtOFJd/VQVA9cwUAOjO1/rQZtE2tbQR4OK829jRnIJD/THwTIN1HCbjWL8oY+CVl3Aeg
mJF8iaVTbG006R6GOEu+OGK6e5bpPYLjKH2SU/VARjE3TNBIGOmWhmapjNVQFyBW0S6Rp4ncyHxt
hyS7ln7IVyS2G95tB3cQh1lrKp8D0T+VYJPobGxaL0mAbvTURZWPcoAMqfA+nBed7O+FZ+eHwCov
ge4UBYORcRLKn0eO7pwlucEs/2qZEZDndf8wyejQFCCZ5frRo5uNFzkvg4c8kQPqAOso2pa6A3bS
vbDz2LOrZm3ZXrglk5BaiGUHyuUIj7/N4oeNk7vJAllujKJ0dirqkSXVV0oHWnTwxvjoO+7fH+Qp
ByUsGJGOJB+FgwvvwTp8a/Fszeo4mtcum2zr9zm7fPgEnmO8VKCwP36QY3PdgfDL7fY0gXqajdnq
vgD9BRgNwMlF2ndvK2RdXG+Zij38y+nvwUq7ap8k6ISaxzJy8KYS2J/n4QRY80sZoOGBWrfpImsQ
q8X5HdvGej/hrnoa9IHO6AAECX4Suij2P2UfVGhIymS2DEn2wf2/yT6oLO69LjjICgiXi8/lyuwu
MLcDUJBWcuotdHd4Fhg03RCtVSzakQww/JhgAtjTE3YOJJsn0BnyoHpQxsOStOjMHfnXIPQBgafl
dMDbv7PpTSPe+mANnWX4HwqPXZ/+JA1amM64vQN+SnpfNFHRIFd9WifHRRXJVmvrdL7YDAB9DFee
8qtz0wLN+/eidBa03hpFYO1tub6mB+6Dk6OSRXoAfOvRwp2V4ADNLLw1ZSqAtyEb3Ms08WM3xW2L
BkJ+DD3XvSzr55mr1l2f893sgZwFmu5+vh5eNe0tKv21NIwaeUtcWTTm9XnWFiP+n5KmsrbL56YP
SB91vgb6EvBlLGvSmf7GRtvCV0efO26wcwE+PQgd6JOokjUnZfpf53Xx1wFa+/AwT9Lfj3XKPMzj
MfUiVBia4Xp25hupe26xgV/WtAF2B0CwDlvB2Jw+B/zqZENynkd4KXHOSWU657pF8wuCNNkR4WSA
c2q0cRaha83uMl2pieGoh64eLrPL0EEv9KkRwl8xqQ6sBsWTJ8G7G03yXCW+PDf64Mg6BYigPh0z
JylXog3+EZDqPKZTOpiIxO+syftCI4/MP7qbpeSUpgKXuSvwSGQHJ0epk8n4s+eVxguLviV2rT7b
vhM/NpG6GixsP6MUSudYgeBGkz6q304SYC5rms08/MaK0gWcPYhdo9o/1Y4UT5mfRg8IlO2yJMif
SNQHoPizM6teLzLTCvO1aHh6aLUV6fnM2xip0z6Q2uDXSAjF08vsVnsbLQvPdYvXm8RBgOG1CL1k
2w/R3zneHq6l0wFlCaC484FkNAQEzNqLY3ZeRB/UVGVGa9CT1dsPEzQkx6B05Pum9r79p5M/18Jr
WoP3vD8vZ1lnudgP/gK7Ql49DD6uA8h+Y9NHIt6UmsbEsut27aJxcK+IV0YZQOOplSv2NJ25QQYi
hDzfF1Lf4v88ABkmOiCY+7TISc1C4rFdAfwDOFzu8GYmfFRzV2VuAOgFrmiCVGjIyGTx4wvAhmM/
VW1jVkwHn/fRyo5OrIyKHy7IlAAamaaAbwO5t0RzwxGvo8UdMDQDyM4H/q2f8IZr2MXPpGm+eygU
/RQkysd7FhBKwvJTgCblay1ZskXj8vAqw/g5S23505vGY2sm7l+JBKpyxQ0bD12/OvW2MHa+ZVnP
Xi2aFXmuy1MbDWK+mhTd8rtsBBCvNYb9Ywtg2V1bIxMBvsocUezadEE8B04tmqYDCHM0+mOqtosM
jYTAWFRht2tzBqYFwF6ItcDr2R7lmcMjKYqpHZAmMkK8KEJGEwn244iBF6gIyXXuZIjMZzCvBgAa
wdXQIfOc4+iI4UoGZuM16PGq2Dp2or9HW9gvbq6sp7IB45Fw+QsdclcBdKIy7jSKhC+xI22MMw2x
Hyk3IHcI9jRE0arcB9y3N0x7A9NLhlxxPM3uIvyro3ObnSdurQTiZs8lGhwfVJ6/KpZFr7bMupOd
1tPaqLnxueHgQRsVesQqILCuAq9F9VfPKhA8aPRmexpd8BXGYQwi5H/Gs5CUps5zZyVTn7WFLHe8
r19nFzRbJtyIL3Q6S8k8soEJAUxb+GSB6+jHOVYClCjgcevBxabvK5A/zftykFGJXssGJe2/5XUP
rkUTlNab8bcMO351NhPvEcxn5r12UvM+IC6/CRwgEzpoSd+BU7w5gIncfu0QPRGVH31zY7/YYu9Y
ICTVui81HtGd34JL0sN/Lzrgy4vD7eRJ5MEPkmcVnit1K/qbYYSowE4CtpoNMvT18tQL74gFFGCY
l5rOHiswgBAanoW9fZg2hyAoP+dm218EA1FaVwn8uXrnu+/FvljL2CjWiIfXh9AxLICm9OOdAYog
A0YSfqMIvm7tpk+3gelA263ZDjRN9QMpB1wWxzwZQLRM2jGClEhImsDe0r7wijABFsq/0Qgcfvwp
9yuxSRIbgM+0ev2qsqoHfQrmxmJIQUg4RhuD1sqcFKBpQl7fzIGHG3MACs1r5VGmYWJ5MF+3H9f2
Q5XralmsTIeyKKqtg43pdrYA6u5mrEqweqDlcFuMCFYUCJZc6Uxobj2WDcCua6LLBzlpdMDUXktk
/d5MtT3q828Wepv2nuE1JzqETo9GMTpVkwEGejrtAc8+zxd1+3ZGEzR0gXTD1krrpFLBhtTfmb87
nad+u6Mh74D93FRes3qnOJ/S/OS07nhW2F6B7rBqNrTyu+XRaojsa/MpYUgalkZYm/saGNOb3pr8
9TxuI89aIzQSbb0mrG5VwqqbWUvgUnSaTa2Jp2o3aw5JC1Qxy3T3b+NaPFVAljmSYecD2mZjWv4O
6GPNGb28FTo9mV2v7BYxPQpSvDugoWtjVEa7JtkcAFkiKyQENeXK6brwvJiVHW+OkxvbB+XYzcZm
ALftgWstalb86gE8bwG95juPc0BIG07z3AIfCLFB0Z9DK8bGtk7dbQhU85dKAKcTwOP5zxgVatpa
ZMb3Nhkb8H3arzHz/ZsfS/timD4eCQV4WTy0+2zQGp2u4opnh1ELJ8uarn0L4HRtUPlg1QQDEgjz
9JDM6KzkQ3ADVQlqmxmQjv+ZIxfSRZrV60Dt/mHCQGIbL43mz8UFYCwqlEGX7U4OP3Ig4/0SQfCc
RAOS0DWokPLKbO9hXUaHyhwAIj6F4AAeAcdcM7f7xCrg4vY1838E8Y+JtdV2sgXbd51wd4kRFKjh
aJ1yWwtQgnho+TZqvwjwDFfFtvQQsLUKgTHnBX9QMZiWG7vcSsAcgY5h9LfzLNJv6TUAO8w8RFPD
sM0VF9ARcmXZo/guDGPXAas6wqdGM1dvpj+NbPou4zb6kgE7at2CleARCDjNjiWxdekUT06IQ6tD
gzvfDdSR+bbN2/IlTRUahaVyvnph8jC7bD+zwEP0wE7qR6MN5NcyR9Gbmmr3GdwNzTZWorqVbfkz
shHPjIB/nwx75bjm1uX4OwCqdxrBjxQEwwYodSl4nQYk9TiosHJ9mGcE2BAS2wJOn8nYVTjSvNqh
a615lrFDKbpDDNrqz54Jpj0Zec6uclzvL9C31rzqvgG5vMZ9q67wPDS950pMn0otTwHvvy5AeHvD
q551q20bRTV4WfyGR9KnBkDtz5mDFxtsk+qtO/XVerQQOkbesT4ZqOfMgRj17jAEg30zBqlQMG/L
PTq1QdZit4V9w5vzOwvSW2y9GnRjjiW+NKHLd1Iw9gRsXWTrVW58Z5O97RkP/5IgHdz4IUKHgOVS
V4RX1WaYSuOrATpw5PGN7yhLw5OsB6YMAmvdFjcw3Q7Jm32fNyNIIusf5BGlDBfbdOzXnCc2fnip
PA8o/X1INIZ8Wvrl98DbtOTQRjIOYN/dSRkg3ZhiL3v2eDECxU1MmwRwBM8kK/wXNgJZmCSIfvDt
EE34oWt928RD0i3WU5hk+KeBSWIieaUAwQdiWAw9C1CaXmOhDg4aZINEjAQ3QxftSZYapv0gI6SA
fvswvHBac88Dzrr2EdSyuTlgX100RBJpNonCABYo/OZBlFyH1EbCDfpk1Fq4q/gpbpOJ3UZnYRrR
GbDEicT+688xbjjRedAHOqNpCcxxvOdpYWXawl0vU+SpAJX1vgsQtvltV6S4j2a4XxtWaq7cMpsO
saNJEbsIN34aW36j3sYteFRA5eZiftEHXwbggfRhkdGQJkCR9+aHdiV0WHzPa5Fdjs5oEIGimDXr
1AGQ8iFwwT33YvSoNrOaKPwc4gYGGOYRMS09FE1ubQaUrhxo6DvIHYZN1V45MI8+qynd2U5So1VS
8udYJVtTi62q5te485Hz1D4at/YPE8qgN7QgwF3zrQz6cE8+gBUGAqTW7y80nFhwLKJWPgEAHEXs
qbUiI9UU7GbL9hevvF/YY3tnV9ZgLVD9D0AHqXPbGsNTbjUWeOiG6zh5pVhPgPbY4DHib7mfYjwM
ztYzwdNByiJEBKRIUFs3awPF3gA2fmMfyLPhZsljq2lPcvSarQ0bVKVdWGcbk3yByeQ1tXp58Uz+
GhhjeswQ60TwGg24e/yMf5V2m4YoLgYTbAZ8+22CiGV4QrZujzydc7KlOSK1ngKgELHIq8DdfQ30
jn6Pn5T9gkqfZu22gGWhoev0/nZKOmPb6L2HhyroozNKhQgblIuCjVdh8a80UiDbASGttVJhGaMv
H4w8NajRH2myChwBhp0RhKfaEvmsbBOhIe1AQ6acAG8OabyloZFF7GS6lrOalTNLPAT+8ODlhtq0
vmfvBkSznzxQWG+8DHSyScLSJ5L1Qf0yZq68kAjb2eSOyij0HVpdto67KT2aQQwAwd8Gi5MMQI4Z
GG3UvzlYDP7TScND5MDDvj9bLAaavS3FY8rb8FyqKX9s3DB/RC0VcjTJiHTTb1mdA0BR2rw6kIwO
yLVMa/D6OLvJr8CZCowO9OGEmdqSG9JJUc6w8dPHUoTsgQ6ZyNZoWbWvi2jso+GC9+E9kF7NWYsm
ZS2qQ22i0uvDxBTzGDf/vtwsE762jQqfr5xElvvFOwDl0eHkjF/ioZpupfNXzUJ1BcQtbq0SWHC3
CiCd+zBwylUSNYOzD8sMDCrIQQ3uEygS3DtLgPEFonLcrC2FSGONOHeR5+4THXp0TblGGN5F4ThP
Kuum/SATvgYnOCx42NxtI2ivNOsAcegkWgX6W+2d7GujrAHoGNUnUmGjqK6WA9Ka3yu4Od5DelNY
e9KwGXfvvPFWAjWfB4HH6IplAbKL1XApSj+4NfoFjw65HkrLu2d5kZ8+yG3DircgmwLzp1YjXVIZ
TOxNeKt2i4/FtBXDV9cL4+OiT5NBjeIKMJgiafnnNQR4wbnayI96FRi0V4vP0hP5CtvE+LB4J1sU
QFq70E/dWXmxCPUbq0KlzJ8fkIaIBk+rPFIJYN7++A7QSHP3my5CGe4AVsWoSlYyGcFw7/eTiSe8
6QH90vbNM43psAzJBugzuM+VYIy7Rm7ATpaNO7LXBwhKutmqKqXzOXeG8ShaHzBjelgoMFHyHJk/
rzOdz8qUqIcKTHWiWSfv/s5HlE/SJAqVQMLhtS9VV+TPPZc7UmKRF1yBg/e2QNaX7xcA4sTbAqRM
CzRFq06jlbif9QJOA5DogDs/0AkctytzZPLio23j3SEAivam74AI/mHig/IyREVJczYHPHzgiMRZ
1dX5hunSwHkhmqpA0LACeYbYfvAMTJ0GNUC/L8ZV+XBIiuDtqsIIZVJ+9jSNdvKY1XYI7jwT+IGg
9H6kQ8f6YNcUdrem4aD1VF7LY5vKcsWCNJ31Rny956RVd/IUKz7u8wKZ0qhBFGTM1UkFSB/VEVII
nEfqRnLPRfh20F2PUAp1vITO6GDbFdplQuf1g5ysWSRB3cSQsCePZLC4RYtjjNAHM+bVacI3PVCR
KxtZIDfhh6n0s/2Q2NGrMdbnckzMv/W/OmLkYwVMAnNCzLiKtkmY8m9DfySFsgLzaFRk7qUKppUd
O+HWipn1yZxCkGBZAbi/nZZ/UpnzNiR+CyQUOKDwcpTlaGWalSkYyAYQz5MIb4UIV2l7Mvj/sCd3
i/d/s10u5cPaNGyicQ345Oo4jao7+V7enehs0MNFRhNNyd+rkOyD3qLyb64sg19Ce0yOoNHIxhVe
I6KrFPvYTGrnxL0iv5ToBK/+znqZP6gGNCcNKlvWaRxWNERAvXlEgXD96IN3kEQ0it0IxCpGIRFc
8Y0E+69K3kx94C5QR9J+RJJAWX27YV6Ct/rsOe1AOUjP7ArVrWfb8r/S6wGJpjDztimyDJv5tSDx
QLLaZ4ZznF8BrP7f7GfdSNTeNrF7vgGnr9wJzZ5e7QqgLYSamo4OFvOLU5y1W54OvYv4ISZAKDJp
asNcnqwcaKk0pBnuYXu7+z1DMpfb0H5nCIA5dkK2E7Sc2UHiw322AGt4skRWbJu8G78GVo4S0Opf
5bWWA3X8oz4HlCXIy2J/W9oMDQ5WXX/F68+jOY0D8vLNunHKNF55dokCNLf65nt4158A0fei6sRD
33zRINkmA+C1lzbQl2IfNBI82se9w+8CZR3oI02tjdFm2QbZxe7JHEBcgE2weaBhE9XuI7f3PM1Q
4QemRWc/VHkH4DEEFCs1dk/MRum1hQgQ8OYgU6WvHhpQrZI5aXSBA14YEw3FsxeOSGnRqQoEcjDo
3bS8Vpw9ANj974ahJMYu6wTbatG9JAk6ZAwD9zbAuakX5DLLJwQr1qhw6F76KtCgUhn2nZ6hVmUe
qB9u9rVnvvjle/zrmFrG50SEDhptKnGTYxODgwxk9QpFJ48oxqwA/B+Lb24SH5SN1p0wcOudkTTD
Bu/q1TGfLP5qZfIeeII9hg4Xz52MgdFX8tfJwNMszX1vTVoI2r83KtPq7lbe9IiSP+epfh6j0V85
IEM7jPM/U6b8VYlWiIOLf+94TfM09vQ/Fko9msfFBpvY5pEmPsjMIM33VpF1v2g2s4UEz7LMR4Xq
oWgcfkRZDrL6CvWxxjMyVd+H0cweEBxorwaIVG1sXYwNyaKu3RtebZxplIVV9kAHEP6Vus0IPx8t
W2ZbFIAYEsQbpmGtwJY4gUW0Dy6qzcJL4xpmtwKUY3Bx9KFGPfOWjaiGIx0gyYDjp64M/Ibw2iFA
snOWakwOACHCLwIilC+a1crxRtSO6TGdLYdFJgAg7k9Odo37DuR6UXOvi8K4oc+AvbRxm64bT/hH
IHqzFzAwIyxmNMGWZgvbd4/uBEopMgWXaHBDj+qdJkmEpEVs1+mL0WnXQf/ZC6v4RlOu5YFFxC2y
I6lbWdbt0ipBQEtfhmmM08k3kcyi2QhNwA9lgaCnvgzSQBnOCuDK0XMTD+pm2NhzJOjMEaPhHRp7
ip9yZcRPEv9DWSmSBxKBxsi6xgOKNJ0BW4jCnLz94PhogczKIltz4YDXi1nRHukhzPdNhjpdvBGT
MShzq3uE+BM5nkUZc49lwKt3shjVTluO97bt7HQQU74C5rME6bp2astPJsrw7+SAT2N8GUb+iUaV
vuzSGE1EE1m8me3tCLEW5sXy8GZf88PYtSAL09pG54Ctzur3NKIrw6OmO3AP9C4Ipef426AoZNMY
abebHUTSe22m1AH7HL4gcISUV/zBL90qidv+btjZeA8nZ7h3EvugqU78feCA3nuFQHW4TxwX7BTJ
EDfbnxHp01wW4asnXb8rodtnzRYZqxeiNxfC7o6MeYiDhh3/NITd27DSBQc0DCRqeYn8fBmSbYyq
pWMb8f+xlQhJPOS4MW8roCxfhwGx5RWdFib+cUY7anZjLyF0Cp1x1AfQeiPzioI9Ox77dViCknPt
Vs/C6uunmd4v9NuNnYENi4ayUfZVFuEjjYjizxjVL1sk4RkBke6Zo2bpQM5IIxdu9+yOT+SQ1CXn
bw5pLqsc/cer5Gp0sNEIxumhwWYPe5TOT0/4M35C9HNIt2NkIN6MqPqsQ4oCEcgHu4+7TR94YH5H
N1G6VbUmp/ODdv/OGSqC7/jVAfWUnLnuoyotdlu81E5Q4yah9rOCFxrOoQSE2WoeJ43AP3gyjOv5
4hDEnB660TXX4Pa0t4sfOgsHH4Akec0ARqQ/Cgkzqz1kKs0vdNUkckzuofWrsda1F9QbW4YIvyjR
XXx9KH0f1BL67N9k/tQegi5Tx0UXNaHvrcieZH0UlPsmVX/9p65Ae+e6y4x0Y2Ardo19E7u5lPX7
mNV8QpURt6ZVPNZyDzYRtDNopRHlWdc41uqkVKHTzjDH9kyyZDbR0wmqJPA2AOejyMLZ7s1jKVG2
k0abt6HWni9An40CDSFGwMPdvBStQs5dZEj3tuf+pNG7WTodyubQoaL/RKNlTVJGPz5ew8GSvqaF
5oVJp8TG6qLxrGbZu+vQH9Tl5YQ+FbNFBkd/JSUaN9EL6KDmJ6qyv978aM1lQYDEXmRsgeXw9+de
Lrj0udhGfgN+VnI1u208VuH/60CX7pXN31HnVPu6SPtLheQEGr6Y012UPnTJZO/xa3+Z9N/dqJBn
w49O65A66dBUnyKb3QKEfrcY0+wyJD2SuXiyHZzOO8/2FR5sYHhHglHfUirZD9f5TA/ROYUUHNhV
tx8m5ruMN+HGOE9rbbrfLMZ0D3L+VFlmF4fvFvnthWzfLRKinHn7Trj4aSqw+kQJpj8sH48JwqYI
IW2Asa2AXzG0p6rxrXxFp3TIGxcpXX1YZO8UaZrGi06fRGg6e6e0WC7ecp8Xm8jsp3drkQvlpUcv
88d1KZoKPDqtfw76bKzn03fjUhhoqp/nbFQ1c0DDHWk+zLh/prPRG4Au/M5+meJIEm6QYpTreTrO
GiPeLPNM/EBhxnjBhrm7BMg7mMB7BJIyeH5WfeXg6BhqQHkB8FISr/WuSkeT53kQu802JKNZrq0X
PbINFOriZ1+z3Z9rkYmbSRSamXaBiHMkn5h56jsDWxQ9sLKyPhVtKxAm1nN9I59iX3UbNqkCZIZm
gQJzTLhg/KyKNL3SCDlv9Bbaw5H0SZRaibGLOxW8LaIdWaweVx3yAQiEwwcdeLSN8TXMqzvpmJ3q
wMY383v1KGvqTTAODcJe/1xR3aS3qsrqefWmlca1MUDUMwxRvjZQOLcLewmm098GIJDvdJJkmlem
zzF9x14gmq/CNPLwaIc6tKkvlAzBRFxsqogPuxLxTbswy7sCCt5uMENwWAoXRDnpgF6mouwvzVCU
rxlhFITOs+EW1VMZx2cSJ+BORpAEqQPus/KVfAAF3tjRrP2/Pny7UPhpFOJzZ63Kuq6++4ly1lES
TjdA9QfnsZiK7WS29V955u3MeuTfi3pUqDR15VNWM8Az4/V2P8oaxdFt/9XvY/s7z/onMQ31Z2OI
2W60uvCYApnhccyBD0UaykCRopP5X5ESYmjJHcLLWOX9FSTwuEFm0SmMg3xVNEGJ+JfpvAiVGOsB
mWRNZuq+qCYZd6oLUEotlfuCd4rwKDM3RbhOK7ceWkOQXhyewLjdIvqYeJexRK+bP4Knwg2MBzoz
0YKz4eAg3RQs8gVAH8pTgmzXZVEBrbZ9jCr7G9DaQ/RIagdBbUq8ZX937HE8ojUxfBaF+8nMu+mb
X0jU5k9j8mBFdXJTqmzWNNEDOr9H9QvQuR+QbNI9shkaz/FG7K9ImLoGf6CzipXdWoos2xVMWGBY
isXd5H1wWlQ4WqVvnf6Q5IrM0McwHiKBu9+bGbO6jdlIf150MW5y+yeo3PKj4Vu/ZD4Y59hpQUaj
yr9Cw4zAEVuaj34bbH09IhHQRljEihcaGHZ5jmsl7zRyA3BysEhHjrQ6b5HxxhumdTSqMvrUAihp
a7Z+sjdQI/ApRtHyHpzlgGjSs2ZTOUdQuKE5R886fumh1TwGOryeZRUSBG5hIm2OyZT79YuhdkCJ
Svo1Nvs7ZZhgB9KLArbiK1oLfGxdYScDx0OfGwxpchBozIvNYHhCIDq+xFnePcay4rfEN1CY4qhH
OlTNZF67OkSlGESp1gqLwby4Mrth7+EDRSvtLZBSui+kQX7CyEVZcWD9TfokAhIStpV+mmPr+48j
BaSPo4cagVlGE4mLvQ+aILwVmZFMNX23r+K4XMuaY0WTgWUUnT/ImIw82aErFLf8qceVhUGyczu7
ePcBxspTW1VVKMZWpYewqoM3U1egiIEWoCvES3q1EbVtbOePVKIic12JxtzNF9uiuihB5n9tRTI5
D0DRnw9dAdyTFY3b5lduJgbQBMLRXZMIKIzhLkFye2VpjuGOVSBtAWv7hes4aoeO+JWsQjYPldf+
M9QxWFKm2Q+2TLt6p0wh2f+n7aL8n7alvqploXfr/r5IUC1U+y7n0cZ20gEwsSjKUmaAMF0B+Nue
BaBbCvBUX5mOw69RqxGa9NBXMr33odeBMyJBP28XJHcTWW4ATmCi7X7UcejcaEDiRIhhl/ZICpFs
mbC88SYGrs6LixjpqCMH4uW8yqKLFv5ylcpgOCxO6smILuAcOZPICVXjo1axwBtNgVvKosf6oXuQ
wx7EYeldhhk+g1S83Va5h64v1NjMMroKvxY7JHmy62LegBAYKBQBqge0g2UiMrOvvusbx+XTh9Jr
T4XMPy8i0kd8y19V9ljtaYKWCiKTXb2225DGYmDZ2MQWKkZrjl5v/tKr8csYFeFtMfdEoHatjeCn
wWq5btHqvQWdOCs3LDJDteryEDmlzHKRH9XSsmL8Mp8GYQiKbYVqIVZBNniut4sS8A936fDVlk2K
RHC4okmyKrQpnX2QoaO82UUgsp6VVRRyFH7CJynP10Hj5WJoSIodi3GZNG7RFb8VdSo2eZs7z37f
mZuodtxdbw7Os4Xk4aVIS1AgOvYzaQwi2rki8s9u2eU3d+KMrerRyW9jp84x96pTHeeY0LOjGVkM
957sB0jcARhAFvpAKnTgskRdaZjJnZk1JlxpY1JsxzFcx6ig2yzas8OpQh2Wh9Lm9UQ2syUqJvJ9
jtju7IOM6CrIWwNuLjS79M8kmj3qq6azKfOHc6/G7aK/mIeBQrFMHt9y7kfPg9H9AtfoeB65jJ+d
kFsnGzvaFQ3p0EFDWNN4jhGXfOZ22KEeFfWkyGIG9sZNOjRUSY6wJnra0LUL2JwNQARwy2QDOqZl
0yYbVvhsk4sBaTAF/ltuYW9HQ3/w2hsd8NNpb4Xh7ocwl2eaNINc3ehsQF3mpUCchFRnxzTRtHh+
4439G5nT7OIXjN1yW3v/R9h5LUeOK1v7iRhBb27LW5Wkklpq3TBGPT30JOjN05+PKE1X7z77/P8N
AkgkIFcigcyVa/nD0nJdHeXOyLjqneCY1MM6mEaxWPqKnW044angzK2guYS1DZrJaVGPmofS0Q6h
gLM6CNeiqrJvE7clFtKfTq/mh05VCNBoVaptEmLVS3IDjJFczB/d3tl4I6Com0+p+urNJ9brcpNR
v7qkdjA4k5cMz04L3TGg9sRcJ46iLqRxBAjR37rSsxNefPLMD+5wH4A/9WM5VM1zDbvCw0DNo0Yk
6lk2rUiLjQu3w+pu+38t6iBeeVSKN5mC8WuCHoHgN2vMaRlisOrJ7Ea3WMnpoRuL7aB3X9Mg/sdj
3IaLJnO7S6Rk/cVqeKNpepDspE021TzbN+17k+s6dbGM7IYnqlzA9eTIWbc9xlpKMX+oHxw3IpBA
hhcSIHr3Rto80NfrdmpRkvkvfuW8rLTTa6sKfXtfKntlxCvdr22xvE8QstTq21bSmJuxtk/yZhMD
DjtVXm7tHK9/kKM+VezTODdyKHvSJofupP/IwjDf/jff2Cuc26oU4glTTRZ+MAgUfMjcWGHeXRJY
p+VINnpd5ZBKAANsfK1/lrbaVa5FyNlAjnyPb0NJjducNHUlOrpDBmZALhq9TAW9HodQfg+EsIUb
FEfepHSpAAaK4hh7aZONzXHIXTal40ATqXHKd2LnKOYmG2z7GGaEHUVdhcs2bb5snR7U3NV/+UhH
OU2QfQxXntb9jCCH38iJ+173FXebWk7sJR3ltKPvITt/C8O6JRxEOOXWzAGZ34YlRTE9r09zju3a
c3OflLbqXw85eTPdd5M9PMyuCQ73lX9+qX/3kPY/vlQNgGCVD2GnW2+JWe1D22z5nsLukFm+DXfz
PE5kt7dSZ2npsJ6Fcy35beq37m2BXCtX/dbc/W9b3abu1t+W/vZlb3vHMQydrsc1aS544nihUho6
d2Wj12LVN0V1CMQ8kc0Tt66cjpWEK4Ud7TuLEhYtcBf/3e+2Lek+dWvrw6vc5v5FZO/m0jdDutAK
jQxj6T/weNkpBoJsHmJTD9IkGzMKghX0qMH6bpM9DemUvQiaa2rFiLgDZ9hFc1mjbO5VjgbBsWXb
AnO92+5+kR4dYI5RH0UHGU+vTRVMJYF4c3S4V3IijK5viSe7cy/SHNT5eDAVah40n2wlWljcNtos
vEQIbOlT7z7JJhxEdDDCEfzDL5s+Jdmm7wURq9x1n9AJcZ+auKmXTd2OW84sY7xEWf1VUYR7rPOU
YV5ue7Mqbr6Vanhgxan/kq5GMdW7OEYfMxQtx6YyzZeuBxHeqiSjfCJmG+/8wLjKkaPn5ikklZkd
piovl4EY1JWmgMxc8B9rnuS89MwS196UhHUpbeiDh+k/m8bcuCLt4Fh2y34rhMgXSt5pG0d7bQ0r
XnBtrU+TFiLci5jiquhVH8KmQntphA/pnskzLEg07UVPa+PYDD6MnPNs38XJ05RNm1wpgpfG3cB1
wJqkWOmt4j1JnxxE6df+85Kia/MVdb6gkqXvvH8lYO5pFqJMoaa3q3Xbu3BrkI/uzkoRaYfQ7wnZ
8FZYID2BpN/okkJPqJ9f+LJ19DE6eXMT2E1zLHqUn82pgWskSX9OKketKv3bLBTyzrHpPlGzGe+6
PIHAMevUR1TvkUQbje7TQQNermnjLlrE5mS/FJpSbyzFDI5x74QPHQVcAMzj4HuqZRDRs3+aDo+N
qihvvmN6qzjwQbhNsX60GorY9UxYr4g3fer2lP60e2Vl5+humK0fEf8yu+xSUeq884cQ+GWjmc/2
3OSN+Y/ttAS2ehCq1A9Np0l4r3IkG62ZOUSbkYKX2QMStfiphpFfrpb7hHwe1qZCAFDapJsTF5th
MPpLnlafRim+m8PkPLaoKmyajDu3PQ8rUThoO2b2QamjdzmSjZOZ/aMJVP+XkzRnqXGNkrI6/ra4
cluqKkJ7c/edYvVcdP3J99Ns6QQldEDzyczLHSq5PDP8P4zl2FcbimE4w83usie95YS0FVbKFiV6
ub0TXYumm46ISGYvkwHrrAsUem14avZCjC8+1aWIF3JW2kC8wWthXOWgSYOKT2BZH+XQQsZlMzRu
d1s+1kN70IjUCr81tqQdq2dloCECvmgLeMakqcqSFkQgySbAJNWztE2Cm3XWTe5G2nwzqZ4jShIN
rU8u0sOu3Q5m6+FTjmRTzm993oTxbVGAzu2DXpabBphYD8K0zc4GRCdnHWKxsw2h/yGAu0yafnO5
dcXUxCs/HZWlNi8BSpKuRTk6yyYjhdqXpB9hxxifIi2eniIDCcJ4LLvN3eb0VbC0ozYEoIFfk5jj
k2Uk+UJzbaJZptiHwBWPekU1cFFbJKnGCAbMuZE9PzerhzjgxJ5M8JjwWW+A98/T/FbDRexa3rav
03VejM5ROkd+XT/InhmkBwPYz0GOgsTsEWdsFIdS0OxDURRA4LWiUuxf6ouUcui/awLTgTJX0cCZ
m3rDcDUVIsp2EVYHSOX0h8gpi5XQEvVtcI0nG5TgBvEHAtiKarmnsom9UzE3shdZ8L2aGlm0m480
yuY2HklBHAt01v9c53hTt6gqixRccCG5Hz4kWvWzzEDyy5E3m2TPh/LjwQ6GalUAgFzdZnMlUxfS
pwn1fBdZ6acnbfyZc1h2O28818Ea4VGQEmlcPJPBSVaFcMod8PDkNW06biGVIfjBjfjVjgtCFyHi
unJ2SHt/30xFvpSzoknGE7C1dCGHydR2F4BxFzkafMV4jgpyvLoeLtFC6rcjcuAHdW4oTDAOZe9l
Cikfug6645EWqdwaevBVEYeEIIq3Y22cXUi7j/dGTOrX0BshaljcZ2RPTnfUux1a/eM+J81FEPy7
4M+xykt6bSvDdC7USTxZ1afaaISvs0I8lbMlItIIYje7maQdgDPAZ/CdsCeKJ2nK/WSXdZF+liNp
H3NeSNALnaRJ7q42zkVUzSvh/35rKGnGr8fXXzisjkc/6dJwqbbFhz7E3kH6y5WO1/0zggM8jLbL
glBABKd6hronR8I4afjU1l0bbEbP+CAcS7w37aCxUyB51sLUWemw8pHOqc2VbgNrsdRSW0FlWz2P
STcC1VKH57briIPDi/M8CL0G9lf6FBdBOphVUXoFGZatbM+prlFPSYM1luPVo5JllYkufPa4VgHe
5iNGbd+7pxvlHO2rUEgJvXc3XepZ0L47Q6QcSosnijTHIbrXU+IJyAbV9FXJgw18Xu77aJvVzuiF
sZabmWXww3aM6TFQzOqpCae3r00RZcsUiBukV2Tqu2AYyhehkHe6fyv6MJYrTlr1r28F7qXm3eyq
r29Frs4bg4ilQznswkmp3oG1gfix6DkcNC4voBJImIO+bC3+Flbp/EiGMlpalKs/xpC2HsrWrzaF
ZhvfKBl9Spva/lEl+V9Kn/gvpVOQ0+7cZD/mcfg8alQBSQ8bYoEYPPiHVTYe/ChBfwpAZZ3VQU1J
T/rBp2H+LT0DTijL0MnFUkFVbk6gRVeb3Mq6oAwQjCYRGmkTxaIZeK1Ly91Bzg1zpIfkasCn5ubQ
hOPvO5QUlTW+OijZOkFfeAnqrjrJhnwQrAeKWMtR56YddwgBhCSzx5Zbw9yVU1kbdltd31AiBLud
18d7EUfhOw+bk9bm4zNVs/0T0mRrKJCrJ0NPiESZMEhmrQP3ot4HV4Lw4YXLxs5qLJjpcyM3l0WL
FIJ0nvpmvBjtX1FCqTKUjWURPpVz4yhu8OT36lZzzPHsqNOXCRj4T1UT2UE6SLtqqBkFFcSipE0u
d3URrGVz85t3I5NSbRtV/F3x10CGzX+CItZ/MluQ9po7BDty6P6TnBCd/xALwz9JE2gNVFXst/ua
YErJZ2l9ftEq/2IEUfAQUAt6DXiAbsMpEyvLqeurP5OQRmc5xfmwuXoQ0hGMnUpwiLjHNuA1K7af
5KRcQvSEUMI0qAse4xd4QuOt53vDnvd89GQFFXIBFYSNY/oBBUbzmamFuzRIFD1oAPKOU6Wq65pi
r7cgD86ULCmfmldDC1to67kI4uShlXwKpiQ6WWw9bKRRjim5hOQ0bv7iBVGgCjX7yCYl2LrLTGKg
SaYGS32ssh/E81fRFE3fnSxALbrW0yNJlQRNODzGbIrfKX4bLtVQWdemBr6hmKSfTMuwKIgEjFdM
RLMCoZhXMzCyR24bWzkpFyTDzMpByHPpjlm3sAKSXM2ofi87KuCM1O33LcVt7522leYwtUZK7zjj
Wn2rfY9trjZmaV9Jzwawt1EyXHSB9t0OEghSKaZ+qNGXe/7PXVtv6vekY5x517nCZgMtsLusCgq7
/cn0j7ab+kc5vNvI++UUM56kJYS/En7QX263Mey4PBqEGHfExzaElvxHc8bvciDVFkab6QcJ580F
VKE5Wd61nC1UqIRGiuwWcrYClQQk2d9KrK80/dpNAn7lbigPa4emg6q6RHESqAtnWD5+wYOq280b
1S12FRlvFph6EDBOdxsGFZ8BfyCsXjmd8XZfNJRmf65r4MJrXy3fmoo0GfFJ69pZoIwiz/8s5pE0
tZbYT6FQL3JUhpm9uvsXYCePKkc6kDjDppos42GuJHgIYhpnhGQogJNM2g2gTQ+yJxt9EjZhZ1bF
uaAw2B01c+lCNLmzJlHsK2S9VnEbje/d1IwLQ7P8c8ox9jULMhiOvZEXQvjlBkqHPG3rdvESwnl7
66rfbL1Lj6CrE2qjqq+GgvLkJG1QOA/8In9Np9GbXCA9BkcjS4aewIH7Waemza0xXfDSRh6WPPyG
Lxu8qgisgwbfS9sY6iVv7N8WBQDNAawvRdAnJ9m0CuwHwXRU3XiELN7UaWFm5NuR0/kvxzDfwXNH
OF841dK0oGJvfRU8te+42mpqyH0HnZo8+jChPMoe7/4uceKL6JQvSz76YJ8oQF7+4TrW3VbxiJdK
u1xglMDpoimF1XXetsjjgftQry6V3nHPfjW4ZyCoK2r0QabPJkUAhlzICXAwxmoyBX8/pcBYFQTS
jfBCwt47w9HDR1K5eUr3+45y2PY8CmKSsuBP//1Sdz/wOulRZMiZg8Mzvc/O7PRXR52llLTiR6m6
+qv374hqffAJMZWyfO6UemzdpeyOFiWqmz+t6eyVeN4SSqfnkNTAKYQ3/VuoiedJTZJHdxiab7Zv
LltIJa5DV8Svvfta1Aa6VH5cAePmmVnXFCtGBgwTrpYiKKqlVA1mmsP7lupymA070oBD7+jwp4Sr
OVTzeLOR4YBM0bdJ0xG0y9cKHBDTxCNc7iMd+9qNVkXezTka/zMC4LIp5o+HbCb5+ZFdX36IUlB8
tymvCH90Lgxn0uQOrXesbaJfItgrFhB7WbdiV3W3yIMh2MuhnDC8Au7tX7YgcnsApY1pfzSN84Ho
tHKJ23/EzABl1aJ++tdyK6W2/E65hO0/sgD75jRbWCGrsWOVhDGExQt4mIZ3u0vXLeiPVxD1/jn0
oRmXdsLR3soYkF4RoTG+512yrv0iBqqD7EYyBfVFNoHVIoE4Sx/9MjVz7MCJiJP+sktTNds97GpH
NbFHphVoehGsYHjQj00+6UcTfYhVMzmIRChCP9Zzg3xTXG1i4XRr0wbc4ofQbEYA8vbQh37KkZIG
s2gs9DxBy3cibWSzq0e4ONSN7xv10p1X9W7Q7oEooLJXmfayDbz+GEfR+K0PCVEOUfkdQqNk5/t5
jLi9Kr6jOfPYNKn3PARd9ZB71HlJe5d4NkfYqT/2WXdbHjmOu9N9JV07wwT5TeU037O6zcHIj9VJ
L93qJHuyublAi8RPW4mN0lFYXXmTtxPwrcCS01JMknvWDz0riBbq03cUo/in7Kr8hBZH8lAESQh7
cd18Gs2z9FSLKFv2YJMetRgNo9oPs02dBfGb3ReA/9kr1psf4AlH6gn4aqNfebtq/mpAxMgEz8du
la8WGIn63UatYj32/Uvi57u4iqOrqiXf7CCAw7w0wmuXC3WPhpqxkJPSJpSM2vzaunn0w/DlISd/
edz3iMuwWKWd/aZrlbLqCH981yr9b9UuzUclS+rHoYC4Q9qJdVNBY6ruPujT+Lt4kVYjM6e9KAdl
laTJb4tTFdnfwm7ipyIb9siO2D//o1PopSMtk1erqyzjF+UZerY1DYrC5IdYfk5lb7S8bBtHHCHu
E/KjLFfcJ6hg+i5AND+ZcHHbVuD/tM3uez868BWEXCWryje52HbTYei9cJur3BPzMrMXIU+8HzaL
xND7Pw3RfDfsQvkGSsrnk8EiZ140zYt8fTSeJ7+xF5FaVD/+91dy568kFxmp525dSEhQDgssB6RU
UB5dLnNH2Qu0lnqm+1gaG23wNkYnXv6w/7FWDpVWlMewo7ltdR8LjspcUEnZu6UwH+y5SR2fo4hI
two4juMfduIKpFwrkrrS7b6gcdMEssC8WBT6oK18z+RIMV+rmtByIBCSNyl5fXJiQ1shuvs1n3hK
tg8QyBrgMF6h2+tsJGxhsmJxSkEySFyDNPVKsKsjFcbYGfnwh/84UQgWG/q4DlIeZ7ZVP0PZ1Dzb
wB3XYejna2mTTeaPT0UovJMcTUlYnOdF0l+a+Ks+mLb3yF1554+gvmQ9pmBkqFa0vp3/WquyuUEa
tXgTKuomhIayXaoSP1Ty0XgkAGU8lhn836gbgq+/29w83KazkJ60ySaMeYs2xrCPMoPYt7TN2xV9
97VdUtfVMlMpApGpasVFKehWcEjSwjvG5lnaeXuRzYb656tscWrL50kp1bWngLfryry6pGJs1tQD
EREjcb+iuqN5LQ0IuPQ6cd5Hi0uGriPKMHbJQ6uGwz8OseqiNHWKupVdCfA2XOjxuB21VPvwHerY
eMF+uja6eZT2fUCqX6zTMSqOlFmgLWPaBue0wPq0Pe+g8qwFpoouWKk7yg54owbHn/lDOqSd+dno
M3wV4bFd3LTOfiaeRkss9qkmCL2tB9b6nKX5sCEv5Fyi0SrXWi/CZ39oCiou4IlwrLJadk3lfFN7
c1y0hP5mdgINdYrrAJnUExmUJXCL6gotXnXVirRZ9lXS7aRtskR5yqv4U47kIs6sH5NX9CdpGmq4
5CPP2zZxlO8DtWlXvl2Wb7BwTytobpSdHI6V8lm5Y3Uh9B6+NT+pJy3fRlLOnSMGGI3619+gD9kM
jZDjG1JCDYIdJ91v0iQnpb3SbXASshsrobvNO+9Njowk/SaS/FLkLlxsaaociMb6cH4yvNvuQzkr
/VRnONhZpjT7KIFDQHWq4oF/vGzZoE24lkMktouHcAyLBzk0xg79D1c/BcBQnUWaquZa+Im9vI35
23tE7I2PJmmJe0+TN3NFe6gVDeE5p6JOOtztvdLMQsnCXoZ7JUg1S1nklfOPMajqUd68sgIxc7Ny
XlK4Gx/9ETqK+ULWke/bKWEj1n7pGW/mDG6OLO+3RXqu8+QOuuioeQ7RIzF++EM6Qibk9fvCL8xv
/2kvLbXfu2Vs3e0tynBrTz6Xye4FlFKRXzHMWBzIqjzLV4w0yZ5a1+LQ+9Ofdvj9Ya50hudG1wRp
nNQ9OrqRPAeTcUxmDLcfaNlRGBSXyiFagdHGCy3AsXZdvJWpBWWNyNRTNSO8RZ8hzOP7sB2xB2na
2x5dqGUgQUMBBamZv1nui7wAQvsxHaiIjVby3uc6TrrscgeWNBKls1dKydmi6bSPeqqqFxF0f/mh
lv5Aj/td60PrReWQs22LKd1N1DaSIKr/aqIk+/87wGD/LsIs2FFK6nEAVQhgbIIOwDNiH/5bVpKo
yhXrbzPqHr1G09/g8szXrVePJ2hrDK5XuBpa4b+1fbM3ewj+Q8pPV1FRDedgboY8/Gq+hoQl0rSv
V+QP4nEhjdJbOvYhMjtyh1BWscuZojX/LgczptZ7CCJtW5KEeZo6tAbTbCQMWNmZdeYNDiOmMf1l
DOSIONOrp8Fs1ZPsAQ7jaSu7fKbDQ+pyjJtdpEk2fwzlWulLacBGety3a6JI+233Nhx2gW+/U9Re
ukcAtdlfVFxeJie3rtoYlNfYW6JBbV2lxQ8NxN2gqt3LIVQbwEMpZ1/WHNCvKAuV1yBawVrqwSXY
+s0eXbBq0YmueHCsRjsaE9Tw80iafCX56kH7psEsZaxMqIsuod7X5EaVjTqiaSVNsgHNBYshwXCI
QqLGH5fGTBGiAz0/dsaHIEx2kIO7WZ3npE02HK6X9uj2z1EFB3UYFB9DjMbB5OvazrU67722njNn
yD+S0Ci2SeSX22IeIirql4gKFkow7XJbTTaTGucfoUnKAmjY0idKtHS8Ynou0IXfV1FiL+Tw1liU
QCkppa3W7JKNWXMJgngjJ/18LmH0KzW2lolpf4567JzL2kElRgmNZSHLZqTx1m3aV36vFBXMfmSH
nLPsUeTgnGehodsyOWG2NtBtu0cvJOb3KNW0xGTTy/ND3GQIeVLWAe59Ns29u1ubFVlzWxa2oOQL
ZWhWd8deTkvxrvsaOU2qHtKMwPwu7dCd8Aqxy3cQesOa1EeKSBWJmIXg2ggNyLJWcvdyM3Exmhn1
whjFWyEeQyirUFpC8snrK5Maqgi8OxFZNHMgicph9Zv7N0vQaA9TVll8LLQYyoxgcsp1QRnnUiaq
Vb0fgZPa3ZfxluyWee9OJ2kgFFTt73ltOSG3kBNyi1vC29YS4pdV/8Y9cFrZPoFCpyjat5g8jYyG
BpoLm7XRDxs5rJJmN5lEJjTqcU/FoOq3aGhq1kQgnCq/qEqXP2VV8EP6w3n0tW3kEjY0UTy1xqb/
RtX8YgTHcqKAqTpx5KhOOQTOiznGRlHuvxNyVjbSJv3utkzx12PdUzg/qA+t7k4vbccLLSQHsG+4
vL0MRp7AJmFq6/ku90JYOTtEfuMv5Kya1M1lauzzbem83jWf9VztrtISck4bor47D3aYb8JWQUfX
7F7nMOtTa9TVo985f9e16bw7ZE7XMOW3u2nOTjWTteaKnr9qoGHOtxzWbK9ijTBA7rgH00qmd/Vd
DUb9yY2g1NTi+knr+R3aY5XsndKEraB3yaL8OU7qPttRBDsrF0afGlS6XVN23+MKHqU28bI90JLu
Ra2sl7B1wk+VQ+NCrdXiMdT0+mSqpLoUKN4/R+NrJVRshAHguary6pS0XrEb3P6r1809S+neVb+j
8mcmyeZon+0Cs31Ma6chvYNJNvdh/mtC2gL2WGUg55d35961DUQCjQhF3mayFyID6kiuA3Vtpx9f
+iHxL3boHSxjgl7NAmXukZh9VmxjePEUykFcU2SnskrGl1HTxxVl7s0WzmAI1bWM2q/5hSSS/iED
y3G6/TITZXjoPKc/gZPndzvPjlRnrLnBNgsZKYZdD44FItj5Ehoyb/1H+Lh0mwzqxwRa0NZy4KBE
ZRgi6aPeg+cbjPHa9JG4KK6SLCrhDe+KX2trpDCLnRxOSs2PE09X6MHcA5Ul+7i3wyW0Zu1nCkU1
xNT+T9f3Xpwwt948SwXZmVv1gx4G8SEAw7/NXXKD/oAEvU/F0OfQwAtvVuV1AGew0HydhCuE1Lt6
jlDy+E9WzjyUAUs5Ow6dvqvImb7eh50Zdk+owsWLoiIuZxbPEtpd5LD1lX2SrGNUP3lWfk1KZDgc
edTAmj416DJhODfdtDcm6u8kFPz/Wn3fWq6WvjdbtY/FN4rtw7+tke+F7HP9UovY3eTIGRxCy6gu
xpRYywmS9b8GxYfWuLNvvkDyxTHm90GAJ7yGVb/NRAtCex51Q6YCtqUEz9d0HgwK+DQ4x4dVMrrN
0gHJ2xNlSGiVyQhQAm4TGAp6op6w9ZylTTZDuq+qRDupSm8se78JPx0qFcOSP5TvpJDAuZyq89gK
v41kyXLNDT/TyIM8IrZgwJ2U8fyfK2ML4k8rtTSKH9NFS5H0ewZhwDb0KC7koWR9nAx0ZT5Q3/M3
KqJXfLZDElSuWEh7pJDFB+0d7908875NZsI/cLqKVVTiNFE0L62xNDzPhYs7cV+KYtrH8dQ/BuXg
vmhZki1SxS1PcrL0SILorWvt5FAhkr6pdJc/sKHlV2j6FlwW/K3KD7xqeiP8NqmjvSEYa1CCxxAi
U2udNhNiPvOwHip3NTShs705t25I2ZS+b/UkXXnAhc5hjZQYxN/qsCBGwtgBahfWYb+BTdTo8DaH
06w4yNPX+Uurjw1iMB91nwab1NSQ1eYi8eKm8bfcBOfpaWfftJOHwPq38RALXCkC9i85EaYUKRUG
uRfyWWcnRskI8D6VX7qWr+RQTvB6Rutrns3VVl3WXfoD+KGxMBrdfbLDyHvqhxEYEcWK6xGug3g5
9cCF4jT2d7exnlbobqnGWXprEPM/lpSeyw1k4xrJyReQpNuUjvRee7FBw/pbSOgeS0svDoAi3AfJ
mXzraQIhvKlwYBthAva+aV/p3WNHlr6kBikZj8ABxVdXbXt75aga/NXzjOcbsbKU3Zu/2sNmFXX2
YFugrp18Y4W9s6wmAEAdugQvLripXWeX6IHNiLa2gyoy1SEj7yIHfE5X8a3r5UVOlp7+07Lm0JoL
qMjQtPjiOFaH+g98obuSKhiSZxhhE+9NbrqdeiL0d3NECzhRVpnecPltYXMQQXIxjM5bx8iCLVRd
mFwLnA7q0zJ/LohInsq5yasiRux17pqj+iI8HQwHN+C4GexL6nqCAAFKIrbum0dpk41LnPqYhdFB
F659yalgziLvvURvG8RY9iPyZ5EHVM8f/cyIjqZvDutiCNrvvzwq1BYX+eyhkUw9svsw54R/85B7
qJWfPyLUCddZViBD7SC+FRTjRxmFR9G02SsAvOFwt8da9Js9aTVnhdja+PFf7FT8njS9ii6Ux9TH
1KpQ4lSK5CqbiQIcI7FQYZpNDjcyivNRW3OoGruaua1TUqEeFfudsmb/n0ZxH4PGUD503piLPHbU
17hPABZkvvc4Rta4qcoRwVTBfX6I8xL+pSk8Z37WbnQ0yh4TY06iI3qOVFL8fVLMHpADZ0DDRTsl
KUiuw937Xe37aVfU2rSuIf6kWpKUWEzRNBkXGjctJojHQ/QKGfGnMc+QKKnjCuo6fRVOsbGkLN4A
ewj99jR6/cIxurJb1GNvn/qG5DnQRz/Rp/jaueSKTFWF5iyJ23LFPaY4aHDLnmVj89Cq52MA79Dq
qdcc4HL/2xSrylY6SNdpXu3ileUdEG65yFDc2z63M0XEf35dmvE6MKqk4LVRhEcgK/+4ZWTwsvf9
6jFUsXWqxzQA3+BoxY2+tbgbRCCoLwp6nhutBpIL715O7nM2pqE7bIcO4avfjJ5djDvLV8LfjWkY
aPvBHilGT1gNm2d58abQPkA69HBbLG3Qiken2pm2UdYVMMdOmrjoVlif6z6HBfJuS8mau8PmN5Ma
q8lZH1BRaLZZDFoqmRvTDD6JIkVn4I3li1vb2sqGkJRcq7/yY71A7aeKUBCuAQbX0SNf/quB4Ixq
HGBcSznx5ZtUB8v0k9MYRiUFUYkCRX/3igAKhLl97V37ubGeYt/Rr0BCvGttBw6AHoSm5FSmtPku
rX1ex7NnQh7oyUE8VfpKU0cIfwG1fXqqrITwTYde5j1iIAMIiWXzXUUwHUTkYbdO057KQoyHTqmv
pq2QMLSd4i8qwQ5RnD/JAA4AZRL/1KReE+EqO2EpyXZsEuc6We/5YEIUO+Tmhj+N9VyOdffskuES
jfUsG9306w309CNh/DiDs5VP36Txzy39IxTM9ny2oTduXuLOAZfd8vlayS7Mg30LvBhqCwtA6VIa
I+Bw9kaPEVeTYyJ6hOxHiuvMFPLGso+ORtYFxcq2nQHBw/GrMU1wOn3j7m+zYzmNlCzmQLKWed/C
swHhxuiiFCd7St9TvwU4lMT83JtnFWgoIJ+aGv0VFmn90baSkxwF6aA/Zl14QqgtXqpZ6Ky9VOfc
4jSQouYaqoxZ3toJ1xdFlCsqpShomPESd6jEfUgdlkhWpNV3lTkn2Wc/pXJJX/laMn3Lqas+txn1
DHNZApk8jh280gCE3E7osSB7RLArtAuHdGjzXcJdBu57HnS+F4l7MeE7XVqZWe/lZOoG5kZkiDzJ
WauMTXjAoGaTs1U1lc/xqNxQNGBh/MMYeRAwcRgl+dKa31pXPNQI8P6os6FYGEHVPzujWlNujOBt
GP0M0GID+095Cw82UT5Yc8P7t1vzf1Atpa1vFPFg1qXQFlpDTRWKndmqmAUq5MxYDemK6hB3PZZV
wztYES860mGbqVDiE3EulCOyMd38D1vntdw2kKzhJ0IVcrhlDiJFKks3KDkhDHIGnv58GHotr8/e
TKF7BpQtkeBM9x8i1df2odb+dFtLvUf883r7cxVC+4qaOcIO7Kp3Nn/K/4r+3JfkKuevKA72sscz
6VG8NIe02clQ6zihCS1MF/Kkgd+0QXXlWaImRHcL6FVefBe/lcDorDVo42lRhqjcWhn7voWWJQFi
OPNlTO12Y/tTge7tzH3s22CfdMg+2L3WvyT4rKS2qn3Y9C7WLf/DfScG7zmZjF0+57MmDHn5tDo0
IqqeDfxOvcDLIWYXxRpvSh5aRmymixrc2zYdi27YFjnYOm/IcrRl53k7CmAFdOpIz0evj8M8mLSN
jzI0Qe6tBgP9Okgmz+zJOvw/veqKhFx1rfXgZdLgmpszVOFPqrWD7sgpfD/pxSYDsnW4DbXxn6v/
zul89JHGmBl280TatspBzMMtTMZTn/WUYxRTQ5BmPnwFtf5plXAQZJSUSorgJk8eecDqsf0Big7o
IA/Hn9rgY6HQFd+KOEfsxlLSa9KGxa5M82AvSiO5qF2jLTPI1B8cT7eDa2PerqsACiYv+ibQQzvI
If1zVdWWe4jT6veEDNEW2Vu0cdC30+q7cqp+D/mfK5lTKxTZbR62lCbxdQMroQOKdJOJ57CgVdoU
+VuFJ8aqTqtiL8Ow6nZTNdqPkFKtey2dfgb6Ny9UzohE1K+Kmxi7GhkZtMAJYTCKVU1Vfi/DJAqf
WtfWLsaYZc8heF6ZDgM7PWW9zduvH2swa326HW1OWHIWZSwAM0B323znu7b1qWi0/JwCt1Mz4+BV
TX57p6AreHSEmm7t3FIOkfyFdRAMhqvX54uyMPAiSEPjvcXDpYjGj6gOkJH5O80B7f+lp54f6Y8f
YWf5f60mLVfDtPr7Rf6T/lqteAqmC64nHryg/FYOhvdgOp19UEaFZmznTp/ViAGRq+jvre0Z0Oyx
8tBGNXuJSu0gF6haYi45wWan2OmVe7cKtIWcGOgBlkq7M/K6OowehhzqPOBP1iYLmWT/Vh3kVa40
yi50gmUYD3BGk/qsjWOwiyBUVYtbDuXqHaWG17orhnul4ckWulP4UVQlz+c+Sk8D/Hma0uaTzHee
p60A7/cHexjrF5QN1zJvDm69cRIj2eFzUmxGta3GAOU248kvzO9I/rP/bykHmlQB0RQDeN6j/WNV
WfGcuk126pLUX8h8rfX+Mo3c8Ih5QPnWOit5d8W78OCY9EtCzmVvyFmiBhd10bmA8beZ2slchFHk
rhXbjPe6AhG8TYpVIlznfYwMMSEqbncq6G468XKw7yvavY/xnFBLut4WaADe64QuTqb7QMOrj7pv
z0Gcgwh46pzmQ2o9Cs1Pt1ZnWHs/Kdx7Wrrj0jTN/FsS22wArPE+yZ1+DT0pntLvQcUXdgJi81TZ
SXUamyhbNaOZvId2t+xUv4ZJEkJ2CoHJ7LA94AyXFHTt/gxRMKHs1hVi4dZBsBH2aNH89+E1TTDW
5FU2X4UOsFV5JXMNEO8704nRugOrshp6xDYHkWWXaR6gV1pnAa9QRnYyZpc2dlHoGbO9W2BckaiR
tcGkrb7imFxf9Rxzer/BqRaKSHWVQzR2+lKuk6FcXHilvpxqi9Kz7NIOaeycPdUpHoppJ5+S8tmI
RqxYA6mg1gXhfmNkJfqFsg2mFkjptxtkX0zEdNVr7xr+vtJUse9HtQQEhrWLvGrm3NRV5dEESb7X
5iu5rlbVbkepGsOIXn8AgX5M9MF4FWjiHuI4i3g7EZpuDuEcB6O9DBthAKbV4wewh9iYTgDqg+TZ
SyPrabRa66no0n2dB8NFpiyf7oDQTfsoJ/sMqJHWGcpWzuZaEwB2B3VEJ/Wxdt13kLPVQQ4KGlTJ
4iv2Sz7EeSlIeiYPPD/MhwWFDIyNwUruQ8XciiGMm4ckCNUFFQhrmdUzPm5+mw6zgEaqqKhlhNVF
pqA1dauQP/g2wPDg0c57/0hX/TV0njNv1LODPNA1VZXsLc2G0jKf6By3otHba8VGzk76eCmD9Jvv
zrDd2MqOcgMjQ0XMMIl5z2JFwIvkrFZlxrMzh+m8WM7KxSp0B4pO6Z6TanpmlQX4k/N/6+4Tp02/
TUHJLqttO3xjs1/WVMUvYfZLopuDgcZqlapwwiScuQUUroh22MrQgKyxMFw9vB8AR8xshmYxWXZ/
6ux2OMkr5C75mnUrsZZhYIvhZPKvQ1QA/nokqODpGDkoqNQ+IoqaLKhOVj9Gw17Dm8g/0k70qzDz
cKCBXRAubG8YHy0jGR/DAHFfRU/TnQxjJUbhd1AirFNYItdpU3Q3icA53+4qM39d2hWen42ucLhP
so3w071OTepqO9ZAlcK540iFTFQ/jc+Rk1yNcZru5ZytFC+dKOyznAt65XPQi+gs5/SkD1HJqMqT
nJwcjDTaisKFnBU5Rgoa9i9HOVt2trkwJi87ylnMTSIOAOV0KPR0fG5aA9dUN55Bj/yLAGMj+ZpX
1V7O8kmCSqSYWMPMs/jBV6vyqA6lunEsS1zlkDTCW2k2xTMVP9BbbsrSEu6N5i3lEjlhgU7bhmrg
Lb5yOTvaPR+qeGHWNH6XVCuo77vD7VVu65RZASay157rgOtJJ2uhNKhhjBs9LI1PqjQayHQEsIfE
sB+zNHgtTBdcZo7Xb5jwkAmQJoQ6keLfWFqhv/Ri3cb9tran9lMN9P5QdK9F0b0b+tHNuuId58UH
CivqAwcbSBl5BUdzzuvChAE/QpRAdFy8JqABbceDGhRm8RaoETjoXIF24Tr2q6Dyu2mwF9kMVWu/
RjYeS5nfQKTENurFzC8ybVPiwyqQc7YMW8OmMkzzfOPXCa6FfwaHZvctbHpcWc1OWKuv3D/rUhMw
sJJnuBXxIvmIVUk9whyOPWB6GSZSlJdV8zzlnCqzpB1XiG1kJ2PQs1Pmlk68fSldMz1B6gg4mJct
XPEZ1BBYPPfOdci/sAJUfVsq7zLU2lrjAaQvlHp+ZUvxjjocjr1nZEq/MOfluP1upsxB8CVWh9v3
uq0mTEYNrg0NSKogxedk/oIX/Pm3MI0aNFfZLdTa+AQAy7l2TpJcOGr/krsCQxPdumta/banCDVt
JTQeR1S1XOpWEMHk3abaWMuyRFWwGoT7OgYn3AaDl9oeVxrgrK0landn2Fr7YBgo9+EbbX1XKuBn
PiDd3KFwicq6dzRqdTjnOdhccMTxdz+lTuGb35XRaZZd0XT3Q+rER8yP4YC4XvTmU2+8raipzbKi
fxwoJexU9hG7SU2GR7cOBW8fXgSw8RHyfEhr0jHX8oX80Ozu2VhjwCtXgBQMq+i7aqXOchiV/uy7
PN7dNKOu6vTluyrCrVzptAWuTkHZPjSh6+5Cvku3ehhrTwCjv8n/nMEegNay89KAPtuEM09Ob73u
QtkQibj5v1+ymwxi3fyE7IdnBwyAU1PniP4AYV4V/VPv1+0q6RFgKFulf511tjmu9e9Dn6Q7+KVi
46VO/+6K9BTb0IOwoy9Ojg55TebxeoPGlpnkisx8ROaRZSgRNWhj86Hlw1wPQf9RqLRIkfx96YCl
7H3wmesmH7uPNkzoxfb+c995CV060MsyD+v6YNFyfi4REqTujqm3zJdFclJNa9zmWUG9vJyVQ29i
oKHyM/B1c/t3bsY/5DEnmrRVeCvNYqNTgf16U6vTpm3jGD5RGt6l80YCg7glB7P6OceG974t4+9W
ohivdpUrWwVAzNqZw8mMN2wHPUAs+AJcFQ6JQZjGPwq1Mhemqg/XDomGfdMm9XZK8/apsINfcoUi
vAPSlA3bZ7Ve65AMjgVCpHCvp2ilo1Pw6eEsMRnFMTG94CQHMWbh7eor11v8OwEL/rUs/nPD/1hm
aeX1dv6MaHHtnACYwqIwY/tExw472qJEbD1U62lFf9Y+1fNQ9PpT0JT2Tq5rm7GZVqHa6kvbz/mM
R0D/qeSop8JWVqHlZsdijmTqa1CcErMq07st/esuLJSwP4RqvwsM8/XfCVR61JPl+tu44I2VlEDU
Mjc9RumUHmUI1NPG4e5PLK/kGqHq1u8ZMU/Lmdsw1SanrrmP3i4wUgJANA+9hxjL/4sNzwrhQCWL
EpUj9Cymvcr+cW06ehAsIaVqG07O0xLKsqIsuigx9moRI2uyGXkUn9JCvE/2xFejohcnxWeQ+a8Q
4H27UVOFk9u8xJ4ybyNiC0tNG2M3C2DQMov89L6oS77qHdVC6Mnq0sVfSYv+3yEIYyRDpvT+a8gc
wFO29vCVKeZXQoUUrEvmzoiBftoMzmA/OjW/inrMyp+0wHrqGz81n9+rUWntU6BZOdw4qz8CCQhO
fe4W6wwZ3Jc+7z890eo/RydaVmrtfysSM8APzfSvgq/C7RQExl6oWYzmepiuJry43gtQzvIH6M4E
6FP13vUowMuKSjzyL2WxN0012imqUl1Nd4QcOMGoz9F0pzsZ3Tca/PbM8gt0V+JhQdNruDizdL68
ou2UapgrKg48vwVYakTG+Mhu7WTiHBp3obGDA4fV33wbIl6IkLOlXUdimOBlVeXSTZT4jF4CwqeW
joqrFmZwt4YomfuE4mLPV5njHOgBizuZkoM2Nz5CwMiLr5y8msrx1SoGb1YvecJdwthkmQGeex5U
l72AI9iN9j2CYDIXAPbbZ3UWLmQugG5xgUxZnwV6Fp6t6PTP5ntLlydjJtKzjORabd5AtSaGAZZe
JVs2ns4h4JC4BEszG+Zhbl2ns6YQCG4QUnOsNHa/j6y5pVSAtm4sN6jRkKN8OM6DvMLkL9gJEzhB
YCX9GZci2IB6exKJtsyd4EcNUfAAyTh8CCs3RGnjUws14yIzSZildy5CMgGbyo2umd5G1qVl5VmS
9waMkDaWP4qFzA1JtEtRCMekjNo0jYB83MiJ2+y8WGOrAtNopv8FfeMcwmYIX3u0blMLedWC4/1x
MEJlqfJYfh9zttLoKJgXy3HSe6q5aPHw6H1HgBgTFSQJT3EXFI+GX11lHgUHsR6TwgScE0HS1bHb
nddPtdFAfuGbWL6u8PQlktb+HWq0w65uPFg+bKaW/AZg+c2hHVkd6pNZOq4qK0O2Y7Z1xGNT2Qc6
L9rMvo5yCKaGAnjiGTtzXuKgjHLFle+vFZnXX+PI+G7Xx5ryz4+QjTGk20J/KFAC2g5K6e8Hxw1Q
d4vo0oO1fTe7+OhUY/eTQtJZbWv9zUiLX34TfbTKIM7dUPO8UBCj1IrQfDLiKF4kUOt/Bnjhdjws
OcNp/H6mCOaAj4e212TJDvi7Q/mNR3gyZdEPI0ZlAa8g1zRydqPB0dBT50fkAYcBw/3S6La+Zn/J
aTQv+xPCzfoKy/XwfV4KD/6YKrPWu2mHjxSQvKWf0B+zjDZ8hG+v3ytqtylKLdq2iW/uw85It5jO
I8ovSvPNhIqFJW/4WSuWus5dS9u3WFg/x2y2emMKPnmgFCsqzObRDCrtgcP6h8yHVkvRnDoMTTl9
rau98mwq1gE5wPozHiplqUTmdDfmVXStKjVf0GqsPk10i3gXePbF4cF5F3Udn5d5wjGcY6xb7goz
xQiZu/+/qzfK8DvshHH7NfnPzr4tnXRntNnLVx5ic4jlGF2BgcfvXSNxvDMiFy5mwwHrWM9B+2eQ
C+RSR8KA/7PMhqNC9//PuixiF2XUKbrdRvoQN65/9jCBjpo4e5ApCjoaEpMp/QfXdMQygPGIxKJa
7eR0Ck92q/bYm4iq/AmAV+zz2SADmV48KELsRzAuQJFlzsmhtGY2qIYB5ZxqqqEG5VGD/aHzjZdG
8KmjZLnOlLbc6wG/ApGAmZjz1JgmLBv89BioeffYlOqzzCcDxklFmpUno07ci1FbGZIqvA8AvasL
3Yyne8XWunOnoOgRFFn13JtKv3TTXtDk1dm5+wMiq1n+4ZtIHvkeZmltreUf3Q6t2/hjhJG+a3zU
Jes56yG+N8KBR/yiLFHHs8f17WZN3flmMD2jFmAcojxTV7g3Z4dmKJslH870yf1Fnd9/lNd2recL
h/MoRmFx9qQIAcgyaaiZzqHG//cutCnZybAqdH+Zg2DkYGU2xz6OKmBIYvqIff2iUiB+pDjQHhXP
pUNf6uPH6JmXMDCUR8OjrUZXCXOc2bOzRer6vkXszLS8eK129XBI7B7rmUG1F6PIll3VWJ4DOlbY
e19xLkMWt98mW/2hQcB+V6wRImncFa8lz4OlB7XnyUAfZ+W3g/ZQWpOySni2XZTSjDaWsMZzZEwl
BHjduDMoFu4aJ6EP3VB8gr4DaPzPkKBH/D9Da/Jfm7EKtnLtP8uk4cC/OZ4g1WKA3bjV/On56zYx
1EwIJ0cpRBgiWpYdthpVW+qAWs1dlJcFxyvTpDfuqfrZtvBy0Vu2Ba2iaOdGrpsnZNhN9ntjtf5O
3i8n5QDabdjbJdieeentpvl2czBoj4xqP256X1Wu2J3mYhG+cRBsT5PrNLdBhpBTdjoaV4d/8l+h
HkS7lj7da6IiAFO7cLJznGr28MSrLbgT+wGQoQZuQug/emWdGw4Nyhn73ntugBGuj69RWNsH8ALB
mX2eutJ9t3rjmInVmdv8dNr2oCLV9J5G4TIdMOf552eMWEH/j5/RBfbvn2EVxt8/w2fDvqrUspY/
w4jrVv4M9DGN91qt4eEC7DqJEi2pmSAqNOdcFpZ7ameCKJB6mG1dmCxlqBRxz1tPiajyVwq8DDdz
oNdkjfZhVvXRNnPzV+hi7JonxjcMsY1FiZnHI9ZT0UaYMb42es7puzaVjW+D9RQF0Jcb5wAXuUVS
9u2qbHUApTPEM4iqv8N61NpVhXz0rpwhnnJWhl2t/w7/udfqO8jBevyZ1ZiUGQamu3GPUA9SWunv
+OaiJmO3Vspd8jVfmd0TgPqV0APnKHIzvn2+k1x/7IRoH7Og/DcPa615BCpmrYvJewa64lB9bPUt
jETjavuou2I4goDOhHlAPvg/xzh+5HyevBlh0q3ENOhnE88DZJKbACeimNb3ekSPY6GlJRCtefCB
GFzysHzF/aU+UMJCbhe7OhNJb7GwzEJssyKMVuZMYZND4sBUaKeHSYPZxiZLX7nmMKIuxwINiQ9g
AjbEEHhQy6HlLzY5gbNXGry2bbUGoJzUBXo5fYPKvKNe2qF1TvJed7KbrVsCfwyR60BvDRgV/lo1
1scJ+IkJj41MooxoGPxXLOdpWCsb2fHIs/AyCNPZmtmgrysnVB5gppcIFIM4MYz8Qwg+Qp3nLxIh
8nDhzc4uUeV8Z2cXLUz0IF/Nkoo3vDTjGnSwibSghMDpu8beKig3xV7pn6wJnZ9qO0xIzklivjSZ
RNwEMPifnF1p1bXzxxztkR4pkTmUiwEi5LtOrsMqbGl1fb23IjsFADGm3w22L0GcDy9m3/obA833
vaumxsOYev+umGaCo1zhGbb+0CXaiRLJ2rYhpUpdDAcx+mVWhePuSyYDc98CIuKDFMTA49jb9ZMA
K0TvZkOtJQckrYaPwEZ+FnWkH2XUjoN6UAtwKVL4SOaEZv3EhFS7rajnFcWgYNY83+4GyDZYfiCQ
wcynXQRqZ5HPStBfVArF6n5PSLaFnJAMDHmHN7bR4isnr7w/d/yviW7T6XZ29kSCRbfT1+oGnUAc
lmaqkTOkCD2NEdC8ea+C5mPgLvUa/c7CrxXkoTwHjb+iqveRplxkrhWGcrqtlnHTObtGSaEXyVfQ
elvZuKpe7i0Iop5SGoje8B+3NMfZqQPq12hXgwQXg3Wblb84Z551Wp0a/gTSnYOucooeaDwFv3i6
3x54fsnDWtdf88bOaTnaKpWBaNxpfVfuUVSczqYDOnSyx+ZFLWjWalE/HIMO/omGV3uLfrjWBSsr
iduFZ+XGXsflA8GnVHvp1Y5PKsSdzTRN2ktWo6EUAZTZy1mtahA6qfToJGeDHNPFOh6vw4wdwmmo
0McdypTsLMqiPTfzoFh6dkwrZSujWp/as+r7CJFDadhktnoF+IXlQeVqaN/Pl3IYhvtOoa89zrvf
KqQRfJu8rctCwLM59KBxVuVaFkMdrQK9HFd8FkGnIz+DhH7fNM9dXO1sBMc/xrD3VkhtTdS7Hf2p
tQIQeuTh1pUrVfMmjlVm8dh7/XOSptaHr9Kih4ek30W5gfyUMvyQeQU5sCWVPUplQlEvcTUsGn16
gubSPjnQHB719l2EgdUsx7Lkoa2U59a3mydKK9ZSz7N+J5dObqJtldguV+zAkkU+usOpUQKU13hu
73FBjV81YDfKDFSIRPZvnpb3+AEXju8q40EKSQu/yI/y6iu04+gV8upbzWaGorWrX+Xg95DTPdXi
MPcnFyb2h9/2yTEvnvwUZ5Wm8satNRd966hYNV3SviTgRY51lYYrDGn692wU5cJnW7LqoqJflrOK
Vp6xJyxtI9nIMMyi/uKV0LXmSWd0skfd0qDjOVG8qwtHbFFmRdcSEZVroU6HBKfak4zkUOblYw/Q
/Ri5KlDBeVXXKD/8QAeLNEcybwZ9zUEZOp01UEExsNUsvw3o021cHmroU8+EBFeOOJyHp9JtX8Ny
8NdgTKxqbc7NeDHgGTQU8V5VkGLbQOJOh6sBazdfplU9UifL3ONU6BFv/i5Nj7gLVEDe6/AEljlH
UoF3Q9oMt0sZyyHo+YLE/UfZfOWmSk+7FaQusP6hsa2do+0r7UpvzB69S0d7bRux6K2qey8Mq9pN
pa6sZaiP7OXtHrZMtw58N3o3cPcoJ960nenwmbJS+HtzXlUR7K3NXjskgV+/qQhzzOna5lgwg8FR
TiEUlZYuKmQ7TunoxztZyR4pzduxA22p7PsZC+VcEXXimdXmr05iRke0tuulDCM04zdh4MVbGQYI
6iwyEU53MhSjsZ56P9sPCkpLYxgj2zyU1UKfNTiiDkleGkLJoYGs9O5vHT1X3mKjLw9RG7Qrd1Cs
OxPK6BZ3G3ujUvZgNwBcf4pG95wP2e8rtz+ofpze0nIuKrERrWbj2loNPl0qAdPL3JFLusp1FkpE
iQBrjm9qUSr3t1xul/XSGYCQVpXi38thnKft9rnoDSgCc1pmWlW1tl7pjdhDxbjqxWxJFlmo7FHG
96G7V84eqXG2B3ZDlzPG/+nOGLKLhSrKNdUqcW27YDwLvBlkJPNymO6gPgRX9LHqtdthg4JrcXJ0
4l7LcUALk+NfsbyUyUD4vMNj61GmMBOgUkFzLTnKWWBYael/LwCen4J0ohCvJ8awmno9WhUdxnC3
WE6pevzDq+phAWEMYfAx53Gu+t7C6orxR/vSKb79I9c7a8G+J3hgW1Du7BAca5hb1sFOGs56sBv6
mfHQ96BtWzO6yMgpu2EpfNXcyVC3k3xHA82BRsMNFCsqygaczmdEl6oa7dZAg+0tdeAXeF76mFUd
qEqO45Sk0RqK0C1FOAJBVksua7EsKbTwcexd6x4dJBBJs9YQKBDkLJE938q7qnE4eZi4PKgVuoaD
y0Yzw3Pd0R/hFBuPLhTXZZhXEP7nMPQwrPCMxFzIELi58ahmETsFO3mQd2lJ/z1Wx/HSTp54pIZq
tYX7EMMreXSKiKZh47hrGfaG312R5VvotVaD3XbyOxqy8V4oGGxPiGpcKTEB+mQ/9A0BMbg0dvsz
aZpfXp0Nzyj1uGuvtP3jiIrGnWfzqAozob54bvKuJ3b3c+q8Ve2bxifltXYZZOt85j6xlVAvAsnQ
hawYRH7IkS7FQBo2l3oJC7iwsmSQzNWRxlOS89cdXxPyDg2rR3j+IQcvK7aUB5SFlkOjKS9lP0M+
6AMtZJgE4HYGzAT5Co6CV4514EhjxdnKWcQEtAXYp/FOzmpaBoBW9A91JRmVixSvLFVr7R9V48cL
a3Lrp8Sjqe4mA+RjL6yB2NPg9TJz/KxheioBSjWW2lln3et2nqWr30VV/DQ6V33D/0Isa7tPnnLa
MSu3dsTF6nx3gyLUdFeHNfKBMxMDGNt052W1t6ESJS6qzl4p1CvxFNHJXMqXml+zGMzpuxaqO2c0
sfwSdJ8itopYGWkVFV43n8CN+yOUgIaGGUi98c6DaglR6EOfAzmUcvKvJTLbYLbSOMq4+2uNvJQv
qBXYIpa1QaG9P7a5FW+samiWwM6n+07TxnsxXylw+9jiWfla5r4mkggecNOVdI/mxV8TdlQ84P3Z
H/7JR7jw8IuI7/zaPOQm4uBhZTVvzaud+Nqbo7nBcQKfuKz8iiJyVAI3mPwKxRfVfxl4EshlRlBG
BxVOD5VQ7priyKLihSK8jjL/M92Ulby9FNThAqrz66Y21BUy6eM6s3IHZ97BvprQu3Z54nY7EXO2
0vQMq3HAqj94uAmeQ5HPKcSrPfsa8le7rey0wLyOdvxnZT821KDnlWBGw0WSQ00zepQE5aD9uZJh
O5jJMerT37NfuSLOeADLODY6Sl2UUTBJto7gntEqCHj6HWWca+nvK1UdoiVSEvXqK3db4jrcIi9V
uvALDUXHla6EylGZdSvLWcGyMTunoojzn1jJFnFgIdM3Z77SCOawezeAydPEqlexhbSJh87ZW0XT
J1SR1MSKPb0YSf0p046Z17S+8hSf+S5iLzjXhfjag9gCSgJpHRjp3G1YYXkEbTkg3ljFb2lpqkt/
JMJcccujE/FWD4kHtX0Qta9ieJl02y6IzeVtrmytNztUBB4nzBqe2d7BXQcF00/pEgFo7/ZC/OIi
vFLa4VCidB20zjvva3NraEm4lXva/0oLtQ6xZYjj58xuoxDReGFHBx9m2ETLjiOZzWHzyFcy6pd/
cqD9lJOcNQr/2XQMaycjmdfksQx99BD91XhYyqQntHjVYzCJAFaZn4rBoXandYeaTdvJFzHkLzkh
Y3k1TXz1c1TJN2WcUzCSyYDa5coVIfyGjVvE5qrE0vtozF/gbmaZ3k7GcsjnGXmlJjUKK0qCFsrY
V5yGi9T2drnxoWtqe/DZGR69GEC8Mw/y6p/cX2EemDvFHrb/a5nMpZP/fdDwp3ZaH3F84KwoANXd
E+J9+iUOxu0wR3IAfr7Rs7kiPKdiIK7IjtCqlaHrAtVCxN9bg7junmy/+2zyUN2OXnMBXqtc41b3
r+nkGVvNRJ9ahnKib02Kf7bRbWqr9G/rQLWwT0mQZc8SiCupc82j2ru90KAY+t38soiJ8jowQQXM
/0BfaDBad33eeQutd+uHssybh96hvcuWEj72FE/JEoJJ1VQPcsGkJckSdGt7UYI+oKnhTS8jQLVl
BoDuReb+uer/zP67jkPvgyGKva6N2LTEmjV7SO4kORFxbgE9rxQHN4jsZ3Ww/sqnyKRwDNOujTc6
J2cqPye3SXYy4rTlnOQV53v0OtKu2GVR9PFPXq5A9LrbipBugRpOw1kONBXHM8RZdgoUc2TKVdEI
vi2JdXhaDaCb24xc/HWv6wbposhdjJta7/fryVk49bOT7OafdAQQeKtqza/Qhj1ugak8aPSQXzFA
vsv0Nn+g8xo/pom6S4Omf21FGR8VMbZLY14F4b5Z+1DwtnI2LWoQr5pwz/TQ/Bdaz/K1Qtykzxbo
pEXpZMNrlyo1iBtcP3CWOWHZah9E6OM40tjnToucs7ySQ9Gk0KHarN6hZECPlMadfdZ9FbM0Cyfd
iTce0oPzjYD97HNmGFuUNmf3ElJNybeImrLrCk1z0QoRf+RJiO5EghuBF5niQZTsoJRc7b+5gfJa
W0P5VCK8sPOxKd50YzG9arW2kwuyhM0EG5TivqdafWdCD1/lbdIjB30RY6DfQX6OFkYbCYwQKx4V
81Xcqb+vZM4fpoE9S4+5N3psmW2uTGfUjl/DEKNsM7agTasu2E4gQelSNhxnEJUHlosgg7wqpkC9
83BoS3LN+SjyCCEDHGDu7GxSH3I1/pD5fOrqZQmM7aTTk72UA4BKOZFxbFwo6DTc600o7kuYfreJ
dN5Q1k7Lg6IX/WmMghN770s/auJe8pDlELWAliuLklvsl+KeR2q0SdJkllW3k3tbxQZUVFiFujAF
7v15kBPIUedbM1JGduP975xpWXs0vJx7JBApOQdau4NSGj0DGDAAnMMGcpQ2QtCssbZxpPYrOdsa
aJR4Ft1UGQK7U+5GuwIWMC8OB9S8KsRt5GQ2xNsWp8WF5PZlfwh+MtSnfLizZ+Zf3w3N0a/WpcWm
0CynZMv3QZ5ugdPWJ/QI1VVjGOOybSFfD3ilPzlVe5+qsBpt303uWkTolrkVio/SKYIFbfOISnIA
BNF1YTukWvNcpWKNLIfAe0PX603rQoMo0gbpEbh01XkIRL5LqyY6pMn/cXZeS3LjwJp+IkYQ9Lwt
76u90Q1DGmnovefTn48ojWqid3Zjd28QBJBgq1tVJJD5GxsP3gzKWGZnylk2ZTD+vmoLvTsGTbq+
D30Ja0X1PmiauvsyLrumqkcrUqNa+aMOnpo4SW+kxGZAaFR21RkyPnq8ElVhJyeJEZezsisR5Pdg
CTe/d7POXk4u9kel4TpX9oHBgv1HCIAd6TY5RlXAhaeSL+156D5u1kW5SSIE8+RE4aG9VIbfS3vk
sCCi6kfQVitrsoPPcRrrTViFsK2SRHvOy+y7DGg1JICatIyeKlxtDgJUxNpH9vZbjnDffIeegxVE
6Kk6dDBtsY8J9wIcx0ZLi+r7UrZNU0NxUP1o37q699pBjjPm2agq/NU4iuGkOm7yGPMJWMgFIW4Q
N/pEZoSoxkWuf+3tXoOKMvVx+GBH8a/ar5tzDLXvlbqADtd1io5Z0qevg5oby1R3YJXNs3E7+Ws2
eoA5/VnpyBzMAUk+1xhA1pftOYusTYvm9MGSM7f5uoo/gr6CDam26OHF7d5I3BifKJrOE+dcw2NL
DvkDMvjdEJL1GIrkRde0bt/YRbyUs0j5t49JUKxkT5h9/NLUCSJ375L4cue48O/p8dhDgTl0p/pG
fvHnKzlh1yZw43GYNjdAIlkV5MXdJSXb/irMyr2mlAmuUeM5W53H7oKkmHutSN/b5Jso4E1jWm3l
oIzO2VxcTAoJDvY6HNsvfNbI71lRfa3mK7AO9+Esq2HnEGnOkXJeRspmvoGXVueEPX0wZ8BICjZL
4Ab+MY6c/B1DkNOk4k6l1JTwSwUBlHm4tx3rpKaFCmOCbtw1GTYClPuRteVJjejR8DgpijVj0Mzn
TOM3qhT3UfaSzDBQpsjj22Q9zQ7RCIqjqu43j76ZQlF29YcoqLMtOPTk1i213AALNiTnQVS7OBmx
yI2tdt/VjguHeV4wNzpxS5Lk4baUAqFJu7yR6Ur2mmjduEm0LuYETuMM44elZ5tGV82XOGvzi5Mn
0h3n2+gDkOY0jYJxpuqvPYDsPVwLaynmh0CVU4fq9Pb3rO432T7vnaPvwrDmyw2l1RrPZMqKRxvd
0YUk3NUgLpeFFk//ORHOK4r/WKHkwlilodAAKGYFpu2GCWGiQCNo4BV/sM0hW+FwPn7g5R0sM0cX
J4+X2luByL4ME1FeHjRH+3eYOgQa/tuV9WZxN+G3QOjUhDTI/DQdM7ZDYArDZe/HlA3nsfuEvDJU
3dtWIKC+jN+7E1XhPp2FYv4sT83SPRd1r5c/HKwudomb/fB9HzV6bK8x9YHLsFD8GnuhAqNvynk4
WKHqcwIFtafeLa63MVHG5jaPcj4tk+iOqvDqnQ3bCPsW1KzVWoOLgt+s7MnxHijbto/A0cux+4Tl
Q/fR2QrexzvQEyv0pfz1fSxSfPfsk7vuoVm4CznRoJ65IDM1be9xtjvEhwEZzvu/Rk4mIM3Bm9iI
eJRs5AsbJdrJ6eLll7gJYntRdfoFf4Bk3wLqnpq2opJVAZqLkTpYu2odXW6DZRNGFzOsh3XkWOnS
gb4uqHMZ4SUgG7R3FfEse/9akmToWJiY585L5frbrWR/SJVrU2rT/nYnLcc4a6ypsZN/eC3M2Dk4
YlIW9y5yMgovQv/vxhgQr/G/Y8ANBIcHsnpEt+O99DL7UUsU+5EntwqezS55tUyA6uamtadxZcYI
RZkJm6ZlItg++D5U+lt/isy9Glmw7edopS/Hh7793poZohQ11T1fK8xT3StxSTJuvpwcdlk+/3my
a6M4WK7cejJPUarynY7EW9FG1lHO3kLmyUROyn6Q6jaAAAThbovl4JyzRW0gcs1TO8TvownI/n6L
263vfdPyqn041Qf5g+W4Pf8UeTX2TbRLRoTWg0VXe/YSbJG2asJW3bRe1j0HRVpcksa8BF0LMqXM
KI/oxdQecajrcLIDLlZbVbGUXQsl/WcSbgsd2P+jHEqiXlv5vnIpUQ1d+GDvT0ix+SekoQLQo/c+
H65o5XA+WDU+WafA7qn2yNBbvJy/9+XKXBvfCxioULq5pRy63Vf2b7e4DcBjKQ+JglwWJk4RKF7z
3dGKAPSkEz5N4+VW6tWqKFg7rupvympiFzTU7QLlXjbOSBMumiTm6fRH/XacxXBvKrkOKYo/kxQt
8wukTgzF0XlZNkqZHUTiZId+nH43/59jXh14MXvmqd5AnHntrbo/6Y3WnywwdAISwV727o2YJ+9d
eTWGAXvjAhPN+3o54Qf+cAuWE01Qv8VdWnLEVmMoFChqJkNMWR5jDKQVaHQMNw7NJH50hkfJZTJN
/ZQbxUkukGG6ah0srWzHX1qr6nCjteaoDfHvpqsUFRENgQPl7RLAM6hHYe7rCAeixf8+/H4P5Ony
NRn6/JAnaJSIvn03RaMf4RvFyyj0WtioirK28wad0Hl2Mkir66BOzxqSysvKTeA6i2o42BCQDubc
yKvGHhM0xSyRphwvYtrbtSavbyNynRq7Ay7ic8RtTi6XU/f5291kqF1Wl9vbppofeu30KXpNe64H
Q9/rQxVsQhSRvlXRX1OoBj9KRLFBCTXmEfa08tAofCJbjjw/XK//hNsqVoXlgSZt9fYsHHTHu9Eu
Pm1cbdGVI0csrKl+rZ0eSEFRfpLbaLGja9FjmcMy0R6tuvBfHN3/u8pyUFVsq5vswbI7djgtqNom
6JWXwkj8A95YCfQlugnkwBkr9lP2xkgLH+3W2Ga67aGNgYuYxVnXHMOdrieqdRX8CgdrHJAVZPOm
HSrER/SlHL1dpk629tALOQZD3V2wjMbjwRyGz5KCwXLCbBQ4q2+/pKWyQ0hp/EQQEsJE2mlbGcbe
fdZ2sN8wP/keevZfkTeRsU2oXdZD+y3MKDMvoox8RdLbWIz0IySYcW7k4K2Zl1hmFu8GzTvLIRkh
Y/+1Vt66GIf0UCjUtqFSHqgkZ8+DZX6Yild9H9PWXwrdMi+hhUvHYLUOVldoIspZoFvvaK3Xz72Z
mwc3d6clTqjiSjK1O2fJrKENj/AznDClttHfOzb8wd5NtJnn4T40h33N22klu6SS0dlT8/GaAVF4
8uzgWY7jYVBtEK8DBxRHz2hVY53iUmYBBmEcQfO7q1AX3vccuTK/FD88za5XTYkSIHZ38RWYDQCL
eSJ06w0A2O6jS7CEiWIqzCH/hEXIRhK4YvgDOTM8eI28O4muTh5aXdcWWU92jjL5jw4Pwc8E75b5
jK0n/Gc1ICo5MbZPiekH64qc8YfCjwpy6yMh1XDQXA2bHw2EsBbzsDZCbTpgNK3ergbbm9OfNJ28
8jqxN4JvMupfw1+i5q4MiRsUMBYy8L5E3n3SMwNxrGbvd1l0rDovJBPUR6B1/unKK8SUPZCFXgkR
OFKMOl9Qks2ohZrXL5FeKxd27NTljfRI1KupTUqYfnwmwRXzpZ0PH8IwHIwjU2xC+6Ratln4K5pa
tqbzJG5k1N69jJfn7AAmY/USmOQ8KYf6f+INU/8dj1Hsq1uPPrn6RA+o0QQZ0l00CkimB6X/Kwwy
74JIDAhCNUHjeRxt2Aqjlj7cBmP/pwxRugmPQhmC+BEh+AlcEzAbUpaMuvrC5FV/tDEbRvzPTq3T
0KpiFSLJsZTdFt63u+la57n0wvrQVx+t4dfXJlWGhzZQhwezdOKlNwBevI/1OaYK7ZQCAp5DfKXM
vQVLFXYlCUJ/JoVHy1koHWnCbeNC4vVA4t+EkUgrRJupJ8VkRqNLNTcQnExm0yGoOCnosrkpGye7
JD0qb60v0vWXiftsYlnka+Zg4aibrHKzk9R150Q17kXmfcjeXfTd0OORb6Z9G78b5vzHeKlPmzGM
3EOS6f0ZZZFh7VVo9skuagcDqi2zZrm8DKgkrp15uuV3Hin5I3YuI++rzTpQENEa4/F2DzlTxR66
fyjzLoyi9RZ85sw3eSWK0rpdTX+u7rP3q/9zXONOE4lKWZuO25CTk1cjjPWIZ2n0XPVu+pLCRwCo
NqD14xbZS+M7SL5Dol/LWUMrOA76/q9CTEgxAmBLKms8ZGPUqg+ZWpdn9LSqaY1hLT4eanZumqgA
dVoK8xilJh+QcfL+XOKulVCekbPqPJ67GkIsUf7szR97f/4CpNP0ErixfpC9BD72Q4ohwM6KpDck
EZniF6iXsZnsVc6HYW9eb2DWBuAVuWL9KlU4BsFpRUGMAsRVAQZ5yHtrg8DTTR5Hb0jORtq2skzl
UwFIjPHsN1NE0ZZ6OnudPMPHr4BYEeTgQF0bZGbuW+Z6xO/uzUrxG5hL8YVZUCK2zeMtU9U60S7C
13vDX7dAkpQfq2dOsOGNXmykQFU9gbb+Mgslv9hIxSq5FjYjpggTh528gN48ZGXJfsVEA2gcdsnt
HD9EGtJ+In9Qhgi+WY8n0MLk1UDGseIyKF0u575lw7zzUSHdt4P6Jni24UxUtNuiQTikmgz10aW0
x+mmiX7idrhAJU/7Dr86XulmHV/QT8ExMAnxnrXG/iOs24NTe+FPgMZ/RyoqGKlrvJWaNj+qAu8S
2M2mMDg4yF5CifM2PjZ4J6sg79ZfJqwCnwAnD9/vsewssqN3g7ErGoIxehg81yOpHrx5uqUYBTjQ
YuwPSSdgI8wUKGSocdFL9P9lFqnpao+yTr4CwfpR11n50PSD+hJW6ipoDf09cNXu2KJKP78v9HdK
b+m6QqxtJ2dzr0UX6uQMk/6GxFa/LvJO3xq2X7w3AJMXcZlhZtBP5LJ0QD9ZGL2WPpZIra08BFlb
vOtW0BxK8spL0CDWGd4KHrhKXq+gfA0HT2mCj2qCxMaGrxh0BbDL0KwxNCo+o6z+0DjjPiZFPlzb
PMjZDTEO1Rj0SIRIAvR2RJEMdZPXjXrxIR7droJ5LPJC9ZKPqKJgEKhe/itOzvq9Mf13HCq6YFpI
g2RTnxqLEdH1FU9DDysCDFArRQRXeTU4UbFTUjSgv04IN71001kOT3aHUmOQ229dZfd7uVxE5Ib+
MZrAlGddTYjnhTzPUJhGPMCbfRVvqtidmjenxmsRI5mtE6XZ4hDWx34W/myUzH2oHaTg2SAUn1Xg
PliWof/ttpRigzKFZIcmkOFW7kuSTS1yS0FzBnZTHCYx4NtqRM7SVLEdzgVAiRB/172iJPp1TAtl
aQmj+/RjnDdnv6kRhX9gyeo3IcoJwFYwPbjIB0RBHyEdbqDLHVRFtIZ/z45C9o0mM4AY/3THtD+n
nenigAYhBV0EgKAoQD5ALst3VJizfcSPIrHfh/yWavrZ5tlFqnJnXbgzIP19JBg+5ZX/U6q/hGPq
bI0ATIi0Umn5LC3rOIpPcrbAbBPmR/9aVMZwnRfxvUmWYC+t3RjowwNHgBYjdBWpxbk7peH4kOM1
fik7/TY0zENyPO2oPNY+Pl8ytlQxOHJ9jGHmezjzPWSsnGSzcLuH5mR+vdYrQC/QF34vjQGtX8fp
V5L7cO0CP2Ar69VTy7luNh4dBqrU8YhfQaWrJ9Mt6vUwZMgOdLo43pt2drLTQUuXtxnZl9Mi2Ltu
F91i78Nln2KFnpAJy6s8fnLwKoEclEQb/lZk0VzTfsez2j4KTCqfRFhMD0oSL2RPLlBao9snk9vd
xmp2MNsg6MelF9pwEnDD2ZnOpC+0JEM4os6y9tYHfIUC7IDuHn7QFGkDDrBu1/zs8dvS67z4oZPD
X+bUGCGZz8eMtsg3tWNGb4bvvWWksn96mDubVeu+k3lu1mg3mEsf46bN5AJXUxPL/YzMSl94Q9lf
otTvHtPQ/gHqzf0E3s9jz9fio6sglOkUbIGD2v20Yv0DclZINQn5ZRnaI3KPu9Qn8A+Tf7lhIV4j
70AiajDNFxtZuWMbJbOnA3co/QL7VRGLB92p8msUwBOSE5o+lkt79qn1gD49a7H+qNaUfO1MA0DB
K+wwUhoFV87Vvfm/GAv9HBNWM8wW9+AwGzu4F0PU/9PebynwCMh18kDg78L1VGhiJTIkDacu7q5i
bmrdbK9GmLrQmkGTmkrkmAs5GLBbWupFVW5ugxwecOOJzVOnDyTEp1498xqN33SzeBn9aLwiTxy9
IbG5j1AYf1TnXj3Fy5I/3bPZIue0lGMa9ZtnpOSWcswRZbnLsPaB+YRF+nxDWw2HK3jxF3lDBX08
oA+42sjVuV7YR0/BPO+23NPSQ1mjuCKX1qMn8GpFWt300/0wA7XyTuhsxscgJXGAZcYiTAzvgKZZ
V1V1/eqqolsLz4iBjBISjw+UX8qlsP1hVWVOf65y+Ma3K9mdG13H8lSGwNT+96wxd+VYVvm4oibY
Icu1JgiEbWfaeFm3uBsgJpDv/En1H2UzjSYAsLIU68JVfo/ZmslLqxxVEj6MyQkRJsOy7Mz+Am32
LzOd/KOmxM6jOjdhJBaV4QQPdmXaWGw7KBJYw07O3aKqpt2Pfdgu7ouKwTHx067FKoKE+5Dr4KdA
wlcf2WTDskbvSKl98SAwhZTDcSaUjSsCDYtM8rnwoZWNP1LrC7rpGHZOey0gkL1ktuEsKTgmOzlZ
ZgrCgzo7bjlL4Vl9KBOk+xssqZaOpT8oGr+UjA0LBUP6NO23MhZNQH0/6goInPnHmFElFiiwVFge
1Wyb9dA8CoT7Nl2ifJc93tcA575eyn5haTrKtI5Yeh2nsHtju4FA3eHPIAo18MO1BLbCPPZ1Wg66
VuHO0lDq74VCKZNDPjb/urcyh8i4eXxIRXfy0kS7UG2pzxirLQLDEhc5dBufJ3nbd6u+tavV14l5
lj/OAmhtepZLXdGxYB7XSjXY2EhmLWX3PiHjNBGfKIVSGpxj7z8VhDPY6ID8uCYAgFD2v1alVs6U
C29Rpl5Beg8CXj0nz9UyjRZy1m+h3aWZ+aKa498iQGxnLHLqhtCLKA+Eo3uS/b6ti9MIAfrPiByW
TRW+q27uPY0IXbwg3j+86GjSUQek6BLr4wvwuGlpTpOzk5NULuyNEWY+pw4WZIreHJVqQtVo7gJS
KR6zcT6S0JNNx4bPqbCGCWPYOGnyYJSpWA5mrnwrbHOjN2b/y8fcIkOd5L1CzAm1hZpzagnxU7RY
uKDuW76oKUIwY2enSwtxuu0Ul1jnWoVlncaOzB6EU7ZPAieXIojtk5y4N9hz/0jKqtim1NbcDeig
cds49aeM8PEi32IO+FNFVb5DdnG+8+1azrdFcIriKd7f79fM2uvyByFlT7Igss8WamNLxWbHqPpB
ezVzrbk1ZTgkSwyb682XibSxgNhim7htBoetulwyaEW3QIJebL9ED7abzBSNaic09l5xUANNDxDu
4/Xf/GRrTb3hz8+UV3URvhtQ/m7jt1hD1x6cMpkOt678GU3ZIUfg1MccndtVwOsWKjz/ejkZtPnW
t5Hwv99cjvce1iqoI56/jNe8G4RmsrH484+R8YCnwAqU5FF4uyfdxVGPk2Vl1zDpfzcTvPxrGPur
IjUhrczjtoaKQjDZxZptT7hSXCOfV9svqmOPm7hxqvUwGtaLWmG6Ffd1upSzWhhYZ2wfP+UkGtPD
U5WW6HIROpNlX1DgXeUdZfvAHOil6l+5oxdnOde76Lf5DXq2elYWixg58w7Ny9Dn6GoqR8QLqeW2
KqKT09hv5ZhsZEiNQCdfFVAxhTf5+Hg0Da6JAUxm9J/k0L1B6I1fs0dkWSF/1lR2do0dpPbsoHtO
U6uDeTs0i8TX1IMccx2v451cu5iPExIEbfccF+OqBPvzIBfEhUHaKaEGICf7ul/HwD6XRpOKb6NG
0WdovnuDa6J5iBC2qdW4oZjWFV5I+z0wYIFNjqaeDRRErgBqqS7MC/xk+kUxtnwSKN4uHXV8rnjF
HyvRtEd5ZfXx7ytjvrp3QxUV6HQst3J8xlVuGs386ZamB0LEKIMtR9EXGS8j5N2EFRnFgqoArTtU
xnaaGVUZWtjPKRSABVgM6ydQNjyfO/OHjjM2cnmIwLpujeUvMCEKCcQ2WlwvZDYkdmOERvAMlbFo
86OnKuJhj3ja71h53z+xX+77JTbWT1RMLmledadJBL+bIcvcZlGGKnpMcqrqu4881urtv8bu4SGC
wCcZNwCM3oeNzqnvn3vdb60pnbcVBer6XYziXTyiB6fBu0PSRkHzqq70MwLU3bvfQVJhOMaAFFWN
ApzerHA49fjW9E3fbjtXs995Sv6Kvdl1krf1KzJRSxmlDCpfxUEtlkh02+/2SAkT9AI7t6DESTNQ
+NBVWbmOM5TGsZrLXsMBWWTNrpq1NnenfqrZT2AuI0PqMCuWHYwoTrfQW46DvETiaGP4VPDlmB8i
eLOoPQW5xhL9w23YecOl0VOEJ2sL9Qmv8j+GjW5N8YfvheMpMOA81lkaf1SIJK9JB9o7OeuyBcal
VTylaBI8pvO3eV6ktSkGbSCWNJBYc1OVnbE3oP7JocgDoZXhCH6GUqGuqzLx2Snw0IKt2vNl96dF
gKAOtaQuuMgJR85G08hHPlnL8WaCtKOotbLF3Vch+UDF0GuFudGa3APPMg9mG8CfxipOPf1oNEN3
1bD0cCd0maDvdXzxJhcAk3rMArJGckhG6ZbVXmrtWch5OdQ0tsV3W3Uf3MRamB7AJaGG7rPPXcHB
G2JXeq37nLUOwBNDC5YGv+Q6gtC58yp49uXUROs87PwXaE7W2av6l6Cx/Rc55Fce5TrEG6ukfQl6
8KoJclRXD86TkqTKASpeeE2NDkG8Ev26ZZTa9ebWl4Gd7kabIg8ylIJZBwcxvMo1fkJhpqmNSxfB
JdkNzUxlDs2zxR+EpI1l+wucc3s0FFgmV8ir1siaVa2laLL0mIIvhJ5EnNBFsgNMQwU7jZNN0Mfm
2a0pOMbRq12Hw6s7/OL4qzyHWTe8VoGDJ3rgPlmj6F/z2qQC1duPcs6kqpPopf0gl6WIa/u24+15
FVP3iMcPOGvqMVRi71Gfeu+x0ped00EonTse+menuKqeFfvVCgr+zp4/QJHo9GPfOSjKBzXM7JHf
BVzMcFFqdvg3SOyMgZVXrmfxB26sqzu0pnGb1fvA5wPw/RZwHw+daN1ogH85fEz731WJ0U/JGMOB
tbf9xCFWV1Bc+UKX/6+JsMimiyr6lds7yBFiZlXfLmXf722spHEXwGps5Juv5lYMnBDScbuF6oG/
V9chBW0r+hnJXvPiqwqkktlwrx/SU5/k+Ruu6vEuQhgHXIwzolrfUp0BWN3w/lgJXQHpHwr0gCz3
LHswzPKTM2Vvt7mhap7sYsRHzrTstRyDRvdaC/fhC2yiSJ8ypSzPEj4h5yRq4naV4kWtlucbvkJN
KzSowB3cdRSlBOPQJD9jI8P4c34Ny0k53jbeUw9vgf/SGCWDGXPowwrZ1QIqIEZzPXay9U8AlRsN
8Nar13fZU5rE/+rl9PQZXiTn5sg2ib4nPao0OVAdjFKyamF50I++9n0ty6uF22ZLWGrxQU43dmaD
DdKibdpHMMniIa0f3TnDoxbduL99FGw3XWFxOTz5aVo8wRI8p7P+ZeB25t7P0nw1itp4L22kW2ro
uYCR0L2sLP1Y1La/xQiphw2d1iAmgvzFwAlgg2+GfsRpazwJR8Aq5uTxmiZVtGjqwvuFdLNejNX7
lDdUaUDYPUmhifhtsob0pkpBwszZVY5uL+SUDBoGnrNkk6adafkADFoz2FXd0D2wsVuOnmo/Za7v
IDvi+mt1xG/Ns2vnNoYHXFcV2a0D6phkcmk1KxkvmwqalKf38XaCJHpQeFhmdYo8a0pGNfEC5QoN
uXmJi9mBzjDVfRbgcOt7g7n1LKrlpjlUT4jcdmtEetDnCdMWz3ozPGltr/PSSrt9nY71aUqadNvA
49iNqZp5pGcVdWeNjxnfQQegWoAadNKUCDR75jrXKvgNDWISi751w6NplQcz1ayLjJNNKkPQeF80
ZmVuZbe16mCT6Y5YTG1nHHWfY7W8ko2qG4xVJcyy2/x9lGQy5oQcWXdlWOlbpclVGM4ptUjPLmBv
20O5C3KhXNnbKVe08ZWzTtGqcix/H3ZJcDCL/q1CWvgActW+ysbX2vqswnq+D6mx71yx4CCj503v
M88zN2JzlgP7Hmu8lBaNC70KOWefBH1ysl01+MvNrZ+RYaWfYS5MpP8C8VqphYftkqhne8V67fLn
vfKxi7aGEj0C0WjPWABR4E/y8ltsze/hPPEXZYlQaY9Sku6TaEtNI3jrqtFYVUXrXgRmFDvDm0Gt
YA4uSNgGa01Xm1fFrctFOuruX1Vgkp0yYp8HQonjmHPuxLjtiw76YVS5bGsN5y1w8wvifvljMpAC
05wtkH/3LSkU91rk8dstJgCc5BtpvZTdFHo62uFZspFdu/etZQrb5CC7/iT+KsvG5RHP7R3QeEns
OS8uigRP2lDuraZy3kxtsE6WEsPknqPEpCvL0ovzDabIrrZKxwigEIrPStSmF3Qvswt8z/TWtNTn
qGQ7eH3+M24NZbLpBg9wjEZe34gaYKSBE+41iLC7Ctu7RxVnHIC3nfFXCw+m7Ypf6PLkGAxAwZ00
V2wc1DYPPTu6C1C0FnQF5shTgeGpo+S/Oie8kgusP1ycJFdhm5vnslBiLPh07GIwc3+xWqw0ZKwZ
wJ9MmuCvzKRuz1e5oNgLVxQoL0WJWeQ96yiYRLxdyeV1449gJj6Xff4LaWj+r/Q2fZ0UDJm9qDW3
6NatTaPNjvbcACZxKdUDeT6WevJ7UF4ZKebsC3nJW/6c2860lb173P02lkOeyc/5/MpZeT8Radz6
3r8vvt1a/vyQxBvHyVr8699wW3i/uSj9fethJcqW58dIOeURmmnw0NRdtKgntfjkFKSuoDpASRsL
8WGmcBnQjabQXHHQDJJ1Xw/uEwZUgKv8HxrgksfcD3Gga+p/36GCS3LQLFv9EONa3rgcO6qNVcIb
PYqucSggURud9qpZJGFkV1aEZTcAEbgvZyGte/c+K4ODsbUetLA9/r+vTwurx0UhflIg5h9t/G2O
ST7E8Ub2Q9zUsE/koYXY0HwpR30fFEatqsWaRwMncjM8WHOIjJMR3qTx/J4NPKfSKs4cUo3dhB6I
GZfeheOsd5mKxES/kIKaSvb7JMfkrGwCDyulMTDMtTUH3yeGMUMkJUA0vAvjp0bT0HMqJtDjaRs/
Fa4ZPyEHI5YcJfOtHJNNl1MFsqip1FlzLlurODSN02+93O0eK7RKlp3lad/QuTsAbm/+xvUC7llV
fjdq6AGWW3mPdaNn26ZXOPZ3YXmOeR2sBxIJrwnC9guR9uMvx4EQw2ojUn7g4Wbx0FYMVOHc+uLr
4AALHj84Fjf6A9kO/omdYXyaoXbWu7D527Jwfs794kdoOMgCu6smApmUmqHKGY+v2Jq39JsJdv6A
SrSHlmgZZVcU2tyIJiwxKnTB3uyqSORHdvU13DYHzmuGglbs9MjpB45+BbSfrMfMcp4szpz8zeLq
zS2scZF3efitaPNPHtDxzyhrdq6nHEdKzwcgQ96p01pkvtTq00tj94iihHcqQRh4dooKodVjmWnX
zSfyDr/0NDEeVDUAOVYm0SK0rebTVpwOZpxD1oXN+ruifsjwqkIQu62GreEH+loO4VD9lMJNe3LH
sb3Esa9SK+XOHZLmVEMbZc/jdx1UKv+uCj3RBh+gDST1+Nly7RlP48ffY2BeeE7wnhs6FTZG6f9M
QsSZalL9rxSmPETA4/EyAizch2Ak971XdHhsKeaa7IT1gDWx9dDOJq4IloEnZUg2cLLHBUJ+uInN
EannTftcEgx0u/r+Xwri97Ey7gSvIFSuc4XKlBlMh9wC3l87mOJ+ufLBA38d6/2tzRtnmNxPULTH
EFfiXzYILF6t6TfbR8osia38AU6T2OGLYO0yyw0ewkSz+GQP+Q5n5mmZkpU+BVMcnpQmyuvFvT/z
I9kRuuHGS2xk2v8ExrlGoJPgeEWhudtCQ1MPSg9v0S1C8eI2qXllc3DyQkNF27T+CDpy4+BRBebQ
1bcy1hAKmSN5yQjsvBQbG8lS7MOx+lnPTzSlatxzZ+c/5fPNSCP3HDOnYFMFWKZGyD/Qmw1ZhGQD
nCV5c70pXoeVN25lt0ObcKXZRbrHnyvm6IbepOKkAhWFhFKxvATkxkFN04odQi6PXuaqgJRGG9V7
+9UQOHZNtvHsx6r5DL8o5Rfz2qMcazDX3KZdm67krDq5zsO8IIsbe1GKFtOltBLUkup82fHr/uW6
L76VoacAh2qR1bH3FJWoEUGBy6CdEAp1EpQlfOY/oYmWQS2pDffJUHN928+hYe/zzRXhwfGq6Cgb
sP6/r2Q3UcLomHoTqMV7jFDXQ2iIA0cnxmWI8NTfy27BcvC+Qt6VT7+0JC2XYa54oNEC+M5q8KrU
qn6WTTb4GJebVuZvtE41wIt6+plVv6dljBxzIuof1EnL7X2x4SbluW8/on42AZgwntYLt9+bjW0s
m7mLvzL/M2RVV3JWS0SyxZywWcvZRgh2F5A6NrNuwRvo2BQ/XrvZ3rrlWK0UjKYQjYUFEOmYsCAD
Z26cvBXbRkUBvTK+J/ZcrGNfs+fQ8z+cnVeP3Eq3nv/KwXdtwszhwMcXzc5h8oykuSEURsw5Fn+9
H1Zrq/eWz7ENQwDBqlrFbs0Myaq13oAdwtJtmeadEWQ2hj/KdHaMdPLVMfe+qLkGUgCDjVHRh9Oo
9Ml5Qp17bzTGnWxFidu3q6Izk7NsV8sZtu8xarv4g5b4NVD7VFQUaaKjbA1BwspSngbliCmK3uXO
VuB7vMpNUgZrOSQPCkjHS4ub7VoRKIuHyAJh+L10yuHZ6ePrmXB6d+UVfcduhg9MikrlAYuwcN70
eC6D/hYneRiw2q22M6JDp9IpQX952h5xBWJkn4xR27jeJkkdQNYhecnDmD/JRb7CznJ7M+SatYsW
lQu7V9966N0PGabzz06ko31KN8J11UFDoHUtJ1WuXfqjQwlajk7e8wyh762whv7sONVKTS1KJIOt
v06TO0NXQXnj1pSjks4qRytPY9QKvw2uNfBy6zofSnOwzmwWjqaljJfi95lsqnrZ8RzqgvVtQFMd
UJamPcPArgB0iadbWkKmKrBB1tFYxKV7IXnIdIU8yMEMoVs5KFtaTLnuyjdsUN0o9CI7dfACX1TR
9htNc1HgAPX3gqdHcLAXQzQ5irha+BDp1VEOygPQ+bWjOdNjlaDZk8YxfxhakJ4qiiZIEruPdYh6
lOnlBtSa3npLdLEkhI3HOIiDV2s+yF7UOdHipQAZ65H1ZizSNopphWgyMSUqMnUHA7fZzEvTzQdE
altcj+UoPrXfMKKdTokwmrM8pCU2EOsSKuRZCxdPpybb1UvLnjNlp3U4apXB+NCZwrmXVMWl1WsQ
xyVTcWhxCZ7stVoghOvYo7JG9AvFe+yYzgPkcf6WxhpnreZJys4EgX6ZKO+uxyJMJ3DNS2oLh3jM
iheFvj5vj9S52lfXW1YOYJzX6vRi4saOtBgpvbrOP8cDUFjkrSz8oU6qA3IQI1ZShbM1+I4u8jVE
Wwt+fHUgn+19sKq8noRj+ccJ3oC8zd9Da1ycAauxwGyQvExqK4jmLE20gZ1jAVXgoJfjGy6v+c71
+vBRHsB9FBvoEuYazA6OyfYYWrvYBqQb/I5pjN47dmr+2SL3/piVdvgYoOty18SKLy9yC52wBkMT
Pru/heqV9pI4QX26fWitauZKFXm6l30yNhiX1TxFo428mpLNJcziIdw6MdmorDYbMOHdAKF+jtCJ
d51TQQFgO9sOvnU8S/ypWRx1Zv3r4Ar7Qw2+emUD4LgHJKqEdfm1rWes91j2v1gqek110cMMROXo
0Ap4qa27SLR6NS6xjuU9Q5pxVmWObJznRBc1cVSSD/WLk/fJT9Xs3kOP2smE9shaQsM1Bbo8gp5U
8hakeJ4DIXTNQaxJYOn3vRB+lii4skxVER8dL2EhFSqYjfHkAoHO+hkbwcQXZbyLkmq6M5fMcOu0
7O+x+5CtZEkf98PUH+qFAziULnopS5/QombjvWv89yCRGsZ6QhLgnSQJL6lc+87Oh1d+WAcPOYCM
42DF49brW+0NpZKHbDCK+xC5C19oPMx4DxRnLXHS18GFQld0lXOYRjUDVmVN60gYJn8ZBc0Jqx49
c4ONHLVdgAYN8mDA8uNgg2n8vEWDIDiqBWYaVVmpT81yqJK4hMHIvgfl53DtLFJCMD94Ctiqr1N+
eTLmHPmJBAkcvGVZmi9NORCi76mXQXCxB6E+TfpsH6sMOyUZURt+At3pqeCN7c/D0O5lN+rtVHD0
n3KKvErO7b8doVZfr6wtl48s9yHQh/wiI0q3n069Y3+/TQpL+DyGg9hf5MBzDuM8PwJnH3wSgxE3
fRY8llr2vUbK/n2cULgLqlQ5d60d8T3LbyB9pvfYxXnLTAdwBImToT03fZXxKZ44rC2FvRGIlceZ
45ymRRSduu2wqJj/Ph0qtz0iy7NKphYZcxl5Czc0bd5NlfMidIADiYOlEbY04RrQVbfOzLFDH0k6
G7UNjovKQN6FOF0xQBn09ZcM4Ok+zHJHoKvIHyMOv6hYopcqWKGExoW6o37xrBKKSa8GVOrqH3nq
AA/w+BGs0L3bD+PXEq+LD96bKygQZrjyQhKcbpZ+A5QwrWYkhV+pGHlro+3C+yCqMfYJ+vhojZZz
LsmObicRb2vexUdzUdOY+kyc5ZkbTc7RtVAZ+Gf/1JUly2RUvlfuZOqbygJ6KhBI8m1dd9a9NY6X
djl43CACjhqneoQgZKLjZOmVycZ0Y/2VBJO19awGw8wliWGW6ISSr56uo0NpuhSGkvHa1KYo2Cpp
16COnaGAXLMjF+74BEXkbUq98H328B1XbXYaupPnb7gpbU2lD99DzJ1JMlNMr4diPyyh2nHoDPsL
u25glGw6t/ICS1nW0UvnVW+FiyN61q/lBUBffx416I3UF58DL7dwGHXN62EY7YNjqdXx1iXPjGiy
LlVX5nu76d5vg39Mn5NhXo0aC6k/BuR8kOPGORhI7v/1cTKK6oOyG0sWzeRUtYMqcBCjmoAgq7CL
x6TO8GBR6nee38WjPMxVnpxVWzzcunKWyhdhpAdKoSDAkH+wYGojMbFcQoZF/I4fkvI65xpVm5vW
8o5qJ5RPURrZvrqop7hqqD2L1HjwcFx8x77ExK4Mya60FuFbPcRoYNGfQTLceELFeEeZx8+59REg
6wJm3p/M0v2CtmC3AZdQHxoz1j73/UPs6u6XysLDMIQXsEV7wPlStN3W0pASQ2wjPjkx6eMMYaBF
cCF5mXxzkbKUh9mYMt7EvXuSTRQT1Y2CS41ZZSiu8huUP8iERdrMq5Y2IOrNDPjw9Lc+GRi2OPKN
Qzj42RyVZztuKHItByv3wm4l23JEdkITR04LZVtYNsTIAXkIXHNjhFgJ3WLl2e16UJIOg57jl7nM
lP3Xj5BxuteNp6G9u3aRe2c7ayoGGuU6/yVNqH//MHkFcH4RXjlxjbkEvzR5FRlXDkO+jsZs3GhT
AgOqtr8aVme8itLKZUvWwmQL7vtXnh7GK5Wl4lDZtU9BJT7FWhCdevhVJ9mUB6dNZLKZ4aJ0hvWC
Cjipo/5pcGvcDStoa00wFdvIy+E/LLw1VVj6CauYTxLYdsW4/Q3upppZv+3LRXlPwt9uELchhLIy
NfM+KefpzMMFoyyhVtO5tmN1RY0Z+8llRPbZjjudZbMQXtbjAUg7z2Zri3XPTzkgD/Jat+YcB81x
xGj7tRTZWwEM/3s9OMjzRtNHoqu7NBb4M/XD6MeCf6uww6LWQYVTSXYCjCHOmSiKc2dQSnGSYDsb
uflolArlEjbXj+lcJY8xL31hWg+3nqLKd5XWmBcgA13ou472qeT5JE1XfC33SGm7UAdR9tTvDcVt
9o3iqoco6cI7suj5Jo7L8lWlBrGqCkzvUhPfBiVYxxHUO+7VBHsZjIziTunfwknhGZeRp5zGdniz
C/gtQ9A6azmahom9CfBS38rmGM6Bz4bWXWmRVfCGd3FxmOfspKoZljDL2X/ZJwesZYY8w43DL9n1
HP7LqTKs1OpkHfKz3yeFmq2hWGk7iW7I2yQ7ojOBLtOCeLCsrnzOHSogdnpMNDS8NeXUeSZ34BTb
R0DP8Xc7bSg1oYz32dK0xNdnEwCiQANTTBOUBLA6K11tnkJ+PT710RGJ5sWnLKjJtCWYPu6HDtT1
tBy01ospjTUZkmdqh+kl29qcHM3ZdD3xyLJ8ZplYbLBoMe/Geqh3saLofhjMFs32TDJkfh5VRzy7
PZIr6uTYJ9kMUO/c2WGAjcEyGijBDlXrHq0FI7lLKg2oROchYMuhHp3kIChargy3479jJnW9yXK0
7two9h5loL5o2OZG4+zlFDkQp+Wxaj3zIls4I1BuQIRBttCZzy+aVYGcy5rjnHTZCeXkhspjOF7G
yRXgLaoYN9A+3rCBc58yxFGQQK2D13QKEWcz0vKLO3YfCrmRb0OjXkjlip+UacB3ulZM7mdjJiG6
rc4MJyTzko9JGZ9FBSLNSjOEzaJG+TQtv515EqOv66Zy6LE0PsOIvbMG9AXkYR7BPOTesFadOrt2
uS36/x7Ygb86ZGBbGvjOdi6SDPSTh0vBemjnxEDSXgbI/sQzvyIixoJB75AQhBG3gJF8Z3Tm9xCS
z6YxyuVn3bWfxmmE4EW/Hbe4hsZNdUDbOP5k5NUGrOJw6Xu1P5F2Xzxqwp8uokBYolVfTUNrfAuR
P25+x9sFY6keOr3ni+VTux7DuPzMzv2pKsbw5zC5ax2CxqEshdgNBaQ5lzLeaehm6gWWWfiNXaUs
XWjqhYnOTztHB9lM2bli5qeGe5Us7GtuUFPD8TTeyeYwaeWmYPfxpHt2tLYxXtpNWW4+TfwYAEj4
sjEvPbOXzNtq/hG4KY/NKcDcdUEgU01zSVeRqWoDr6IWRVZ3xf92HlYyKFkiwbaB47QRMJR9puel
zVp33RFd0hY/YRs5lTgo+PEtt5K8Ywpwu74d283uej+VYBNW5JqLw6/7y3E+5yk/AzlF3oduqh+6
GOYCDzDuUtxZ8EN1sgd5PX2uqgen+Xa7HWvTUtf2kLFAK4x7RXiYOxXDwdTgcKaKq9/L/kbY8S5U
Ycd3S9i1bzmr+mb2jSzwNn/MYPOFajV2VMHGg159dlS8i90QttXvA5ZSq9kO43tZB5D9dsru00Fv
6cCmrlR4WZXBGhhlsJbDsoYAJgQPdEXDElDGAA8J7x3uslEBjzwWo+LrFpakCyoFm0m0oGmBsjBe
i7D4W+v3mG3PLMG/9XmOWUk0hbAU4PJtDAWue+o51X0SDMoRxwPXH7JRfLZdp2H/yft70U34hARf
jE/1ZxnVLFHTP6NGrbA/qfVOTtZNdrz6DxHEyrlvh+BcYFW4Bh6q+7IpBzxKUWBNMis4469OTD02
WxP3GhwiBdsYGRnL0+u4GXt7c8S+YbminFfHGX4AVWZuYDxihNsk/TYzk+y96/Gzx2n8DWUUHiJQ
SDeyP4tKuIJm8mK3WnDq9djz82DK3kOn+lEG2YASnJfc9UVKVkD2NxM7twz8yKQZw0NS1Nkq07Mz
LN7xiHHyBJmew1wOiLqjABVbhfjVZdbo+oNI3MgIhGa25aKUk1c4eRatLUBpoD6fxF5xB0ytfVaq
NtylAXqbsjk5ZvwM6gLLCEItRSQsqEHEyMHOYT8YxNajbMWx0j6rQ5YhXYlmsOzLcVFgmQnGMpOf
lZssvHtkiPMeorar4x4Z6gm4IbcSqxk1iNK3vPxL6XXduR9KJFum4k0yo0UB+Sd20jtJkcaKO38Q
SRtsMsez/F5VEA6QcVaPj9wSJ1sy+BYn+yT3uo0q6w4xRUzRKJQ56XOCOsBLMGBs1oG/PLXgAl4Q
K2m2BZX+jWxObq0unIAP2bpO6NhpDOmzOxbFdXY41L9mt7nasGQxS4RfubZbYNK+zNbcHmo5n5sV
RfYslMFaT9EIP6f2sn1qxOwCTAhKgaUUAYgUfwJu8SC7vBkrU35d0GGrQN3JZsZ3fmg9fHlKZx62
ZiXa09w57cnqFUTlZRsxYQETc+mVbUxdwFux/93c+mAZmevE0J+0tC4xOeVQt0l/aLL6yU2tRN39
bspBGaYPgNBKNxzX6aJTYlVecJoWARMrnIZ1HWL3/MeAbP7R19R4QCtsjdewrqwN1rXRgzKkv85k
n5KU0YM8owpIVRCC+P9zHAVsr36IS93ZelEAY9FtG9WvEs/ZWgtjUR5kn5tkAjaqbt6rUTk+ClVF
hp1nmTe5g2zJvYlseaEOjpmn3u9It/Xcu8jDTUav9PJ5HLVm65iGvXbyunzOWhCjFDzkmLoEIKc6
ri3FMrcyAKO35l4lsW3Dir7Px/jJwG9gR7XDfqbCVq6GILd/zA4g/VrPv3lNOftVAdYzTnvnIGMj
q3Kewbuje+dkzo8+81buEhvaVE5lLDWl1NfqMlmZsdN+UqN66zSj8VzNQfgUjOY5G8ruE3UuHfUy
ZQZ1nD/YujIe0r5HVsnCujQKso1syYMCvfex3VuWlT7eenPsaHujnfGlZZo85Ja47+IuO99CMwqq
KwRNlOvV4yW2VHEdnCNABrepXZ4GfoOB6/bW58SBucI5FWJMa947hkmlNFiKpJY89ZYKqTw4YzHs
KzW616jFtVsyhVOHomA/CPMoRBpsy8oNnoy4NFcFUrjfSTlfkYhOHbxjmWC85bWINjmQy30xmnu1
dpvzgLdYt5qMfhFTW7IGlvirs5NDaWfGG22xAg0CK9n3A/6wmopjetPMO9Y+qCTBy/eTIrEucxya
d1ResEZaBjCOPmdWWb3NKd6YGot8vJw7d4tjn3i3Rz+3jehrDZ9ma0B02+NChsxanvKYyuOvtoYy
UgEQ7jjMCrnrMH2urQ7+Umt1azXrRfOWQSlFnpVC6DTYyqZpGnM765D9G7Ii7/pcbDNILG+GU88H
2Z/MBSYZ9fw2dvaiFQ0sLrLEEUibBnJMS981lcqv1+Qow+CKFJTd5CfLy88LDOgVkz3xoBPK3Wgo
+EAtE+YM9RTqtGwBW26zMVK+y/62A7dnIzF0yuOyeIlt41JXnntCzQ7rual9px5mfx3/OiGXf+35
ffL/H8PXqkDrz/gbVTE1/6nHRYI7v0YtozPzv7VuY0ukHJPPgf/TvIbIxnQopNlAOvB2adajU3mv
thVDblPM8ltZlQA45zyC0ngWlhH8bETzPPMd3oMwJwkbNt1FYw/sN9O4ZQ8izl0yI6mYln1yHxtr
oxzFfT5kvw64rYGyxTvyGiUHMg/7va59cwFKeSzPYMHUTnXqKSud+qCCyomlcn2y9N5A1HYZkuN4
8+bQZpYh0ejDvo3T/TX8Nv0WLa8mB5R8to4x4HdUUBcBhQH4Jcsp2SzjHg7WMpAKzT0YofsC+jQH
HftXv2KYGtk8BW4XUbd+2QSQ4KBVcicbt4OF1o0aU2O8dcmzMgh/jFUXAHrhWreDx+8bCz/YorGl
PN765acZGYKIMCKt6ze4Xmj5egM2qttWLStf9s1N7bEcTsJyjzludv3/3aI1ZTwHKnrCJi/dS5wG
yhGFCrY1RuQ9D0KBdtSW84cRmvNHWbgtBvOa+4xWtLr1EtXYZsLOSB27+GCyLbxp8cgzGBPTRerx
qCU6iL32K0IOKp01b+MSLYheSvSwXrlepHAQ5cWgFZWf33MD4f01V4r83C6/XNm9jcpZfeLtwsWG
XOQwxFwjKvemqs6rqs1syoXkyNDpxkBOqfUHdQmRh842P0Uk9463rrSa5nWPwslG9skJIhljKmxI
2VspyaPF1mJbatPQ3amKaq3ZBOHyaYQByWjwDSt5Kjq9240xkuPUgrAyqQd1P4UxGk3WUD25JfDI
UTUrP4vNYCdD5AAyAkBE0fiWXdEwIacs+o+xHwef+gwKUAZ4kR5SAfnF4CG0u+BhnIELmrMlDmif
mBiuh+yBOgT28Cpc2p1XGtsexJIvw8vFjz3BbuAY5u6322Vy6s93XQYFnVLEITAWh000PBW4rsrC
fvr1keXoTeckKA9V4urnHNEXQGsp7yh5KjtTpOOoGjnmKl2G5QBKPmO1vsU4EPiwP3VbxGnRI1HI
7N4ueJt264ud8CT0Jj/criHPbrGyGZDXOeULAnr56Nv0W9itzybLtKtT58ct1o2gDmUpq0Q7r4eL
igT9oWyo8iytWAelu5anyPq5p4LX4Z8Dsi2Cfc1P85zDYJyuIdfT1qu3I0681+tpuTpcrN5EElNO
s4wR8nC2NnO8GUGHDRfZLQ8yVvblU5fgHY3n2B8Dt2YQQekMulLb3K7ytw+LVAdjqzTBwGD5BrcY
q4MlsKLmFW+U3tknU4ymp1dVT6amVU+5Uya+h27CPnFEmrFXqvnes/ogQ9wFumK4AcneLCivM0Ar
52zmlHiPLWPyJA9Iv1ueqz/KRgvM4Zgr0c8JIPx1vKMOtancEehP+aAaDnXh38p0Nzm6waEuypIR
3burXJ08vR3+1vm30Gm50h+X+0+vcdXNk58hT8M6++vjpBCeYRdfKI1yrwr14Too41LSbRTFl691
va5s3z4xVLNk3wTVoxlT0FET+BZQiPq3mYVMu6x2/ujHYGKbLbpYf/THhfVnf5Sawy7rSocfeAcC
CHm8XdUon8M2ofX7ECEp2q/GoYxAWvHIZHA2FxdQcLFjuYi4VnL6MiAvdJ0gA5Fi97Fs7HaTWb3M
2qPrwKT3kN58SWBeoIavxEdlaXqDPu+yCaRI3IfxiznrMDGz9iQHjbn/aNR4OGPSclcUsKtktw5n
bU1lF1uCZY5NFhw2HfU/OTrMQn2eI78C+d760A9bFLNACcnBmnUZ28wQRsDy6Vo/q/C6xjdYLKJb
D6GWXdoGvc5Gj7q1mTY03SC7OLWebvk/zJtGB2c1DLaJIIfeJr5R2yNI+LY4XNuZgoIB4lzQmlFE
tqjWPAjz6TpmJql9qszyLdVRbtYd9g4W2lhNrC2s6tR7acqouuvm/u3aEqn25Aaprzqj9xLPSNYH
fV3ixoM4SQ7Kzi+iKMYoAu2ScRDGsRXwX/HcQPUQuC5qwaP9iL6p9Yx6jOUDQ433cq4MDvuc9JAM
nlAqkcHyUrdgsnGXHjOiO69H9Mx0E0gWoTDvLTQs/YQtwXfNbxsl/sEuoEG4TfPu9c7sjjoqLVsP
b/CtE4Tauo8V56S0pYt4F2eASiJux5FRpJaj63AQBUALphbIuoPlQQ8rehOZxZJHC8t7eZAD1cLp
CyzS7ZEoDmboYtSYQk+chLbLVIEmURJ27iHN8u95745wmUzxeZrVaZfaBlCMCgSDUQd6vWvsTrto
jtqucMnVtp2DotK6KWsbty+V22DBo1IKatDe9KIrHnUmv7gz+Z36clTA83qszGkhWtvnkg3Qqmd/
sh6xBTjBYK2eY4BliJqLd2qEK0rpCvppwxBvhaKU66BqoudBeoN3ybp25+FBduE7b66rDsPUwR2D
+zxET1cXTf690vp1OiX2F0sPO4qwHoCZov4sfZXdNmruOs3byJaCvdkwvDodXs/hIm44LWstVKgy
sZKneVGjRaWIHy1+HQjjsmVqVbHOWrxQ0t4zqRVp+cEKoB8ndQ6DCyTP66jHGRylxvsh+K+GBuv8
gnqCZomOevIgfM1N28ciissdZisBSP4ZWmBRJtusU9JdpU5f2Bwj+LQcLGDz+NYsp4jUJqc66ful
HQQgg+LrgCajMwuxg7yiBpgsS97JK/Uta6fGFwYOhNdOUe2H0CQPjb67t1LnxPNHXWU/ZGFYMc2F
gr4f8onp+BD1U/qce4gn8sgmc5pq4UlPpvwl8XrSZQi+bTqptJgk6nkMmw85WIbeW5dE1RnSxDvc
IXGVn6JiHDwI8SaFp7RFkMoEAncYM/6qZFMO1HqirwMAOItcA5pV8lCKLWpACgoT5FNWQF/EnQO/
HI650ftw3cXCpRdo+pW1vkqz9F2Uvb1Xezuz18WkZufZhvu0hJiq/gOVxW4vW45NQhTW3f92JTkq
P0dRo3cHZPqvq+lxk51Hy7heTYYNxYDYQ1Vku2ocsu1YJQn6KUH/3ONv9VB6ii9bU1+jydAFcNDx
Vz/osz4896FjHVOla1b5MC/K5qFznOo+vJfBiQ4IrjJC3Ha9BMPZ0XipAxUf+RZF5RPCfDh2SFmu
pWkFzss15yVH/whemqj2Zvt6nqsVKPUlqbGkMv6Wz0Cicq2RKz7ChWnOMvsR4laJb65YuIM2hcMh
754ytGR5eGbtxs4M7yvKdQuvF0vPEpwFtU9VE/mT18FJSrFz/dLHmJkG7ntn2cZb6KnRpg4CgWaF
bh5Nz/K2KlZR8NcCY9VgfPqdOtJKKtJ5g/JeWiAjbfkoMNRxhF8feOcM+upK0o9kEwY+6ikLOl82
g99NM1Xvr3PLFND4lKSD3yqxuetzB2swbOhWU1R5D9IcTB0VALWRDukQaVfdR5YwuUdXKnoQXv0B
b4P6RKIk5GbAvctmHtc86tNkpxS9ifZm3OPQTjnfdxNVvXoDAA/51TQQjX5B8PtEitWDeHLXL27j
43KQZ2FhgjvHMM1yXyNdDftDbPFirnQrQ2bI7o8Sv6qOKN3Jpo6I0qtsxog3HNV/NgsPjQEbIs1K
WorUSpf6YV2VBwXXOdKGqEZVFhR8OWosyr3tPtBMlb/HXuWZ4Q6+xCPfcMtseDScxcMXEDaIvPZz
BC6MUtaYR8+92jgnl3LRo0yvgvHlDa6i6bV0yX43cK9dMiBb2MdLlJx4/Zs1IKChvqC+C0M4vu2W
yV3UVBg0zR1qMqbZfLPrnYE036ZRPRhOPsDgbB3ZYBZcW/OlP4w0gJFncIxhH8+IGvwxABb/p4ra
zuHWD540XA9JhhOTg7QRWw8KFqGJyiVnYdTuJ3wOLrf+0qsyP3JydPKWiOthalHWCHoqQ+niGhWZ
ZXBeLle1ZrsJ2uRbh+0QdW/lTv7iLDDGt1Y42+lDhAeQRCXLsd+tf86bvSY9BDzJV4U3Zn4LXnnN
extv6xv3/EZR7yzxyMrM2k2NuWw6Q9UbSWp2R6lbOzW4bg1DAbvGVJ9Sck0bdkcVNmcudo2oruxK
EK33clRXbASAZnMEhLiMCoxW0WAo2F4ukzUbUYpKVTbXYKNlldA2zU5aIvaLg6LbIJs0CfGzXVqy
/3a49el581wAQdvLwVt/0DZiZTmaoOocbYpQGE/UPezXHjfaLJ/bZ9lygesHJetU2TJmshWdcW2g
CG33lK/FME+vSPzJiNLqxH2smEcLNVRYjIgK2qkGenw5dHrw6+w/64snBJbMpoHU/n8PliGDpX/W
2eLtrhMsxz4meBmbpqLBVWLlgpx0cwCKjIlCGeVPrpNjh9qL7IcBKsvKqURRhqGeilK+NpLIdTU0
fWIHb/kyNTv8PLz4C76i56LV6w/D1O/soZg+p5gJrD1nCC56binH1MhIKcYmlf/4R54VKnuLTn+z
W0TburAvXzyko9b4zyuPUQb5hEWMTRnZmbZWFNt4C1nuLg+oY478kg+xkpfHtPLCEzrq2p4lr30e
tACv0N5c5VqvPvJneh5jr7qTa7W8LLs9Ui5YmqQnu6jf2sQuPs2iDjcKSyJSVE560qN83OJVlbwg
gtismnycP6L3CKmNj5yX6mquYnUHczj3x6Ge74GGfDFRAf1UNnpxLEi4+jieK29iRgQz47O3cjRq
iy+g+LeLQ9cLDhKghwc9fKmiFr+PrE2em1QMa96QxVNj9SzhxrJ57F0ka+ougTRQBxR81Vq7D6cW
ZpsWOHdDGhhbLVLiO1AB5U4Xeo3gVGnvvDKbzwPAIL/G0sArguqzE5WbmGTOS9doxl1o1iV0GPqr
rPM2mL2BvmdDygq2uU+gK53IE37RqhazA1irxQZAFQqZKAU/yUNVlp8CWwnPXkpCwECT8H7BTdmW
C5UFrt2mL6kp79rC0vejoz2281RcEtIjl9zBsmGVeIXm/+vf/vv//B/fp38PP8qHMoNeWPxbQQmo
RFu1/Y9/mZr7r3+rrv2HH//xL9uzVIeCje1qjm0ZhqWpjH//+oSEG+HafwO3LrySXdfactwa0fgM
k/HeMdZ2JcSdmsUszDrDFexJ9cPQ9OGpYl1xJ0en2FX8Hu8aMhN6ulL43x7FkrfAnx2WLD8r1AUe
ZY9S4hWEjcJPOSS72K90bC+HdHOb88d1QoDRpy4UnyN9eo508p82sMc7rPag6C+H61nbXQdv/TKM
5xB+xk5pH+Wbu0LsdJMqDgbIWhqyP8J9T1tg1aaSLxpTVrPjZe9cjKVvrK0epG2XZAeRRU99GruI
iv1zlBLTr3mVBGzfgsQyTytI4CxTrv01kNLamWfM5Lq6S7fX2i8PtF8FX21Od2Yww1+WXS6FnwkM
+0rt9OZl8CbYBtgkrhX4mC+5gsqdFjc/5KA8sAfO3OylUarmhZJEuApUpJPk0NgW3nro8eW+NvPE
OITWdjQdPFfzgqeTGA1x18e6tcm1Ck/1pBN38iAHBGyku96xfuRoeu9lPy+WBjnBHGIgUkP7qEn1
rRUm4RdcU1CDXdaVXZ2B3hmNs9LnoNtV5D7GeN4sHFlcx4JsnSGreTZUHTH0xft99ljGirTLdlml
bmsKyZdJzyFgTuLDWsQ852Ge96CcLLay5lMYmc334q8Tt9GvPctJhlL19989/4jRkua7nqb2FjXf
9CyyIAW9bk/tSrbNukOpHF9Qb1vo+dc4ryux5cb7ausmq8+4ji6mo2grqaDSY260JWeb76TcCjCv
DIR7Le4sqzfeIvMsFtmVrgyjSzclWMQ7nrsbyCetQfdNDxUFeE8x7j0JIaiGJvQtcD+7iArJQwE2
tWEv2y9/41lPLsZCUN2XpgLOcgdYy0GeoU+jr2vkFHwMN/Eakp0yUI5gVRD4oETHDCpBoX3J7IZq
9xRhxZzVyqck/JDdjllTAk2hWUcjUeSBjwqlthdkIy5uzBe7uL2nsOFt2lVXKfhxCs94ylXTuajD
dBGCPQjr5yFbW1rqbWuou0+umKcn99nA8rDw1VbXtrmSN+iMq34J8yQqjc+pWcZfCgyufWSq8mdR
G2KjK22Klodn7Oco8w6x45FUL7QBEat+fEw03BzRWEl3mhJa5h7OsO63fYWwufN9LnTjlYLGhEFE
+yJ7UzcOIXU5ga+Vrdj+L8rOa7ltZFvDT4QqZDRumbNIBdvyDcphBjlnPP350PS2bM3e4zoX6kI3
QIoSge7Va/1hslyTQjH6gUMCPEFWBWW3VyJ42XM5MZ7PWpP/BZI4akizo69IOiYDIJTMC7CeNzZC
3/euGuCrDJbouU7CbJVobneFalZsJ6OrjkRXDZKBRb6F2jpefStKV7beGB/avo/JRjPDV1WEQmoI
4CrO0MstcTm+1XPDKjctAAPjP+p1PXhgx1IXoJDzi5zLYuKhbVzZV9v47njjx6kpzLM5MwLrSPGW
rQ9zQdL/xISXqteRT5NnBxCykCzyrxQFdgNg+3MXifQ6xll2Ra1q01uYaMP1H7bokqdbqKv1Awi+
aa13lEYt0Wr3VFufm4+1wbcvE29gq601YnTTWibepsxLL6XA3WzO2cmhrCgfGqc3Y2jXAkc4Na/O
slGowAyLHvDqGSoRiBgL3Nfck2f1OOWs7I9q+s0z7A6tzjA6y8YBowsEqvyajpVyRGQ0QtmMJlUN
mLCyTzwfHnzEObRCw7jYBNiLmvs60qzyW0cKdIH6G4qgEwI5EGvio2z6zo3ZlrNs3wdl/+302zUO
cLS8bw96r2PejaPr/7wy6D00PdXu1fXJQplZR6AeJc9F2sAJR3y/TE3tQ4gH5QUA6FfZK3VynZpH
vEpadmEBDj0hn/HMx9e34OwwNvSjoTjJE4YFq2ll4LROha12jpYZx0uR2sN6tKiPcqdY3h588Snp
DXDMqOh++kMYMUcJv0URugnnCiSosFXbcWSU8WsUEZs4tzmqWJdF4a7yPjLUpVkO+Qr8BE67/8m4
s2UdT75dXb28hlU059TlkGxknv2tK882U2At3D4qMDow91XpX2u/gDyuhE/9rOiZFfWHBFMPFHsq
+zlP43CZiyoCnUiXfX+GLSaChfJaxTIoi+toFcqzijqjqSNi1XZ+p4lE9b//U/4RWfE/MYWqagD5
meVs5/fIKo3KetQ7HYtDJ2xWU9+QA2+bE0TMBBj1qfKEdSgzMt///ms11fgvX8avv3j+YL98GW+/
uNYS33b2ICqfY4quK53weyud+ToloZiniidIHB5FjNz/XrC/PknbPdin8c6MTXU5RGr3JMf6CffG
Vn+UnQyloJUgHcNUjI5/aOZf8vhjjxPTa1aCIq4HKlwOabyPZSdWJlSML4OBRBYBrHeIexQ6CQU+
ynH8G5Olywb2ErZ1/VD1IPXBxjcbrYOjaFWjcRU4bPbaGOJFb2pnM5327mDgEjI30Mndg2s0X/Mo
0n4MtXYPvVNBOVADzUlkDYYcRTKScfMrsnps17UamnevoRETndMIMikYhwgUJaxBZodwlQJfzA7V
5DvbINdfOgzMT2gsoq4daNvZ5BKEEUNvzdib1SksirZZqPPhfLFq5tr23SWya5gWthtdbq/l/d7K
OpM8jPuliCH0yGdGjsjnwJvacK+gmbZxnXJ8kE2QodmXOgqWoiRWH8q6/P6HO0mz/3En8UQL11FV
wzBcR+i/30laayHT2EKQGQXue5pfE2Wk0UFzCXj3XT0kO4L4z1qJS0WFy/Tan5n6xjTYCz2f3JPv
j+Kj+4ArdPSp9Hv1hFO2t3Bn0n88oBFT18pnIfDC7c2uR3lUCx8s07QOhaM3B1hjYh/OoShyVdm5
V6AFzL1pDlblkWxMw6WuX+H1489no0GPkJUMtA1aRQR2NXKie6vKt/eu76KoRwL/wwSr9WLynpDj
On41S8NFCR7gPdrmzgtPPeivg1wX5QrZ6Ma0K3t4twIrmn2gJ+0xmUyZxfo0jrn2HCTq9OS3JMrp
yEaE6RmvlPEB9i4iJmjULMoYxkkwhvpWH4Z4YQ5gIvTccMFlYOPGTsFQzk1uxBvVBbGS4p9Ohe0/
JwrH8zZZVsAZn02z7i5ZaQBbnilCW8tB085ZMaATwGFElXbpwTS/OE7e7sLa+uY20XBx5oYwj5i0
yDJIeZSaV3JQXnx/hbymGGcVtuIgh95eG1nGeCyFsXm73i4EbwdU3MEBs02WYbH+91vRtN7diY5t
Ur5zTd01DAc/8Xd3oulg22E4ToC6ohItWyV8pdzJhnWqAx07UTTf91OnZatCxY1FC9OvZt9qr3Gq
acj+5/VuAuRx0mtFv5hzoyrYYXMHDK6KZPs8Io/spK/WRllP5Cn/c6k8IZt+UtdgUoedqAHc9DkS
dGgKHVGwC55cdAVgNiEgFphq8GTY4VOWYrip9Dw0aDv2L/Io/HmUCbu7j5GaWPz7f8sx//Hfcl1d
OLoK0ULDKPPdf6uBp2iPVltsdN0QZbNq0te3/OJbzjFmftvFWfNBDhV9jKCMPLR0aEttuFDqJEed
hWYoIsT6i7RfvY0J0uD3s3Is6QF4D3n2GVdDhLxnzp7e9eXN7c2lZPBJVl/SghjKkNE5yrG+1tGj
aUd/JbtmYzDZwJpf+m6LWujPRmFOKBeyb8Qmzlc5ukS+BhZcNYb6jGYTYOBh+DuHfQnVuC3KY177
P5rYh+ex+N99Oz93xhQv8rYYP2O8wHIgjHrLtnNaVMi6QxeLkkUnZ4pUi+qdILfMrrkfLCLIIFr9
+9cn3i/gCIFououMhyksXQMa+/u0axZWix8NCSHb7W9CNb+7cG3va7PqwREuZ2T+feW2azA90fQo
V3WtRAIfiDFCmPPCjdXKcDay4scir7nadw+9oJO8to/NdIfKzH/eqIjubyRfiXx/ib5DyBsZeAym
yWBthePp+1ZoWM7MYq6yGZygXdauYm0pSTT3sVz5DpsrW6gz1mtqwTyQeaopGqAUGo7Z30UXxUc5
FI0+igZjtJHnelAvSWmo41FRQh9jn5Kqixhe5H4os+rqFmD89N+GMq6SWyd5lYlu064fv8tijy/C
s2+qyqOVomuut7lPOl0ZP5Elxr81HfEvBJEsYcjyCKErVJ1maHJXhvkq9axx2Wt6+IfQUDO0d0+o
UHV0CDTL4kc1rfcBc5k7UFoS3ds4ymfmoF300+tdHlVQrR10A89v41WlYrs7qtFWmsYPHfsTt6oF
7hR9cKt6/UlmHHShztqrir3q5wSEF0JIckybuCsV3d7GMnQdByyv6dwI8p7c3a1u4FhToVc/JPzt
SyLBbmPVaE9tbAsYXVp57UGNBdK1s7mZbPwp+D61hnOUPUPV2gPaEkDFvNt9SXX0cNjmnYLIkXxw
ZL9QnH4xyAenT9jNePgOt5nbnlTFhjFds9V5W9opZapr0ajYQpoG9ePQzEieyW2kcBJtj02UdgiK
ylpJM/o0t49dOAQvclyYyY9xB/mRvtaevLuDW60oKEWF7jEbKntRxyGmeqn/IBsBXOWC463/4CBT
YPQe5O15SJ6U45hDR8uAT7LBcgmSlRw04q7a1gWTkbxQ6wRnOqSFzhGJrfndCzWEgcbSfZ80Osdd
Abie0+5z9DF3UZRxTqqlKzs/7j5KP0LZxPiuVIu3fufZ2jacLCgxeGv2Amsgp5+0oznERglBnsNf
+sUYt0dQebHjGRfXgmfsKEW0s3AhdVaZEjWEMuUfVh/r/WbQNdgLzhMYuDWiRnn+l/1H6wWVj8MT
Gtx6WV7l3Toqwweri9zD2/3c+GwirNZS17+M9VhF5EpyaEBqrJwKwqVtPDV9mX4TTv3Yj/izs0QA
S/o5BfGLTnlNJCZnIBsUxMJN3eRQ50P53GV/OUkoXlLPrp7yhmc56sQLxmHNYwa8Xp5TrKa/VVm6
l71QpQDVrrTJMg92iS73iMIw6Kn50DNNhIt1P10P6kDYJQfN6g/7N/f97M+/z9R0TFlVjSWAg99n
/6E0qgAgqAvWyN07qT9tnSTNFn6gdJdwbgYyCRetKXrUBUNj6RPLrRNPCGNb5RHyLbm2l5eM9vDo
VRPZXuSPLo7WIqWFkzFEJP3izI0cl42b6gibTYlNJMy1P8a4BF0ZD22OY4J/nQ7OaH6j+aWpO3kr
O5zcpXy7txOym6EnqZWDf5LjrBk/fldZM32BJyE949WvCBWLpUsmYK9gr/c0OvXXYgi6ryoRnSi3
GHzErVKcNCc0T2z04V2DJbGLlZH65kZ3RQDyeB7lAyViIy8rSHEzRTT9+psDSfrBw9HvAR6Z9uDo
0EkTpUKQH7Q8UsmqxvzZh+Xu3u9qxC8n9ING+GCLDKDSVkb+wrULePPs14pJJcBpQ6hxOlKQouF2
lpfIxme/suSfgqOd2iCPUsVPf4gK5nzBW46FPZita4arWqau2ia1pXf3hSfUMRyGRl1VWBB4G1aC
nIAII0Q7wbTOLfCvk4dDDAWAtb+FHJ2t1SEsXxV/MrbkKtuN7Po2RTvofE/N1NtnBc+QkpI0fiq6
u3UtMz9KEhWpOixq5q5MjLqVby/kWdsc8HsIer5j4G8jG696bfZ6cLx3qzl3L/23+iZ56LQWHIzu
CPNhcsbnCErLd4MbKhhV61PhNtZqwi3YSJvkMDQ9hIoyeC7IOK/UBjvV7KdhZ5eIQxvlCBKO2HrW
sWriumgR8WOSYuCZBWaadLKKBAn7rDzU9UvTTeHV9cjVVjOSFGlVNmDzCcSkw6s2FTUxbr9C79g/
6/rEvgFkYrbtvKy7z5emnWLx0aiIrdQ5tPocKPvMbB1MK1z3PZqektmaQ8ixMf97brAfvcRO3C1y
u1H+EBTq6u9boPn7Fw6bH004rsa377xL6zReCAE/IZ4abPvqDIW21VVyJMUsg5mYcXCqIz1bmLWj
PeN+2N98u13Lkw1O0M9dj86AMY44GaAMrpXc1wfbH8pzUhfNogpC/yEkcfvYCPVZ3iSxoxlr1/XR
zXAzc4M/CxoioQ8dCyfhZak2GMbjV2ueAjQANLx7cNuVQUw5bCmejce0j9dI06FGPJX7BJGlb8iQ
4qMNrfipCqxq5/p2sIuLWH8i3w6OZELLKQ2Lo6GH4Sc0KwwkOOv0mBukCuYSpn0YbRRWpzHJLGoC
iO+FTblP+94luC9jtDxQWkC5wdEuGCYQd+Cg+koYqFCNTeGET1gYdoJPnSTlJ3zO34RTzQyfBxfx
5ZUcy9hZrqyscLYUGYY1G9OBXIagcGu4Yp0jFPJSNS4cLTdV/2qCL0pRiG+p7mEpCAgTlp5XbwF3
Bgel66yLizAcMhOe/9oP9rnPjekv17JBBvH+tR0a6yLFldYgLVlWNXabBNuL/wwVslfNJ1oTT1uu
emcf7cIqXvqCcuiLWg4HVcHNrCNnf5BBNdYizcNoNGsZcJdBWz8Gfr8MzDZdlgBrj6Eogw9sNjZx
nzivKRTPjWgqG1Ij3Ux/RX+j+JTl7rAvkFpah/OwK+LbVLb5U42WUhXjFkp4AXwTU5DXmtBq2cJ+
RkEyN56Yts8G0jKvrpfFG5DzCBylav9aCdyV8OT7OKoIJbk2lVptvqxogKu1PLNXMNLltQvTcBEH
Xol3F4ycVIACA/7g36VSpwpqKLH1UuqoFogaBT+UGgVINNwFys9YDyTHoO83TQ8xi8fS35KCVpNl
VDU4TbjmQ1nmzaOulUhlCeulVm2cEKzMv1po610KvK8X6Bs2n/VdQ3Fw6dp9sJdgycyalG2E6+hK
IimRSVdQEgbVoYVgOHr3EiVhcutcFQ1lIyD4BAerNjaWTX08bOSY0VTxzUn1hWJV0R+iCNaE98uF
Y6gm4bmhWUDAcIX9PYzgF4JPxN9vxaKS7RrkqJ1VORp7N0T+UR9b8+IjG0Hdkrqwk1lPA7irtV4O
7rqvfftJ1WwNr4/kObSCtFpOVf/gGW1zUSIgw/JatBigRsQuovvAB/FbV2Gs2Ba78l7dZ/NR4pka
KGJEcF6QkwwWpcu2PMFnYdTDMTgOJaI1BilG8M/T/s3DxMCL8KGJkOVzGjVfWXNXnpUnUgMNhBao
Xs4st3ITbfqiWczxNbeVP6IymBRTj4O30nxwEmXvmZH6BVMCezmZTXQWbv4BpajpQiSxMdIYx9BZ
Bcrgk1GkjFNourMoFKiLremb0Wr45MfGcJRpJlLixNk/m3dj4AvSpVPYESWp7KDrcXkK2AdfMTnI
rlbiJdu8JUupdPN6JwdzOzkUWVsC5XKLLUuYj7AZqRPL1pOrG3QJf0UAupGs0sUc0VJBywVtpRJl
gbjFY9TuQ+QyTaEdxRz2vzXvxnqnq9a+W1eLQssL68VPi/ooGyHO2N1Y3eOQure4CUwQOjjY3Kt6
JHRvRosA2wyuB2esL5tSAYBuTQD36qnZyjlFNiPSN0JvmyvpeAtKdcBc7bexukZXAL1SFWEgWWt9
69ZjQSQG8mItwwXZxAlWEzh3q0vcq4gr5KD08LQwK6MoES6LUKTg4DT1FJODh1+rBY9RGo9LvIC7
T/qQffZ6y/3LHL7jmEf9dgzMdVcY8aPMylkWhI0GldKdzNmhfpfh+mTgMEXKzi91dz26QbPturP0
XifXZ2MXGClQGaPulRp6GxnTyvT7bif1Alrn5pPbfpJiAzUZ7gWaB8pBnsOY9C/dD9tVpxGBSFWD
uwQC+/bnKDeV9eQBua+Glnu9tcCQ1c7FTsO/AyVon1GCrLdx5qZ7VfQDav8YXkubcxU+g6L19het
x5bZSnxtfa8Q/3uwqdnz9PBrtKkRbpimhiC8S/7fsufp5ZdN3IjtKMJ5YYulb6c733KNfWIPpXOR
Vnn7ESDdKlLj6XMTIheRpXW8dx0gPn2pfokHb2C917nX57ni3uSkDsL+CbxmvLQKER7UMjPWaexr
G4Qs/WifJ26/8m2/voVzM5lZscqLRmH1dcNVBGwcq4MxNQ4pwvKrwLFAz6L08kJp7yCFXOW4N4T9
oda0/AUy56GqLLbOiYMTih/61yjMnKUYU+cV8iGyY4P3V2dFB5Da0dFuxmStg2vbwqT07lG+jOtl
DWB09knCx8szcDdpmV29TMuuDdymTW7nGQa6It74GRL9yqwL4bjhLlP98KxIdEerJ+DBp5AS9Az9
wN7ktfUGYwthF4B83aXxKvJwPDaRvd40HTpfTmkighDU2GWEhq1u7/08M+NlrLkfKnxRmAJJqMmn
D0z1nK1Vr7LnFgGQB0w1KsfYIIa6xgLWP781sRYG5wj636Jw8+CMeBXcWASiLglCbA+Jk8GGQknr
s9ZZwJtUeMWAmfkqB/s1U+e/cD7qfx8L1XFhp010Mks3eCJ/iWYIWZhlVFP/s4ZY2Y7CM7ZwMDEj
i6vyNYu7s2HXw1Ou+M45JBJc4LyrHZvSJ4OZBMVSSYN8LwU8arewtuMUJiv5nOHppV+KVjx0vhhX
EQzTPWL1gv1Qqe+gCFQvXlxe65moXw4q3JiwtPjbYPl/8hLDfhhDZVhSwpi26pxEkI2tIs2XVvoV
bTo0qyeU0fEBRfXINrsdRSvtxTfNC+y98GtV+ACw8xGX6eEPiROWkvcPHbGpJlTNBVAkLE1/99Dp
UzqMQZ/yj1O7Dpx+5x0Ms7CzhTyUTRNhmqy6hkUqbD58O6OKj1EcHnQl6O6yyXFjP4YF8LwBWcR9
MgvOTB5PNNOntkmA3XgLYAjFfmo7alETjuJjStYmeg58q/YROXOelVDxXzNKjiSZRuzACFw3SMTp
x14zm6Ouqd0KGyWPoolW3mTpQDa/RNaOVy+czM5veo/mOXBCXA2jKF7nkdmc0NNdNPM3NaDUsALu
npyyvhuueWVigjDV9rM79edU4MrZTIWxkxWEhqr2IU1RlzApkD4hfIK6kcL0pAzmtEdLylvIgOYe
qaT8uU3zVFY8JLFSF+tORN4zUmcStW0XzoXKp8m2tyWln+vw8a0Qpj9GbjSxiS1mjU5K7EbFlQke
d/k06ZZmBUIV53QGZ9GbGZp+UZGWu/Z9tjG82D3oSMkcTNbwTdWl4ccMW4wuKdkl9N6XxhnFsy3q
Yhs7SUao5Nm3PDCmhR71S43K/BJ9XeVUqEV0GcIJaupMjMrBB+aRAWGhGNddILzrMDoCAWbBnqDK
lKtsWvKJu9ZctXk8nYqi/qzoWvskm7hwPlYWZTC7QoIiokgNIFA4zOpNfRa1nryUtY/+iu2gp9m2
O91gcZHdcPS+xxCorujcGLeur15UEVzI3jxI28K3ZsjUrw7SGPu3IXkEZvaakNw99Li/EijyoCN1
e3WSNtmRovzqlu1SoEpzNDJCuiFr9qzSrlgGHQHjL4dG5jprZ8qsRTjW8bEb+pTntiyfZKNS6gD8
0Jz9yW8BmBXYfWiRvTUAd8FG4bKi1MunIQvnxI91a7pYwyluePI7j4Whr9xdP0zVC5kBNEmDHMqm
lVbwOuBBZuNUraOxYyOtVtbSA+p1SyJIWloZpCfEG1T+tsDlGy2mB6IpdaVAoHohfQJhp1c3o2EA
PhryEh/wATiW1KLXDKAKyHzCIqrhJpSssJ4L92IU9kYp+OJrAx8Rdu79dkzF9CIqrIEGGxcy2dWG
EAVsEq0b4L3qiz2vqC14/hX6I/gkKd/awfePWl5GJ8ji0anUpx9HeKYWB98Yl9PPk2+XRXrykfoc
sLXIhhKQyPZ+LC+Sr5FH8NBY+5QuWo1o7bBPC6+RLpTnLCM6ZQPRnWS3gxtB9B3Ve9k1na5YOyFY
+PvFdUyGMxfT6n627GsMUUn03s9i/HR2dAMPvWjmTy1nY/SvoWa9ZkalPaF7ae4TpMM3sSVq1qwv
kL77bWw4xc4ve6qKfmmeG5aQs9Y52QosuPN1+Dvyo/SbPO9iPrNCcwf7kcxh4907arZRMyCJctNt
lHpxikj3wJb0DrJJwLncj5D9/Zcx1IY9+Fa/XaIiJhGkqraPggez+Bhj2TYCuzjHdgZrXBXTNUjT
dknEr6OMx5jaDtO1Q4ZwRzKcTc58iSmq3ltYe71N3XWhO+3ay+30w5z57maltci03D0x2HcMj5iZ
VX/A8rxprIPXmAZGgNXWrRXtyTLH5BZbzqOOp8suUTJoA0gxpKgMsvo35O0Ak8LWH6wWB8S4KAB9
dvbG0ZrueYrCCEaxbn9vCmruStl9wYSFfVwq8oe3a4N4fd/9scdWVhI5fIcPmxHS2yKo18gQ5dYW
vhxsG4DxQaol6ypHQBLMQrF1Ox85FGEWT5MWh4t6rgM41AEA+7gvntdh6W0CPJ1yV2Nbbz9LlSbZ
CG3AiqcE+y270FjqQxc77SJ3UuUP2AQqG/9Ytl2iZdKzlqurqv6+3G7A6p8/JWtFm13B2fUfCNMH
CCFVuZbd0C5zjlJ1K7vKRHJ2jEGEuX1QPCMisuoNd59TvQgWsXcZbMP922mKJyRL489dBU47ccfo
2Sv0eK14xGppWbE7LIrhkA2YsSeIlC4FDg1kJ+0BbzsziwFSKkXy3GkVtSVEv8ZZ9Iu0hw4xN/0q
h7Dw+zEuj9Loa24Zlf5wh4ZPAg0KxQIe1tRT+Ms+bcTyLKoTr38JgyRaq4VXndoIyEBU+91zx+r+
ZAgAB63Hsh3bN6Do06Xt3QzQMeTa+Hc/bNkVAYKUSTsNd+9saZQtPbJHJWl2dTP8ZcFLfpnwlk9t
pPHv7DPE1aumvFVxj7Y7MQIsQ0yn+xF/TOQEK4T/TmZd1G9DadpZJ3mBHC8q9ySHGuaqYPnzRW/v
E9j++e1FP9/6/qL5t+Gph8hA0p5klsLK02anxJAhVL3HUNYZ0mrB/hOkctIl2lI6f741btWJTZ9a
n37xBU317u/IFgD4MfjLV5XeqCfZGDWi7ticZRvXzP+f9Wgq0YAzHds2NFUHaGOLdzQQzcgM0+6p
FdesLwuMQbSL2Q2IVKVZu4HGnL6knfc9z3V91YnA37ZN4DlX3Y0doExgCEKtMlaTniFS79RfUtQo
h2jW5fABZEI1Chc8kcskn70X4ajv+6GNVrrBztgzGuWGSeGc50GMD+6XclPCULlVWgGHCqU+pwld
dDbiMxmSaj8KzcPjddj3OKN8A5EFX1XT9I8lhmzLUkncR9VDMMMv+Qt6DYXTUDP9o6jj+Ahl0N32
ov1CFveQ2Ho0LfBPrxEmdXgo4NqdZYMGAWcwZ0MA1vwcaY15TjO9x/cHWVQjLq5Y0UyvcGBnjXDV
2f3oYt3R9E9J3MfYZcbVsSoNe1mFUbW08Q/A5cwpj/KEPJJjLnYFLPlhsmvJEa6KPFNhOmXKrUFi
5oZb2mf4ju3xbWj8BmjQuDVFtUrioHkQFQY4oW99cHgckSrO4eWa0MSW8iUKQH9sRWLMvsfgkxNP
4mPmM8Hb3JoPGM83OzsPwXDqbPK0WL2KXrdfFOAK265qwt3U5eWLU6YEV53+NVHbkvKJJ27o3ZWH
tNccXIG86TVE4VNeYVUUWDVURy+NxyI2jajwJGNBzczoYEAp6NVEskt1MN2ZbUU9T4pCjp5fHf89
f/EOQjPfz4ZKTUmFWEJNSujvEFC96mHNPNTW0his6WA3nXeRDRi+ZNG7mPoqTG3o/XbYA/p+3axY
KIbbnHJZqlpX7KIqGR+ZqO1bqNw795FRr7YJ1K8l27Tx8T5mtd8yWyk2s7ILqmli+uBpEyIV5uSc
ZJdIjbBXD2+y1+ebuoiUF7z18kdtcnb3UR6oM6gFMGPzO/i4WSO3GtdXLXSzRVsgwhWUwrqFRm/d
AjSsE7tUzqmbQbHKGuvq61dj0naQONZumofPpG3NraqWxk5XlO6x71DSJL/vfotGd22YjfNqI2e5
itgOn0Qy6Qi5kXIpTBPBrQH3bQONrXOvUgBZyEMj3CqGJU5dprfn+8h8hTwCw96eFR0Tntzr9m8n
5bjstkry979/xXyj75ddkFEuy65uWwRJQrzbLadNrkcmMKOV8Mzy4CnMQKHe6w96YUxb3carx6C+
e0SDvN+mLskNKMDaKuvDFDtFOBdm71VfQNtucSudH8An2RgWFhSVbiv7qIpCxD/j+lSP4+vbFWqO
KBDrqn+QY7rSpSiGBctBI5QforF8FR6xZm4yf7a6r30srL8QNyhfPSRRZrWbad3NV2kO5RNtxCrG
wNpFRwvpl1dPEwn0UqkPjl8YV6VkKVP4uGSE7aWTJQqxktCQk8U4T57QbDAC6SCym4PzzmkMER2R
J1qHT5cirDhFsYHyQiZALKJj0ftt8CoKmAJu2jvQntv2xSrU9TiPe+w0do5Vumsr9oPXFLeecijb
mzjEMIFvfaVNFGj7aS3dqAN3KC+BXZ5I+uhP0VgFK3kE/vejUgvzpdIa3F7ciLJrJ4yDORTKmnKW
8bHRxdFHTOlbNqH7mPlW82Q7drlzAkPZgqJRnmLb/Fua40xNf6kUcOaeJ/IN2qPlIQcxvPCp8m1N
d5o2whtYtX4eUdlSN3gqaZdMtf9xtpjH1DSak9rmoaJ2ewrzwFoHIjBfSr3/3hhO89fgpGzCvPEr
e/3ZjrhNb4rpAwCchL1ztRC/0nw4AlNQNhTurN1gqkTHuvMBEZz268BOZ1HiHHcbw1I9DK0yrAGH
65+F9V1eEMaoNoOcgwZc9ySaYuMjfI2PTTi21wgH9edZ2DKmSI5rC0WrnODzXOdNtnOG+jXvfP0s
G2MofxzJru6q2SpwocjKF7xd15MspVyv9V+yMgh2oRGOf6hSa9r7KrWhwdsTRMKAGC0Xb6jf88ZV
iPMoSuImiyDpc5jO3ROCnfCe1dRHfdah4Oxo6TpOk+bDYCTfWhb8x2gWzGS9Y4aBrPNW67kHVbjL
b2sdizZfPMEj0E5O2DG92nUI5CEIq8MoOVKlFxoLsnvKS4Z2rjJvdpREzHtQlIdkNzRrfeFoKOMV
6Ckok8pOUQfLIPNISOwoVy8BXjEjV2WTegDOWBeaO1ZV1E2/bYYGL0hjEaAq+oA584+m7Ukcao2l
bOUJVY9uOJKPZD0GNM3T9sUZ7dn0DhoXkPlunYlOwZu5iFZKp40U4d32nFtJAizM/GbbZrO570fV
1IPUYzMJN3MRWG5KZQVYnhgqNmi1Tyra7ZS9GmEBYBl+e/FrvbmA57NxKymqDSAzFHblGSVMzpbA
gEb2ZGPMryhI+J8RVZEj0Ddw2goMf8cMzH/6rtham8NNFXm+Y/YQhGvylJAOmD9PSfxkLTJrN1J6
WRb91LerIowoW/k+6OIeZ4xDNcAjyKzqM/qkydr3qhnOu/v31UF/hxiH1Gy6GuwFE/1eF7nEf+RS
8aNp4r6lulwnSK+Mvc00ToMmq31S4whlWHmYiwsQ6OCEyizQeTkkr3Nwve4WBFjVyg1IgL69w/3M
SDXpYDrFI84On5IwdP+qtHI5+qPylRSut4iLunqsO6PcTk1FVrHyskvMI7sa1Fz/qCbFi3yRHZFd
9Npi5ZokW+SdmNnWtR7i9CJv0zExJ7b5EBflySGnaDdG2qM8KW9TYTm/XJ9E47ROBXxGeVJe33P9
222t2sY1sUlZyqH/db099UhszdfKzyJ/OZUZPgsJ9bX87WaTuufKnx7lSTn087P/t+t/fva36/Xf
Pot8/2x+f/nR+mgUZyc1Hk35Wf7LtfLvlO/281r5MYw8tzcYu+orpDSv+KP/+Ge+/bH/5UXyd85/
8Nv1mpdM0PKRvH77QBYf6N4rinFPsbtYhkrvfHCH+hLVcXYrRVt8wHAwnkc9180o5gbPshf6WnoM
ozBdKkbkfOAn2dZlY0FM51ot9ZOVU5k1tp50A3jiQLocmCnzxUoTrvHWUJ8MM9LBEij3X5B0dnBx
0BgmvT2/KLWavR0P8Uq+qAOcvU6DdNpE0/4+pcB0j0+w+7dyRpGTyf8Rdl7NkSLdFv1FRJB4Xsv7
Ukkl1y9Em2m89/z6u0jNNz2juTH9QpCA1OoykHnO3msHE2lsfhcMq3RSqoUaa8Wl0Brx7OnVUqnq
7K3MpunQhujb5HCwRn3p6azO5FAHkpuQXPySTcI66waiX0P30jffDsZ1GQDcR6mcvfWRlIMGjylv
6A0/7FNOku2bliX2tkhCey1/WTz/CZNVFRdnsMTzBL1Z/rL6n39CN/8JlGbhoo2epwO2sZDwGVLI
JeWudhw9E1yGLmwWvza6p2gLyHL+DgYL2U5yzCTAuFSG0W/yNtdw3I7LMIKIt+xDjIFWPIZHyd5p
8lkBH8MRleydIaib23yxPCkPyR8YkiI85vPzo3VoWlWB+PsPNDR2xrhATUE+FnWB+WJJ8QlCvdn+
9/3vkwUE6wcZXJbuuMTMumi59E9qMbTYTpgIVsdoW9xlP0s6zLJ7YOaYfWg4eqBxa52u6VoZeLDM
qAsIEe0mozj1nk7R0qG5/o21NYxdqLcnlEIVNf8vNiaQrVLE/lpGPckhgZqAK1dSJ+hHSvdxXqoI
5TBVCn9tiQgvvDG+/uLayj3VIH0mcANl/QuWK0/8uo5sZ42afaus5bGmSdRlgt98K9rAvFTwG4h/
csmqdcrs/DHx6AawN4p6BEfoXdFN6KyjIuPB1vJ0oQYwlZImRMGmlDh+BO8MuGeuGevy4IcdZmpf
8T8KjiFoeHplxnMd69U24/fuqrpsn+QVmT3Fv5lC4Wj657oGKYUzlxNhyehogP9l/+h5piaJio2l
t9LhllljtHBA4550L+/uwsxoTiRVTL5D0N8Hq/Z2vCMUzsr3Upm8bxqRBDlsL7oNcM3rJtO+lZSl
ZsO5+ly4sboq3I7YwlRsjLpLb1XtYOXDOf/XKMsqKhBJspNJXe0c3CUjvOTw17H/byivI6uGL6Pq
rWp7NM9YzbC7eUXPylFhfRoSHR/YlO2F10eHSaNZ5gexv0+sKD7hMJ5VVXp9nqw82BrBSCR4wmwo
FVp5qFi2irVOvfngJ1otwFVwtJBH5a45n4rawVrDTwCRpynqVo2TbjOx1no3Ku8SeXH8RIW6uTjj
MC4iW0neC10Eq9q1j66A8oZufxfphq2uUh2rgIt7YYYc3ESubqEU7wNkqivyQbuzZjbduRj0rAfV
46PBDj24x6ICXytP0RHsgFiAZM+dux67w8Gp1eHQE82TLuRYbtqM1XadJu/o56BvB4runeRmIlep
C9J6/+uQ3IuNQDmlam5hfmqs9VQY1ED7Qn8Oe8zSSjQ9TRlYhDKftJXf1zsR+DYhqJSwHDziD7o/
9RttsHWWPj1pOv8InpNDA2jwFsk+DkHhOCtfravr4AY2us7GPZAoSsyzE5TbmoiLo6dhFAtTlWin
gbZJazA5jupm3EuNjV4a2Bq88dbMyUhCedFRooHEmxNU56E5Jj431tDfyGEVx+ZStamiasa00tI2
f6bW8iz7NVShf0B9cJ9gWra7IVTVbeZZny7w0UAsHCswTywQYQ2pg//yaw8pyFsOO8shyKJTSv2H
NsU/AA/Eb+0IE99tBMYmO/E3RtK2Z6+z8n3jRNUe9Ey2MphLH/j19WNsKSima+UiRx3w2C3sCQ2E
UFyTVme0ygEYBx2O/5mJCFrLtkNKfy5UxB8Nrc63gJT0jZtTo4mHfpl3KWziZqDXZcOPyGcXjo5e
dePOQtY6MJMvtk3gMvh+l7zQWr0lfvRdHp800CDoe4BJO0a2p2c93mgKEJLZTvoqENF0k8eYzpYr
w8EkYgb+j3LosoVeus7Gn9GZgLWDMz7JIl67tdm+cA86aj75P0NJOdjyI/cmGt3ctyqkMV71J9SS
9xzR4cXLG4TTFMPOuY8brk/yK0LO/Gqo3JoXQ3ZiUdOBb5xH3UCZl0DNZhnGyUHli1MvvUCcQzXw
rz7UvTu4z2wF8mv+z0w9PtqK5SAAv5swAnOXGyp2bCSaT2pQ5Yuo8c1XqCWXTkE+2HOflwIRPq7T
srVLUtDmUJdJc6kn4GJrhUfxeZ4LfEwSzLJAAwndHzr8mgxLSvWp6VHLnhsIoKeB3dI2Iuklojcw
5Zn4zY3e/CToRx2hazyahYuiG3a++2mpbAHE4xXvfqRTG0CRdx5NJpRvSQny17fqaSOHWp6/V1ni
PJht5dzmqxqK3k+Nmb5Qwh4X8Syor4NzhZnku2IOYKhJTz8OnXPpXcPZIxYjcmzqxy+loW4bMF0v
8njZR18jgaCRNiMTo4ia1hrBdIvYAGlobEfATsJn+R1OougUD019kSPWll8d8iVZ7fKBkB8N+SGR
H5eRz00xIBBDQNBt5BUJDII1GitcAH7m7zxT++lNRWkeajPvtq4y/dRnvE/QhvZv9DTIZj49SQX4
SFpztgtcx3D/9SQ13I4wVpc46HyczLdaFF97+GJPePW1Q6Wg+JLy0cn40VDYfkcdKDaF0ui72oui
PSvsbzo17YfK8+HoA5JFHxOOD3JDD6XZhIM6LeUwcZCDR5VIDoGHP9lAQ/KicCteFobIX/xw5nHw
Tn7sZfMxAQUY6QOm01Rzv7UoP2zFV/5Q6uzVrtL6Nalzk2KARdRXyEq6NvRlijn+W63Q59UyJX+0
rKDaGmWXH2BHJSfhJmi66w5jl2dM2cmvgC5Opn6xktpYutAWNp3bkBQtRLDTM5N6UhHTKPOqGxPg
fEfGBNPTbih2CCFoXVWiwkKAFC8Jh2QdNUF89TF2LqTsr0qAJhZ2qp4Jn8tv5Wjfgc+hy+VtXGZ2
ppzLYFRQnbEnN6j8i5MmcGD887g8CRJ2WFYZwbuBlwcLkxntvbUI6qsaaytHaCbcexcfQiID7vII
QMPLpNT9VY5cimUL7jEjVCV+eArIpnVCTIwU6Hd24+mP1sASQXhG+60IIpwI9GpiLWj3DmiFTR9P
2lsD81FegGeVjDtybgFVaiUiNk999JACbaEUakunG9VHeYxVz3tg+uFJHsLE3J+A4jzLc0XDczOp
doqIxI7WXXLA95wSjNfMj46yeVACwHVV1RbPaRyLRZ/yjIYodmtBKPh8HR+VYRzoBpfNOpoMfKvY
4laqRoz5wrXTVWUkxsWlzbtU8QZvceG1JNW65lND2eGhnkjWm2W7aeJ9dagCXhVbeQgDMHluFA8P
dSq+TizT1iVi3rXPcvE8mRaunT48kJINYt7j31EUalqsxlkDdXG9J8qNiSCM2T3kmWSr4+Jh3s9M
AewKqKAsfbaAVp0Uu2WBM9rF++AQFQz6sjhXEzdivl0HmoL7LBuji2yx6qL/zVfe+Fx/xCIlsEhZ
rs5UEZ+U/amRGVvNIGqXumv+0iNawBiijV/ChPB2c9CbixG19cOvExooqgWi3/aCCLR+qKq6WJil
Cb/CLqtDS97QxSnJcp1nV4pfAAzwte+idXxwvyWFMVNBnmYVw7nU9W8BJfgNvDEeJNhdhEXTofzS
GzPaQpD5tAqhUa0LdERhNQwLI6mKo6nX7ks+zzrnF4woqHI3lam3xk3V0VjnhSWBqSQyMo42cq0J
DLc5T0H00g7m9w/YdtyoT1aRYBgmw2JpaFF2V9ya+5QRbeUIGGt9cLuOQDp6ensesTclIKd4YamJ
c26rwWaSbtsQwrjEARKz/RjKa1DCEz8eCHNtTcEdoeQJwWt1NpsINJPc/bVxKu1Y2YW6VwfgIHCE
Y+XgGxYQoLA/kdrYn+ReMQY6rT+3XH86kTXif5doyqpCaYXjB3Nb6RK3aCnGdzmqUyNdWnVrL826
Thc+1rd338kItPTC5qALO3sb+zP9s+I6+qlVM/2GZEnJstuMdDSWsmVhDaWycPqy3Ys0OBKdl32H
I9TyOB2tW6BHzt4Xfrtphty/JEMeL0dC8Tr1WX4S0IBPofosV03aUh6PUpsg58x/dEvzdagDgyZo
pz+rnvYxKuca6F8jee6vK/NS2Cf43cmitYw/KsrqJ7/Vxb1UWm+p9wksW6cU996tgy1tAHflNZzN
aB5g9R3oHRgvv4TTAHWsXQ16C58UBsmkM+6tYo7HZFBRkRSm+tL1Q7xzdFLQonmIH7gmC9YatmWb
ipe6MvNlhk320PCdDZFVbWnA60+5m23pEuqvem9Yh84CBzGMerGgft4eqVc7V3hAuA3nfMB0yv2V
asSUPgdUm5GZWQvphehcVAD8Tjhz0hqBH3/lelF98ot3NcVEtPj7jtNmzQ1PIKblmdZaTlV9cq1I
W7e1QXd1Jr3KE3Lj8O4sYI9UZ8Wi3I+9F1xsrOELgc22IPF+gciCX0WU00KhI4giYUbZR6BSF7n5
Y3Q1zNGB/s7tK2C9HT230FGihYqqus+5/Vpw6/TxGlWFepdaFAZ04NS7VPIxCD0Tc5sfG4Rx6/6j
kcbHfl7hqIadnFp6mLwZufLiWdG4VUe1X9slrO2S5u7WzpqZLKM39bHvFHY7TWyLzFJ3qqLURwdZ
w96yfHp4GMTHF69o94M1eYjv9WIpili/acKrtgQU9QcSp5qzo5rlujXU/tkn+2Axgw5XpoOoxDWD
ANpuW+RHipR/38hjWtWh9lETexkHReksc60Dt0VLjR/CqFKvlASUczCSjYkfi8cl4CLicfKjpfoY
Liu/nQ52d7PjDBB2XzBvTmzrTnAaTNzYNlbM16LHUfOSm9ZdfvHkB7Ju91Gd0/8cDEDBoRgp9LTN
Y4pAaZkVw6w3CZvHmJLUScPpGBdad2Qp9BVM0pwY13THmFS3YyK9gHJsmXl+6Jtha4Ms+tC0jWb1
iMyMINYkE0dl1J51MtiObaKzjCF3iLhQE8T+OAs10yy91EPbHMLZG0LpsD/oNm/wbJSqKKHMX2fT
GIzHv0alnRiPlT04iEpaohhJVmTukr+bcReftATBKuvSclpnyAlPjetEc2+mvnedYiP6F9kBtAL/
WpjV7xP5uMsuz6fn0MrfZPhE2EUPKAji1yaL6J2GPWIKMJp7/lWdaIYE9+rH/0NLkjWQUHNJuZQo
ulEv15Dak6Vm0P2FFpVdZCyk3GMqhtZyxGE/r0jtIMPtYUzWUUshxA3WUqIyFD7TkG16cxnMlY2+
nGCXUR1d556jHQo1qR5j3p0Fd0SEmblxx469kFEObsNUQQuCt6zKH1Lkc2Qsx9U+1KcCi6/3bM8F
Rss2pkVnqhWF/jk6ItTE2iHlj0QFdWeNnmmvUj4/u+R3lJXP8gHUeswRVMvUkDHigfvcIMIi6geB
sPwlxcytTz0n04XHnbTXNx0myf1QjhXiSLsAm24hF/3rCsqYcArLq2/Uw16xjWE9JMTChX0Jmb6K
9GM7DAMyqWb6WggMun1WvRHY3WyjIHK200TIoFo3G3kBbpOS1T8Ittimaz+I+GGyPI1XBFW8sF0A
x716zxM/3sPzq5fM79GYRNp45/tJMi8ag2tXh8rFzSb9w7ghT5S63W0/dHxq5/+MXaNadRI2ISrN
YhHOWCX1ZdllEQ7XOatVBrH2tdh3id6cpGPJXoFwTC+tyhpfgkInkiiW5GpQ02kgWiOuBZ5mqu+W
lfCpLDFGyaHO18vPL/9d0jY/ySznNwwnqMa62LBtVnafND3CNRqwU72/HCyo5xBR0ctUDWjLwSm+
5gr9+UJEP/DcAOuMqBmAJ3Z3NADULdoK5QkBQ7iQl1hjAtPEdt5aPHtrpCDpyVVz58xXLl/RUC7l
b1MMCydaHkdHpNuZ/pMnzFZr3aNQhp0hsuaHPyYvkR3AMANPsgi8Qn+N8yxZ4nTS7p4yZaseJv8t
V/hrBS/alUwWf2t7rXsqvMCAvIR3SfUtcbCY0e6ivgEIokTzrG1Ir26pUp+nyn+zvQC3lRLEy9TW
ih2OfBuojT8dpl79GPWItqaVU9jK7+bTn2vRkMEpQRuWbZpwB7CD/bOdb5e14XsjwdUfVXVyR6tl
0pr+qjasbBXKsBUlxxtIAGa/dzNzH+ta/W6oxbgyCs+gtuOOR1WtLwZw/G0ajVaBNZaVHu/VcfBT
eqxJfM7HOvlAnUneGRaf747uBDs5UtTK+5OQVokBGGlgsrDmTn4WcYwnV8qcraaNVzm/nn/MfYUk
08VLrWbaPNemKHmb0ePHxgRA6os8/E0156Nc8zfHnKap2mzZYUmCwNo19E8rD9bgrYccrSc0Bg2+
m4sfjh3yhadOi6TMNE52yeu8KpqwRGWpK0zjaLoZ+viFaoFNUjqKxSmwo4fCtyv0kvbPNtWrfTXz
YHO8aLuIddpChT91G+eNPFaX+UACOhgyhEw6vu0s6RBLDt5OzabuarksP7kHZ8ByyDDlz9bI/o6m
lyKuf+bma6G7dxltgP+1OfdC/PSKoT92c8CF4nrW3qgtdwlNJIa9HzY7FqHIWnUAtiela9Z+xVTB
DDtlNTjWeOG79vdNYRoAgKLmOAQpAHEzYQkUmhOz0/glESJ7riJTbKshhU4XTd4TfuUfJWmYT74T
P8NhcVeV0JR1i3ouwyf8cwL8ezMCw3i0SpKQaoqDSwARxqM2H4uzkuibyTq5s8G6b5tpk3njl7FT
nLvZK+2WJZgLGLIeH02c1wvDibXvIDF2KdSCt7DIhjVOoPo4YMy51qPocMnPJTUcPIBybii/xaIE
e7LUKJ5ce3gre4WH6rYIW/ep7UAvdIpn/SDIZ9kNUfJt1su6fvacYis4mImiv/pGs03DRjylGX2X
Wrce5WHq6f7eYv6BnZOrsKZoRBu6ziq0jC/447UdyAsqAWrbnAFDLF1/gH1UkQSW94XxyIrEeExq
Vrw96TkHsxHGY+qX41nv0qs8KWHNBCPwpdXtaNtwc9wjx8zjNd1ad1vYs5dpItxFUTS6hEl0mmZo
SGBTgwzLGD8CCxGayj2qzjgX9aafF6uZ4p0TxW2ecuj0GApDqr0u8di0PsIlDT+FHDs2lYWKBuEh
uwXc1gNCdhaF9ZQcKhpVJJU8tp0Rfffs9FkkevfNjKs3rbGcr4XbfiUygzt7HPxBkKr2pRmBA4wW
utWuGfwlBc/oGk0T/1PSz7Sgiq79FHfGx64Xoc5IppJgAk7Ia+Vex9oI23rlbhBnayWxrvW3iCzG
TUX88iLW7Mo89FH+WkWjti/RH17lRumostjJ6C5+HZN7fgQ+o1Uhpv46MZV+gjXqAKbNvTJDPfpm
6sBvi7epX/uXVqrN/xpKz09LUM82LHwB6inZyIWWRqjWETAKVbmIR4sRQ4lS8gN6Ahrl0kUOTifF
Y1psGvgj+dpRc+6GiTVs2gjjllvG6w9aFgnLm6nkVpmleYblXku0PVbUaOGqU3Aboe/cmiE8W2MZ
HSu+Qjc7Fep2xJC0lMNBi18gFPf7wKnzb2aQe0iN1Wck7sE5TK38tQxIBbaV7p5PtCacNrpUXW4/
W9pTOd94exVBreWjBRcgGrgvxwb41XSItnqTT2RD8wlxg4oAvECDFqqLK45iccUpSWOlqI2FPIEh
udgbnq1uMkcYGPvTdpMbhvHq5Nq+8Zvgu4JTc6FWVnDDazEdgpYqAmuxRTBjSYVwv4Wpr1xdOr93
tQSoLw+birdXbTgDisVViktrObCVY9PUwXGaqw8jtvQTWi4Vn3huLjzi54kF2vqlnt7TmL4WhaFq
KYcgYYcHJUu3Bk0U7geDvqGT6B6N1t7ySoR7+h7e0Z83SlLp1UJ0g7uqNQx7BoHG16hWlxD+qjMt
g/YqD4UYuvbU2/ZtHuwpU+qvWdG0BwJdWKTNQ2AZw2qwxXtL6DMOIW8kuBAT+bGdN0nhYxuQY+Hn
4VHuyQ158c3SDnMXewfRYbgXtU2v5NVb7xXfcfgZKgyPKFABcFcxNaeMj7CCPn0e1PPGgxq8Namv
L8rOUS5MCl60OW5djnjy/W00nxMzXd0pDJKlKmWL6w05cmxBABF+uJ1ElW2iMRtfvUizUUCX7Ume
xba3tJ08fB4GrwYvQNj3/EMZikuij0LSweZh7EQ+z5Y6OhgAzw55rneUwkuSr+rY/TCh0QwtlpHZ
6QjbeuWOWDiAA14FW2kzc4VWbLUysz9MaG7WBwcNgsHScNLu0Sgwh5AYdx1o0C47nlgb0tzcK/+W
e5UnDIt+K8LUg296q8kliLn22/II8IIS5K+x3COs6c/TQHdW5Nc2wNtcFltB9iA33sTeYCoaj5oy
pDM0a+jhy5KL25IFFfHKWZXffcun9E7v17sTPk9CUJPk20Sx49cAgJq8wI76YGllfD6iXm2VJ4HV
bkdYy1tNr+E0C08fefkSSlXVoQl6a+d3AJNlE21SIF6C5/eOcojKWl9T/IN+M/napus8EkKYZSAl
afeTLPpMDuGGouavZFUw3nz73uL3Tletb301Fcff5opm7ywzOoE9LJGxjpQI5a7cqACbC8fVWdZz
9teGPnd1DoiE+O/FhDbrX/45WyOZ1UFrIYQ9d4c+TWxL0nArJlXoInzvXJDMvhyqTjuIztKe3Zou
hsrjgSaRYSP9s4pZELTQ/2JtfCJsSPTGr2N6OawLv/4CkzRzFG+t9Jp+lXs9lcGPvXHeUyJUCv/9
H9PnP/wf/zHaii4SEnwP2MQI0PjnjB3zizGqHgzTyODhOfjinhvIQkj9vDvIjK+R5yXEPJD1EJks
M+Re3jrpNZqPBfOx3G+KzTRM76OV4yBkpmA9zVyUaWnaavX0saxUIKG9xH2FAQxi77FzxubKDI8A
gmzjGxA/hvmppTgNFXWbJq1r9+mrhvNVQVeqDlg5MzmZpKVz+u+XwPncWNU01op0/YRARGPYn1f2
ba+Ppe3Z3kLgYQtWuYjcBcWc+kq8Dg9Qi9VaiqLnCUMkXXrh6+8EFz7r5dj9LMJ3F/0qraJ62hHd
aX9rdD2n7HPN0348SXiCZCl0oW7vyKUxonX9SBxh9qRmhnlUCG1YhHXcPZWa0z2JFJt26QGCHPru
iVRUbf2hFLBHJFed/spFaxHXxd0zAA8CuHhRc2DoxH+/0TFjOqBY3rDM9Gv4Y6xz9SlMVNASQ/jm
WoHYW7qFvHYeliOWQldx26M8C7VikUf0dghDyNDvQu1U7YURO+JRc6qRW9RQvH9Ux92oUc+kVJh3
1eYSvVde2jpvL6XaByjyPeWlCdRyn2lRvkrS8dvodsmWSCf+tljfq53dnH4Z/30SvvfQWr5JgIrZ
7UPYA+9pQt++J1l9QxPgN+su65PgnPfagGkKoGSmQ6PR+tRFpzjUQKNQ3EVbBw+GjSBEtYUOlMi2
N2Lw1TcKIyvuyOG3dG7pWeSpnCa1na6NlUKHaO3gW66oD7Ml+jmP0z9/0m7pwoeIJNZOhGic8ERQ
QnbQPTVeEx/iJFIXit92T0HABg7ANoka+ypHIZq5tZhQPsqh5YzhQ0yASZpaaOHn3/H//UphpOpC
dWGYlqmGR2tuvwZ5757csjhhQ6xvMvRUHspFhomfC8q8rm8qRr3d0DWbJO/ER+XNxP4cTzzLsfME
m8jI60MP3vn26Yrrf3/vPjNjNEN3cAmiOTRnL6HzmVDYNAUdBRE2y4ra09Skx85GuyZNMk7cjfuP
Japjo3J1W20tPTGoElSMvsPA/QJPTOCJ05S33bXI7WQTz5PLKGtOTpsrNx2Qz73uzZU8TEGZ4Awr
YY7DmmJndKqyCce+fhOkRahzMTLwu+8ChvpRwoGFNyTnKHMOLMOBq/SWnZwpDx4ozQ6wDuZm5sft
ohZdv2EF1e7tNBu20RjmT/xbzcJu+gJHn9FcCkx4/lhM9JHFzSj1jD6vJ1aRH4hTMG9Yi6sYTUN3
m5MBY08k66lW+keqrRtEU39ooGjJvgyaZ07/95vw4Tb++wOAIoJGkJdjaNQH/219o+hi+KXQET/p
hljIbpeWqv1i9TFTGattEA78nfMMRm763okOGINxB+rTRfPLg2VXTxb9Oso+dWodgyLYfdwsFPW5
arvuUmUxbhy5Z5QBeJ6Q+YBldheIZN1F7smzYWi95NSuqWLwA0avf6X1LK62b69GkXt/KCTEZEbi
vyUa4mO9q78MFM6vadVGyHvc4gSJGEtx0s3WLifGXGF399jr3Z3V2Qi2dG8tIK8diLnDXWBnTnHg
O7GXHzm5KSm8bfOxTNY5FJpAGWvctbwrVtj89Pu5OGPrX/wwP7NOWMo6bxfTVOkBZV8TsDTHsbTC
NYvn8YvbBFBIsi9gcnLSmi2/O8ql2+Rnyk4vTKR7qAKDpZ7gv0T4g2YRSUuRUITCIAkMy8JptPoY
B8PULtvcqreGohKsV/n2H2E7UU/vKvCrerj3KuqWzEvEtokpaLHKhFxCRTmDVbCiq+OfQm0WISvc
6YeG2nrBXPOADDfetsOobiADj29gXd+SwvYe0D5RRzTrJ0Gs0zUygOmYDmWGMDZeUaeYx5A3GgAz
6wljoPHTjkG7bcCzPHTzZjC1mruZP5Pk52N5nx0QZ4fYI0iO68rUZCHQaM9yWGrNn0PqdtuQoCeA
/GF+gHA8vsWEn6hho7/UVmOcBjh9S3kcyla+GpT+YYJ3teowi6jbBE07TQ33VDkj0ValwcI3pUu2
KiuYQUbb3hR7UlE9vpRl4b/20RBfTXNggeooL33duVucvUtYW/aqnV+6MHEXk6bG79Db0ZYyDdg5
nW28jLaxaxO//BKUQDSY9BPT1pPLM5JPh9vqkidKv6uSND70oWhPiVeTpD3lKTUhB/Oh6QUbtUrE
JgpCbWdlTBd+zeUr3X5wNOA2TjoMRKiI4WS2rrvxAZM+oIc1VwUAmzsfeJQckTW9Rf70h9apw/eh
13d51SrB4qdTtiqGo6bcRTO8KZ2BTr82hRjVHTTVB3nIVQMNjEl4dSeDVea8KZSC2xzOazmSx8Fr
5dvYaZtF59Xf2nLyrxA9zBewtUuvL9q7m5AgbVX1Rh6e0tyFsU+eAdGK9UVPQ8LNU6fcK505E1iZ
JIzCa9ZN0wooNcQ6oosxFl7WA8HLEqSFIQ1poldWSoSlWe6FFa+e3PP/2vt1dhxU6+K3CO4jKyQ2
uB8cqp7I8TEpR2vZa8IIiR+9+c3CwP28MOD2SdCJg3l4jrE2PhvYCprEyBBGKo661dDFoY9CAGzx
JCh+8J+u8vfc8S++Kaq3qCeqV+4F816elmu9sr2tTA0jEaiZFviCSBjM6NyEgRevVdW7t+hQaHjj
QGsz53tpQT+XdhIRLQfHeA/cCU8ZZONrNO8pLOh3BOmF2Nz7P6s6feeAURBjuY9nhWNLQtu2C0W6
ksN4xi2YYjoM5hcyzIpXT2jOwfIKuEXzEIqVTaAX4jGFXtBDbTfpYrRT2v5CNNlXBaoCrsReBacw
K5AKE6cH8Ns/fK14t3x01EhQ8JoPmv3UjE60DoQTX63WxCAxb3pFPYVh7+z7wukPck/xkwFZPcdY
yvYfe/KYPOsrirusIPWsMtFm+OHmBDoiKemCs+SHfhM8MIukiz0I8d5EVrByqOQdwwJUp46j/KRW
7TuP2v7c2XV3j4Qerho4ZLthHqqsA7b4HmN0EtPbfz9rxb8WWwiN6IlQ+jWFoYGc/rTYQlzQ483T
Gu6k/iYtMNbIUEFdWM6ubt0904D4JI/jx/w5wLs/DHMqWsfiJBgH7SZHOr7QOLdOXkw2WNg9s/xM
H0np3nsitl4cpL5nbAoNoTp8RWmDOTuhNmRbOr7/ZDb2mU7sDz9Iox+1NxxVC6eNb2cwEApFP6ow
YC4CltMqpW58KLQJkI4fJNPWN2Gq5GAUvuRUwxbE0QZnS69feycej782Ztj+ObSLUWyGNH6XJ7u2
hMinuSTaBvQETNYZuBPNcAcd2lqHGcGOWohwsuvd7iEcBbLEIs7OrFvDk51l2Rp/6mi33tmz6+1H
STRPnO8qJvqrW3vZGv2kR3t1CF9c5lFmUJJvX0XBRvavfbRV57S5BfEAgPUmlxvcrlxSCN30hPDe
eyy19oVbbb4Q6mgfJPDDKmLcfJnvrknj41Etx4lZu1BVUtpXqpZhCuwaKmbq3uhy6+eHkyIJJnSA
la09qhqsISDSq49uNUjrcjdiXu0M7acej49p3fVfrEjXQZPoyh2W9LQaEfc/tHNoYZs2yjGEpL0f
ma74lTfsFDjSJxzbxtm03epkZh4fpMEnAGWuB6ldGVwKqoKy1BQmAT+Ysx6Y524f07lStIcgt+5+
bo2/WUf/y0PEp9tGSEdBQbcQ0n4G+cchS8ACnMZSEc2eQrS6V6qcKpqSWXdRC+NMUeE9r23zTriv
/qikDr4tnXS7uvE3AWXNW/QjNZF9TXMJtUDUTlF0aql4pnawlGIueUbvOnFCvJJtDGvwN5mNUNsU
FITD+famjwUg63ZINo3epneTSf5yzN1GeWoHFgp5OH3JYJJdSqrb2C8i75CxmF6UdG2fQj13N2En
TJyayXjmVoOQNyb2Pea7tO7zkNuqagJkJRrYf8BQ5sSxd0e3HV8g45HD3mrpFUf6dz2OxKGbuywJ
gZZPGAqzdR4Y8SZRfkq8OIb5YaM0SrHT6YVfPSKNF3n3U34w69gfNlaY8fxOcwsHwseP1G0z8Me1
7/99VzI+UQQ1Kh70IVn7m9jAhPVZAqmruvN/jJ3ZbuTIlmV/pZDvdovzUKh7gSbpo1xzaIoXQhEh
cZ5pNJJf34vKrMrKRKO7H1II15Qud9Ls2Dl7r12vmUMa+FcivdIhzfVSz7q7RZntwdUzPZqVXK9Z
ucwrizMiYEpvfiYN5pmTjfNLWEA01Vy+fX1rNRV8q09AhxyhJth+8UJzcHxGReXspNFrV7qRmteC
4jqyEr19043krOvS+VW09Uta8K2xs/CtlbnNLJd70ryfOM2nt0NlGE///QhWivn1CPGF/H/gkJmz
/q0tZkGIQGrl2yYvjgFl8a9tsaFxZxdoIWOj3s810O85khk3r4nYLAW4Fl/7nPV4ESc99Y2jTNWN
KUyWVnedIodw53BKCnuNqrw0j4wZDId0SAPWNqMN5tvbh9yjjqSuOHw9AuTbgiTUlwWATfnGAAq/
1Z+f+/2fX99pTPV6xEVzWrfcuF7lR8uEgKeP00TIY0aeauavH3+LVtdyDzaDQvP25xd6YWTwXiwL
3bJ5RYedA4DVZkc2Pmf39TClfgRKVCy3dqK1j2W1H5KX2XfpJxOvFYhNBPX1oarbNfRZXAPOG9VT
05AqWhrKPo/w8l7L8VLEsB0mJYpLbNSIyjXQNR3tpYNymSsRKYd4m67P9VL3ZQjiyaNTvBEe7KG/
LyRjuQkt09ejr3wfGxIDsH9ixtssI7eA8SPjjC6Mi3UlgiXLnpQrD6LzludWVgFtRzg2OikIjl5p
J2q5+YhjAr0j8cDFHLc/cvZUeA2Od1v0SXaSmSx3XwfCXqNbdLDQuEX64D44J+1LKiAaV52FyZb2
+4hqQWS6a6oNf0pWaAzT3+oJSWWRijcTRnuNOmRbsuJ7NtT4nuF6dRydOQ2/PifwGobWKI1TIWtJ
hnj/XUzkdB2IUV2iryTZ38vDfguVNdkizxUSV88SfcjYAieRXKR5Bbi56xHebD+pL+2PPwnPmTHd
r30Jv0BzGSLkyswPMcST5nYp8yzAVL5u3Gb3Yul5+UA4w/sX1a2f1wCYZLY++9hwAtEaFtSLQBUk
DX0xt2S5pVh8jQ5ni/jOL5XF1wfHcUF+0CH5XXnx5xe+QuvgCK1nO09Pq2df2bk8q2bxgYzGlcWc
FdJ8NPTWfABzjd4NTcRQDxct6c13K3f3krfzXcq4DzcZyH1r0B/Kc+pZCOHZQ1KI+NgZZPX8GfrS
bbgulx7dsbe0m7XJx/NXoyCrm3uZj8bN16M8ZnYqaGEff/+iI7vA8cbPwsmHW6yJ1kUfV0SVqhtS
oMFEDrtKlvu6eEFgal/icUGwX1a/c6i7Kv/MBmWcvkrzryK9RmdQgL290NUfd4M5uLup8Nw7ey6c
yNY0zilr6d7FrnLvCqQpRywOCrrsf31ulsZyLRcGkYyhfm8Li+YiRBopQV8L/X0a1UbHvzIv++Nf
2+eSepM9D6t2Io6VM8aXIEjTxyJshFK7r4eepx8dYKvHoTeZjX1FAn190LYZRj7KKwIsyhNKnJtM
GRCO/g8Hy6/PLcVKYqKVPDUsTxzwYHqpeazsizNU2Smf3L2TjukcxFtKXG9a3zuguYevRy4qkmuT
0f3V78WSECI51lmzQdA181kk6o9/fX2ulsSudMq6crf4ra8Mrq8PdNEgo/ZFCqaHwaPb38Zfw+8e
icPvbbv/+/bpbQ3jv/TPtrkQo5OtTcxeqf9Nx+MwVMhyX29DlyFRpPU1Y0tjZYBdIeb7Est8PUQT
T6FjOhVztTzeZOBrey3nipUW31zlzSLAZlzf5VWLgixGJahrfXO16I4f0LaYAmca1bd0xfiHNjG7
Lh1G1nRPJV6KajwbY/tBj28Ox2Sx3gB93HCqtD4h1DKx+FKu8CsqkcGR9NQxHdb4nkudyZnvXfBs
i3v8yfF9Wy/VUeGHDL8eesZYUTdqw/mPYIl42STH3dUfDzsQI5rT/v45UyzqSiaEcJpVZ0ZW52Jf
VDhO3C193Gi8j7Sa1cM6XlK30T5L33ieYD29MRvowVYThIGpPN8XdAuu/XV87nNhhk2a6W8GgZv0
St/EaA8nT6mGUopPC6Jf6LcsD4SZzOeOhh8zLJvOT5qzS+NIK9fnr/f633/O/5F8NHe/v6vDv/6T
xz+bloUtSce/PfzX4aO5ea8+hv/cfuq/v+uvP/Ov68f9t79/w1++n9/6x/81eh/f//JgV6OMWu7l
R788fAyyHL9+N89v+87/3y/+28fXb/m2tB///O1nw1Bj+200Juvf/vjS6dc/f9uaFf/+P3/9H1/b
/sB//va/5DD22fvff+DjfRj5Ufcf4FKQwnLpUz05W3NffWxf8f9hm5B8/E0pC0zA0dBl1k0/pv/8
zfL/gToQxJppOPqWTEPVxWzo60vOP0yXiosbyKQMdUkp/q8n9pf35c/36d9qWd01WT0O//zNNO3t
KP0/bkvNMJnVbrckBxHUdV9y3v8BpM+TbEy9dc7JNC2w8Gt1tW8nXA6iIoYiruarec53nv1izATY
xctygsSCl2y+iiduVLKrj03ZdAduaofgFhNk7fDdrIg8oESiZ+vR0aTp7LoDeidXT0M9a7PAXO0T
Akicb87DKDMvamzjWdrlN436b0yNPkxTR9uhM68CBSmRvmUgFSWMb2b3OIHu53UhrcQwvJCYqcuS
qPfYG8fQUFgi5qn47sH53TgDeXiFEJMeXoVHzvV6O5CcXOeqhfje1/ZhLp4Af5K7AzDfwF9ZVmsf
9JP/SYDYGOVOAjK5ua0JKKsciFce48EAP9jJzmJ4bma/Bn6bk09g+Sj53ZHmiNaAQfbPqS7x7yZP
ww6vd/aAXSmomQsAGN23vkPiU5p2gdXtUndkaN+uD6W2XGM9vEEY/IyoFZx3Urzq6cSLNb7CkOwQ
Jy2h7RDfAWQ+C0odcpZO2kbWOzK0tcc5oY52l74+FMDeqzj+gR7Kj6DaXuBDeaEgsjQaNQkQnJC1
Bv1KNPZjvytNVEa2csjKU2sckF07RDh5L9gMmpMx4poDmxDoMquPGW6r3KdgqVrkPBOBfpexig8Q
bxV5oXkRriPprYys7yet0tEIrZcsFXpUjb9q5BahPYpP7NdLoM9Um7Aj7ahfYDU6ZmNAnyoWbuvc
i+j8/8yy3OF0XuURTubI9iVORhgDYd+neVgKeDkma1mOwmmaDKKr8Q0B3ZCkkCHfjhv9SDxIxTuE
hNYbkZcxV1gP0zCIo+b5x97gN9GZM1Yx7a0lrxC3nZrRIg1i2iZSuSeiuiYTwpH+fKOn+bc59h+q
0X1w0xG0YwNt0+PvmYrpKFeUoFZA2LaNoo/BsUviWgBi994zan9vAjhuYEEdB1azAKMAHJjR96Ol
7KO8qlPIy+Q7ek7xERs+3Juk63ZDmlk7oTfDoc4wjox+AvCVsCjBXx/042Qjf+rvNHNWe2UUOQNo
4Oaz53+vShtcqxz1J3/NX1AaLiGpP+yE1NR0+X2PsJIcrFk0z6STxbpVnpZBhbObTKH0R3PbHaaQ
oDMnIunA6oItwAt1XERukf+WZmIghGgTVTXiwbeqBdngWoZ2XzR7bhwsJV0eTWbrRR165tmb6Llg
XQqIiAqEt2CJlJ6KOhuMdYdIZfa2PWhgHO4O3xZw/NIY76X0vINe5BE8+iHqM/OnYQAmX5yJDkBe
4OMj2bBqQ/zfDlP8mbVPCYZysZqDpuwHMibWXaMhJxtGRSpfO1qBMMphBxskaAUW+IH8yYNRmPO+
Q1KJkoHeRfsAoTx9cbTiKefti5wKXWKvZfec4BruQDJX/RXDc9fwE05xgx/pOCcuYQ9kjBwEHnvy
jLxmhzntUKyku+QFvhA6GQdGMQYNOYgxHeIzjEmmvSOd/nUo9ffUr7AAm9UvDoh1BC3LJRo+U7wV
wohMUh2R1e6MONbp1vfn1HOS/Txpt0vfPUxI9kMtRUuA9f66y196WhBFjwS1NdJfppNeTR017Npy
uUJaw1KJGQKaxjeDEF/4E0Au4s6EGOA5N3plIUADv+GNs4pqv8iODjozqzFjdgVuI88THU6j/D3O
x/JsLKGhF3uJCPYmM+zQzWNx1UzApVkKTwYKw3ze+3ARGDwNWUBjwCWcHKo028JLWcCxYBYYxn7c
R7U5v8uYTMbYQCThNQmSxxWxEE3OQUsfZsmQq0DIdokRlBCZXeQtQoyNiJ2JaJV9RsxHTbRlR7ZI
iiGEZixpjHPcX2meIDGeRdrzei9ggn5nbwAARpkI7TMThCq4YydN7aOL84cVSKdh2prBYLkveuOK
AyEeLvdaxzSvrU6rLcKs2clej49lx8ynH/XrCiVO5JVTdq1Xt73TeZHwqOMoRQ89OEZPWJBCYwzp
xEGEJHsMz5nzYvdopMvSCEyiWk7TWByYn437cUku3TISuUCAw06RxSVN+6GZuk+tS/soG5FgFiX5
uRZ+xsrXg3UWP+DSLtihWUrz8aC3NjpFe+BC8sEccjDnytpwEPbZ0JolrPvlVtRsm4ad3zocgLtF
HbFT3CRubD8qxADA284j+txoMYwKddHMuSS3uYZK3J2YSJHxctW0cxm4Zb/sO9M8oBBBm6S5+d4P
Rn38bibzslsXNyF3hyZ1Y1a33A7eYY7Nz5EjXiiF/pYWmYpMqwmTob0nSHend8UU+WYeh8miDhQ+
B07ODEUT04Ocxc5tD2vDQv+aZVYXFVOvAjOzIcoKBNxxTlM4T6st0CmNWDgoRUZUg7mHt05jyP6m
5HzCtX3UG+EfKur7QXp+5ErGh8yGM1wtiLxLBC6bWpLEMSiEWfaQNnV+XsTU7emZyjDOGNwmQ7Rm
AMm5WPXe22XkTd0bCjgM9gnM5HdJl4+h3RC6Jp+waQjimYqDgxTGtAlejbu6CQtkikHKbHdPhxC4
cTGfF07FsBaeqLKw270sMfRBxTuQUke0mi4YBblUZva7aZczEZ/y3R20Mqi9y+y5uFgtcVSde+oz
74TFaBdn3fuUGhfkp82dO6SXsdFflj6nsTWhtqsL70Qv3t0VHKXMhqgmhK87hnNX5P6piBE9W+MI
0oN2TNCj9wlnC/PpZEjYMvPtbEgZVqMOsDqPCtbBaMFGdUQluZ+Uc1cgUw3HzCtoiCDOTZeeN8gz
9oQ7BvUsoUDCJiQThBRbSf6z4KDLpiQolZz8GLves/biIdo/Tkp5R5+zG1Z92qiZdrETEsEx6D33
sS73ORb8nYqXN2oY5iWJKII2z15WaqABAxG2oTpHPcITz4aa4rH+NKbpMUnIrDPM5UkbBrj8WqIF
BVOUfIRsQkZJWGjqdVWVB48arAESofF6UcsSlFVi7ywGMpeVC2wxxpVpmyt2yu62YRn3pbKkdkF6
7RxNcHPXyLqu+pIWA37SEGhSuy+SSlFvYOxY0roOhbCmQ+lkNwl6yCOgiJQe6OBEE8sDhwhAD8Mi
Q4WcwSEA8cvWExqJ6T/EMepZSfyFVSfPY609jdozDFCc8+7Jx8W4zwlSIG5+CGpzbE+znmO71Iuw
BCF41odkCJam/dYMVPBt7/nUkSLeewh12X1dNyqnQ9262kE4/rOfqF/YFC/ECkz7lHxkVNXVKXVK
NpC1Nq9y0c9B50CMMKwWSd24jVWrAyLzfXUgrXG5HeLhNgEIEgJpKA5DlCVDeRpk/5G03oWZB7RR
/MxB7rxXOPmO7hA/GikpDP6C6UhzGL8T/pj39osmgJC2xABgFbJCu9WbyFxXig3ieuLyuNrlS1PH
guoUs7PWQ3iHGHvA0rF3/Wa6tVbEF9UIVyEPzWzEjo/tJjKHzmIGkzK2mPWekwEh7HFVzeTQZ8te
M69qNvcgES5Rh6wcsWDz1+G0nEtY3sCVwpGajEZHHRXWzOqY92lIiOEGwjYFxxiGq57b/yysDFUb
2ofbmqNC5qB1zvlSpZLuWA4lEXXp1aKZW0EszCh2TNYSpzlbCjtW3p5lr5KT8uVRGOjhexeXvjby
oqWztyNZLycy1ctDNaWvJAU6lVfvx6FhJl33n7kNxjgbZxgGXu3vrNn4tBHuBO7ULDS44YJhsyD0
DtSiXNCEJNzZNUwzs7DqHSKzV22qVBBjZ3RlcysGxCs4ir7RKIMJp0CzZEt+HrdXwU+zs57F7hVh
sYekrmn+mT9HwlsrgzQp2pUFpa//YuXjj6JjN1TQO7qZlJYq/tzq7L4bP8taAHu2rCywGzK4m9Sw
I9c/ShMstLCMem/jcl7HNj4aSqOUa3gNLO/Z6BQ4jZhIiiWZgq6dOLHpjwstlV1lDaBDfciT4pOj
/yaCOjGNCRws8Qdkb2QuX3Xwyg5edUHDVxznlK6j8jBw1/WB4CpeJdN6F5yQd47vndychORBWbdG
lTwQKbtLJtrw+qDePX/9hJN8KDKo/WXfbFm5tR7Ihgq8blrFUasMYWFbBxR0aTAPlRk40M7YhPEy
pOv3chJH3RLlbpEYXNDZF1AdT/Q940Pecpf18ZMYLJwnOAUDcT0VgP7rXpvCkfaRP+k+YtbuYaD0
iVAZo5g0vSO0iyNCLLbgXtaB9mZWDs/GbNeIANAR+4b9MauF/29FkICtK3dvKHeJfFIPKXqQIWGQ
Gk9T1ZKq0WoPoAjVlc2xNhmAENVuG8ZVvZ7mJP/Va8YauMqYdrObWoG+iFfPTm/LXLKU9hZbETPx
auo4Fo33vTnKY+xZF2bzNwn5drdoxqNY10TYsmCE3jdWQ4Lc8eyFy2pTfha92BFpR7wNCUtqUk/x
nNfRMNSInZ2ew1tPG5v8Why8k1Zc9fg+d4acfy3grA7OZJDqbRdXVTvujSmZ7gYq/Ntu+qZD1mKw
Kb4pLijM3zlCFHP+KV2mKpZ+R2s9sG9WpolnUwCwKpMGm7xLuMISqwcTzZ43Nj/NPlOYi1hTJMtZ
PB2FtqV62P0j0iYCuSvvZ+MSomGXT2IdWW8G+UwZUwSdQeWApiqNnM3dTuK7H1izu23w3knl9RqJ
db5FoBk1Gep/zzLfBccM01BHOwWkb+kiiLVqD1AfAxK6DoH4WdqCAcyi2BLt8mxqDSQJOsBhk8Q5
5DFc0oRvcmZfaVlwdhX2cJ4ZNJ0TcgEPsywQaLs11a1pyAN126MT+2MYDx0NA1Pser14Q8zRnmSL
wTfPvgllkR42mo8G+EcYrESLmrRqx7I4g08ejiAwz6nW6tcAbPCFiZvkOndbnk6NAlhr/Us2k0mn
elffQ8iBv8GNPt532apf40rbtx4HxyTzBxa64rojlSRYec/pHnUnDWlGnO3JGFyM1NhhSj46qcgj
QCUlSF+V7+rtTXEyD2Nl6W2LNTW8hz2K8hvwSFa0Yaraa63tr8zRuc3BheBGcV8KVI0ADHWNjTJd
UJRhULTcXN+pGYYCFRcmlYWi2Lyg2b2YufHsL1RSxMAwDaYWnzqH00FOBEoiTwPvwN6hPw+zh12K
bPR4dTuOEgh4Dbr6rZPsdOgPZyn9MEW0G9g9jr+V/S4wOOFNGkUJ2WtRicgx1FT/uoJOAW6e5Yjs
wlJL4tPs7QVJKPhKCZYdPgcxXjOH07nXFMe3ZjxYbnVTLtO1nREYPc03ldpW/Y1AXY4tZ6k8fk0A
qQdZjNVkUsvJJK3plC+CeHr/XZbyeh0I6e2IFJYlT1lwbKfdCQK1f6lOYHYYdArvo8DF1WZJu7M4
6AFVp+lSWf6hbHVoJJvd0fanqwGnMRim/OzpxQpxP0vCbjCOHO+f5HrDefE4eJXYQDDs45N772Tz
eWC5ispcVPu1724VBXBI1vAMcnw2dnYyR30q+n3n5zNtNf60mM1c4OQM7Fp/IIqNhlxZ/ygKY8aF
DrcDMNRjfZ+bXE6Nm3/31bhPhXbf1J599K2JfgTUsimpl71kj4uXHqhInQ9RjZ1o7fsSt1exj2FD
YUHChGOflCm/e8Q51bV8cjiGUKll57zRUTpXUbZuqI9KRXLgjlVs8YWO8UU3G06H5q+KgxRnk2wd
X+kXIf3Enq7l85mnt8+1BoiD5XEqnn94i/LZPZydPdr0R7mWOGgFsSiBMU+svCnKBEeAGxI2mGC7
uOV69eH9ocUlpTcV0jgMIn/FIPO5kHUWEB3xq4qzF6l12Fs9+xNPzpkhYjTn+isJGRSRa9wHgxjy
zYEaR3PruRw9Y3tvyfGqKtc1qBAOtgCLkqm7Ya68uThrtfcciDpV0btByQarSQyKENke3GS2gnFN
zmZBvxBZ7XRL+hdTaYwt2PYwMZqQFEGEUA9qobsZbsGtYuvhJNd26IAnHB0h1rk46L2YetxC0Fpi
Wfe0d8gem1ONS7KIwwEnhqUZ31zB3Fk1LAC9VULzQChSesbVWJDSLQiDCwo7PdlrdmVPPhp+ZFyW
r34Wd0ZZ168mRZWTPpi0o6IW+19EIN0jnM4d9X1xkkv8bClWBkjpJ1FvSbkeanQfxVc4JCRR1APm
/nZ4SfT8HiniFCmPeAXbdk4qpd/MRoeM358oP/ER5lNJiJPtf5cr37PKn1o3PIMhic8irCW9vU7f
bk8n/eW69SNYxh+WNDEzMD6fqvQs0+cO9roZYy7tgO+amCQXKvxrzf+cy8zZJcJ4baeF/hgE6Qah
/i4ZufY8FZrGJEI5A5ngorq4tFrJIU13LgGKwHqKla4KKgrkp2Es1EBI7Ym7uOfA673xdPoDb35k
6M2hIQc0MBGAuZZ+MgvnF4n0wLCwXgid3h86AboStk6NoK7AS8rA1JmnWXkVaR1XM+Krn2vDgpQh
cg4zxcapL7+KZG1DvzMf9MQhlbKVn11FNakMAy+QiySyXs7avHYHHZMCVuvaIsrA5jfm9Q6fH0NA
ogHc4mokn4QSz/+1JCZqb3w2EDUoFZGJZQWLgJtq6r7se+PMXV4FVWO9erQXbhARXAjinQM6OnLn
+4TE0hoc7ImcHjD3w+ignmzq+6pQTBK77w49evFM5qLPvPiwObaOQ024VHY3bZBxO9k4ucCzK9qo
ZZxGJk+CHvhrIp0odb0fbre8JXjcMXDGTygUJ+Z4RImSRljCtqnG7H6QcGcmQ6Mb6dfXNTGfGu3c
cPRYjSnyuFuV8aNvP+LUpLsyMiuoNLF1TiJpp0+5JJrUUIUVxv2bTHE2IduOkmqgOW2SgZtMJPvp
WC/aUfvV0a+vLEMP9Dq7a7C3i/WyTNpD2mNBi5sXRvllNBFGHa5OEqEhPUI8TYizb4KuVmwOtW1w
vTDxGWt1ZfFqfLOYxUYVDkHenTM95m8lz7KUC4ivvDMD6N/fq9nm/OD68Bt9TjaVfibBbb1aVHxm
O2VlUPMQFFlW7As90pb+ZdJq/dyT5KPpWw4QqT12UZzQB/L+2sbmSJhvaFCsobdWZWQ4bjAj9S5M
8WBUFVsFy0lIpM9pLppdLu1773FuiOiju/buCZ1zyvLdzperikXHZlZuQ79mfJ7w+j+qjhSSFea/
ro6twemfStSUgGdp3TQAvoLG6W6GNCKG92Nbf9bus2z0HeAMcMImB1L6Lif0zlcGexYkndumMH44
Yv2mtL6KJn3cz/xnD3ayGzIHds2Nalgeiuoglql5HNF9b3KrKUpgqaVHVVZ0XhIaHlr1WXpLAWHR
uWR4LAJOmiWgcf5UNR69ttJu3dV7iyff2yUK9mKByAIMRhUadFMea2SYK521g7nshMMrL8wlhapR
+KfFv3UsqcgcdOQeQfryIBv6U0C9jx2N32AKdDoDV0Pv1VcTtfqcrx6NzOUuZ/yn/BFltVY9rbHm
Png1WCc72UL2xruOJvm5zCDMyGqocZCvN34FGFl47puhzfK6byBa2Ajea/SwlcdAZBryNzXunM4m
ZJYKQysb86ryeJu0hRxaPIAx3AfUABJgNi/GIOEeKZhTnVZBT7RvXdjpa4NSR1rybh6kg15gwEeE
vT/G0HhI3uj4p8HQxPQQmTXIYv6RWt1noxsaprj5WMXqxesH+DDmB5y8vY88MJCdnpBXmN4keYmH
cMWiYxR4r+bxzR3a60JV5q5M5u/Yei+rqyhURHtr5NWRnoZOx5OpXW/1If215eilRROOzXw7DDRq
KuKWWh39cZXb2HO64ttc++ldO7PEQNcbjzS1NY3EaPLYUOmi05JYC23N4A6FNMWhjQGs4+8g+9rR
kPZk8mRQUO07y6MBDk7WC0uIvT1JcGz123jVPCrNTpg6PVmleF8Yeeiy+hCxexKLeSzn0LIZcRw0
TamgMqmp2vJVnMyuS3aFdO1o9ST92wniPzTVx4lp149HQC/ulSChft+Y6lyX3W4koyho22yrjSyf
fRJmvKCkVGxvEZvR3ZRnJa9ZY77l8uLKZGen5AUBZ4e0PPOzCYNfzEEqtL30mjyYB6yIYLTGhI17
JKxWdi0130hfUhefyMbefW3BUIKUKy1x2TO37C4WfiiOVNZTDPqb1gxYGKvKzLBL4YGYjvHT7MS0
y8rFOEBgwrbuAvfXNZfxXpbj39S9na9LKjaU64i0iUPu2zHSgrnkWbYOE9pVdUR42cW7T/2uV/0B
cAKEK5rycsreJ9vJ6MF025QhfzForQfKTEfOgkA/+soNDNhdS+Me2lyXiL5MbCaNfensrObKtyuI
rM11xat4sjLzONpkXvU+fwl7lYhEvLUTsBl7hXZMG906WgzqpXT3HeE+NxtyJfPibzCLXuyku4Bn
pgVs5LfMzwIpk+phtLWbqmc16Wd1Zs3vIw/tb0S79r12FJolq75urPS24j3dQWrPGSUnr92ILLSL
8av44mTZyU21eDTTxXDheAmzAaGoIzX7Telcwb002JCLMeiK8p17x40MyZaidMStZfPLgjfKtVrf
pjythusfrXh/ruXKHQ6aJh1Qk26kKoDs4FQOmcmIIM7ynzV2mJ3XZSxMKqFboGeP6DSGEJksl5mE
Q43ugp3HHU52aZ3A91aR5eNOLB8YV7z4o7FG6UzLzcWfzxCNtncH2wyavMFhp6ZZm1ZNFcZMkzgh
UyaxS2No7wtsmJmn7Vn0j7puXoxhHu6rNP3w7/v01k8mOJOcL8jL+c69APzAzR6JZ4yDFTDQYbZx
pQrOL1yjpl56gWYsbFyT9jJ5SNaGmWZowvTASjOf00NTMmEfHBIE33RyufaeXbzCEqSZ6VOeLeaK
u6B2gRYZr8wS/d2oA94osweJonAnJSiKLcL4XC8o39p+uUxmUnJobTsGjLF55wP69mbxhsCXPj1T
q9CoNS/gIHGv0cG+yxTFXqFXW8ZHwdk2/czU+n2EXItbzvzugJu/QDGhuEvq90mu9m6de6ZGK0oJ
OiLDCZ1fBAA2SNbu5+p72bH0p0smWhux+RhkaWu++lwZg1U+pz0HUTwpXQTbadglmVWy/kbC8hjJ
u1KLlMPpQGjMo+tsDvI0eTObk/RoVUCxQLY6ZFvCe5sCIV6WfSW6XzWu/ii3SIk2LSyuzdTQ0kvn
ZR87xFQVomOjS+OLwd61TgUJy3QGNEbTZdNCh6KK8a0h3hU9Z+d40TH7rTNV15Ls3HmMrJyDp9s5
e698w0WkncoOSaks2sc+Foy3axTQmoQT1HL2TOmZBd0Qx2EKiM7MdT3k+VWl0wV+8xMK5Lc6pZKl
0mki3gudHq9mh6uvPQ4OVfZA9NWUNfRw+xLoQ26Aiq3o52m2XZ09p+mjdmYGXo7iae1pO3aKCPul
hCGaE1KCPoUmR2DG46+hQrtKgjD9EQqrtpuzXYFBK+pG2u5OrNE38ghXM/LyFBetczBmpur2gREm
qwq2dyQlBPx1cj2gCD1wGET4HWHkrHZa7xSRRXDoYt/LsUJn2hdsOfWQhWIka5dCbj2saYoy0Zfa
vkySda/7w7nshX6YdWKe46rF21H/nDE1ctxdAHxYLXWvTPpdiqVKW2pxxtlZ7BsPmY0JqZWeMp3H
FCgu4pb2p1/hrUytyaE3hKBoWgb6ydZeR7IQDPoC13abPRbE/MUWFbBbcX16lBuI/doEJUJs6S9A
8cegRY+wB7NQhq69YLAqPkZHV1DDrW2+9wPtPxtzs943jHgCNdr6NQrxe38sKMiv0rm8ogRGQJA5
5K6aH1NceMyxdBSK53rNsYOUYozWTYcwVh3H9TKpbkka+oWgZwbB9UIiG68amQhb2GBQL6O1x1s9
9oN3Hg1axkA4icBK/BYFzezwpyW3IELTU1fJ3dJTFc3AYhmMvU+5oP9fFcyeXfoNcs7CdhuQJ60b
rDSZcJWw5nTLD9hrYarj9xBbUVKq+UI49s+1hr7gmlRepB3ARCUh2TTEDW9Bd6WdWosrzU957ddp
PS8FvsYJe9yu1q3d0MXv2YqTdFTXikFZ5E8MZwtgCEk8v0wueW5EWB/TFqNKkxNdPhua3BkzARpp
acqDPxJexyRPhkNz31vpTP+uOa+2lR3mctOMTAh12tw1gH7+b+7OY0luJM3WT4Q2KHcA20DoyIjU
zExuYCmK0MIdGk8/H6qv3dvdizs229nUgkUakxGA+y/O+Q7HFHgZnqP9MMt2x3YoDmOnfUu4DQi6
zNhyOk72WF7rcDbc5hmA98PqL2HOwXx54inIPdbhbDGdFCZjN8r3uGTLWTTEY/pLdoT6Ic5NhXIm
XpM7pv4zYHOz1UU+83Tq8hTE1FVtIbdzgJW/GZtqp2xm2k9B1LbPtXqdGtInoYC6fUYaGHqyGNKy
jwe4N/o/zKzUbokapsEOhXae2XB9op9SE/Kjg/EVsCyTIhQfirXI0CyULj7b8yyf+XJyWgh4obYU
+uIV3PhWTpnMkKYTNk9gtXQX4hR38/DLKgiXph3udv7EI45UWZzQR5y9Q4W2Fif+wkOa+gyIO/+p
lfrJsdILeRBu2HO37kjLaJkEepxTe5UYR53p4BrUDCgl2qokbh5Hks33ncWkh06BCUudPQREAOCH
NWWYemwFHbaQRu3GO2U0+Ya9KmJhgG+7Zt7F6Ca2TIv1Ftg3ooqnLAPAa7rW1SY6xGNfHg5LFpOe
ydeM0O9AAvHjkI6aCQZW3xSOvcUBZNWKbEly+TRu/rkvPHzuAnbJXDwpW8gtaPLP1K7mQ1IlOzMv
75JpFDc0hm5FGPJYmM9jH4x37FFP6CrBlEnonZ3DNEZny3WxQe5w1Q0h2K3jDN49jLpx13bmOXe7
S1xTPqCoWNeU2bAjdhnRCf2VB6U1bNZXyLWYqBkCe3uUpF9BSdjZ2DbAm3zqFqO+mHHx3DTxn7n3
kKYTIgxwqfHCqEdFwhfrR/b4G5XWt2HoT1fxIZuVw1WZg/VDaPdJpNNpchNnZ8cNykDxV+vk3Xaq
7TY0IAhjEUwPmoco575nku9evekPXu/V4NJajOUMNqm1mvc6y93NJBUDDlKmmNOcBzHV9xB/a+wA
fPlZfSzm8mkecPoGwNfG7GtySRca0vSladGFUq+GnBvD1pHDWYnkV5q30SXPbubgUvbittgWVrS3
M+nebNYqm9hOrQvUM6q2dhA7RA6/sYdt2eAOG4hbE2gGBssR7NlOkr/KabypG1y30tXcvLJ5tRX9
e1WK5173R2gJ2FKIMyCCegx2uYXMpe/1OS73kmAaWPpIytGPNfANvF1rO0Fo5XwHGDPtS65G3n3p
nDPzUad8m6ygmRHBmDwksr0oG3LKxA+5jXCXbFkOcPsSY4Migq0uU/t4n6XuiWVuf8jknF96br/B
RUwXdb3Dc2Bn9D4r+Nbk1xa0sCYl5Fa4prutu89htG6BYMafVM7RlkO8GySjPXes6m2JqaCqx52U
ZxHVOEPGFP1Qb+JGls3O8BfytyuwxnIadtrnT6WpoPVzcHdkzhYmFmLPzvmQqjgLNMBIv75n0zR2
ZjkdYPFE54bizZN7Nz4QYvPM6LZ6sy3myKgsWz9uicrpnxE77m0/gvVSyDeegDZM8uUnSKcHL+5/
lJezeyD14jR5l4Zz90pzBsSBdC7viErGpD4Yr1kDI9hI6BJtFnWWu+SbsizfxlSe+VewKfddgfqS
LXSX3/m6gXJtDKSCOvcrQJI/kN61PssWv2c4XlTHKM6+smXA5Ni6h6oG5pBkFtaVHPSB3WyXBlp2
OjL4hC4LvzfB9NrRZ4SaidC2dYFPER4CID3LKFXZJUkCN3e1Rp7s+RYz8rp4tJGYQahRJ29ujjPv
w9HyZ44Pczp3zm1oaL3RbaxLLe8z1zU1GHD9DUteeunS/JIUSgamHtNYiAEJUmw85XhJ9FPB3Fm0
CZFXS+JvmJgdY8t1dgbuHsqUGJ0fZMuDGVz8OSFjpPQfvMa+zqQRhYTRqDuwYzsyw0hdfFBFgytG
Wg5SWvpq5Ay4QGOMOonTh8YyvxY+0W0DNRoXrp23+2GVSqTeZ5N3fAvJcB6Ze2OmUIKm0h63bcOe
tpP1nT27eoPpJ9/1ZjjF08eQLs+w2YeDsJB7wwjZWMY47Dvu9IxuDMckZjDEtZu2KaPrumb1IC1C
EQ6BOSskQ1xn8If7l2bdRgKH3YxWpreUf4+C+3trMoJm9ZBeoiAxbvBD4IUMCPpE8dXla0kqpy6c
AOGHCWVciMFzYQnVETOAXW9ifbzFxMM4zzwaengsA+/P+j+I5ZmO+dD/NdlTvolraNyJPf4KFtQh
C6awrsqdw1JwYTQ5Uibe762PMcn3y9Cqnb+Q0i6HCu5OIj2SgCgRmFdXJ7aPiOjcooOUhCrIT4Ib
8/FwzbXfELOItp7Vo9ShrZeDI9PhHdwODPgcaTxPKvRC6w60m7XpSnfekF7CU1C2BZMt50r4k3Z8
FhlVsTVMFp/L3Db7GLX0po/MX+k0eRtF6MEmnqoTrl86VWG7+8HmbQGNeS38ttiPlvsSpShclzh2
iMWxL0zXaxShtsNsQexzymbqy/bWxCWbFtz/3PjnfMouri+fY23uqkXe5o7lQJQpTPRef0oQlx7R
fvCPK+0GqKRpbZXhHyicAY+r4ie1DgUWpFM3uXtXuMhrl2k6+BXWmoDMiKD3NpgqjL3pWcepGsyD
k3UvEBc4KFR2bNAqhmncj5uBxKu1LueAUKTKmi12oN4+ekqcM5GxM6cA3SQ6sLcJu6gpsIHPDt2z
mMgEANPZ7R0x853gDKiVzg7tMLyhwTrGNHBLS1iLBInL8nvLbtMyvvNKqpOy419FSqJfxL9ODCD8
mSJD4DRZ5fnBpx2Z9rYxBi4Bq2zPbeSQwsh+ckBqscdIV+cepBmImpUgTMFNJM62OdgDgLGPTc8G
md3Cd7SiRunFwThIqa6Us0ghMgwSo5OHiEfYzkAd4bf68T5a3G2H1FqxkfnOvCd3KH+T52gfRFyx
yTcee77BLbLPJaR5mbe867b0j2lBZ+u1RRj4Q72Lg5JIIxmhHCmxJ6Eh096pjIZmNf6R+RIZyQGI
Dme5F+8DWUP5K4snLrFi18iBiPPmJJfmnEBh6KbsXdvWiGjH5ypTM5t5RrsksZtya+Nd7lKaEpQR
M3fJtK/ZmtQ9IrJG2I8WYK2tO/yyWXq/ESWx8YL+6sysUNdCmtG7fOtXecCiTxOUD3doV8CabR/Z
V2ArbAmBiEx2L6PDDSfVB33GD8HAzUmBg85M+zWqWEKn5ZQjQVlgZvVsogFJ7LhEqAjcpkMVvsiw
Der5OMbIBycTWTEN5N3YsIlid2ecnSr3GIAGz5WhS1IiT/R1Fj/S+IPgGUFYv7Nmn6EpI6Gqrff2
bONuycfL6IiHxqh2hcdwd7ZfHPQzG6slYt3rqAw9DDtUVbpC9NghXlolPnAhHjTK49AueJckE49S
cDKRTnCMs/F3l2vOUgcFFzrfjcGqLXIM9yFrlH2abCKu88jhoKpaUHr9mxbfeZIwvognY18Xn7kf
r3MLdQBdfZcGgT6n5sQYK56vYN6+LEAbhEflOzqFr9LHvgzz+STJLj6wIVKMmIjHqnNmNUvOtVlr
Ew+GjSo8tzgKSCfAcIxaNkISL2tHcJb8rpOFVRpOA9R7CG67NVDF9yN0pIDGJfHRTPz3TUfmzfLa
OxhKAOlqRtG3sfPLPU6Pm2VaCNYr/69s7JODb9NGY/+cGZsExbYz9EWOrL5YwHdbp/4xZqgYkNPT
rWBgyDSX/EZRkFlCBPS8TafofnZgFrEaErr9RbVkHzkDI3aJiOu5nh3dDpgDG4NbrqBXT3dJjCSz
t5YXu1/9Rs7EqmyEgwqS65shltgVCa4Zq1j9Alhw49REzf9ZLIV8HKvy5A8LftWU0W7f51+LESEn
MZIPMT2aiWufGH5ji+Gy5Uq58IQ19wxPf8EleLdt+z711Udaqvw5l4TFzbxjhzZnKWq9xSMWrCil
TYr8vd2QbgYlR+/HDP14MLP1iIAPXGkcEtrWNJVXLzL9MChLdSBAcNgKLu5IlCfFlGFbx9kxRyQ+
jVCZltyrdoI55bZbAMDQn1V7QrKYjiFARSrW3YySggwgCFo0X8WbMnLSg3Kmnv7GI6wqZh1nDa3N
Cw+oqpB8utXIBHlB+r4GkRzadcSBm7Hcx7MjtvQnPFWFjbDPHVcdNzrgyWsBThk97mnxJQuXgN0K
hNGYsCRTAf4rS5jdqTKqa5ozOYeFTK+oBM0ooc3IFhiEqeUngohDUwnQ2QjMg9UVMIFyAlJSkjKI
eYmTeeEmxeszR+Q7wxGL1vfD19ZGjlVzXFiJl4YdX5wJ3xJgnXoPHhxp0hehZ84BwgzTANFmocig
ersN42THqm5xVLOeyNFJ9d5dPTn1xclY4g5EtYJ1PQwlzX1CigdjLx2cxnHes9fkbZqGYiea7I9P
8M5h6EV+JxYVXVwe1TH17jvtvSnba3ZKArTt47Wza3lwsiz7BX+VxmdKn7lT+BXU+11vgNmYnHI3
VQnTTOmFXSOg+cPNde4tBkzhavwZy6Y86nWm5NbPvvIJTFzKH8FDKvyiACYU0Pbdz7NVPMSY2qvI
RlAGZQiawINnjoJ+JvjdGgVU/ITALxtwu9n/sqR+mAocsrGHYwBKwjcEQbXJIo8UGNK5ZA7wdDSd
MCAzezdFOPYLQlY3ro88dzbFj8ntPY5MCmYYpBvXBAqVGFPOSD8ur96PC65bQwoIC1YwB8rxGkTX
lWsMkHJ/Jp/uvihmtXotEPKaGKEVq1iaOMWhUe8ZS+pzEyTn3KJVRyaK2DjIGauDq9woMX04Pmzp
QDFXTWpU7B3QpGMh4PNXVXCujB8wu4QsgVg6e/lQPY0WV3WvKOdz0pA6SD29A8O9mguFuex3ydL1
xVxOuvAeSychsiCX4F/GUxbxFdsBZIMJlRxeGLb9SB2PXYanu80GasWpnu/igX1gFUwmVkWTZX5P
GjggYi5gpS6WQTjDuk/NWoA7PRazYxBVpPkQ1RnUUEXZzh7tOSJ5RcIkIHUFF84PnG25IdoGaa6D
WlxOq7pdo6o3vbja53V7A9khWIoNw1WLIiYrma0NSEf+ocq82tZEzqlHLlL60DSobk2mVGGnvNVH
kjA+7usHlZZXAq1QBcgqQ8XgHez6uczMeTtLg6yr4ICJixpqQtYw6SC5o0ejQo2VYGDvemFv1kcu
KfVPhsn/yKx8+xy6v9R/OpH/zbj8v8nPbFv/Pz/z5q8iTvvyX/3M6x/4p59Z/gPrsS8DCWnRlDbG
5H+6me1/kJKJxx6W02qoxaPzf93MwvqHIDsQAavwHdOkGf5/bubgH6waPSJETXiz0gzc/4mb+T+C
bEwzYH8t3EDYPoxmz/4PZK2JT6FQJYlgUeFWIfqBW94KnuLiJXLgE2fusygQG7WTOP3L5/N/bNX/
ZqPmX/BvJuq//2YJ38Bdrdm0Kv9OwUlx07IyZjicju4IqyR/yYzsRXB/WMufxmH4BM5CFOyZapdp
nvNmDvNn7y73U0yBAaXkjMU+QtA4nANnfPCc8f7SPvh9fPXbW2+zsFXjKe4pvikanJZuBqfZA1u9
/4ZxxFn9nx+iZcP7RUxsSaJpMIetEOh/8YP3cxxJMyIqaXEDwONWtq+Yfoe9XN6yQQPb6YOvoSL6
tPWGACcmEcGyMg4t63n6pa/RBvrE2xtKtBVh6JFSe3SwO4IFazYto8Sh63UoIiJhuZeB4RjplXh1
8J6Nf0xWu24TeZ9xlLAgBOHgOsUldeRfceDwC1PGQhoPstBBu3VUnu79qaBc7gKBInT8PQTQdpJs
R0P0ya2H+lfn3sYobdIzB6r+P867qB5Hs/oGa8Q4WAdcigIJFAJyCgZ+4K4jG9DVKZ2ktxmM4A91
E3VfQpxZND7UnFNL72a/2C/n92Re3vft19ShoJkLCy9lWxQhlVC8cbxnUvbwOOkae1Xwh9ftpIol
PlSxkW5zFbwFg/5QLGAZZaUP4xOS2bBsywqYGyuYxVfn1uzHsB2KKz61sKMe2ojGvJiABlBsUTrl
5VgQbEC4hj84mw6wQWhiU+Wxj450Dnx/GRHwqR4hLk2koEEH3qxjA92w0AhQmu6LnumJm7uHfoEY
WYD/wBmerR/GSeTQUKkp7nqcVceApeIttnNUk2k0H9zShVjuMGJouIEUK4ZdzoCmspcIqP6yNxLm
9kpaWDiy4n0mDGrbuKzmhJ7Z8asFqtmXUETFBE78HKhoZVBQ+ni+/ZAnY2i2LON1HIW6dLON6NQm
jpObrZ2DUZtM/xiL1AFudS3Bdvdg0D09+KelYeyx32OJzu6sEqzS4mPOj5OAlClv4TPy0UOxYcEP
3RypHnpS4yJvNwdib7oIJWr2fyE+GE3C27i8VBOuMvY7j+Qu3rGGRD3sA/Y2fkeCYczgNjuRtVi5
xHxsxJ8GkelWrJ3XIK0TAXyPrm7PwmsOxtQTNpg7N+YYiMaqhR+gg1q3QksFFA/XSW5tE59L0LQi
Iuh3mbDLSPXcEIKIyloUOH7mP6pb18mWtZlN9ijefRHV7xNDvA1JaWjqEN3NmyCOqDEHMo7IyZMk
jF1mg80osRYDk1GCVLIW6UGs5HUm2nPjzXWMEgAi/+La52he7gbDkDAqU2uvTRvjyzwc48jcd9U0
PEyYZkoAVMI6+7r/IBiCjUI7se/LkrfUAiUD1+xTtASQuD1KnrK8c0lODmfPfI87vcXyhrp+bE9u
PdDYrWp+u7J3o1O/15Z3P3myDSfhq12xVjVlkaDYIYm1gvMUSoWD2vSqj8IElyIvS+etMAU0cvh8
AhbTRN6b4zbz1Z1Xp0ijJ8M6ckOhKkU9X7W65+fBxa2KYh/5y4gmUD+jzYMqBKwu66lnRY2Rq+4B
oxCcvamwRWzWtyOfasZZljOQbDPuPUzO8g6m37Ih64nKSLP76M35AgTt1jtofORcPSdldPaq6M8S
U0FPrvVTYJgNywJxNEEi2OxTHW/VoA9O7BT7SXYGYu2Bj4/meIngHdBYoXJmuljanIoB0y5a7Ahx
fgo7F/+Ig682qnQTKmN8iEgI9Mz5uTVK56QHks2qdseTQdx6ZPuMIMDf+m53alBAjPUEwqpxgKFE
3batG5Qu/hdUdRyHmSXfVn/N9FMX5u/GoGnTZYf3CDxh6Lb9PaLmL8eJPiKNIsdcHZaxiNrtJIHS
uGsi0JvTVcyUM9PbJsajSIcvhvT2EzzzT2rMMcyi19TlCy49n+2W0dn7Rss9SvhXbaxhskOFO1le
MXh29Nm0wi5mjvLdJsdw6wcJWEfqdGeVgTcNsrmo9jo4EFBs+iV/H5cevyWe2MWzHvO5fhNezZBe
A04LqtNcX3Q3IENO3It6tRoerjW8xQp+lQ6pZSRtf07p6vptNA4ldsYlfw+ywAb1XeljTYJ+H1r+
K4i0KcTPX2xlIpntWr/6Ajd2BBoTooWy9pHIDs2i5jB3mrP2BY0puB78lFTLuEumnOpDd/OxgJ01
FM2Hlj7j89q405dqiaK9ldBxj3g6vUz9aZ3iXs00MDGGELLqqBPc8knV5Qld/gfqfeco+kZgOUNi
WSEcz33jD7zW94xTYwPd6RlIZnQqQQ8eWDEvqCWonVubOV67SoJ4D/0lqs8qanBvmzZetP4DVMxH
j3c+9BNKd6N0T32nkZXmaFBcxWINhGMYtOBQ6uF3XdbTKZiSRxv5ymHx07sZH//OXEA5+ONZE6KU
eGYIdJx0WpW+TSaTiARbzrYZo32GPcXLYc4MzBDNcQIhokuWRnhKE8P5SoGOZHV80V6Pvpm72H/h
qgyRPYVpMZyqVaDRYt62yswP/cZlBDPj/6hGIoS0S7fkO4zA6tBVvnx0WwwPsnchAbRwT9jJwzuF
jR3ObcbL2c5nYAcuqk4eodojwN6pH8Q0TNjDrGrvSNL0MhU9+Z7x1SVBupXzxFbX997byXuuZjxc
ZYnidUKXPfyiXuPfQlCfIAZDMv/c2mMR7BdyXkt/uEVjHJ+Il3usu5LdT1m/JusStZu/SclaToXm
vuduu/VqmK/pBDxHjzkujgTanni3cu/Tyu7qweyuCtRObFoPeuJcyb0EYlsbhYG9TKv65ztOm/zM
Zx6OCn8SeTPRzS6zO6MF0sCEcJ+4VrEHifiHCTgS/Q3WacPIY/ykXBb+WOrNwEg2bLOkg0h6sG3o
eeNN+b1+TieGqCYyndJaCxc7V0eY7SRqLe50qAq0ZqKhxk3mKwyCmqk1LmmmN8xSXlijPhu68Rnc
NGAxQWhwlm1g9v/yeh81UyS+iMa+GE27R0J+Xw5eOE7dt+VN0S62GVzHCSoUxuahk1e/xUpZ7NMA
AMgYFEyQUCiZQ/OksMpKtuY7nacRrfWn36NPQ6dA4N7JJClqVZNVYbZKjv0xfxJi3DXTzJDFTm/r
D8Py8pC0CDQFyc7CvocD86Y7fz4q/BMPYEkoZRbf32VcWJQuDiFPI6rJuYkvYIb6Qyu5x0znOa39
5dJW0XCYk/a1Bd91Rgp4DPIhPRRzkh9N3H5kac1T0++jEQzIAedPsE18TpZGBzFChvx9GnP5rBlf
YMveCtLR96QMiWfXwkucTpl95SR5zli+IsTHCNM34wnWjtxTbL+1hdnv9dJxL1jqhQFjc+ybKbvK
kpTomVCkix381EQEYbbtAT+NrPhSVN5YK3pnR+4qsqhtgmKMqtE9mu2I+tFH7LzEoWc5bF2dyt06
nf1j49t4naM/7QB/v6pZ6RZ9z9ADGLqxxGwjRX9eWJkaHRGXro6zEHvgaeyKZvtCxUugjglwaEh5
1NjMALdFX1CJ5aV3HePNk8CPPbd9d93S3wIzYCoke33kI4s2WU7+CRP8S5JFtFIiNAhiDZsJcG5h
IBoMqg/Am8gop7cuyYIbZitnZ/G3RUH8BWAOjk2kvlkVBcfKIUg+HiN0g2XzFzSD7qHIA4VkWV6N
3H7kvlveVcusd2GiKpp1khEEAG5jKUPJZqeszekwgUy4WMHMe2UmLRDq9lhFE3zdxMIPZfnUffXq
UVKfJqE6dHg96AaEPYiQxmdr8q6NXWM9FEg24t5HBLpS341a0o+xplh5b1xN3njIKubILMCyiNVx
nDrPS98Cle3Hc2bZv1ld7tMFMZIyY2+DI1jhJgnco2IiviqTcYRD+TEWOA9gU77ndSzawIRjnu+/
O+if0f51PfV8hrI3udDkFQaE/C57F5EQlwpMg72KkRJzVc0aFHV//0fOLlwigcYgGnGejaZ8GHIi
5zogogxk927LxFROH27XzjvAnXTNwFTN+rWYu3U41PkX1NA5TQjEptl6N2kc9nnEYp618ItmrbHX
7rqRnIMDQBOwANmqRoUKhk8nPsfxpEKLv6fWOddcxl0wmpRJfmZiEqq1ugkzesVFKZ/mWr9iIj7X
g4GgMLFPnnEXV8VyIayPhEqundjAQW8OBXIFmFic8oRYDwAF0nL+MVZDk1aYuPolDc6wkoNzvHjv
DmqlfQNLCxW0foO8eo8JhzqMGnMCpoPLpLzgr2MtSZFXLczqMwT0GQ7QnZHXh0ZBhh41A/DRxqAY
BQ+1TuwNBEPuebsh9A56TtOm5qE1l48+Sv7UM1UyPMe/6OMg/SyUCjXM7h1ez7vGRD5se6QhDy1Z
0wo5W1hM6Mwddw2M9Zrt3EUD9J/JoqBc+gukzeFgmHZzYqAN/cAD9CDi5pKnlfFuTgmoN2Ow9oPj
6FOHUjMc0pxlIVoClBE0bK7EHJj1WbJrFi1DZQ96B5iLgvrvPaLVHGJOY8lX2kvUBYocWxgcDoxP
OhPdMW+1gJoTH1bfBHvYFve+zTvJqBEnQJxmexwUcDokwT/YUtiCaRJV/RdHGTV8oy8rZiGNrqdg
fj+4wRvZBt/uYuZHZO97wDS/EKiyCPxWjeLCNpA8cw3yCrPHwX/8YID9OfpliR7Hr3CtQhQArQKZ
Sm3KzpI7NPzoVjg3EfodsMKLyE73VdF9g/N8t/uEim94YXHq3VPiYdrpL/3MKLuzaxIkMULks/Mg
/eqzCyB1D4KtJ9xQ+zkfTuOaMmmkaBw8Ju1iuXVm8i46doCtba3j6uPYJeah7Is7V3k/Dq67jVNS
eQjF/kJbYkZ9Z55RH5ymAWGYkQzmLR+ks9rHi32dzg5S3ACVfx5fSMZFzIQUL6wYAnc1AFnun3jL
JhfBY2YiUqFiSNMGJ1XVf5RomriIBr8iriE/SpU85NP4PCTjzu25sxPtnfGWmNc6xniA59UhGSu0
PbKsRusdwx0TEcWmmgbPPQ4CxRgPwwYlQXYwiui98iqD5UuP2CNLb03W5cxmID9YFjHqniEvEckD
HKQoyoq/4oQOzwXIQOSKgz6aVtWvshT1scsn1Ohj71FKUkDro99VdIXVfa4mroecjV4C5aklHrW2
n5UFPLC2sz8iMl6sCcH+3+8c7kaDV7VFgA7COCEfhGwGEqsCEnAU+ZsryrPsxJFkUmAMFtvO3hri
V/So47lUdgBIrvYReLGSRUBpPw2NdUxULS4KheLfsbEZareTKDFRl05G6V/0L+wN45dm6g78Hq3G
/sHXhjjxYeXocpH+Ld3SXv7+TTU9PZZcUDyRY/VhMjTlDejvYbCQ3NYLHj5rJMdmIMOTdNktkRzB
A+SZdhtlub9rOu/F00Fw6Ttva7YVr1ZpBSe4Egc31r9Inisf/vmfyP3VNfhcMBmYNlYiAqoQC+Qg
UcBj3C92zQViF8O+GKxDHaDaRS2QnKJB/YW9EEW8h8clEO0h8tVTlnrwvIFmhYk/vbA2Y5w072xh
eTsVpFfKF2fnG/V74/Dyo+eDilS3+n5iVzHj+CFTjcbbVeHS2h9y7K4iwXQYSFZVi8U1nqeaWI2T
qIkVhWKTEY8cskFVZqFvcC3hRCC3ytVDp4kd6JNXMbWk0soe9G/XUg46D/2iloOOzae2umRNX4eR
5wJZLwXkNGyy6TU2menVK1XBNKZyG7XzsYqXfKtdihi8WGb9CVHExUTFvMUjPHxGfghzmd6yA1c3
w2KgYV32iLZMcEdNinGBT6gcrb1lWM4B23EXxhK9NVlq24U5YcHmKXQLciLTmrtrqD2LKjptw3Fg
MVN1sEVIP+GcMI9B32QhMPlzWdC+IoavECjMHw2o0TApNfZWG4mVOX/xfxq8tW2x81Sys1lhbYya
VyQt+y9jpkzoyZXZEH5pp8hhptW/6a0xxWPrWDsoRC3YdSF2AZa9efpkzs+LR23SaNzwga2fxKC+
XUusM1WXBVYlT3pW3y2lr7ab4aIn81gQhbyRNTBLwroFUtMjdBC4dEZSXtJyAWqLFq8V9k/VfFb8
tTdPYtEpK1JgcCeMeHxpvph5PJDdcWbAae4jpOcczoghglCNbb27WBPZ9SmTJBuv/NTzGrs8PBq8
CJJLZg+OZX5qaAtFkUsO/+hpKYCsdyZo8UKw2mz6e/Kvlg2QH/6uPn1IlvkqsoKssXEWBzvzEAMS
FSpK55c/QQoNhi9SbQz5kTmKsqyPfo+ThX+rsewwmTkNUdZm5SAQa04z1Gs+ZF1iV0P1FqbN0D/W
DOC6rnbPTYmNSGW+f2UPeWwmBVinYSJZeWSvFIzfkbPSKxRZc+ycCl9CXu7AqQYbKRFoyAxyj5kh
40lRb2F9ryMLLyV30UJD0QSlg0cqQ9ul1B3eCGp6zANT/UoKdnn2Fj5o5vBbhf8ulixeLWE8+V2E
nbzyQjn5BhPlbhVHdQesGv1dgromy2pIPEqdsnSYWNhHpGe5fuiNm3FJMVNmv8qa3m9qwZ7KdDyU
WAYEcTV1fHTSOH1Elfo0eDiV6DsJkPSHi2wO3TR9QdEGLpvN16Fu6R3xBBwd1zqao/tbMhsrEsEB
FudPiBCoozB4cQDhci5GyGEFP2/TWgtNSfyCZxgn0VcycSoAiCAibYxDH+pETipX6KYLnl6+yAV/
p8wBsOTJK+KmGtm3d1PQmUIKyQwsd111bOjbQ2Yn1QEr3FtTBtvFbSkpHcgfRXHn7EnjMvfYy0wI
QPl1zCGMYZE71XX6XhSWd5KTwYuNcR/r1EX26F0sDp1M3Xtd8azS1j23S/4IVaR4rMvpZmgTD7f4
tlR/y7LqoSUh0YDi2SZEF8QlJawLR4cQiSaZjWtd/eCdB2Uk8EGsdi5tIoshuBb9j7WS3hogKR4g
O6KFOUGQEm1aRtDhHAd5SMXodYjhyBP/GtuWKJao/+6t8uAbNqcAwVoBzQ83OlvuRA4P49IGG89B
AZUbrNCZ122DiWerzhgPIQpcx64IPKViEzAAgeC7YhdtlJCDoUlfaguTf8+L0fm3ynG+085PEJ+P
LaMY4DNCNsdmJf55HjV3LSWyczwozOMxSWY2xSDAQWtTI2SUFQydAJwGcG8EW7rfD1FPqIB7lYoW
EMAZ5S76YCBMCfuGCNPeUC9HhKHuXUAhmBXptalQ69R1+ZWOqdpz0b0FBDPQvGi9q2C9hMOABCyG
FqxAmWysnK8nML8EOis9Slxrt1L55EKa1Z2Z8rEaSf+kHXT3ATeTdt9M0uAYBbScApX7R8vlYKR5
euDZZ9gUczX4GZsnMB8na6FBLcd6I6wMv5+L01MxTfdc8pv8eH72vBmJjuK4a9OnecE1xYJvFbQv
zs5066PHOKAK6onPJUdt6rGrB1n4VkHOpIjk61utbcKyQtJ1NCFvCHgRnwGlYERiWeXerKBp6P5+
bvR/sXcePbIj6RX9K4L2HAQ9udAmk2krMyvLmw1Rlt4Fffx6HfbI9IwwGmgvYNDo6df9XhaTZHzm
3nMvdU3qQmSpN/x7v2brP8OeDWqEVRvdpTkwIG6qiBTpyB5e/FF/7uN6w84HKkMib1tas7LrXuaM
ReKsZLSGivKQRNMjI6S907sHnSXH2gixOhdWyMM4QHqPjQfHrp6y3tag1H57sd4G8xyTxmCLa7o0
F1Xbj1tTPOuqmI+Tpja+PQRlyk1tI3ntYtrkCMUdA07tGGnyXXfB/SR4ktZQ9jZUPNSY1tBvO3fW
z9462tI5QW92k3gzW9VFFd2rqvX50AuxJLmPEF3EW5iYBCbyDwyXr2Gm54bs2KwafOswQ5Cfj3q2
sYz0U3a4cXXX9ANcic5snDPbnY8mUFSV+uXac1ube4n5ppPMybpqtPcZ0EnMb3RMws1M0jSnR3wL
nQcna+Y6O9sdPx13HG4IjVh1ltkzD4l6yov4Scv0eEOaE/6bX1nr/q1VWntsDJTwU3TRsoF1Cylu
62JxbbviMUt5K1oMwguMCZyF7bb3ptuoYy8Shr1EOI53JyG/cW2OXOiEud2qr7OAM5X50EL81hLs
YDrugAZF9Fx53k3HnIfjJWcYu4nr9HmY1KVWqNTrLHrVmtq/RXuFrcFmvRil6blf+GaMrKl8hLFx
4umRmLH7VBpqnbjVfZnE98lArW8IDX8j6roJ2VWSQUym2PsMLeyQzEX4ENVTlaIeNbnoi4Xyt3Tc
6xzSwkUIr1cdnf0Y0YDEodNhPfHQO5ECMmYQWZCA3dWo1EKfdmOqnO6gJFGqbXUCrKatSe+hqMrr
bDtDi/Bhk20SotI3FoGkR4KCN2nEAxMvmFwpzU+jaZ5GfZktlAkO7yVkaS6coyrqANn5Uc2puWex
cI0BFGdRSW+XTgyBo3xRsg7G3vYrCLDJjYjavajQhcNxTIK6OWFulxvTZRw3Eg6gZm8nZX2jdx10
k4k5puzwSST5AwOtzFUbWyBVymIRkAU+QS9Kb9wuhEtnxzvHna7+WD75GeHLWmhOwA1mqCHetsuz
mAJ7X0zzPau8Hl5zf0c2Vwu+88n2nE9RUWs4k45WzkkZhCKuqvMwC5SZ4qw/h4Wp7Rvw1mxzUDYM
PQYdrS3vuY8/Ey/67fuLX/ETpLFC94e5oAK4Esw0dKuyqW5qxFRnRLHVDo0rmABbfrs56t4OUUPf
mXyxXnWvKFy97mr0Q0zA8/gi1FQHcoA5bGbjajrLYqyRV43PQ0NAPMLJOwhcNaNA+V0ZxmOuAY8j
hmidzQ5RzrzQJHAwZc/Fbq7hAPo5NUORseEHOP2cqyE+EJJhoz6qMPsSyB6yasfi2RwZzTMp4WwH
WdXluyhF4IVWkLPRNg/uhHAf0Awo01S/ANS89V9JwmLjk4d9uJkSNqduxnNPRzWvGx/dfte2z17R
/wjSF4AlIDYQ3fQutfmhYAAFs7APX3ADMbrRKck07x4PcnKZhHVE0qfgfy3x3xIKszQxKSV1+Xqn
IkHFNejs0uaJuOvRXKtE7uwJr3NYY7yX2tPQIuO2sOLixHUllsT6vpu6W7x7H81yav8hi/l/ZdU/
TopYBFH/OCmC86lMPv7lo/z+l/2PVD9RNSTlx98Irfjv/yM4wv+LYyBn8jzLRVHkLYGaf5Va6fZf
0EuZ6JwsAYbOWiQ8/xkcYf/FcG2WdMJG746fkxR7PEl/BEeg0HLgALn8fr4Qpq//X6RWhm7xyf6s
eSIF2dY9lFsIhgTuTfvvMhpdY84nKHAAVcF13MGcCZO+vkOu9wRqAbdV2bxGTH22jdOHhzrPj/M4
jvfwbc0zVNelguV0aluGERNbz74yin2U1XQlBY19L766uMI4MJvy5M/kJWDe2Te+nd5L2Dmr3Kcj
9wsyjf+Ye4JBjxGJ3o8TC57EJBqADIlb9jdgErzq2XWyL+ljZkPZhBf4Vu9m+wHg0ye0UCwkc2Ye
svz6R7x8W5EEEca1ETil3GpRPDxbHdIlu5oKVuKlyTKvJnu+UjcqRQGd4pM9AeVAAkSrjbtheHBi
IrbtNOGduUjaPa8/NLPjHuUsl60EzB+oDSVR8jcoOuZbHCE/U5ZQuU8QPaQeQVyByM6faLe3XT9O
a7spw4NVBJJd64cNbabKohdVj8NLXGBDCh36mOxXDuBlVF4EnkVN6ClekKRtH1to0IVXoAeao44C
HTlK3zJ2A0CIqb9gsn9NQJ1lRLo/kflla0Re5KCv95rJcelV1jVjvolppt95ODfXiRFH60Jl89bI
JZvKIlrTTDibtE2eLP7oleb5j4XfAvDF1hY4+p1TIWkqhA9R0Gv2rq66g0UjjDkmC4wq+66IYd0I
N8tBmFEMjzO4vZwMstHbtzE2yyxKpkBbhhilm4cIQue7zE1jZFo46cnCZTHkk6871fCc0thj+rYA
KQqvbY9GNN4YyMfQooWrov1CeofeHNAFe8Z+WNM3pkjv4YA7xZxt+RppU1VrbXLMkbQgKdKkusme
Uv1eb4bxpNeSccOcBMXAgKcZxaM2QdqPotrfuATdByUm9M0wVEfM+8UmqrJ9O9XGLVRRNMM2R6yJ
cdJrkYrUi8DacBni0lmGW9PM0z3BDBnhYcnMKocEnxg+jJlCsK4oxZm+uogZUoY+g490vIkJnI6t
Jl+33W851RT+GkqJqiK+wuwnfdN6dXlKUYSdKmwL23KgU9f7zLsS2L7hwe6PjkNLHwpOWhdnkVuV
H6yZAD2h8bqJ2TZRo9RXBErjZduFvnVwYlaoftsyWumZHPTsEtZ4X7A/1k174xXt2YWcUjcmO02U
eVXUf8QzljQvY27nDsitacEUmIzSZxat1fjIGpbu/J/stsDqqQRWsHrJVJma8THvRm3bjcZLDN/v
IBW+R5arDoMFyCvmZD95RSOCvJ283RgLEjJ9Pzt4unrxo/nDGqA4avA6Vkh23uFV87ZpL3PkHuYm
+6F+6YIizh2svoRiN80nYa7RzTRey06oKwNANurmprbx7bg1JrRUWgVjhPQOtHj6AWPlqEie2JLf
VB9s4TE4NQ91W9fPVu86tC4LziK3qz3quescTWITgoP2xvJUGNWilne1Oy8v36SJjsEN1bddqHvL
L4tPvcx/HPTe5pA094SktCj7y2c7LqujFpXs8EIUVHkJKUEY0Topi3fPZL+RB5mnHuoY9sDc12eb
4q90hhALN2bMjEYI+ELZbj02SyvVL7wo2hHe3SW9mXtCywSyIzTJjtc6c52DwqfmgUKxSOEnqn4n
BNPVmO0dKI+M0D0dy7j5zBpr3iY2xAWMYFAXxuqQv5pSI+Y+JJWaNoplMvLzVf879Sy4JCQ6lHvL
OyGFjAHiAjJFp77H5kKIfcDvRkuAYI0p9nPmupAb+JbxPolhm3UnyuNzVfjdfvYGnMGE8eGsZyQg
kU80yZ2MLH+D0xNCRr/HHPY7h7TLdhKIUJV72st9IbN9Jr1va0qSIAq7V2ME9K07D2SS3df9RY26
WIWyJOQRNMCM2BzHIHeHTO4dcFr1aO2NGsJgU7JskxWWaTuWj8KciLMgyASRIMhWpohgikaCw3Sm
aGhOmIJVR862tYHcqpf+qyjRmzJoCgEMBORiQmpssDiZPZWqG7+Fsw9e2KBDYUjBugoQbcy3resf
Xlxjdln862jyUG2Eu1JQmnuFc0lbGtyiN/d+l9xjfJ1oc8yZ12C2JVm2qLe5So6aEGwcZL7Pceli
G0oDLeL2bXbRxMtYf7F6WMGlhISvUQ22eNfQ3d6UVkP+S9NpwWgWX61EEsqG2F6JIo62vU/vJOo4
W9cIT1CtUgX36FXGTIfQQK8DjrW5DjXTpxwYKKlmn/E4hagR4XbgkLvWFBY3yEmvowUCCfxNAABW
HaJU/cQgQieRfUPbhOqeM2dTGA+HAolNYU8vtWZu20Y9pLYGmNkrUEgiYpiw4eQGofA+IMKybIOs
Cz9c1ZxtL2QmDAtz42jhxYL+snI0pEdMV180yz1Mwu6O+ZuXWN8OeoSzQojGbghTL0h+I2vf0spH
1+zaI7hSTrykqe8GQTaIDtQM4q9QzA/kYZLIKW0HiW+Bq2RVOy6EDQRoEEcXQEF71JyOCmk4hnCB
gWuo3Vgkm9zb53pRHMFa0mLMX4YtX3tfETTj9vOhCbUfYcXXcDJPaYPvq/UMihDjWGl5cdB5WgNd
dO1p3KQSY7o/OZjVQhA/NaN7Ir+eaR+3spW0bEWfbqo8ZUdVdvtsTkq83ZATlBgXvpjCd16FpzQ1
BbUCn6lqSpTWzTNXAvkLgU/ZaH2V/cgu2syfy9Ejkxdl3soobFSLc5UFuW3+EBHAmSpov/ty3k9i
/NCFtx986IKyA/LekGjFtvJBiuboOiOOWhNrETlo7H3LV9InrqaoL2GDzAR/7DPUVMaKsVAPTbmo
RvrXou1AzejIM/uwghPKPb0KuxLqHirZYBpq5K5d9gT0Jgu0Ggm+x0IV08svLDhj1ZbpQLRWBDJm
HbJRAorQZrtBGrSUSY3jf553mr0QnrpljIOVNPV4KXWFDbl1MnYJeSDSNl+6tO+OI2GigwRmjIyw
XNmGeaCsQiUxDlje2FOKtnoXyFznWKTbRpc/ixJy64ifEfEnKxnE0jIzjWNBz1kvrrBRsWnnBJTb
EFx9vvzbPjhYf261LQo+SxVvIQUZyO51E4oGBAHMcmPSMeaTKVGU6JpcxilBSOYrmwxWUUyCPm0r
+3Tj2Lg0RfNuKm9v+tMZ79l3NiBnKDPYlvjL0AxOj5LHzq61z8a271s5pKu0dB69mJDoXtcB5pES
DWSw+w6H6httKBM5nRegbJsnqynkcVY6pZ6Ju3pld6+ZZSe7ikgiz5tebDN9CE+tKIc9Au9bTRm/
mSe8neZC20KsyXD2znMEGIZcoIwJL44M5Q5NejW5rHbC6BxrXuBLD4zXkB/EBCLEMuxzOQ7WuZ8s
eJPpFbESPnRGbU58RhPKjmMuPv3I9TaDmjaMN3/7LohIkGdIi4LHYQxKgZQz1VpX7JPpKOyrZG5l
UnDHozcjY4rABXrALjV1V2YOAgFt62RqM/EWZUg+My9Fptuk+js0Titht+N2Dc6t6C7Cx8ZgBj9x
d2e3jHVM/ysf2k3eqM+xy24boR0gGFySErXuCBY7sKH+hS2DT3NBViv/U8Ws8Ab7GEniAgBd46rI
4uesVXdao87sQGJWGVqyxa0vGP4DxcVdDrP/NqKsrDhbGJ31A+M8h1htmGTjdk7VE8LiMyAKfv6Q
5U25M6u6WrEWwfVV8UC5ZCx54UfEx4sx4KXU9pYa9JWb8ItJYu6G5LH0O3c7+uGBNLjlRguZiKv3
IaRtasoPnA+fsEseXYvxA4OdFbVQwqs95sssxDtvybu5ajxGisw9NBZLXejYB9F5773bJkcRvpep
Od3kHW7uYWAXiaP6056ZCfHipn4PAxtRBVWiTyyNxSRqhD5PeA00A47SwYp7oHfpb6emE/jFcTdn
uxE1MdaHRVqRJveCc36Thpj1XPBndMsHDZBdYDPDHT2W7pLVEj94tZ70+SPXl1CsQj1YQ3ajZ0AT
iroN4AsA95FpHOjM7WpE+kQIkbWVzhygkUlkSOWwy++fxgKViwcLv0BkAF3ddTbhI/beS520+o3l
EIOUprfRxCmaut79NLS7wmSKl9SX0uUdRW5QNRYPJuemNxchgxtuA94Tl3FmOiarElgHqVO8Qe1L
CHMPKSXo2d7k1WYOac6AVj1nWXuN5+7TnNgNqcF9rFTc3ESG/wROLwMaC824CVkL1Ro/eEdLLPxi
14aJg5enn7boQ6u0IRRhZnY8eiyYeR1eZpedsTe+qMxRDxXLbgUy6DzD27WYYsppxsKJPntssd03
Gj6g1rR32DIJb2qZvuqWl+B8xZ44SoLGXGwcweAjYMLM+wPyxXpGoV0eC5Vy8pyl0qZlCDoyU1s4
/H8Ur5IoDRZrhOzIuwTScALkbq+icRfXur0TLs95RyxvV4Z5gDNErozZ/mW1E/fdhVQUtEQmaFCO
maCe826LgRiAch+kJKp5pU7WYdWdiwmCZWn3h1kkxb4WeMpnui3Y/PiHnqwOC7LKPPDLSOzgvGgE
d7PaN9gFr5fAgS7FkKEatuM99eii1MnIOTKjtxBELaIudz8p+KU4675ZNWHSFX6QahytJUAzVlsJ
ynLmk0KfvokSfhk9uhO4rllQujCfeabBfsXq05QcQD318Xq0rHdj9ottzNiGHrq8YtdcyN2EJHh+
/aohhO8b2q28P6S1AeDHcxBxUvpvJXbLEsIOq1lWUNLYLq98P5P7XGRB17EktPTyN4zwEvPlbe2B
MNC02ECOa+jtsHgX2vxbITBrHFDDeTXuoiyscHZFcu0Z6bubmss5V3+AlIYmBVzBn+sDiNmBFy8E
T5ZhB71hnV03vUX6hY5IxIjPcdFtWG3PKTdmXLnvpeUSaW211ePosFUcDJqSqgBkNuVVsnERtXNE
tcRDwJpTxFeJkVaIT034XoZ5KKuWv7PgBnnlfNPTr3DE9qtkuvHVojlf8Pm56z8MvLiMDCYXeniW
QfLscvasGgJrhDTv9ILuuZlQrfQuoBE026iogGrkkWDj+Vhm7PyIbEazGDavzsSkolu0GGxoWbNb
4WVS9XfvgOYYRggeJUo7J2lPXAWUUtoJ+Rzn05RwzrqPztijHCSdbjOIr5AAhVXFf1PiDYBFl301
+ER2NMVUyJKlWArrcdBe2DNjSMvms6vzkm39/Fjb0/MAZ8fPU7TwBkjsSTNfenk3LLFuvOkIEy8n
7nCPO2xGzsfr+5XPnC69CvpEouNWXReevNCtDmp2gjobUgzx3rbSZkAQLH22avqciHhEvkp9WjaI
PiA34IpeOwmkymTKUOO4iOVhYnFGokhqOiO6HYYvx2EOUQ7cb5EatiRoGviOlsIufnfDiRRwbyS8
oXa2hiCdo5t+LRTmeJqp6EwR75B2PkaIGfdY/jLiQJXW7eIRa2Bnont2bfvYsYDctDrIrKK5q6UQ
N6HtMtbyMBxHZbIOR1w3fZhZR2zdR2XqqGcZvQ1cZI41vkYdsY7PTnhb1yo6RI4H46hiH0PFXgcn
rI8gqaMKSfmS+qKjLQBxRPabiu2NRyob+k7J4eCqbTWVv576EoMxbbK8ze4jf9hY9lejNeOuS2kC
HDyHqw5dU+BCAsyG8NEzJczDMHkz4/i+8NG1OuTzHNKCpe7EejxRKCC6pg7XprsNZUhtzHUAqEsK
Sou3MSSnJPcZtSxGLQalKz4RRn+Kx8gARD7BtJBG/oHIHYd5LQ9Cow3Fz4riNE5Ys+f+x6xzLxn5
sz7bkCkUgomRT5nq/gstGMV3QcTesq/oTQ5ARlVGLGQgsrYOMi0/ZTgU3LAxVmLQnnUDdI2mA+Fq
EfWa82n04+9Gd4ZL2f/0I5FJtZM+mF1YsMg38CmweEtGbIR5xdfR8bpEJP6QOrd5hkcfJsq8phqx
baAUY1wEcTx+RMBHmo4ewky8J2wdREAoPD+xlb+KkZ+4LOqPFgylbg8P3tCy2veP6EAGQEvs0AvB
sNHG1l8OMtz0+T1UWmujauzwpKxcChS2W839Q2dx9RrZbQenfEsi9ztBT50osONTh94nQYdaYqZY
uUPh0FG0t0x+6Z7GVqxKqqx5EfOFnWMyrQFr3/eQ9fiC5qKEYSvGX4czxKeJcqICuLezm12GitaA
BsH1lpEhfxjB3PXeLcqtxh0SeCbrxY4UHrPk4OUAhmMmo8d8jl497h4ctfN715gv3LdckGLBYSk2
k9bE8G3Wj2WIYLP329eeos5lurQGCIRbtfyY4CgHxFitoOe8iSgeebdNC2hMvJvhc4aySKroBXEI
xfA9HSgRLz19ZounoASebFJX49jLb/GIMDIXHLizzxarQ5SRUAB5c0vwoGPrAFqJ96W3+miBBsJ0
YBbS0+2pZkDvab9WUfmCkJ4TgoLSS2MARZH5ZmgUH5TTrJqH+U022gUIyW1lNAE+T3ITvAstDnuv
5T71O9StZHWsBkEZVoNmqvxfspwwqXR6v3GL/jBaCTIB5HqpBj13js0oIFPv1NcRiYOG/QVQBdU8
MS32DE0KTWu2NoT9lWSPwhCLJIOCYUIFVRu0KGGpGQiHWEpH4/GPv6ROhZ2Jxx9IEHPoJPnJlwlM
Y2TASdoQUeGLVvMbpwsvZWL6E7mMPa0RnkuPlGll8H6cwLgPyMoKNJMBZr0Qv23FQIqw3slHOtJV
0LbgURbNeOMnLiQG3vVBURqv7mw+dF2J4B8JgwPEYVX1vo+j42W2tXw3Otg2RhNchO/e2JX5lXXG
hLim9ng51jcN5/kKFvNj4o4P4czAp7CwLA7RUVgDPZwALtKwWAWY8ivS5so0kp9hoLZFCMm5RS1R
etPXJF1G0GRwRilOBCS6nw3kGwiWdhaE9q2f2VCAoGPi1vKv8ZA+JOieArp9soazq5lFd1iSd+yV
asDIEcg4n5txTZYcoYdF1Qd+FzSA3rj47DQXXCQgLLyz3hYxAQoY+NDryGBm3A3h0Ss1FHVNgvPP
00TAaL5J8DeDVvFWCB3RLjmDwPdWu/vO8e8MsiSQIyieH1179n2ecsXbTLl8WTXwmbUusMFF8kQO
ApFoihK+UAR4uO2zSqf7SKu/k9SXa2CaxC6wt6qR1uIjSR6cMn5AfEJwVvZASJaxGkGAg5DZuYP1
01fgbjOe7KwCG1UUgK2M+aIhpFpZcvjGN7/pcLwBlJIfsfmiTaJZGs8PxyluUOu+6C2KXYY9H8hz
jZVmoDvwqFzHfTYh+2Yc+FOjsTRqDQ4JvQ7iUsR5IFmKyE+IOgR9lmEExVS4xTGOc3ss31IoVmCz
xO8yOrAYmK7Su8heNHSsEdaaRz8a2jssTB+iSLEJdNl92ExBY2dvLbVTmbLFsM2COHIqZNYoLmZ/
Xjll531PRVVfyfzAlxKmX6HCuk7Lxht9+qmqicll3X2EOQs+HIBUdjirC6vfOi0XDTBVtIlM66I3
3aMd3guqmNXccad2TEaAo/arIRl+i8W+hOCIJaIDvz5m01OTkc7YP960Dr8WzRhmdYAwVfLeLMpU
dCsrjmFG5g05G0X4Nvt+unYbL4fuGZVBdZv7yLRisitg2OAExyKGXsL79HK1t4j1WNecG6ipyTBC
SlMRwEYgGDS3sLWzrYrYBImMHO1Z3RCiCb3KtO+dPLxSjBMD5ucnJd9hwVvriUQbZ8SumSQIZzpY
z4E7yRu9Bq6lzG/BRpkpYKhhdw+Po7dEiGgI5Eaic5lg3gmLU85oobNIZe8cNDsUFsUMw7h60ET6
EcXRrQfZGsYN56SeIpGWbnRO9LVulU8VGDmi5YrfwuRv4ppfNVLacJGf7Ygvo6/50uZhhHs7/HT+
8lCMHKgi1c5ul350zpWvFqlXRwqsJjNMFyYZhVr+wir8+tfnh/CwgN6jQam5kk35nWOtZO00Eqzk
mk/TxBk1hBPqHH0LtxwdektZ1GZ3qf8ro+Qnm23QoLFxNYEyzTggtd59IHD2rSoII6TeAthV9gdq
i34ZSHiA/RHUV1AfaviqPnVPF3OV/ZJRRrQ0ydpHlUa3KOYlPK2cF9SCNkoxhnNy9ZRXxiVxnNsW
WXCWcmnnHPgUdyEvsOXLYhOKJK1+E7X2OuuWCfNsACi9+NXQMFNooxgewXApTR5Jq72Jm4hIinq5
rz1coSLWziPGdqH8t4QUM3yCHpoomRD3al5G5HZDngsOYjPbkEYYxIPG4eOT4FRy+Pv1fNOkgtmT
/aAwyGy0muVazveuT+J9rNqUkticMNJyN+jNdGBZQOyH9QYanqWXN+AEo4Eb6zioFD8b+XpL9ndx
X9jzwAyWYtN9DOPupmt5kqqu8zaZJj7EBD9DYFnehjnXGfM9KuXqIW5Jb095Y9UNh1Gph8deRB9d
zj/hHs6V+UnTTDO/EOkcrD1T5zC54m8Sx/4yQpgFacsbHkS7gcbJ/8nHxwFtzx+PK1trAnLcEstD
Wzz4rFAdeCqVY991MbLpzM3iLQrMPQt6basE7paByTkTKOxSPi6ulhUYdCnc70vsjlVttREfSDjz
0CPX2SlE5TTjLqxhTF/bFoxTGFfZwX+zAbesEzN+aRSx83RnazkOiKz8/K4m93rur1XJWx7g71MR
TneQHr9FFj4kXXP1jErQBbHeqPjwSYucESXqBsdotLZcWuRMiz4cE+hTlehfepVoa4V3KkXp6ELE
XqHEhjOLpHWywPJFnvXsYNlc2U6UbXwBAb5rCQltwuGrn5y1YO+wLb35ZRrorVHFN+zQOCXpplJz
l47JXdj5kMXGrSFdePKWQCKaProIhhLIAAakdyYVezWkt+jO7zuSs1CCIVUjY2oOr61PjW3gypqo
bgM7uTUGRvKFFd+owT8n0j+5Q3irau+mlByH2UQyEoz7xHirvZJRCkaYrDRuOMM2srB+ct92V7Xo
xrX+lnsac9wYn9Gsv/WJwv/jP3sNVZ1i9iNapHfGzFMc0zS65b0H5H1nZ85eR2oLfQrAgk3PXBo1
DWOeKHyIOEHnVYfpYOsXA67l1rwwuvqU7KUCy04fFBpyRKSMJHrlvusDltX6VgfNSr/APlTreBmR
Cd4cDd1sdk6OnzPt3gbxPNLfY6WuUdzzMFrK+TDrYV/62swFza/TaDjHGLcMapaJp5NKLTWw9ekQ
r3TduOpokBEDr21uU54Dqn1XHTVQMes+hs3h8siMmCb3EgUZA8tu7TTU0+T3PLC3fpUR2Rg5kpK9
gzwYHcFJ06pTWyBhS9s5YglUrOOeU39552Kg4+WbOI812oUqJnmzw/AeRP74KiU48ySjd2ybT5L/
JDFhEMJdHyIeQSebrmAXD/uUDsOEa6oIla2MJ+EBJPYrQUPuDXHQ6dumncd1Yu9zkzdeE4PatSRE
7kGJW1SsRH8v6814uk+j+lgrhmbNbK3LSLyXfUw1VkLDLJvF+ErNaVXaR6t63qwgQ5BM8OvA+Ulu
mw6tb72kKRN8U8PxMmH/JCDsjXvlKclbmPKk+W0F/YPlo9W1GtJ3Zgsx39hTq+ODx0bsYIifCLHC
1pgVpOO6JpYDkDckB/M4lh5PgNaAvclyWvwcO+Pwm4xLuUteJpMkDM4hMqYyBWaJvZJRYK32s8vL
0AQx7IykvaWu5cJQXoLuJAqe6RkBsB7EIuGN3RX/L7ubYZL8/Ns/lt15ALf+sexuKz/Kr58/y+yW
f/+vMjsfbpkPBcuxONsBkJn/JbPT7L9wgHmG73rCdj0HlP9/6exAmglPCJuX2sI6c1zEb/+ps9P/
Ytqe63iWY+qm5TrO/0Vnp/+tys62XAu7qjCRAlow1FyPj/dnHFeGrlUyfxIrxkrzfjAn1gfEsAD+
M+LTmHTxCaSZua16d3ioUDqP5TuCc6QI1N8EfSs1X6Acj6dK1dHqTxfxWjEVqMo/U8/+52ezLZM3
nG0YeDu5in+HCmNKVYPTYGTJNIVAop7y18ZD2yDFI7SJELxkNkA8jiTeAIdCaNIQck1mEtTI2aNC
ZuMTwN/KTlFq6sH//uGW743tzvKZD9//9q9cKpvxFKrFhQfH/1y+vD9fuKqxkyoUcOb9WpGpwO5h
LdQgLyEpr5v5bcRee0kZTGwyuA+QnTXrIdPsoLSf2CBXl15+1DlYag3l90napHM65lMV8sC6On4n
s0mpMnHKHKZa6iCj4n6j8tELklm0u5zgK1cbnSMLF0mInXYYVOltnAE4wEqv/ZOpj/HtH3/x/Qg3
D3JP5EqN/U8ugr58A397EZCGsL8ygPOZrrmQ9/58EXiJOWEXLcPlP/5oEYmDWQXTqKqX2IVaJEd4
57n1aPiR+YR4+UbHynIQY84IdflpilYkZ8Rf8i5LKefsWL//37+mP1Sif/MJHcPiMdFZ1foLRY8H
88+fMOkdpHySjMp5INuCLqX3d1FUneG8qHNlSGtLX4aZE8VWQqbVpQCruxk40DHrZeN2ytmZNLlR
XVLVFNC6mWtOUz/fEMlqP8QJ21/JnNCarkDd5EES6XlmzsEMIdfvfROc9VigdsNehbcwam/HEM0R
yQoBmhqsGUYZndpUZSzrUvNJ6Ai/alYnHETGAW+MPIFIJkYm1z9hdT7B5RtuO5YhHqbRbWiyiK8X
xaqfAc21ODkWLEsAiKV4NHulbv/Jpfwfdzw4Rp8r6Vi8tHhb/Z0g16JsLUZWuKsY+fuAgOG+tRNG
5wml+TLeo5i9hqXOQkjGJk63KroFp/krmnC87Z12n2ddhXsbjeEulP59LSp5LmC58t/idZ9neYYx
81mpsoUM3XLwDw2CH8gkq8qzMKCBE/nvrwOhpXHw0xzQdTPFD5PRkYMt+5NladDLxpMZJ/aVzCaa
EYz+eH4ZaT6Wg9m8KUZU676dWZtNYbYda6Pbeig1t1l5EKbW3rsOOwtYO7eyKB4SRc40mvj6Erfl
t59P5BcQ5EvEbHT6J9fX95Yr+N83q4thFPa0IVzH1T3bFI7425u18JJl0uSQLTGmhHpMbOBk518I
JLprMqSMmq7YtM22sas8LNdGDNFBXcIML03UnRIA+OT9OuZprvV3r/DBIA7Fuba/pGsl5zAuMCRW
rruaR0W4uu+e89YASqRrkLJr/VNGKA3sabbATxm/JLwGkzLCt2nE0OtCblA6+dKxne2yklUnVDAS
q2tfnhzG7iYm1nUIEpxFhn6qGBbfkOv9SIwdghFBY1HZ9+QsPw0UnkamvaNocvZ1ZRDhKdMn2Yld
VDdHs4fk6sSbfyfqvJbjRrIt+kWIgEm41zIoX2QVPV8QpETCm0TCf/0sqG/EfRiNNNNSUywg85i9
17aRurATLa4dHLxh2jZxai04xburZ5ckJpDNIOWR4QwYAot1l7rHxXCr2a9BCJJn06F+FZSOVuZ9
E7fAR5Y/ZXH0piEOJIEh1lBsej4isSYyXlTWPLkGozFqcscnd4ASl4lwh+nLJLDJ6b+q6a6KFowh
x67C7PhQxL+knohXQ7DFKoyVzj1xos979DQtPfh64q/rvrQOzLNivNV2e2nKlsSGHK5+iob/VpYX
5oPp3c4eML6282PYe+6mwNyMR7InRsUo+SI4BchLZpgDr8nDMWyTtWREQ/Vo6tGu9rSvAdVzoJrp
ISOG6QFb1//9YJs6RnEbSAR+pj3bgfndBDDAGpEgPGHCU2PktfEjEd1VnA5bYsjrB3eK0p0lDfts
VApQjSwfySNE/dqhsoEEFj56noWTxc3VmxHPv3HueX8HZlRQnmxA7FelGfHDvx/8NhQ7ot+W+Rqj
TaMPz2wGkSQ5JVht/gCYTvWyDKDtqq4V4/56zMSPyN7qKmLnbhb1IRun6G8d5h+p31Wf6JWHlZZX
0E2LBFyAsAf2KuHGLBMHklqprrqer8fSKJ4VWW7I8n3z7IaMPIT7TEf0IWASXY3eMV8K5AsMA06I
ifvHVmu754TYPdOR4i2TNb6BFk9BQt+FpkC9aK7/Sp/h7gSqqW0t4/iRAD4yAlr71tjt/NC3y/B9
rK6yK8W6tXHnQQXdcnx6B7+fGeV59oRHtEIZ4Vlx0E21+QSkDfsYz9AL6Spfo2tWnyyvbgRwpI+W
Zas1zYLPhrODUNo2v/9+pRCK2f/9H7DM0aWLI/mxGgP2xY343w9AGqQVMeCa8CNvSG90QYfXyTF3
y1tHRpmZFeVDZHbyLAVtoiSE5o2FUz5m/lavWwhY/nysbL99aBW8oYqR+FqMBEki9+h5sMcIh38/
MF4Wunf+7wdcIeuYODCGTWAEYDJ37eX/f1BmmO37ik2KL/lwehXuIH0O7+hOnH3Kl4LKODaPWi/D
c0ZqVODnoj+5IElIEdBvjFNKtIOYGswcm4fri9fEuGlJ++MWURMwCLqVw9Q8uIV0TnYGi8eMjbMh
DfOLWUE1xv13Ij1SqdvZVoHgBdg1FpEDdS3so2A/+e9XZUzOTS2m8bGDkqixGbmheybHqLcvFX/8
rZXipJK2PSQZvLM0o9vN7FluGqS3e2CNv6owzaXAYdck7bcqiZ/qSR/XpRDTO5th1qjhZCMtcSjQ
dB2DBIvv9kjgfHs0vH7a69j4SyIkAVTMw12lo4e8V+g7dP1a7jPea4cfo1HfbMrVA6SldkNYKdWj
qedHePrsNlBd3SJVHgF3tfcscZgbNDt/NNU902BxtP6dwL17aQnYCGC6Yd3o7WMzxXx7QzPcYyCF
5tqmUVBHHinrqXE0EtbN81T8qbiEz7BxzYM5IBCqjvpkFABnEJ3mWDbebTst1xrEgVG4kCTdIYrf
896fPnGPteWz3RPZOFvIf9rllxmGOAoGz72zLv7pOz69Yp53Br7SgxeLJ/Bq0+nfDx3+7B1havmr
1foz0pGuOo8NZpGmIxaZFG+aZp9kxB5po1yh8W0Z+MT+TiAv0z2rurCmp9JzEgZSWim2EPb1PZ9y
hJdG9HcTROmxETjd0D32dy2NijOiurfedro76rbujruXAAehs5bt0Xeh/JIHRG32CXMN44QUg7VO
8Xkamn6Ev8Z1zYg+PSUaG2XGNPz036///cwDdLPycPKOVRc9AhJIlpy4/DVUGFPYyTWW7CHvKZLx
vCFQfKRD1JgEqGHMqZNsDAqKFwh3hrm3JPUmb4e/izMDsTj2+6C2ZqpVLqOgSBlihvk0nJspa3aR
AwDrX+05g8nxchPOmo6JxJzNC5VOs0ND/yrD0r1p4+zCo/UIBJzF339/T53EFehXxSP7IvBHCmIA
677mRlApRC4Z7wyzJWZwqK2XuKppIstuy9pYPfgDsytbBlAW2eW6XnnuJ+xY9dwfNVmQ5aSXHLDT
sEjO4/IZz/m8NpI+BUgQhwEbSR/AECqhgh31U4St07SMu2aX3mbaFpztjGqbhFc7fp6b6syV1t/T
eW53RHc3xBN4t3pEpJDqQ3mIJZMkctS73eDP16bW61vrRSdMMt05KZwtgX71x8I3wbVomf3LVNbe
UYxeE7QewcdVJbmJPSu/smxjtqyRLxi30zIDji+8jdU9Kn/aGr5pJuZyY45j/tgwC9zMha6eSO2B
AzNGrE2Qdvz7x4vGTI6Rs1Qfavgm5SM5S2nKpyRDEzIlPdyApHnqiihA/WxvaG+qoPOqm05JuumG
9Mebwc524iFN5/FBwhZOHFpkbpV6woI0p+Zfa6jiZ8seyCUTYh3BgT6qqb82PRJU16i9i5tnFQNR
ri4akDyKZRAN7keStqSOmiRGtWX/WDLNOM0I0lZzVe5yq7kLLtIjJcpwNRWb9bbPzrpfG2CX8CzX
CZtYyGFm8pSKdRqLTzGm0WEwocK5CSViTc5X0HsP1gAcpXJptcYSLVpRJBfUgCZMi8sQp9nL1PYX
1Vc3ZWi8LIOaOSws9Ek6XjeZvaZGZJ8V3fWKEXG0spX55KTWq8VTf+J7189EC4/Ep6R5e5JiSo41
Ko00YM6s78JpuhDxVG3hDBerce6/ff6cKOq3Pig/yI85nxpT0bHDGiSxDLAkxYt/IT+AiTc9odsV
/dlp3HSbtOOEYmN6cHC2M4nVNqWeOnuBlAp1Q7ln6bbKBhkGo7KP1mJw91G/XLvonnRL5qCvUcQS
7cPcWDvVljfuqupBZ9Xi1Sq6gbSAtSxtRb2HUbt7GqO+4tn61VLdCvr8CBzzbFj4MyqKu82U6Rt/
ltwCWa8xe54+9Yz0SqvYaYrdaXVnCOAeTZ2NoVnxpXTxcJOzCsbaqk9tBtnADL0jHnZqNn3nx1iS
4qF8oBXhNmzMcdOcZKKzZbE3De38pmT4jtoqZKes+XuEdKC6q3bj+N2nXfru2i7yH0DvV+FUCaZi
GNNjVwamiFBAwwNakDMJE+X9mP+dyY/FBamfASM+xxGmJll5PTJ7zjBALXvgCucOyrAqeCzdiacd
tTgxNOnwbGCr39r+h8vdsmoS1n6xC0UqNKq3NIcI3MN+X2cxZUyGO2RoPhvLJz7cDlPuww86a05J
Yi/6RBUB6T4//pSxgh505DnGq124MIXTpDnFWn1BonczB7ABJlKFPQK3S5T5F1jFL26LfGMgMXwn
VfqQYmol0s/57ThEtrHZo9ptqNZYLJSW2eJfT98T8l/5TOwumOoZZb8WBmLZN5ZiPkqHjQS9aX+e
8oF82D+D01zZyxUPU/bN9tTbUdeNT0Wpf+ovxIJiyYGLvY6RpJe+sgId0shQy/l8CdF/jKFEYIXk
mXW789CRnnn2JrRmIp2/PVCjypHApaTyNk4S2cfRKLdTnWNmyGmhUCbmNZvjPiaYkPn93Zho0Jbk
mylfmKx1aXNctochJs6jRKAMi7/Ur2DALsqon20fI4Mjratds8fIGRh2PY+z1aBLwBS7zUtodyEC
yShqxzNEnJUOAtgULM2GafpJiSUmlXE8iBZ8h441Sbp+c1KWtBj1oxq3tOrAlO8lwd0D23QO+s7S
N2Xl/6TTQIIhWB1dFQDxnxGVWeu4NT+jSq/hw+NiC1OO04hUpA74j5oM71gjq86wQMJdG/CvOBFW
N1rMfK6fI7j07CVAjFjKO/sFspd5iQnEDwDDvjkiluh2RZ2+lFroP/nYT5xUV3eIQ/A4HYIVveJ7
mHF2qQgBhRMzthsn9pd+xpaYnijV2MMOusuHn/KSZIhxbUNDWUuM0jzzCPscRyvLYPFtcHk7UXhP
ST48OVKGeCnGfdNz/scYynaur32Vi7+/BEnv27I45QrGQuEjh2R6+pswW9jUOiizdtSAI3tnVuMz
t4F1CiMR3srauVFUQWSrvjzh3UY6OAQpb3Pl3lLFvgTHXLSx3abcTR7ViGehgE1FeVFLlBJ5gWiS
B5qp2SZlW2KrtFrjHPfyT4WgY2PSUPFMIrfvEBmXIVheRLopbI4uuzi+N2wpg6wKcQ3kgppiOR/3
oDD+SF04HAgkCrkAaOe6EBvlXe0UDzOJOH9JC7lHU4UAbKbEdhCHbLwKPwJDO+Q8cMwovzejBTWb
JwT4hM+3NQ6xVlXVuVLYoLIyw4mVFod+mUeETtzg60JnV8X8SeBR2OfLi5GGOmLU7JT1mThMA5+Z
3UzG3tJtCeGGjD2cHkertT8YClQrc/5ESJvtwMNCg4m0Q24SciFt/xCR7oaIema1P6P3tsPsXlbO
tu7eMgfbEHQe5PyzffNCyuSIOm6NG8feeGZIf2sntMrS4GyEcARcB3dfvPhClkEENp16Xep8Dwh6
YPBtYBCHxwyMkLO0xNmwzt1kW2rDhOmR4NA+QbxfLGhWoMCNh5q+0xs+gyl5b8AS9n393ZLVu+o0
M3B6Q66tuPIDYr+eoP0XB81SB88fPnqNEHD7ZyIzbI0DuUqX9MmckAJ0d6Hz5M64JTS8emujNw7E
UExAfrxAxoNJQsFbbmZI3CrcIiTfIrOlfu1gfg4y6bEj+GHgpGJnMli4u/V0i/Abg6lDOV84HAlm
mRLxFXKWDWSmdeklEnIkPBA7gTcwYrclV5GnAyxLR5QsFXSNSHF3O1p7yBQ9S12R40J9zzpu7Mht
rh08POganCmM92aIWpwpoAOMHYUqBl38rccUeXttxzlcFpeNJ8ti1Lf1To9lthlitGFzC/5mqC+N
2pkAJsGJ8l1HprGhKVAnRkPOhbFw03OQJibIeTtjGkx63BFGFepyY3ybfC74uuR71zUx205atAQ5
4lQTk+7pwITZ8p5nkQ4b3erabQMecJN1JnpBytrB4K3wai8w8oaFuajQ7ycLuWx5Kp2yGLee6D/N
oj8JM/8sE9UGVanxFdgVj4oUl1gQ8UsQCx6np3YCakokDZwoDzkPKSqmmrexvRxoDM2FqbBtouIA
5c8O8s2x429dc7tNkrTPxeQ+tZ18jUsElmVfgsruEcBMfMI2FP19VK2B9UVcDeFFcD8EuPkhahLQ
KxYFy2SX0HBs/dtk9LWRYAvQTS1lnc6YG43YE9q6gOIUHYnja5espXeYqYNWZe4RruVl22bAa2on
APjHZNqQissuVUb0WuPI6BSFpnIN0lZHPExFCbEuNV+0OHRJXZ6Brg1ueSmIC5s6hDoGqXBcQK52
7GPOOE8YvENTd1KLq8aJcvQivYucw+JOLZJoS3pFtuY51YNM5/do/Yvlp+0xRrsfE/y+HQzwBehI
9B7wO/Wss3b5/XuFHybJhpIPOO2PiD1IS6WsZsVeXZUOus+3rZ5lDv/2uULNYY8zrqvoSqXPOFBw
tA9El3VtRbg1B98wcxOCEq0tBjjgtmrmuop/wyJ7YYMu6ulDesOjXjNdiZjpMomxb2oaH2IvA3Kt
I1nTTLml3pxCwHJmjGIiA3wWdieWBDZHGnnTHnkpK1skQKfYTJG3MIsrY/wt7eyzbxDuhtfja3mU
SIjdsUxrNhIowZp+Tx01q6K5aFKQO+Ctj2WOxrTNEPfhJi0RnM3lyUadT2HOAdgM/j6aRbMfurah
hOk2RujSipngBlIgGJtMb/yA1MmV3qT5UbTyQ/L5XEarO2Q27FCtJK9di83LEguE7h6CHeLxyJAf
7YixwWhRX9dOwUuvF2Q5GEfayOkVfqS9cWvSPmzaS3CNA7qYSHukvUz2mV3FgVDI0nt362qRcTXL
7FD5iJfQhsB0JsNudB6zGfloB0chctDPtE58tVHhd/bwrdnNleZgoxOxV3nIirn84r76Ujpa4caz
rhQa6KyrwG8vcSfelay/kBpBzwycAWXOrLZp7P4ZJ/4nKy/2njMdvG44kJUd1E713En7D9XYPaP3
5GLvc+cnVPuYzcBHzQOuLLH1ov5V2aGO/889Y+BsqRT4SyL8eGbFgy2P8FNnmOR61OcFOOR+pFPm
ok6lP7bTn65I75M0z0a6dsLyWofEpk85Y2U/ZZPZr/qa2aTzpx7Et0JZDkIZSaIRVsxrQTn9cUfe
pyIf34xiAubs6c+tom2xpwP4F2NNFz9tTBJoUuoyXIb8NTPf+BuLkXmi8cwIjOeOc7yHoQVUvVwP
iG62JCN/pCl+k0FxCbXSgfLWGeveRUvE0ERm+ktLyt7a1pcXI3kQj31V1kd0IArZFuRgzAzPrds+
aMUtDWsq2wFxaOsTU5x6vX0Ipf6UZ+Vr7mqMksf62mShWjce2nonpa3otAb3rVBi4QD8IUz51U1I
9mDItFx+gnOlf8JB21xsU8PJ3zmBBeaJiwRYDGkwoNO0HGCfXR0HFUe0eMavnzjGMnCZ0b1t3EEF
GQs11YB+yCVAOiVIsRgp/VYDWe0tmlP8RuKbWmcMmvibddLWwnn44P5R9jJpcVpxiBnLb6YEbxPr
l3XUUJdq7nK/pteOKvaQwmXdltwu6P1CTvtFz0YYQXhNiuqnJfkDT8FFI0o1HezXlvk5Xw9OZkDF
zirLQo+jmuyWGJk0ctvoimQS6iUH2A0Aub2JHye96i551OGN4Pe2kxnwty0I5TM2eiI/h1DbTIOn
HvRF+wfv/mfQGSfo2VdIe0pxPr7X9KcrTwGoKtnTb0MQ7cTpYqD0k2Kdtgn8LmbhgG9pyitrZi1v
TqdChdpbaGUBKhxqsFBLjrYzvImhP/kubjcNEBbGH0bA0mrvk5nU4HIw36Q2bsSWFexZ9S/c5dFe
VUDOUNG57XcLnMaBDXTXS/qrKMpepRoGXFOvpZfqDzqcEmrVhktS8T3J4zGmyxkTdHYeQzOje40l
7WvYTw9MsxMi3r9Ewzy1I8gIpn+zIuLu1S0lPVE4JBsWxjxkppJnC/x2YRdbr98i1xq+9dRcW4xA
VnnkO5uyiZ9CkxdH1Wjd+X57EB7zv8pDS0Ba2HtK5iReY4+J7cmrjiZjRTBh7nk00/dxshgHN09t
Dk/CBARWJVJ7FHNSrVRHGS6m8K7MDgdWVd4rkwWArxDaod1ueEvXU18Mx5iwbWFAHWyUxYgABGag
1RVStXmgE8xIa4Bgh2CbB8tysXHwrQfSSp5HYQzX3tWPTvfiYhkOjAw9PNxSDs/IZ7LgUSz17aZt
8ERyYi3e9zDwOlQXrIw3kuNXhPXXsmcMxbsV1eQICDtcTZEKZqG9SbI+VpmZL2UiUb2+/0voSrUv
Ju3FLN1r3vXRiaU74MuSFqHMrYdGu1hdd5SdHkS9h6xx1DcKk0FNEm4JoaFm57dyXFqPwo2egbK9
5268VMzhb8RYZjC55/sWvbHGyWJTqerGrejxm4iZuwiDDJQdguc7DClJllKpMz4LiQ6bDGKEvVtY
ob8HHsSD0M+kCjB8po4FekPtz1fsr3uyWAt5rzIARyh63oVibulcjGQBCUu4OK3FFAtSiQdoZAMB
yWYkgRKz9d4yvf2Ty+Y181Cm1WSbIlVN8a2ZCtJm/Vjm6WZM2mKThCmdRU91QljIqe9TgtLVnZp0
HY4aplrdDoOWfV3Q11voAHykmRMHpgnE1yYSNx4Gc1tCtKIc8QBjNMgfTMvtN2ZasvOEDrKtFv2x
3ZJyGNWIiYghGB6iumQ6hgEiM1Eyzx4zmZJDd4TNfLZUekWpl6z1yUW13hPUN9Zyw7J3AdPAMRmJ
50HaN4Q99Lw+D0h1xxf0hoT+5oa+sa8YSTCW6FIGsxVFZuoMOA/CU2OYTwggSE3T2FSKPHr2acY2
cEzRDEzN1hcs+Yw2NtdJlR4S9Icr/NUN7y8OIZ0cGv6aOd4gvb8YDPa0mDFuppg0Dl41okJXMFHA
Qrt4gy1ZBGmdoZJhXO2Tc/amBYVCacLMz1Cxu6YduSvN/XTM9pejgbAaFSMTZKSFp9V4z5krr+0W
QGaangyXvfJo4EkzGSXpzxM2uRgMK6WZyAIv7z5AEBITKcOHYVoV6eSfGYSWXFVkSVRcVwvcLAzn
I5iTOjd2tV39Oj1OgE7Tw60co1vHkUhIh7HyXUC04CJpHBwiDjyqVzaiK8Rs3s7JgMeaxdHQ5n1u
J78IvhHwo2sdQmNYDymnEwi19Ri3zh4q9Ejnyssvix6J5Vx3dB3sUsLHwQy/gV8gPq8Yo5UOkoA8
mqddpIZPvB3bDs89gXESsMqcndSUF1uHx+GIofyIC5x8WpEQMBYib57IL3cjipQFGRSbX6Q886Lp
LF9ACa2Z+A1RhQ1HHeTiJpvaPyjgCL5xfWjkevcS82bYBlWeawJdNa38jF49sz8xZFSvcSEfpSrI
gDN0sUsZXG5lOvqbzkJWG+nOLhsTVoQuB03mmteIWGBq4w/b0spDT75alu4mZlyo0ZtnKn7BRe1g
VVYgHx2BnopkWosF08gfVmrXSPcfMntUO2s+u/SS26jwkVyR0cFmSZk+IwOLZIWmFU+gdU7u4hBc
/nucJVWMwvnQNG+azOnERI1dmPWR1hft0Z4IFPDL/InQwBuhWbCaJrajbFm2cFiMreG36NpPMyN5
r/BYihG9uJ5SVukdspzGx3TiROTHtGGSHRUWb5Q5p27oj4XQATKxROXlTYN50A6VnL/sqidwDSwn
cdcscVYRNq/3TLEHzswrHb1E053TPJK38gcTCHeghubdQX6QcO8BOjKSgC12CADIQwlVC57IgkJF
/NByb5TBBJ9RSKXdpPOeRoaDbhCVR9vNNomo+c4RfNP1JAz8xmZo5jwRqkd+vFtX20XH57fgFPSO
m3xCDqI87RlMeY67veq3kzdAhqOf3dR581PnklGaxN0dsVX0mUjzj78brVeRG6DNuw6r9LauEEGk
ybDx2Pcemuc6i+uLWfswAZtmk3egPnmaOEy+kIU/eiMJryUcB6AP9PKZw9vGCBMSMW9KpojE6MoR
dG8sL+jCtPPgERcko7MJABQibZSvM0kY9YCOw3f+Fqp0j26jMKw+xfgxMN063jFvHP1i68Xr3PBc
JrY3oM+I+6vwo1vcMOFQeqe/p2bxqtnmPq/raue3bHzBtS3C8qEa5kU1/Re7dSydN6UhSWmpPIRn
H816PumZnZ47+vS4+47siEIuRACXxPwM6MNfMG9Y1NJV5Djo4cv+xP1zzkunxc/LWZ0oAlwnSNax
Fx9iUk23bD3AmtZrjdi/a2nb+xGm1TbqhsdGD2GfOhio3CWV0W/CU90NzYHwAlaZKAAs+6FsJ+1r
yhiReWQmrkGTRLfR3yUexz0LYv2YNUl/jBvsl9Y4bnHinEyXzNzOgO5mIowQ6s0pmR3PVbvW5vaK
CC6oi8oKyn9x7JEkpTQunXVfMhHGdzgHuBVjJlp6eTOQ6KwMB3aw5RDCUFckcBAqFGQ5TjAR+5cW
cuvK0qKZnIRipZQryUnAP1F6H5IV46md3IMFrxu7ZzySeFptnVn7zdPkEUf9buDBRn2u9ikJV/j2
Je/GnG8ZnyG4X+DRGPflgX39eh7mkW8iFqW5ioK2OdXZ+MlxhYU3N2+lL7kHsiwL8gp/UyY986JU
ds3AViz/IUl2P9iY9huHMoC0Zcyd4cLnp6ZVbQ7mfczOaWGOAZOEcKNeptR5nvz8ezIisJidfcHy
JTbInFBLMSNeo9JH2wRqhuH+anS99hDb04uOP61hNQeSkbm4B8bM26oSyWGeat+lAZQRCB2bWFq6
WOLwzSZPMY86wrdEEbGkDdmYYGKtfWRvbO5MmX4ls/fgM3ZiREMogG6ye+6qeyW6i+qyZGOBidLI
SsQirX+PY/o4Vbg0Bzo+hMW0g7pVr+IUJGOod5dZUIdi/b7qmn7S0+7oxlCtNd8szpodXlFK3a04
2lWZQ9nlzO8QqgLYUvrKfycyYAybbSe1biU0y70A0MM3VZjNxlhaVaJCXtt2JhNAAllkJmUOzYs2
H1UXv3JM4JbHTd6yQjyWCveTvWRgjDqHFbFNpDldhPCP+cjaVqUN19h0aY36I9GscwKweMvC7xln
TXkUsjl1U+ofnMz9K0WKHg7E1wpuIGCbwtXXCEQUyrDuzTEnOlXJ/UuqBbCIZkSSB2fQjCyogjpj
8QQ2P7R+f4e0EnmxJu62fc7dEAMEuY8oUrp9pYq9ntWcSci29vS/eHAhesWjpbaDg7RHnwrsk06L
dTAhElHP9x6GToozOAJO7bMlKRAbUXStIsk9YMx6HRSCWIBYCzRBDG1TTvOqE+YPfhVtnzToCxv/
Y5CL9myZnKL8LrFmvMKS8bkSFFvKxd2BD5t7ytUeG8fYOSMyyHj2qRu5x5AQHC3GSIwbtZMSzVsU
4eDCEEWZ6nqHaXYYn6CDSewpRwoUHpIIfk/Elg27truGkRKjtbT3mGC8HKliIbU/VeziTjZJQUrt
E8Md/PcaN5pEVb8aBoCxjD3DpPTXXQV2ImU4cEq85JUPH+pKpMdbsxf3wXbAcI3kAxcGll6kD7Qf
m5AUIESFeQrIJY93LEex56cA98EXsT5PeElFcSoGUtuQAzjzT5EYF87jCewzdtYu+8yU+9baM3mT
kUUoF71la6Sk75IDEA8FFWD85Imo3nh1+ccDYJXUQmx6xdJJTgiRCB+WoCv7dq7hI8AnRAVEBJI2
ZztGPEST/YaqdB6ZyBrS3RWsS3ONQrplImz0uGUKgndC++rpePiLjF1zwc3RYltZaSmErqlcCGTo
oUwCpGm2zXNqD7hHCYyig3s2Cu9r7vIfVjAplquyQ0ECrDw3jvRRgtQyC0BLVP6VjfPsjsRFgM+P
Vyw9d3H85RM2zguE1R4UNpwpF/h96pAWZDCWg7L+wBi8n2y5axbbDQQxhK4ZtJCfjjxGl5DyXeuA
FBm8Du+8R2SvyRSR3c+SYgNsdJ35YKCW11VIycfGSM0J6y3yc+7QPsQxzNcsEvXiRODY3ZjTG2g5
25LwlpoGaqulOBXed2ON53hpV3HGV1u3m/eV3pxg8f4mEoukGtpgbk8qDq9xjWQaicvfsqt27DM/
KMyQKA3DpifJhApSMU2TtzFNv6NlVsB1lJNNqNtETUg2L/7VTOhbkf2w98nmYuuPxNY0c/2WMWbU
Q1EGNqQkJhzdtrPIby9bgUbBrIq96N/ChpgB9NoVMXgDd5Bf4s2qTiPxmbT0xHi4er8JI9muis48
Z85wr2AokRrVTFACJI5n1lH1hFnN8tuzhndCacw9NYvCp3deJUtyVmTvWfxrtmO0Hwau9D7+nojy
IHoTc4Xlhn94Ee1dmGCL9THqrWqULittyn5l7WLzq5xdIfqHCssfstuTlutFMNrdnSuDgy5bPi5h
bJza+jO5MDpobJboIyy9YkTtgads2T138wtBOt0qljgv7Th+nwQhQ3XTUpUZW7b0t9aMf7DUnWY8
LChR3N/SXdkND0K35L/nSxI8AGlGu1wO4Eoh94tliKyXf0R5a14xKCJmemkG/ewMzDjISkJoTOg8
Kz1YJuho0+5zan1K1REIjViS6p0ls74nvL5dUuzjJc8+hUwsWFkygtpGocdL09hffkypiR1pn04O
eDctgUDFQLwtUyMYWiAyrTv+Zn2MKi7M3r0crlbgwjdGGd4ABou8VeXLb0/oH6qJtF1pjZQXePzS
Ecla5TjfQP+I73Pmt1miEwDwGmjYeZGAYDwE1fPVAYQPkSIajdsc7BrVFWMgcFFG/Bp2TWCgfIII
yhwiZP3SgZrvetZoWEvU9o7E+R1jrw/xzc0CuVDq3YVXT2z5kVl8ck1S7W6OoNYWtv28UO7/7cMV
4HsDAH6+kPDJPsm3etf8sP1/5bsGLR/9Deg7CPpGmkJmgVOJrQH4zXp8rS3/wU+Na7zw90uf8V1Z
24cKbDlLQR5Aq9Lx7zo0tKx46w3HLihdllzUrSbFTMU6AOcqjIb4YBICUC5pALFf95vEE91KpzLZ
EXGBNrGN1/nkvPtLnsDI6UcE73PZVH/7JXEgirwb4EUC3P3hdTlqV9PFs7JlGWFzK7Lbsdz2zRR1
vDUINNDTlfKqu9kyXwOR+6FV8F/Dvvs7NzRd85KKIJd8hIqghHlJTBg0MUIQ7LhYSVMIl1yFnlQg
YhacqPlmWnjHz0je/aItJnsGoOO/dIaLvmQ1yCW1YbLJbwgJcnCXRIesBZpA5NS3bTwPS+aD4aob
G61uTfDYPfF2tnCiM2iwIKQnR4pNe7ckSIBJenHd8dFUZEuQDrVuiPP5l5pBIDOvCkEUOYEUmfZW
lOWTR7Y7U2e4kahrN1YoT+mSZTFaW+HyN5BLygVhVOWSemEs+ReZavdNlJ38hqIYXOferOWArIye
UvkkqPuAL5ESPOpLsgbr56PO9x5g/FFfsjf8JYVjXPI4LClfVGN9owLjaCWxGeJtyf6VFI/UYRcR
+pxrSVqALe0ZnWrw9kZVaeB35LlHLdf2CQbVJSMkN1jBNMZtXNJD/CJOdzp9iJEm3S6i/F93kXOP
l9SReckfqRz3sUR7L5ZkEgGAjZNSvjCAZ2Y681r3zrdsJf3E2CDLk8YzTgGqjBQGd5besWTdE54i
6veGKeL8HJKM19fkpZgj0xNcSpeBHTL4A+qLuWLUQKjeu1wSVwaiVxIiWKpsy340P+Dn2c1LRkvj
mUcdviW8WyY8XcTl6njyBLpzM2kzaaSjAdQsN6ErdHO9Md28OVUl8thO6x9qZP3B/7g6s+W2dWjb
fhGrCBIEyVerby33cV5YceKw73t+/R1Q6tx96rywJMdJbEkEFtaac0xE4yx/xrGtqZ4cc361eF9M
d0LMOxFxAZInvGo9dOmifG1q/3HxDIoY9kFCOyRRNZzn+n0rbZB/KeMgiwOlX/Rfwl7UbvTSYgV8
7loPVKFs7ZmJ7noOzRW+yJ91CE83MQra3mlJqq+LHCAR/cGjz3RUjnmR4ZqGNbP7GlARXJ4vbZff
VPpg1VjdrRMcujzGkw/BAm45b5laddXZtadPy53GfY/PbQi7+VA49Y86yK8qI90OQjZ185ZiT6cE
VZK8IM8AEMIqs0l0lhBSEZ1R3vystLIfjS/2bHzKysGZXxJGFHn9OvOJONQpRUvxDtdk3A4JLzRW
g5tqFGwjd2jXdvGnxd2DfSl/cwB4tyNEYcvjP17MZlVxiEPQ6B4GHZmUL6+dtF4WnaW06FQlaAsf
HTFLU9w8xjV+DraETTCK98gZPmCaM7Yj73YCOHOodWrTMITkorjvLnFOkVw+6ZEDLki7K5y+Ry8g
xgEd8RYLUbDy+EA+GAQCrGqU744QK+h5GRw9Ctm6OQZN/+G4znBBFeGvlo6+hwfjQxBAVeYkUVk6
k2pZgKBH+NAHtMP8+QwFzaRO1UlWlBB4sIHu65Sre9AXkeUfVFIYxtjIKp2JNeh0rATj3I7QPGSS
4i+DN5YpnaXVyo9JNA+GDp9w0/FZ6NQt2kXFObf9/eiTnMaMS/W478yvKCueVCpD+sx0GQcI++Qw
zCv4Ds0mAJL60GTGh8LdtJVu+eVHlNe2l1wiryak3SYljGbK3pkY/S8AGSc2Y1pIpIq5Ol/MkZdR
5411BI9JnUCmdBZZpVPJKqpYN4FV0nJU7R1usKEEkFUocG1K55rdg75scN17stIeQoP0swSNyQoZ
zG8bZlVCQNqopO4ynmgtRg9ILBGi6TQ1V+eqlTphLdO7Nq5CItx6lx6EN1K9k8jG3kPPXae0xWq4
Mb2JyY9OrZV3j3KzYGUQ7pYQ8jbhYd0WxL7ZOaSH7K8iIh1uMTBNKHLA+avY2CRu1NPXp3TS5XOu
I+WMiUlGn8RHr/KZg2VQk0P5GxuLccnb6TJzft+j139jcMNgyd10ZNfhubxFY3uNOocq0ISHM10x
p2RP6RI/zUUij3aVvAzGdfKnZ1fH49VGfIrSmcC8IthxZnAPcL9+kE/vHSbS9UC6X2Zy11Z1E5lb
9BbuySyTYDfL1ngAFo+rwP5IdWAf5eauIsEPg+F5Zqasg/3SyrlmCBs3Dpl/5Dn4rKv0ZJx3R4cC
Zjoe0Ccn0NOBgUEyPcY6QjDhlYK0KUkW7KRa1jCKWRRVso9DMawlNsUHmRO9CFzpOdchhdB0UcS6
P5PM3ksdY5gsyL1mb7lMOuKwn6Yvt9oFiujDMAuPow5D5LP/LHU8Ip0g7j/vUEznWPW7zE0AQ/s0
bPrkfdIBix5ENgvUWNh7Z9IjMMV6kJ0GZDYMLTdRNPRnchl2RkLSrqsjHCUpYF4b80Bk4UuInhx+
IZD8CP4PQpFFR0HO5VusoyF9MiK9IqrPMyJA0Uf22mjuhu3HSgdLAnfmdTBP6HuKjVIQOolZ2cRt
QAW60I6dqvwQyWLP93CITKCwlC4xluAFiaHW0ZagVvaNDrusdewlshgCMPVYoBr6pzRCMcswVU9L
SS3XwZmDgVHCbolrwYuDuMKidhU21Dxwweh/VtJQn5hefETjpHK6OtWxY7xmA+apdXBn1iMfAIZ+
Mfr4lpuEe1ZNbILlHB+nHoiKnSerwevMre+GL7kOB7XhKTal/SvVsaGtgBwjpKyRHMWHHK/oJqk3
lg4b3TU6eHQsap/7rq8fDM4YRJPmZJQaHVmlOrS01PGlhQ4yBbfaak+YuJbVL3N0/mQ2puWEFqkR
yOzEz4S20rGKvaKDzyEfQ4qnuVbmvrWIUUV5siv84neNWx3gvL0Jpbh3MH/jnHiGpJxsYfrQtqPA
doz+V+WuF3Blm7lxCfUksI6wawPt8ESBLOiRgBt8ZY6GT1/PMuu5+WryEjEoiCbKKJ37kGebLk6q
lZi/PItDV4w36qHW8bIdObMOsbKIupqaBl56DHQYLTvz3mHTJlyWFi1N8E3rQBFJFuaMsG5iEtYI
ts11xC3BursCBE4pOk5gPh1YxIT2rgC2CXAAOpcOy40EsbkGQL5FB+lWOlJ3aUH+qZkUllLn7dqU
VBZ6U4skXv43Hctb6oDeIJz2pt/i0NHhvZGO8RV2fMHbklVoGq3U+kMKQrlqg2PBosNnbdmZ9q3U
wcAYUOI1GopxW5Ea3JMeHKX1DQGGqUOFY2MgXjiCHsCqYIwITIkprgGJ6DjiQcpN1DLWUBFRxe7Y
XcwW0M3Ah8fk2xZSjUXQn2eDkKLMMCUNaEqxtGt+iFIDcEhFpqXsopsiKDmgk0dustABysj5yTXx
6meLccMu0DHLGDNfced9JzqAWeKb4ixs7QhWG7Y0U3EfjqP3mJDc7NP+3+N4+ARvD6zNgch7TWmD
QF8UNXmnUXoNBSPbKY1uwggduScIoqQbjmt0kR6cbEVXJW2b6LFQbDVp6O+coeR99dPiaRzwinSD
+TVw0KR5FB1Rm1Qr2QcIeGX9NAaeR/WUEnbbXYJprk9V0LXw+6r5tZe1wXSf/gij2iNbbL03AgIe
JnRCs+hOWRaVR78wmCCF1lLg0Ov8kANr7pCEnHznqRsfHH+Z9Iky3dsO8oKiG5459TTIAkboYVJA
cUvH7mEZ5fSoMKdf087+CaLXLLIzn+Xs4KXNb3SB4WF2prMT+MaNGcZXpSYsNfrZAMF0diz/VKaV
eWljn0B0OtsBg5V9h6G9nkZEkw6MzLqhjRMhuIUoJVEopskMft4ojh3pPBZKzjDbI4n3t0wxZpLn
6vJq68v90SDM8NgMweW/rzeGzHcY8bN9cuGU1b7UCovPgoJ/1SN8EYhwnuWEkig1p107SJ1DYoWQ
hRkQRhGQ9qxrol3tUz2gQseiChJinQurvyEo9LC+8n04j5i4pMmv1nesDSW/2Bg0SUmDNjxcinGw
Nztq7smbDhAS1tzP+Reqf9Y6BHCpQUjAnC/o5W19/m5d59Uq/J9NHOv6x1re7YyBgUlU91UW1fJe
sLqNcd49x6Or3ixvd5fyMd6Mn6D5Xu9/pfSEdx5nH/S41czPMA12VuUUR9dBhSiawn77X0/Z9q5G
7b43vTU85c3BDkXx7OgLgo7ygNjny0QoYc+9vAYAjk/2PO4Gkk/AiRFAZqjw2uedex1sGyjGFGyh
yRM7X5B6lFrma54utnqIcu84RgVa/MXNLn4niQERzkksgXPijueFnVh348x1T/9dpiH1TkNCTrZw
42WDZ4IepSe7A6Y8+VykvboKV+39OreA0jbjPlZF9lbhbk9J/HieRjN7A6hyleloP/peFl2VNbzX
M2+8MnuxbzpjeiZNvnoqgo90XqbndnayFSmg7Xa2EvcC6xFLL2aOdvCeKycPyMpNgj+Cu9eTWX6U
4GUO6ZJCc4VluF2U220UeSl7R0uZXHQjm47qZJ9kaf1ZJWyEXpN/YDA7loPv7FKMHqSdxOIzxiwO
mUnngWEzfZh9Ad8zaJldxe1TZnu/7wwNBHra5vsWpyVGVSAFLkZiWv+zj+QytZxiX0ciIcJHmuf7
peND9O/R/algBAD5sNoLmmF7Y/R9pFAokQF5vflzFF48n2mXg/Rh3cvWQb5nplusESZiGjW+W3UT
o4nu64OSBDr3VX/Kbae+/HeBUkwaRq1/3+IgPFugEfmfS6jlqaNvXhp0w4fibpFHGdtyNIJmoMjK
WmGkmjkKYLHMxq47o1nagB+Ormnc61+3OqmQkeODWWIkAigXr5FGZdFZ5e0eS3q4l3btHIlKEN7m
/pAAwVWOn3bV+gAjxFimM4sgG4QDjqWt2qc5Q35XVHN+HDWnxVDBFxShagehXZzgbItTYvywKsgJ
G38Ygzc2duDSy9w9cWBDx5JoWBCSqurszCdCVIv1Hf5sTpa5Kp0ifXRtemcLMwehEV16klDHHWHz
YbU1s+qMsL7/tmzn4uZSPZVwyEprrla0dMxnj/UNebq3yafF2FnO1cU/9M4vB6XOmcazQy83T+SH
SHsTz2qGXYJwuiOneWflFf6vaYzik4NtnOECwVtxYG2HIp4PAxYCyoaIY0xeldrFcgD1g9xuEvKx
qgpvb+VU4jm2PvI6c/R3+nW4X0ITCU5fT9tWmpQf2iw8WOqCot46SO0BDwN6tHGMPQ/6PTw1/Crk
T33+Wywy3AMLjGwyNbJ3JjD0CTQFpkZRsDYXYgHu77y5tFBGk5jgDJtwDW0lqk/Mrpp2bzXiPcWZ
xPDLzm8MGuWm4JakIlL1Op1sPOJpcUmMJNp4hDWcTHw3q1F3XFvGs0hN/BNa3+AkLFyvBBBO68Qy
sQin/TMCcgJkayd8RjF3gJPJBu4v+aWMDLHyDTc+Gagqxt6NH8JmVykCVkTz9O8yltUjTFLkwwXR
tEF9G+mB3JIGZvrox/6uXZZPiOP2vnOCYmdR+tEpc2956yLpNXuA58FSnZcxKVnJpkNS2QQE0R47
gs+MtngC8n1Wi+No2+Y7CcWdcwrjennwyiA5T2VTI1eUn2k10iBU9sjcSb02KhzeKrdJ1mqhriT9
+EPEcP9TtlRZOMMOpED5IhzGRkwW4s7o34kQfLDHAbIndpAf9mSrddtW2cHpkvfYXkBAzNZLI8b4
mvEhCuG9fC2ZvCW0aw+hYLrjpWP6IamxNsbcFltkcuDol+xkL17GQVSD8SHsoDTnKQDCer+M3V5O
9qoEtnIYF85AyN1ZtUs8Mn1BJl8wg3l2XedW1pKe8NjCYi/rZtejBL9miDyvmEj4WXrzDwgr8qwT
poXEeBIgnMb5uYlIVHFcgJd3HFOaeeGNth6OUhpdu8WZndcmntTK87Bt5XOenmsj93dN7FIq5dNJ
AuDacDsy1CI94Zp675gXx0thkkyRjchE89QQZ+7C1o/eO7M0LhSiw6tt9ByqibiaPWtDw4jaREUO
pp55TPek0onV/WMvsqVnuNb9cozOeZHJn7Gn+HVoTFdeWEP3wStnIYRknYiwyeUJB90yudQa8IAP
1Tr9W3xS8Au9xhXROHyl6UorkSh41DhR+SgFqvPSNh9QgM0/FZIPyyZXp9FHCcjFIAQo7Y58NLOA
b+kF85jxEOWpeSuM7o/IkGVVoS3OTQxrE5GW82LV6SXCeY0wC2yDxLrqgiTmBZjSI9iA4raA994Y
KGxQ+mM0cET3160A+Hf8lpfZLPJLDzFiTyTP82BhO2qbAr9QOQSnaLQPscruNmQaeQMwE+WZ0GFK
hzKeZOEzOdSbMcb6X6IxecBCZq3vb2zgDc+2OeKDhzV8ChT5iJgnc6o0F6hiZ8B97n2OwFFvnCN7
LvTiQBvUbOfzJKnAEiLqStlWv1uLTT7kEHBfoXrWwi0V8F9LxP46SjxwJYuL16DzgoOICmOF4wh4
9ThigJhbjNhR/BlCuHgpQxrYFH/uweV8sjIHW8B84GLkiR4Js0InzwOipEev9TlwsfQZvp3hFBfO
WoCkPU4ZHfIKqtoUAa4QtATvi/8cLenKabkPCGbuEWv04nS/TNbM+dvX7HvNDV6nxJ3g4DWcXSTH
H2g4MIc1EWuI70BHijq0zJ4ljmDt/c2spuU86svUee2xo9XpBNAZOEe78zHRLb3UTq7EcKyUQU0U
Mhl6ZKNvHyZTNccqyX9kMMouuEuKIzxwvEe2MrlJo5xeXT2wyaKgcHD77bK2Xa5zqcvoMbwB+/F3
JMbKf2efFmbaWwH8Qpsa34EbOJdBqPapWPaNovq7LzlT1B6dvqs3hQCIPwfdwbFHGoOkDV7NESir
x1K06zqPbCx0r+aD7h7TDmMUE+Tpuk/FvO/D6lyjB3hGAm6sKr5rF9ro0JuiULuiVg9AiDuE8El3
JhBu5CyWveQsPIRdDuM7BU29zRoC39xEbdEizWfMLsauClpniwHEfR48Fogl1Wd6J+awCbBfKSve
WZlad8GwhzkePRcB9UOLu7hM3BUBFM25JbNma2v6xb+ffIrHn5NeAZHv3haH4E535oADOiICtKNL
PAN5cJ1gciuaalqb+pYRGDn2mX5qZ0O0m42YnLPKD048qNGsp2uo0AnYC1TNwml7Kr4SdlkboN3s
aArGpoVMI1x2qkL0jfM5PTP2TA5hXXyUkkblFHn2MclVcuZf5PhbV/Jq6mRZN+smzED5u4dTbo9b
MOPoDwbHm1HOV2DILwkEL19l52H8HJfefXRK+hcmncoQo97j/Z5zrUqQINS5xFLJAtqr9UYu33EE
yf4xIqjadr18wUTbPEo61ZZSYL6oSh/40aabyoidr+tSq3jxiuQokEUe/syXGYaTD0jcM2vuVG5Y
GoLJdL4/aqPzpL60F2hRIeDdtFU3QVl6UymqvpqY4SwQyHz+58vI4wAzgV3LiDRGZeZskrTJj30G
aXi0nXI9m8aOZDL7qoD/43/z7X0y+PZNtPV25nB2oYu2a+ukOieamYcFITi5Tb8nl4eSB7bFmtyM
FLxemF4MNIIsZ6CCZ/VqloN3wvQDlZU+9uc8uGv2uk3uF+rJMyxr13eYBRpFOC7Ol+A8O319spZm
uEHFzUl3hfQihnC43S+1sC+hmX+b2fIkc5eZN8WlL6ZbFizBaZhbOFQOShtChk6x6k5l4hSnJun9
J0eN2/tmMC51TbSwvsv6Uv6AbfZoGXwcRJemr7Xj8maElrdGCyx38D/Tg+07znoCAIWueYZO1PQr
rxqdk9VnkHUm7uoF79OprAQjc7+l+IOeh1zSKp6TcjE+6X4ys3BUuFPFkqyCHDNV3STaSdWE1/tF
2SK8dqGcj03aHBi6EgBWNdBdkhHuZ2xPiDWsxHjizqOWSINnXyDREz1a39JdagaGeKaTWixrI/SN
jTHE6bMtXzOAcSi8FfshtKCOKenOKj2aKQQcU0KnUpx6wcgnEezVDU2nGbp6sI1mQ21dFu2HSH+m
8cACbgCBsVGUHU3YtMeFXM3zpC+qzz5ZFCa2nDg9VW5Zb/1qwdyNDuN1pmroHYI11OS122rs/T22
GyJlRXDqLU6AEun1scV7+hDr/8nWIrzarX8WgOZOjt1HLzFu81Vt5dF+GAZANoindkiGUOaaLj52
Wk1bFwQQ0lc7u41KXqH1Ohsn8gnADNrs5gt1vYOg0mHqt/Fgzqe4R7RVxtKFCs1MQGUtjLWmeK97
AigPjkPuBVhkEhc6zWZ3p5CIsmVcEV5DvGffDduKzmlRWvk1z53hCdtTtdNoGKRD1iWInSdaPO2L
vdDLiJPsm9J3/EzxJo1GBiDc99lZoSkZYubsZWX1UYz+33vmeRfVLo4L5lbMd5dDEaA0yxsRrcXs
1TfZmu7OxJ95bEhlvoRzaNN5N1YG4Q2PRUBuj5FYALsaz3u4/+g9DW3alBnZS/o3wWDDilZE9Hk7
pBUIkNK1U3Aw7BW2Jn6mC55j2u2Wvy5HR55S4RI5NtpIYRUYeRGQ85G6Adhs3PIULcAWhxybbTIZ
7Y2kh/1ghzg9qs5/tyVlBWzpcS0WD3WCVtSvbKtRZ8o1dXbsID5MUf6i6nKfBn58WwoRvtpjxAbU
JsZOZEgGS7E0JzPq6m0UkafUeGrdm1b8AxUpYAoEmtd5goyuWmOTkwN0G91od19QAXdvU6FGGhBP
VRiaJ+Uu6dmI1AWpu+6n6t8yxnRCxjq5EgJhyEJ23uudrlRnh9Gf5BVSkjyjBYMz4crwIq2Y2b7P
tBhValfPN6lS+zH1PgPH0Mk948q1DLXP4v4qRE7HirT5BwyEDF04vdBSse3j3J6qPFGgI80ek8WT
2Q9ACXRXi1MLWYatcRV99+JXQcqC6fxo1bwcnAjXMf/iwKD8wLmWkIj7QcsqQHTTKMD94oe7xsu0
ZtPPx71gbnmaLI9NjXWaZjK4Rnv5OS9gNe4YqN7yb5Vthqc8cKKjyijVw1YdrDD7rnto4E6CThqE
bLtxsnRgYFv6j1YQJxc/NgFwcPRtrAEwg1z2AOAJUSBmfD1ydDneuW3Kdj/rhRivHjc2NHGvO0Mc
fY8wQF4TfVGteiRJszjW8ETscNzZbuY8cgOMIIZ0IxMfX36sW0XLsVZ/WqsEt5CO0cv81WPn2GYF
32mY/XISivCegT2mgsM5d8J4r216ZDCfQuag4j3o8vAGJCn+WNn0m081eVdbC9HBNk9AZ92tyMVc
RESJqlVW/HKhe3QCbeWqFbH3+N/TvJbDUYJm+kc+S83B31WMcXHyZMEuUqui76o3YaG9dQxj3vRA
WnhDZbuSZuftLJ/Nt02RJZe6oBjSOgRFkOB6jas3MwT3HiWowrIXrVi9YvCPb/dLOlMQqLSyT3iS
jTfEQYT/3YzOjb4AtjKCDdtvi0zf3WCkzl6UE202SQZaSP8IxhUUAWx/5MLizVSGX29KYyA+qq9o
uC9zTyLxdz2Ww7Gpu+4HE2ruVe+H22I8rYhwePG96qzMiHN4UyzbIPWhshN8tXfMoXnKivXkCn1O
mc3P0rR5v/z42csZ8rvt8JqmEPAXA5hdjSTAi5z22Ht1yL7jzBeOXeE2lODhAtUHR0ThmHFcqIa2
0fxown44BOirHmMOx6ssI/Ijn+RySuPgL50qNOO+D2mNRZPFGP2ZIEMa7VBfXI3p6IxmDZYF0LJh
ZMyGqIaNB0NaZ2nA9MiF+lW49fLsxPYVzKp8FCj7BVTcf88yDLLErZRbwizmH0vxTAvV/SS8m2bq
lI1bkrbcz57eEOxJ541+GjZV+QEGb9iUs2u/5AlUQ4Px+QmKARhYZp59nH3aROUdGkw864L1vYDy
82Lgg1rfH8UJg8L7o5GWH/7ccSM7ZMqJE1tP94uMGxSDLiom/aV+8rKrnss2ymNIWXcnisX8ucsX
8xazY/dJC9CUHZxquZkBDgwmOjF9WXwAA/SiiYsU5dOocnNLXJQ2N04lEh0s+R6agTMSIxD9EkSD
GiP/kEcL2SMhJ4JutJn/GuOl9KazIE8kkBbl0NQfOJwmJ6mriXrk2OM36auCePQJg+QDn7FBMQCi
IhZZd0lnqu+R+byOv663To2CneRTbYVwv2ssNreBUroK/9B6jJ/uF8a2ch/pH8gtbP9m/p1cLJ+x
EQ5Pjo0nMaJj/4RqmdOlrsrSCb4KCcUPSZjkv1O0sPTYW6J3MROsOdf+HktVESLSb1DLAZ/OAh96
mFJbvI03B+WZmw09ouZyvZj+99Tmxdl2w+pjLXuKKQSr3rPqeBGrCaQDCeHVuUzrJ45X4dcwUI81
cKDQJ7Q716nytzphco/igAjCNEZUCK7CXLrNNBmYFlrXI32gkxBgFlJJQG7FeK6Rf2QDuMEB5eAG
8qpznkixSFK3/pHiblvZ0XeDmvnUUCE4bfNUkCiAhYg6eCjbKzRkDgBG70vEWxUJdIIDl+n9wraM
bNdFdUrvLdgMk5mcanLDUNOTsgWX41wNVX6i5jgxEtrCiPUPhGuYX2KJyv1942hjJC4BlfcmM8oj
WSrzD2kW3arNfcYdFBepAam5XXTOhoNOb5E+wnOM5UcsWBb//zc5js3DOPnNq4NaErJJfrLIeofF
vVF1SASniR5gnkvx6mJOIgC0Fdv704EoEhgS4gUMFzxEj2m6E03eV10Nj7E9lO9jWzW71vCQYZNe
+Rp58y+7Fc61TZ38Af+ZvOYE9zKMN4geWpDsrftyyjbpbF6YBeMM0X3RmviPJw2S4dzI1wwnbJ8m
S2VH2ESAyWKXbwk7Yz/kvJ250Z8tf5oBC9ILzbPO+WUm8xf1af3coWr2l/aR5a7aA/Ak0zCr2sfW
ZYExlrja5Ra9cRpROJY1ZFy2HMiAIeNCnOk8j4v3nhj2pV9U/ruFmhWSiAgSyHymbhfPiCl09B3K
a+kzUXBhDDw1pZZB1n76S5T9bqgpGk2b6YPXpMt5kC6mI/2y5u50IgQs29lI6JDD9ta2susvbCE4
A8vwwNLjHSPGvOtwcYcXk75Ng4n3gyEuAhaBRT5sE+tEiyXfLLhxb1P17TECW8EJGT8oAmBTu24t
d97EGxyXZb/trTK+ADiKL16g0wT/e273yUtD02J//9J/X78/Ip6EmYoBVsnPg3ELzMbB3WQu1/8u
Luk5V1cFfxKSgPb3r0dqmBgSiG/T6lJjP9OEPk2ol0+zaq1D0EvxDIN0eOt/NSSAkq9g49RsuvnG
K820ziO6m1WteSREDutv58c/BvBI6zCS6UFoXn7TtXtMX3tzorSAiOI8B0FwYXOYfwwMQqkzBPCx
0n8pE6Q8lv2ntPFVhGYv36yEDT4e270SoL/u51Uk+fLQT+62ZG7L7YZqrvVpGd6bErUJ92PGE/Nc
20b3lAY78Q6fuv9dzYI0r4RuglBldkJKwcdBwYUc6NXdL6M5wdlAYMsL/kZb4OCXvX9x9cUYzMpc
T631l8+lBLtvleb635/gkN61o4kR/P9/N7ivBVzAQhkytNVtcpc/NDysw/3Z/UJIu9izHVbsNCWZ
QV2PlqtR00mJhjQcG9flgPMX+UBjH2mbP7VpIB/vX7pfsjIS3Pzgdv7PH7hB9yZU/dhUoLe9Loou
xmKHEFeyD2+p++NgDnLDq7tQaFl/x2SuP3Ev0f1fQnWonTz/nNeZnl+WUomD21Q3ilU6w64ln1t7
4PS9CPmOYoZPmGFWbzExQktDsG1fzT9H5bcbrNoMtuH1HWDTbWccvS/LWLJHB7O9vVfXSXFCJb0q
49A+dlmN3rEjBzSbm0DgFGVJp1f1R3oRJzCr6PbhjEwCjtxfOFbaeNeU0G3s5sPUYeQh8KxWlC8Q
WdqVXfEM5ChDb0BNjNAXLGOkc8lbmoSr2rT/TuqD1j9HU8tNdlmHC5D6EmmyTEiYTobkaFtIpw2z
ObrafcxIy0dHmOk1FY0qYU9BE31yrDCx5Du0g2XvogqwUYKQ7QQPDSPo0myN5MtmErwnURXQHZNx
RCvryIWkqhLc5z7lpodmjuE2ho4KmCJolvJk2u0tGDskTS15T+WMtrrjBilHIitdH0mwY9hE6vnT
A0Nkgu5aTqJGr+1pdOmQvXdPKqgZhuu/SKDwihYF6VaG97vQ3U/ZI8pnxL/qRQO3g4Phpm6p2aKI
M/IY/pnofzvUmSv8wUxpgBQ3Q1FfcVzBNKa9F/iPs20kADE972Cq9BBLkCUMQCtigO2dB1Nl5TU1
iJLpTA9zeMwxr5UJSXp1tXQYU10LHWEebRaHo3WPHM0XLUBMDC+KzB/Q++GvMKBtQ05rhxRCWz/l
/Bkgf3soTFFd5gqpcii7Yd9hR85GbKE0II9TK/OnpWO5iJnnVpJWmLbA+zI5DEF+bvviXIftuOqo
04lzsqFgxOyR9N/Wc//dBCSOUFMD2C3DW2/Y/tkkYKTyeoAqA6f8uMKpTTVDx9Ikab7HxqtjC9kk
Dokwd+VE8In0WmNbOiZYn3iqWfAxdTnQ6FddXv80TQAS2UBaW2hVwSaQFd9Ba9MQ19hNq1UUomFV
qKQnZcufhjmsAr9NVu2SAA8W7SFHybEvYxyag32LmN2+eZHCdzH39NqQrtsuokWnC25ohWl+a6Lo
EpDTaU7saByCtmY6+od6sB7pwWQ7hpEPBkj+Q1DG8WGojXXDmWbtkTOA0Qv82pIBAZkD7zNq8lUn
7W4zLtLdxxV5jd8BvvHnAMLl2FfxYelhBUiPX7nDHngsOjwKYSIeMi37xivjEDmORyQnyM9NzyNE
xibsaJdiOqrnHtxL6E6AWxk/zw9NOTWoJ9Jn6AZMrvLhDxi7n0A4iFvM7W5b1dPjVGGSwyCaaY6l
QJm1nt3p05MRZMSUDFJUzkfPSd8Q7MkNxDPWooHCdXS+OURtLMv5o9BErH21UNJMW7mkYmsPbaeH
pOlacQgmk7mSWMnyrWkTeBrUiCYzgHFM+sAtgiBk1LdQxNn5W2owOi5Ip8ehSqux/CaPRW7d0eof
bXSkroSWuFTdN45z571ioSx9e7cswUeSYxZtZgaVDkbM4xRbn4aLja5Uzi2MRY5pDgO2Ecnv2HV5
pSPjp0+jdFtM/d6NhqcKqjBlcbZNG3wWR+H66aPPCala/LPg2P/Tjrpd0iXkxrL2gori8ybr79Yb
voOUKSSZIT3hXGRiVHO9Ay3wK3KLr8nJNAhEg5Ggrq8i1FyXUt8KnmmLjQNPFtHL0ByAAX8sbMsD
IROb3n2t6B882gkE/tACtQDFfmtFpTzHcYBwupkAqJBYwwbAUmVVkG1seF81Om0144gwiWR8aEsy
I4hph+ixalX1RTTMNbZVdYOsTs84AXBEVwNQZJP+aTXYRzFHpIsr6rUgfw/G6KEzjf7Yj+pxLuS5
EsjgmRHdPAtOufSX+NBZKtbybu1XpuQACorSYLj0ZFM9pAnSb3PIn0nQwfMeVD+HGh3GXGMCDZah
XkeWtVmaQh6hHyJ6Tk4F6HGt5rlObnHz+y7eVCo8pbX4a9D62RRjtU/HzDg2sxccFbceTZ1lWWPg
H+nsNJQd5Yjwu0eNDHj9rwH8EfSXf6o7L0aTbn7wSfqoiRFFfuxvPQUHRbbk90lvLHZ60NG2goxp
CxWfLFGkGQ48kT7/A3MNVmG8IgoOM7UgbdN/b8lg32Z5/5LWhn/sgse6+X+Uncly5EyaXV9F1muh
BDhmWXcvYp6DEckpuYFxxAw4AMf49DrIkrX0l0zV0uJnFTOTZDAC4XC/373nkrQmJyKXuEpxIdlM
MHzq6ZdD716zCiLNGPZ44Fh3NuaD1nDvQGMK77WPV1IwkGe/J/Zmo2V7Qoak+KP6pGeFf6HwKV4H
HmUN1r0NaYCArH6eBO81ox6TszZoP0OmrpL02Vbq1EeMvfEji+IF5QVfVJD+yLZ7Kmra+SZxMSOy
7ER0pIX9mR3hTDo14d74HLJTSMZ19XtQoGlavX+tRsc9GA3ZtJ4/J1gL1zZjxzgZvHeicjzc/Klk
EK/0Ype7vD9ctWPCvnb72Djy1voF0IdTRtZwyBoJFECIwzy/TUatPyRYwrykcPbgp0+O218c3P8H
fApwwYP4kPsDDRUhSROlVcWhjeN2kxdcSzS5L4aRc0ZQ5Ze0dzYEGb6mUH9QHf2IYSnOXpMeqjrc
OdQDvnizPQSbToZdOn7z/ZgHFVN3yd/96oOwQLRiWcczJ5BwF6UWJxsaBfWLGJ9om8dcGp1sV8ec
WLIGC5OIkrDwi8BP1/Q7OTyy66Shd0NcfPhwfBKaXte2ype6LlCbRam2nmDnUWm9TpVniL9M2bS5
a87ZkpzfC3BQTi2wi2AZ6cr8G4mwu3QKb6tFhwIC1tKf4/iYLFfwWW+TQ/3F5Ca3jhBYMJwm9VFI
SiRyx9o0ub6VWfgW6PKrsAfcTGARkN7hQhjJpdCtdMdAYZFqW01rEXi1MFsL8hdbJi23ThPPUOoS
r/wQiXyLh+5TDjbOGiI5G8TaHjPzeO5rELFuJn9I5P0kZnEjDUUSgZnAzhvYEXbKZ7zvx/JgDLU8
sGdihHyuyL8spA/hhz5aQOugazces4pHOYgXA7owUe6iXqEuZwHg7SItAyLP0x1zLQnqtNilMWDS
qPNuCd25HAd8kEzAKNbC6zGB2TjIbKtdKjns8w511jXohwnYCN5ri9mBocOzHOZm3HDF6OoWG+AQ
WuTTpW2HR1U31r7Xuq3TuEun9qZTnae4q2rfudoS9Xa6Rphkv7peuxEAX/fU0TwpVq56BlAK55HL
urlU2OwnGlltp/M2/Y8KDbUWFlAHhYukxCmsOl/upSCsYg3RKWlKPlTh1iUeO5HXOvtsrhYq7ei3
kM6mtnMAjdTYeqE0rjIP9Cv4buVp4c6HIXkwinSDm4qtzzg9RxOE0dpK34j8aL8so1H7ELPLYgic
F8XYbpUGxh0BwcGMZmc7nCb2bmw8cApU4ri8S3YMaqEbS8gkgTn0V9o6WcOUeeC4/F+jnsGQRRPn
AmT9Bqxlv6/IoiYhrT6jjgoGYy4m1K4hiNg9RnVqYvJQXoj6mY9OKY+dCw1rMFe4e4SJnXcwrkMR
JbsidvecpTdl5jNcYZS5C1NaFMrp7qQBB3kLzXHc/PP+LMOhHav8j0Y+9CHPFA4kJd9whQ35bv77
z/d7jJL9b/9i/FeMVy74PQLa9UTTjNcCzolSy117NOow/cJX4nJHxDQYFuuGpxp3Mw6BovV+idH+
oObdE7HJ0AznSRoPl3/+6MT/0e3lmbbODzBM4pAOI9i/PjpQMZx9RsWjC7lvpMkArT/MgltrbwgX
8lQ2bryxc32dp9Z4N0yFsyF+sY3ozG1H2zQSqh7q24nogAGahZWkECjLubaj/kN/mcjxkEWW/0kp
mWXMBXl/eVZ9T3c84bqOqesuMtpfH3fdOKB/shb03p+BCRza9ELeG/+ZPzonfFr5ncXpnShpsZvm
CtM/nhh4OfDBNIvmINJzDK7tHh2uHjfaWDu0hvvNoR66NW6k9NES6WPoj/kmxDfM0KrdsIq3+B1z
/U7EUb+3BLu0BgbdRFibFgvICHrlAWlEhtTt7tQWSU+WuBGwH+xoZSuQoISVgEFa1BmUJXiBwItP
GL7zY1hOw6oiRcFGyVy3QVU+qNZofvEEWIC7aIDQJKCvJpHMwg0Uykwv4mMM93CJf84mOtnHLNkD
TBqVxKyK0Np2DVguGHJknyrpeby6NlS2ihg6Zy117ArIRGlszANeuJul365BsLE2iNQ/hAQCIc6C
tOV7CHJOQtsmpdmcJ6eMtlY0hkvqwtUGP311sKUGg3/+8OdTMOrPCT7Gzf/6oywqog3a2TOsBuZi
KkVG4yZBH9X8VX++/s+XupFDjwG9MVYwRVdn/lAVRICFaCmCl0QwSo6mBpjulTcWjDcZM7EGiM+q
b7wHDP+LahYT67D3fqEOUe5hADsXnH7STo1A0vmQNXAnWhtnPgG2yx/pSxrmuDc6rCQhQsZ60IqM
LXhLFQk1uujgZHP/fHAM5wk/srUlK5WsSfOUkFYqd+c32meTdDk5ZEgflF6Whz+fWml8HRnHeI0+
HKY8v7fKrnZoteio2mVS9GJNpjh3PlZQCGKvBnvB/RiZENsNmdBoAGZ/aEbnJmqJdcOj6QHsRHD6
86GoMiAVbgPW1KJHOtdL9sS6ojmGfdat7qX5FANU9LVk+jUVhcBQOIlVyF7KiEL3LfRFT24LBIoZ
0tEjBkZNquqXTkxzTYbizYwTh//Ia+FP1oOQ59TzvasSpfXQjBc3tbSN3Sr/4A0YCvpaAa41nYEj
tW0eaKOB8i7r8fQwcFWeyCjXuJztEH5AU6sNI5CgXUxubJ0U5zJtHpYS9coOf3yY3GxRYKbjoIXF
hUKxivFh/Q10lC5TN1dkMuRSVL1xGEy/ZHYyanfUEsaiqKFLJMoEoZo6haIyhmU6v0/U/O4o1n7o
ZDua/MqXThbpImS8Zda5vFtgBeFkTFQpzCABJkr+ySYAse5ZzmnUqiDj0zEGWFd/9QzAF1YniGfB
sX7IQtICZVG6q8iZzzB0LxO7cDGyTXmzdN2hPgjittR1sxw10GVrjyB1gr+CcWx8GL3wq+EOgTtl
PE2ThZMXVr0QFUUZTrlXXlLvhS/ZmqN+7bQxbi5x0JAlLXGSBZXPxGT+s4T1hv4yoid143FUYQuN
A9SrKl5XzTy6mn+haC7l0crohIfiM7DTgWH2mU2DdQosG/tqVvxmDm8f3aAPoR3VBALTJl/XFpHI
kbNnMDfCmtLieKIXzTqmhWs75AUGDM34xk0xvkYzLt0vcwu2YM8AB0ZwYw9EjXGD51ip8Hl6fvRD
alfsmFvKfQ5FctWz3CybUYPp2evyITGncEdk9uhmfnM149pmsyrTJ7qxCZ+pQ2nl2QlzYbLpGk+/
aC4yh1f72cF0cfFaZX82SYETSTUpdSkTyDbjIfWS5Hc7A5zHtHWpMTBQNfA7EEfHyyGC9uNPDojC
12mRaC/UDQwwqg7eiCkIfqzdPuP2PSK4+Ts/H9xtrKufLuryW5wN1aUwdHehTLO94GC01qMy45Pd
p+OuE93vskP56HrCwoM7rHKCmWPgNC9N8RpbWHZDkzNG3Wcl+xMImFl3UXY7T1e0cktco7t6jn8I
IuMcU6FyDQJL24+FV1MoEi30wGTvADXrwl6KidzEqcPoC438W91t8rKdn9B5VGkSTNMoU0D/d74k
bKFT0kONUmHYH+r5g4WCtmw7Ya+hmXAHdStjx7Atf5ygc+9cDhx0A7FVNAPQTJmAMQQacx/Tj7HS
kAs+tG4HYqc4otVU29wOpmU44lZC48dpnedni2fhJe8DgKZBMBwY1Iq/N/7+t8/hv4ff5cPfb/zN
v/8rn3+WcqxjhMN/+PTfL++d+q7+df6a//g3f/2Kf99+l5f3/Lv5p//o/Gvz+I//4C/flB/8Px/Y
6l29/+UTgnexGm9ojeP9u2kz9ecB8CvM//L/9S//y/ef7/L4z7u/TSqz/+/d30hZ4Xsdv//v7d/z
V/y9/Vt4f3NAOMP8c21DCJ3+5P67Uf/2L0L8zXQNw/bISni2ac+b2YJxYfRv/2JZfxNEsiiYtgUI
D2GyI8P79+evjL8Ji+Svj18Andt1/r+6v/9a/c3sQaBNMma3fd0Ulmv9Q3lz3jOJE11rLwvHfPN0
n10vNnTPVf/JHtLkN/qHTaRl8huxz9YtW5im4/h/3URWoz3Ktu8pxIEmb2qAE/uvcN7kGT6xhVJ+
wkf/aUco6qx53z2tI/mMQU4SALPKrx60GmJC7DBojwx3iYvqJWSoGQ11vq8QqgjxjTUATk2C1zKu
ozMLRwmFKSM6MuWpd6cB7uLk/rUPSdjADlpihn+FzIXFA3A2o4TiECTVErEObqOLBTKozZehvOHT
ypFZvc+J2uVpUBOumMfU1G8jGROJHJ01o9o7pgccLm2/4pbkcudRKp3hHkm8+LFxUKo7TAe4161l
gWTJJszZcTvYNQJ2Uy5Dh3JI5ylzhbfgMKIvMwdmjgjHfWX2r8wkIFWiY5FIRy2zkZezYa+ks8Mu
+lvq9k8a2NcGLhE0C7WZ4c8obQR+yl4ugdZMy8EgSpZwQKd78tQm471s5Dv3XyzDx8aDghHkBKFT
J74SoGQ0dZTC/erlpZv6D+H75tLUOaH7xqqycN6C2VV//4qhHs9gRp+JBOXL2mTdi0nBRuWmnGxm
1rGVL1DDiUzXV/h9eyc033t3gjdR7HM8KQvdzN5kxp3VOUM/bbdxhpnAQCbxLTyPgaaj+uQ+5R2E
DZzhtQciDxJn+l2zAViVWflZsw9sYNH6JuyVjkwKoAQwaw6SMU57/FVsnWDs9YSbejowtZQ0N/zU
RZV4zXKQRrKSBozUdoSWBZuHFMRLnQD/z2Hx834kgwTylB/iL1C6e4C4T5qvXut8GhhNwOvI6VXa
UKkMF+fADgwrNNtonPn9DxiL/dTQLZiyU2wT8ME1hCSTxRbsjfqoax98BJ4kszTxgMxY7xwBarYZ
lSZFUdAutHWRkW3vAwt+iLv1G9T/BNSD0iSxeCbTMfAu5qEHimfgFxC6Aptqwj5nspQYU0dBkB/i
cT5Q5IXqNovAOkrXg5UXHCj4VDTEdW37STJJWPm4deF+4T6Bm7pMM5fqD/s6QgcgZUQGDCQbeZ8h
3iP3EUljp944v7S6eO388KnhxREq22s6w/pkXOZDNnPQxkUDrW7ltfqPW3sXiHs/BI1+DTEGc+zm
kBlliCEKdbmiNcCPhj8GlMPcEScsSO9oZL8sR30xLEKoKbyD3vB/BHc9LomtFD3u5kKBKdFouOnt
Z1UxtW+09Ia19tqMQA4CXX0J1VyKrjoOVQborJtjc5AuIZJrlHhxfMMbs2q4R/tKZlv6frmSi2UV
ed4q8YpD399tPLhm71Gv5tpLbME4H+v+nUmEXKlajnugEURuXPnE/fnHwMef+Sm64czVSxMgE04Q
4JsbLIJj+IdC0A1j/Av1m64isk2DQ6n3ULlYikmR58aqN5oPrzOeGOmDV+4JcrnFjTXvVnZyb1r6
0fQ/cWczHEgpGiujYEdq7trbztaYfgV6/+YDTYFiMd36PnugmKyt/ZvpWwwC+20l/YqHMDA6igOw
204DLBP2xiTZ1IY40Ae06LxiNuyAg+kL/5MuLBhsJedpO6x+IbCoDdYCZhEjV2nSQnbF/idz5K3s
z9hCQ99oi9bCo0mxoOaTovPbHaE/KuZmIxnRQtD357x0tEU1kGMRELd2U3BuAXp4lH4mwRtW7EOc
2Q8Jsl00YEKrXrBDneAkPRVYDIVUW2SrtYSkpHftMdC7jTLW+Jv29TSsHcRUThPkc9oHtMb32GXU
6mOjE9ZK6sFvG7gDJWZMR52Nrg8flSq6VZJjaRwSkK5sPD3/paK0U1k7j8FO4jF4MsOW6ZpHga1N
5MMOfaAL7DINoNoAeRSnVB6MVVXXgrWfpTc6tlF+7D1ueEnnbrBlYG/HpBK52UFLzA9KuHQS/NvI
13ZmC/YsSvzzWBfXpoSaoYID5wEVmlsKU86wLLZOEJ8C3pSpOT2yiUDSIGChY/4v1QDwP9M/Ya+s
VGow4mxgPJlfAO8o0qu0Lw8BEQSHcwWV11XJhRLBHf3vnJOYaLBQX0rKNpin11+iw46T+m+5etdH
4ogc/byeE8JwbTG10TNArYRdvCtcKeCKgRUgKVP58tUCQWSi/dCU8jdy93OlDfeqr19FN70A8t9z
H7Lw6SIfm7s/NxK5baD/SPEiLoFiWEUTzbho4xcxz4Hp+f7q2bZ2E0R2l2yL6a2pSu3caa/65Axz
9j6p8lrQV28Y7S2LngbMHrHfXmvfpjzEu0V+fVAR/wmQADlIIKs6NwJEV0Y5YiL0Q2FlXxGdMlNV
nFOCbfV0EVV2aSwqkgvqyUf7Oaqnh6rF0kIxAyOd2I2Pzk/cS6pCyGD2sf97dk934pK41SYtycO5
pXoVE2HfgVgY1YgFw60oBpLGALy25dZq45N0w/fKtd8F/BKz1ddwwraNqnZjBFOFUrS68R8LjqTU
e3BOtPpn8OFbbRLvDf73xFNvXsRCMuA2LkhBF+JNG4pvMsknnSpV7j5LdJm7XeusrXhK8xobAd0C
G0qV1xbFqlHjPKoey6RxN9vmQYu0x96SN8+9lGb4GPb+B44fBTACHT7Nbm6hw6619kExHS16bBd6
Ydy4XRJRs3CJuScRyE+bIcfCKf0Po/JPXz6ugogB+8LSifQkGCenNyX0syN6HAwz5LFL1nY9vgXe
+BUF0Ymc6Dfm9pzlLKHb2LoJNkHdGNJ+nY7kUEZrW5KWHD33KcZTuYibEghhso8kgd+i26GFb8rm
ca4etlPdWpEqh4AvnTMe/1f67d8twAXke8glQ1WaNI1JYfEU5uHvAN/tYvA5SxlyM6Q4xCkQj8Pm
7HqU2BNGJZj1Ukc30lEM4hc1Lx81WL/Qo45x48ll4mBOlq9ydLdROPzuU8qE66BYsd97tVS7RcBH
phGXMvZ2zgCdN5yarcMak/rzrq9uj8gsN898Cqv+qem9tWNAvKI/EPZ2/MZlzli90F+MnAOomxPB
NxpmTopqtnaZSY+QgPvbmMydEP0uMZjI6d2eVsHnsgapK2ZsT898xPVWRdveh3Y8lzZknhgXMVgx
vQsP1uitcrPfJjI++RLjz1Yl2mMovHMY1FTMhNxVmKxy76YoGwR7/g5rZS/Am9g0FPUeo6oQEZe3
J+B2bK+C7fi4lFD9XIG70tBJapfrOnOeqAolyRNcumL47erhtpfaJ0dtQGkoXFZPoAXqzvxfyo7C
w6LsG+N5rMqV4djQEJNVo9m3qBnPckrPFSttPbyOcit4MoU9HYrUf6Wnb9kJ86E3gQaEBr3w/Sod
04fWwuI8MNbyxaMB5pLgMennZMWM5lQk2j7UCcEY/Q1SK8S0yfjEq75hzDXgu4nFeCnBdwVb8IWs
HuZvJsK7wC1vdM8sLFqC/MlceW8WxnBofJfaFGvsns8txkNKpA69aa6IDZKbcbaAuq81VoQgS06Z
UEs3rC+iz/exyNdSnGylH0qiu3Rbslhc8CevyTAzhwGyV6ZL347WqO2HmgUwEP6+hQ+T9qgj9lqv
g5OFi8Mc1GH+X+GM156eaDnXZdngdNp8E7MgdqV+BqCyHEdzzxzw5NXEAnlwNddvawM7oAiCKi8K
avPD/OcQFkY6B4c8O8CLfvBKPMBm9zy/Ch47Bi2Ntj49nBIPc0btG8WWO9f6Ijr12OCe8SgcDEhr
MG3f1rjPInzuPeV4AIXogYJ0MsS3QcsQUIKlwLTsyDtK8lpz0m31HDfhoQPi48BbyTTtgUtyg5a+
DilhNqTc9nZ98MGme0Avq46KziH+Ynna+aus9ddGRilrlJzm79JkzRujN8qz2DVY26wCE9lR3Gq6
uwhorAOPMENZzkKUUc+XHzMup7KyjVk754ztXl29p5tQ9MxI9/oU3L3ZQ/eHsMp4MuyufdQfewBH
muOvap50wdXVFNOqsYD9qfgi0oOhRi6kfG12BDfYb84/E/2IClleY78P113jsERyAGOGgDI7633+
rcmIe5j1ukACwqG7bRhJjFw25pBvQMytiHOOcJdLq7xVUlHADKBY+cRK4lMNfJd9z14FX5SrEv2N
jgUYiYnDBM+hiQXOe1B8fWCWmxQ7VMSodRz6Da0Hy4A7fDufgqmiC8bsmTwaBfb6LorGEzrBqowz
OrpohIc+kOnDSbHf4mx4xny0ArLyTLZnrcGD1Afr2grnLPxxBdFsA3cHM19NdJO6EHM4aiZstYlO
SlijkbK3tS7WthZtuTOcENuWxEBlJTbEeNhtNufS586mEbYeyVLyxo8gHxlcOTljycnU9nb8PNco
GcOr8sXGUL8Ll/fFgts1WA8XNggDG+xgRC9QtbUHG8gnI8Rtm/lHFTE44np223xNUnvtt826AYpn
zk4Ggt8Tqih1ul4dbsYwgPVGNzApY9GNZ3/wsB3UqKMRN5VN2M3xsv5MfeHGk+7dG50ziRNMNgl+
dMJ0dr8BoXjFkuDb/oo80r7R/FtR0H7EfGPlzsRtG1xtnN8wTe87o9wXuDDggW6LBsZvZhIXFJsg
dGkhNPcO1SEcJVZNC0aQ3tKO04/VAameYfFcW/N6ZnDE7efCrsDYUCS4CeqPREKJMJrZi7GenwjU
mhmjvhM6MACfMisfOD5MoBdZQomf3pwuP+Cw2FEJuZy/VeSOu4F78Bg1rJPu1kzxJfSEQBw8Gaa8
Z+ZzFunbeS2srPhYG+owqmQh7GAZW/EZJeVmyumVASlH4eYYpOopUHSC05L6NDB6piOZcnntrjSx
tcytWWbemtqSE1aDdikss6MQxOd0gUd0HOXOKepjVltvsvDvgXSeC4SchT6W37U/Bksbso/dOl9W
j+oqq8fSQhbOctGtpnHe0Qbg45rER+nt3v78nWuMYkk9N2ELLB3p8Mi7SywZFDJr4o5Q9TNnG5gd
3DeP0SzjBq83n0PtRwo6tjLPQh4yGEMxC4XUkxNhiGvtXvTTc6anPAsDZ77GvyPQ/EzOFkfhKS5B
ocLRpTppcmmE5Si1HGOjWkw80noLdey5IAO+hF+3NSqIjC7Hk8TW5m4V7UjFFkxhH9WuUq0gYcD3
GbqOujJv3WPVWLh6Deev77a6b75NNGRugGtMi1qnXKr8sbT5h08BB0lqTpdmJr4NNee/gZks6FSY
FhpvTbJrLG16eA8jViZAqbCAvid0uqX0sSkS6OG24pr7SlPv9dzZZzxjo6LXp8gEN9IgX1ExCU6t
79BKMAdg7zYuruttS0d0rCUSY+h0yjMaHA0WsqAcs6vN2HR+TV3gmisyiN+R4PW3e/duONl3mZBo
EROaUebkP2ZHpUrEbzLVPFF4vPd1N/xUlOBQrDahD1DGIUHmzusFJW2d/9R22pU9IOx9nt6Qeoe1
quJXwloBXh4eaq/MZysKePCc33rzDYjzVXd5NFb6TQPHtSKlDReSYgJ3LDDsJ9tSV+/K54nU0FcQ
hoJHYhSQxVjjyZgtdROStW3Elzy96CaQJsILIcTB9yJo7tJWAq0g/FSzC7qGzVkkV4cNE83MILcr
nm0w+DtdTz99n5uAAxUVRbfYDQ6ljyO8CoyRXrwdWrV13JTmB1qSBFjugROCHDjrufxyqIS45vXF
pLewasBcZ6UVboyJE5mNLXWt9dHGGUcaxfvXuuNVp7OGxKhk/nwLRoSMGqgpA/Lwpw8tc6Wzni/d
qsBb9DTi6tw3Kn0GplEAVzqXvIO2pQlvY+oKDMfBwGTecF5BIVJ1lPvVEfznKoneRzMmuRHwG8gc
+0LgyqPWVluqsD4o0/w0aVtcMbLd9iH542Rr1NG46dP8rBwedhjSasMO47F0HqzQqY56oK0pYzOO
teMwLlYFtUO+3Jhj/DOCnjaVe9Ny9jgN3nKLNvlNixk9AAG91fEILvsy+aJxBzRwaD/lQcevPCC/
VQygkYY/Rlt7I1jO6KlYktHBYzk/pXqh3eMIZHqdsbVXPGWKfdIqdjdRjMXRpdoA6cTVqemIoWPM
59+aFlSyjrRib5rKvSubz6FSY5ds+fI+LAR793FXRBwCJ4euXzPHXu8RyXKExLJ3LQb6Q6KhH7Ed
F7zhpDYt6MjjnurZHbZhNlIVulquETCfX9om6Cmv0929w8h4VVXym6nxtxTwt8sAxoXkaVBJ+Dsm
UEJCRcPUQA/TEdPlxplGfeEMSJVh0h9EnXzq6d4ljrQE/8T1zaqUC9lseDN9mxYNNZVnvaa24V5y
gZbPyjxQAKjVkYL5m50z1XTYxMlz1dM1yBP3INrhXtrJe14w0ZpG7qWhh8Nu6ARtXrohlhoOkIVz
iyhEtG1EV8a6R5P3cWjFHJUy4tnzT2kVKwI1b29JjY20wqHU8xgtNliMf6kei4uz48uTjIjN5FXd
rMl3JhLstwVVtymTX/BDAUMrIm+x312z3IET94n7PV22lXHMM7YSMd8ssVn6esYNxXwr8ckrrQBN
txhR6zfJdJEIHAuRoCJoYxnz5VFGsIwVkuNE/RASKwiyzsGP6qFlZgDmui77DGtWKCPttl03J6Z0
3GaMyUVbr1SUfzO//Q6snmcCuweOtXUGU2EaLSg7EcAo+quWbQwGFzYJeN5ZFXSCX8gc3MjotoYX
l2577AQ6tVcXt8nMra1MbKYJ7F1P3an14YaDHDM3/E7kbsnn8Cy7/nylwuCDZnEJOvYOZjF804ZB
O4mu7+iHZckyqdMcM/QwlXTc/J0dDI8BwZwf7WC3GSv726h4miqy00taOrdW1/3qspkSyNvHmvTL
kKVMxvurW3p3OyVeE+u87RyHDzlmPl6PdDPFrsNuN3zmbM++g2qsBaw2YzEOGNFEsR+h8sH1EEDE
q+4lRtvf1w0qHfg7Fz+lns8h1NT99me4WzOmFGUMLgeY4WMee00SudRJdH9X2y0hFryeq8Jy1oFr
ocyanFVC7vMLb6w3+BsWJOis32DuHpsxeu1NL9g04cjm1QJ1XkaPfqhL6gA6LK4udY+trWEuHZv3
NIA2k9SPhsW3d3v6/Sac4l41fSrBzTtwim8yhTMd1wQuzYXigLY9VKP7MuXMf4ZOSzbSZctSIn+5
Fg2pqea9lKGzSQx73/Ys0vNlYg3j1RaOxbGNC1mYvPwKOPISM8Kl1QjKjljjHajtrQ93RTH9XXdD
sw1TcR2YYmLvze+T9mFTI7o2LDoMbcsi52zTJgFNs1xnBNsZnEE/UgaN6lNGJ1j7qBlhffKi8sVS
qbXFe/eqmbiCo2AmPUyQcquufc1od8eBWTqXsG4+AjEAXmBkums196ZkqJ94inT87+6LFZpYi1FX
Uz+nCTfXBop3QOxBe3NXcYiol0SNt0m7/Yg4srbzBimVyB/GfDzvdlwNN7/PYUYxmFvFsywqMXVD
AGlvRkebgwal2izYaorImFnFEIeA0S6qOm+BsTEsoSzmK4tayIFmei7b7FWfOvOhyB9dyHwoThqu
AGhXhclpiXCndaj1T9uN2xOlNVx21sgePmqWFc6u1UA/EpPKfFP1wEPCDm6/RwUVU9d+hW6JgbdI
blYcUSI4t0W71CEKux3I//aPvuZAWFDVe56OZytmSADgiKFPhd+Fk9kzmWAUZVV3O+xj92jkmKx1
pH2ioeAYG3OCL4Now7WD9z/sb0lRVstoolNNufYnXgXQMRMAhM7Z1R1qU1C6BjckIhUDvUlpHvKj
bHzhGkn/ybGcnQ6PStjW1ams1yHFXJn4UURozHzsi1IuezZL8Pw69KvApTtzJ8cgPnYWgzNHlQeW
gSaZTjITb6Ewgw21h5t+kvQjpKDqJUexPnsia0NYS6p9TjseR/JRbU31nkwGhhgKTISlAQegAnAa
MKKHAejC2SGjZQPzEDw1zxTARyiQbhbvuhST6dBwwxC2dtSeI+SeZfhUDiDC7xiSjFXLnmMxcAdd
Cs4KZQCprQvxhxBjCMXwm33Q2FdvWhY/jJJ6d1+SmcVqiZNbPUGSNvZR9+TNvOsU+6XZ1N2S0yOr
UDq9+oPhAKmxtkHTx5xdqYzqUVM1O3sH3JDx3rDzreW+BzaBthZE8RL0zKtZU5EbIc0RwcK5D4dl
4WT4b+uKCwIOykav2nrZ+QhPac2JsSeJ0NcJh7gwLde5NW059cyzbDalEzpqX3PrjLX0wAYTqrhg
LUICXyr6x4gusVPQXUafg2hXlOfJgEIqF0vpqp7rAgKhRxtdG17hLrorYnK4tqkt1pill7gTmV9X
v/XIMQF7MPi0C65eTYaUMHMwm9LaPyfNqVMlhmtas1MLmprZppDb2q/UgRmQywQiPJcgF1O9a5zo
3eaZdaw03cGkceixyN+Bi3mwi4Yzt55oB+ydwil2rE4XcZDSzD2RgvWghxG9HI21bGKxl/pUHjUP
edItmf+NIoI+DwTeceeu8ARlOOS9A0WROUHIMEqyG5DIqHpSrbMax37gf2NZ4habYg5X1UfYZdPG
K+c5V6jtTdFT8+WwW3K6o5Ds0Rodt5Jobkxeyv2Q/xiJ+s10Op1fDOqNC/FLtka4YYbIIV2VH6N/
xvKEHdYHZ1FVyQPpyfYU7tPGiw5xMJ6amK3rEM5VdciBSurhJtDsF+XNzC8gXzU0AtPKCAy2FCDj
aF9261xC9AQYS4NYAk1rNMH6MPOOUvYKooj3vhXda6r+EOrYJUS5ug0y+SgmQK/aHCdKHBPEHMVr
7mT2hwCsRDgQDKwh1FEMzj8gd+EznS48fP5Bh4FteonHXwE2hlVFIQfJGZeK6y7eMg+9E+gY1j4c
t42W7ihPZ4VxdcxaIy7xpNKZUeI2L6zw4NrEvPld1IZfPOfEApo9CiAkSffYOt0a/CbVdVHDLgis
hyYrfQVfCxN7aJ2DKbmHLrxil+BOS3U2rCZ/b1fuI8FMSPnpkBEI1E6xLP8He2eyHLmRZdFfaes9
ygAH4HBf9CbmCAbnOTewJJnEPM/4+j4IqatTajN9QS9kJRXJGAH35+/dey60J4d7QWGUQ3RQbnxC
oPF5pCc87VBtBBYpM/iMoShsY0liiS5e2EYl9oP9iMiYhgRJJ178CvJFHyNj8F4qc3gVJDxt7diS
4M9ArgUDcbZZO807KbL3vkOUPc0s6iqpNpo1cZ00LJd9UdG6IaCV/ti1rvqrLqD4GBVBcSI0txJq
JTcg0H3Pv1GKOV1jEOJSLilmCNsZsQpvPqCAOPty5OmWTJQMDuYG0+wTxAmEz73HqDwkXksC56kC
xISZETGKqMerJu7WloURqfaYITJQOFuAU3XWnPHy0Gov6fXXZZRuGqL/7GyJwMxvND0MHJ2Yk2Lz
WTSLHazliGHW/FsVkk9pJ9gcaBYAJ8cF3tP10AraftnxaEnFluUQoRGOhrMjQXtbK5KULqEhCZZ4
aoqi2aXxOJPmxQbfmi7qo8Dc1kYNFpNJzl5YtGcnmF0krbCjjwrXMzl1EZQVwlhh2NbQjqlxghPq
w+X0Oy59Lh/XsAD9CIS+7HNnQfHs+yx3cQP4w8Yf7xirTdvAG465Fx18oz0SNBSQTQrWSLX4OeqW
km9MynfXAvbmBk90IxEUNSk5Xr4It57MSUZEKQQmFMmfsIlNyu91gMEu8cz4LER58JuKHG2NBWvE
0rpUx0UMRs1vQwU8UaNxLxTz1FYatGHLH4kBYJUuxodPLznPZ/I+DfFVEOlAxp7m/EXFzqELjeQG
hMomEYVLm4LQK5y0wH+Ga1cXz7qxz4OFM8AlcmBwCvvRRdxsJRBwlnMv/uJ2Zc4AQ6fymojw8YGk
hichPZ/OEeNUZ0nCW+mggDWcJgc3zs9SNk8UzfbO/eHh/Y3FfKOQ4xKkmbySYLIeU1GCdy0iTqqI
j/JZbsqy+xUFeJ6zePzZIzXqHavaBejyA3CfRBgiAYJAt4PckmxMHQEkmR7qntR4u3E/Q9u6i2e9
pzJ30zfPa0a0z7itPAv4B2eZ97Equ5VX4gf0vBZrjDFSAwQPNhKqVeYQLSgBHWtUW5tqDBnh9+QV
UKwTZKMIivemR6EpdqweqVkPrsUHd3VKo9Kg78Hf5EV+WwaGRtycoKGias8KL8VXnJILNtNewPR9
55G9GIzHzHT1bdBRZiW93jVYnVdaxZ9O13gbPYnbKEueurk2tpNhjkA5PPRYdNYIWyAHxlbuVe6U
86rXV2Zue9iSE4xLyAbWjlI3Y1zdghNakhjdY5V6X0VcVQfYSKhv+qTez3b0WSEr70uqGgBAO5ZP
OkyQ7BcfG6heR4Ng1jRNDJ4j9EIf3AbQdJZTBlC+/9Gk+i2Y0WwJr78n4LU6Acj9FSj8qTrE0dm2
05HuyU03Nw8B2thN1R8br8shcUyvZgch17KxZCLZBdw5XEl3WtlmRqWo0jvH8IggZfGpBlq/MA+3
qi29nWUi1ULYcZQpt1i2eDEdXm5oPc9YJ+k7+BsjxaePHvsXuOAeUXYoTxiU6Jlvtd1DHqwNtAyB
fZ9meHlc2tGUgPbBLxwWgYbiaZ41zsAWwkudfw9CnwpVfTZj/Na3jAwWZQurV+6TMqxSiRgAD+IB
DeAhNAJU//lLGdVML7vhWObOcdbMxoZigv+1VS5jemcxXc/zkDEPAMXVVwZJS0aG69VZYmFNphOa
WNwaFT4+3b3PaIOzP1w8m7V6bSOeL6t2mxQLRVqpXTpO+Q6lhaBJ7NNKDO0fIzE2G6cMXtB0X6Wt
cM9DlvzycDht0smHQl0Ez3YbwQRQMWGrSkIb/oXykugH0z00Q3Uo4+EBqxCrZujnS6IbJGUn3mYe
kiEOhcSGqXBlITLbkl2In4sczzrRz6Tx3UGjQpRXL4HPuj7mGYbpKcj6fd2az636GHPPPAWWaW5J
GPCl993F+NBk7jKPnsOj2bpQIdNuOtjWfOUyHbOBYHY1DDufsKi1VxAPmVUBeRBzeB+CcFlZdQp7
vIJVFYRkXLpADUqNoJztiElbv6uD98wI303KwDQsgR04pAzwWUtcDe0uFlB3wmlbe/it27S2rog1
fisHUbIHTTXPWr/3OR/+kg8mJA5P6Zp4tPV7wvl0LyPSV3ygzCsFzSZnx4Mxjugqst1vBqZ30mVY
hdbPWJHGiJv6SBNkW+GHAHl3bSQWLSCLp5qXCAqvCR3uGJo8dC6WHsZI7cc+HqnkMBeoTnCZwkTQ
xjoxl+RJ5a7JKbuzGU5VUnzpgEuq6VzmPeU9/d8I/IVp7+yKgwdEzzQF7RYRLkuCzJNEA8hx9dai
FWcHoHsAsrqN/0uyIYrifTRQBpHe+mjIKITsyDAUQ+RVAY5B45taKg86AAEEC29+YEXqj6ko9qSq
4032f/kkQUNn3tbmxG7A2Wv2bjxQ+THHEFSgnGfNrtj4CPwP5JwtIzsDppKlt7nD/W9MqPox8Ec7
qzeY0kJmmuITrpwbU/vjDv0UWceK2Tqkr+XZpt77zGo5bvCIckqgjgzaTxcjBioIezVTFrS+uCYJ
i4kOXkIADGyDgi3R1mXHWQsxX8DwMiMfJ5RYr0Da6DUsp9PElbo1DZLY4tx6yyWms2p6AOzPhm2U
GFVn3AcNX0vUQBPyTeQdjBj2eTyiNi0iY+1TGq7sun3lTFSuOpr5cYYobrEwBoQfrvCQHPJRb8mF
/onrj7Zb3F9NU8cOHlTgp5L6IW0h3dQV7xZrKtpd9GORT3IRAqUD3EFECaRXzAZYa2X4H0zd7e3A
OXdXNuYuUZQWVvSZGdjCfeE90KM4c+6g1WmhARvyV5arA1qwbwrNirIQ6mioGFm127HnazdDZsD5
tmoMsvB8m9n2fLYDRFR6cDjjEa7F/bIfR0zYHcjblRsFIFoWkN8AIX4GFgEqUV212OxXdlTJbeqz
knlTuu/TaM0hga4jqLH1kBObbrIooF2CB0m3iSbHATrBM4XmY6K9H2GDgMqLq7dWIgyVfXVihLaZ
2xCnfc4W7lNf9RVls90dE+IT0AdhOe9I2oL9BC3Yin3o/KDEs/HZbI3PmKHLKoHuTXc0xVIKGzSH
ibmpOAq2U35Pd6jdmCUpTB6a5+ALbh0n29YxtmEQvTfwdrfTzK3LYRGw6wDnIVB3DblvW1iyEwGM
xouL3jJz8cI3C6y6c6fbQtovZTdRit1PGW1RDLt80ZDd1pymt11rf7ezfutiDdd4YGlU9Akx2dO1
ssgQHFD3mXjPOIl6h35QLJklMC8wvTwQmXB5nH85+LWYFaknaJRXwgenZKcIoLIS0YRGhZ7QPJH0
euk+GCDo+FZwi/fOZG28ZPop++QZgRE8eIz/dXWdK6/DAzm/iQSl3RigdwffFxrURv4MwgR7OLTy
bSa96yQdv1zr2khfZaZ/ED7yjAsJhFn3NaXMPGkSvaJjAoEj0c/FXELAWV6hYKLDdUlljPBerSv9
AeV4N2W22uhe4z1vB2ZQ3yUS061Z+u/TwNAhRJfdxQ+iLpgHWZBGBgUjE5lqMKd6zRQZb82wzciH
WmFi2vukBgiTLKpMqjNHQnIPKusVzPdb2Ztvg6lwgLUfbuneK1LiSkmNgV+5oviMP+a6fQlcRDzM
16/8CtWZwAVWqJLUwpnGMLcxu62Z2CjQ6y8FsElXyb2PLDUsI0LFltdgxuHVlKenfvSRdcXNzokY
apu063EzzorOXVuh26iBY40dI3XEHwQlmVBMJGdC8s1emTY9hfj13Bg8J+2KA8dUKsowfDANynAM
CQhYSEXvZ0x0jAU9Q1x3Tn70neDTVuh0gi/ywdpVFyZPWQOidmL2lUX2hzdVyCHN4GUwsec3znQT
jSMpx1wBjUuPh6CboyPAL5LSNq2GO7kIbJKeN0UEEGf7SjxKrFygn1ahlNFa2tFrbVRv3ky+7JEN
8SMTnbOeArTsfuVugrx/FwPmY20z6DBmBdiAeMqsjl5yEIjV0GNkijycEg3RhxQNYXqyCF9Y4XY+
pK559HmbYUR4ZGZzKOEgbJXtey2nz5J8OsXuqVH4R+Z8bCacVI19xHH4k/xyyKjNDFE04sB5BSKW
qBVCilZz7/9oA6aFFRhskwk1XSShIiToxmeiImr7GBWVBIlivUP4wW4YPBSpeAsCKr7E5DQ/VO6x
96an1pTXyk3Fpm7xgQiSeFF5nUMdHEESPOBMvho4lWjzyUFlyOzrevBqTtX+Xlrlp+E0Dw5ijpEG
eTjc05l9LXqGfXIEFDH+tKbq1nHVuVbiWebDbdjGHzSIKiImXdt7JNAFO1u/r2itB0nzMMdxw9vt
4WZ1dMeskAq0/5Z+T4oIDl5iU1j4a/E4IccGInyLooQiMpdvjE1v0GDee9FwbrRxE8G9wqFLQGTg
ImBCKior+bPvOpS1AXNWza5kQaRw/WvhkjYBA+vywxhvAtMtjg4HyqMXRKwBKUWs9PGACaAJ0m3U
Boc5jX7NhkPwljz30XeXWze9ZZOXFHNJT+78biTxviMUu8CNtmI8fVO5LbLx+BjVVI3NwByzGX+C
swXpt7zlAegTibNIQaIjMAtCzlPjOYvEoei/MY9fmwHO59zct+Y10UHJeu4g5IwF1oWoTB+JNAQv
9jPiWMI3HdA1j5z1MiFI4aNTa3AxWgoeOsTYUSQrAMsfYV3uRBVmHCERPY6tPthlSK6fpFEVcJqh
ZOBh7R8IapEts24owRW7HMkmIp9W6BLoh/joah3xzSiLPoAZnwp2oxVGVzy3/KlP8xCEfvhTuQH9
VdV+mW145UfWjRpfPLCTK79kng5l6Zh37oP22CGKDAQLliOGbmPxAHHKsndZqH64cbCFfE/HLJx/
2a2DTtqZT0STv04huGLHYtYwM6P2aCrPYcDlmLJTlvU2zhjcKpvuVzHhzjbGDyYjatWgqhxoFXAa
4dzhBPopjeRxGJcxVXmrtfU0ifIjIiwa6gh1Vxt8+058mynnvWUOBOtz0+QdFhGMOyxCLoi8AFvz
YwMnza9hyLV5zUbZGQDbhvzWJkF+iivyv5p+S05jvy07cOpSVA+ZqM6YYrkiKbJQqseIJUH7GB4H
BopdQk1l+u27+UpkkIYq91pEEf6OecJ6Xda33RiOhO+41Trt4m8nIv0jehmq5KtElJs58WOn50/G
crvBxLieyZFTbPtVspvkZUaQN1BXjKnrEvUWYD8MTOJgWG8ebVxlzfuSiDfVyqOj+xNMUiSbJkEd
JEmToyf2Rl286qy+DkZNu1ISAVpEnAk94j6EoHKN29tYkUOMbVavvJE7yTY9xIjJvgf+ituNeX2u
mLxHr37oPXNWurd52NTxEOJ44VOOMN9vN8uMyJUAlML5qQ8JGw3mgzU/D2iikd9fK0UCbE1NqTLx
q+3HF/ws+KcgtKP08+4H4zYkBNatgjN+EbleHgXAUYnbW7njjw477xpzL7MhV9yadbutCkB9Dgx0
ooAYmXuabMeyQalHVuiwdqjL8gizMJxB+ieGVl+aie1x1CXXDiNy8inWJRTfTQsqENOkc+3ZKgUs
0yS7wXFuNKhyNO39zirap8ixS263+VkL92eo3K3UfOPM87i+5VDC6chvnN7zsIP5lJYe1AVymx2b
1+yCkHRpAq1zr/nqGmBeUdgdwmZ8UfWy5iDXhDiTPg9hcQQDs9ypuFyksUDZxy3U+DNhsDtb0w60
4Bys/NjjGszjL+XkT1EVb1qmw4QVQs4nKwYTfUjdOL80zbuOgVgV3RNdqNfSLtGIFcUPB7r3Mo/e
QsWGa8JxI7i1zegXbZtYNJ+NN/7Mc+9MEXVuyOISCnV2ViVnQGk3SZWQDi39Z3eEi1t3cK4V+7v2
5BpI6rRK1Eyw5nzyaDysij59pBxuVoTCwfbDhNfns88d+pZ2Pggwl6ZKadwRjvHuub61sSvjqev4
REY/q9ej6xfbTu9sGSIM0ZB16A+19bAf2ZzQWMCaZe9qSbpbcwzHZtmMz07rgCeQ1s4TINUlIgGX
eRKfMjTzgeOotdDY6Kod5dx/LS9vLIPnqRt/Wbj7meJ1N9FSuHUdpQe6otoOO5qqRJjX1Q9USMWV
I9iEanIipAkFkJWxQt0+G0eVHQuP4THiAX8nsZAHFfaGYHEpGRi3MxPtmJNCmjNpzgEUDGkZ2Tnx
xl619UdFP0WOz4FC+w4wBhOBz2TU7GJrD+UOHhwOii5D1yGxhpBJ2tvEhRj2OjQV93fdoQcZb4UB
ngXmMqbWBzD0w4Ze+kPTFx+9R/tUNnQLICmiGloypDmlaQfKPzfrynhP8C1vaML6ayesfxp1clfT
7odqco+a1vXjcYdAQm/NE3qj8Dg2MPKccPDWZsInbFcz9AY9ENtpNLjEHcITQpRYW8oHIG5L4qf/
MfYY1ugewaiAp7CyWnPeeswQVcWkgAY0ab0Fr72kejTL4Srmw9W9suiy+GedYDCdE1kgOjTPpU/k
uJ8b+Q6/49IPY6so4wcUTLcJGH62C1o8wMLkZh7cJYHduyfbsVzZ4CqFPiMCNNdWThaKWOA00zjt
GIPSJKBNgnkAIYyXfrt5Rx/Xlmsncd8kPO/lEK7WlWfvQgs6GuCvs+RHI2odCp32O7S92+Wf2WL1
nzWjhqAw872aOB1yjMgXzUgtzqmnE3R76oF95ZozCSdUxWiuQY0oRvkjtSgOHVV2mz6DiNI6O9nC
RciDpbAR2C3s5mTreR8LBv1i2qHWQk0sWOMhWR9rEh+Y/pyGxnxzOKWReX9GMWt2ydcEjBuufZgR
sB6gIOLkzVkJ0gujnAwU+CD4FtzRDreSzSAZys/Mx7Aigg/lO19BJiDieZ+Slnlaxk8Z0Z2rKEQg
E7hv5XhVEF2E2HM+d4l3jsMeI396vzwtOu2PBfNkZ+QAKXrNYzNsB5imq4HJh1updWPth7nLmG/m
yaaYnM8gp1NVph9FdEKHR2ZnTakmUvON8JerpWquxbcxh89eVH3qgIkalAP4+4flNdaG+BWV5Ks1
4r6kgX1o42fPYc5Kh+kQuT3juz7F24v+CswcDrmovTXoruNLgB7oQyYgWaQOzOeYDmxABm8YN5+i
6vZxLjYpCXPEQeMarEKMp1XbMjEU53m07yoUd5BpP7iF4d6kRz2Y14xPbwMvILWyfBTZUmXV6OW7
kYhzOkoFoellf+9nHMNCLocBPwjba7+xRY31SlU3ZVB8D8Vw7iwij5Dc5wwdVpZHFqlF1EVL7hsG
iw8mkVtIQC9URztjdh41DYG6pX1QsrVmFu6p7m3531rUN9zdh2ahYJNDfuy7YMla4PoD0r+a7OZt
KGEjonhZzZbxGDBtRfLt7YvGaSDdMu0jG5zLiPg1plYPuZeNqPHrTUZLmGSe5T3U9bVrct4t6rfG
Qxc0pd1t6/UvjmIpciMGR2X0SeWJ2TZ18MoRL+yQx7Gi7AAZnLoPnFA+qkw+iILNj9KOqE0FZxt4
cxuEt2amTjH1R8F2v/Is9+CpGPmcyUpaaxsECmrT5XPWZFXASMSNPTTZ2Q/Fgz1Z50iJJxQ7zzaW
VcOqb7qKkOlx5CDhx8B06bRJqBhDeNWH82cn5r3vPsd5eWb889HE8hHV/7HIjOu+v3e66dgr472Z
PiuzvgWe8dYopu1u5dwVoToQIb1qaPSvGvgt60Cjwe78d0dDo3MdPOa+THh9yYNkyaT30f+ASrmf
uuA6lejxUOevJno1k4XopSEDvZKciYKOzUQVEtJHuetsubf9nx6pOiAPoQEOhN5xTYdG/jrW2UG3
oHc9eWdZuMHBZruzPvW6u4alsvIpo6S5oFOmY9mmKPeY+3jjDXN1Cx9c0tDJDK36aWCm1NK8b8Pi
LpBwpKqIHXY5qkd22GwJd0Eni6+SVEFKA+NsjehSip6eOSKF24x/mkp41PiwyhQT1oRz5saPxB0U
0VM6x699U+2l4eKTjMhlGBAhMdni3J5du5D4Vho9PNt2XFExlG+saMcxeZibgTl3/D6g3nH4qvvK
ocPj4i+7V8gjEQs9CX9bjO5t2SPZ9tRYoSseUDxAnPFy+RJXxc+Sgj0lHpI1L2X9t/VBMFFelYw7
dwqFIw7wb1xXH2bO3Lmq62wzfUSIStZB1H+C1Ka0dJ91SgvLL/bCb0HFadKoIlG9ZrQtOxe0TOqh
ZV9iaHZGhzWeOTv9Lpc95mW0LIu2JQ1piyQuzzZAvyTiKc9csr+nE/BCvFXYFnJBXR2loQGVFfe6
bf+KOaD7rNNbmt9wjNB8gXnEY5JsHIOYZWIvyIMsG8oC0GWhjb1gwBWRg0SEzrksJyWSlpkWicXO
UBCQFwenzEaSZHcpsydZ75NbZWTBCbgnT223CB2ZfHr2h5+ENOptA7JSYq+J8Gh5fKa/UeLsOHQ9
F9o6/OdCI/mTi/L/wBbwLwEEpN/xK555+Yj+QNps4MH8yXlZiDT/9Z/bpgVW/Rdey/IH/+a10FZU
StGbEa6lXfvfwBbrXwqEHuMOLZTmrKv+DWxx9b8gmtgUlBZnGqEs/qihYILl4nr/Au3C+uIiZuTR
+NH/gGr+8tX9L3vnP/IuuyuivIVZKHiO31l88PcEvBaex7VMjcMTnMzvhEOCumIoFrityiXMj0xh
vS8RV8YY2WF8JfOOImpPLh0Sg0r9Aszw7NTqNZwzuOFNZy9pi7eTQS0WcbzbphmeS0oPXH+S2QHn
M2Y0LenZzrhETh2ZkPVHXN9wqxprIzpMJ71fzLvfPv0/3+Rf3tTfwIj4HVzhoUr1bMuSilLwr2+q
Bxkc42ZCdNDSTiUvtAedpx4D5XcblCOv4cSYYRIE48yZT9QypiZTAhSJo5CsgSDbmE74TjvOP8XQ
UOZKvMqxhYfUACBheHQI2FlqT9Wrf37d9vK6fgMj8rql6wlrYU5KT7rO8mX9hpvE3Q+ixq2gP+AV
oZ7oN0Z2i+lh1SAlvSLeo93WUbmFQ0MeSDyyPzFMFBad2W45b18+86bWT2DM221GCIvnITVwl6p9
4sjkd4wIqon/FIw954qpDciY0qYzkeLsiSGzIMGulrUZj4DsQRhGNHeU+P7n9+nZf/+CTI+vyHEs
z7Jd2uHqb5wgoA/VQKQ1+qvRfBFlP62FBqkIQRzseom6CZlzf9a+PjmdgsI6oza33meXsADmK8am
yr9lYe0vv1oZJh0QK3pMma3uethXa+AdLgi7IV5SdJDbZeIaQjmMOFr4amSUnZUV/rqi5Fhaz8XK
gYrAmZQygVq5XavUPSUOH3YeIIi6PCxZazaOqHbGNyoIM6MHREMRGiIidIz6Y0MWXeltU5Neokug
iuwws5CvuO5Nwo0FhiIOFoN5MEX55DPg3eUBqaDk0nxEUZBuJLNDJrm62btkcDOZqB+RqzbTKuqp
e5ucgR1A3GM1ur/IIYJfR0DyH89tYlFncAhNw3F4rROXuu5IVHPk8gswp9k74tUo8l9Jn7yHbkLU
MopF8IQgI3NalJbAzBzHZ+qAYFuV2Su75sFgIEZSW8d4gQ6gHTKdyF2UYzUYa0SO6U0BN/PUJNk3
7ntvMp7m+qX/mQ/Sp73BcLgW6HOs9kUNwJKSWdJuWz62qTmjgDA20bJCBG7ECLPO0PfUXHNh0XIc
NCAajTGTMV3ZCNL8/tGcYUczCtpWuffr8jUwsovpI+V6v+TajKrsr1Si7+mLK6AvHs60Fhnz5Qlj
Pwm2PlLWZprrY+rgnMv7D7+ncgXAP+8uX18MNvoI8g+thQ0nnH4uBkDESoPF+C1l+qT7z1QSewRc
+OA2ApW83a1MTuxXbsWHp2ySWufFW2Sgk2xsusl+iIsKv51bdfiGBgg6nNyZ8Cx3aT5mz1GF21gA
tzzGuAk2jmXTWeT7ozr9kPwzudwIujspK8F7ufwewnRa07UDGxqGe4ofZM/cpTzOdv+ceWicoXQT
eo61m3Vcn5IOo/BcfUYyeIqUxhfsW6hnxbIm80CeNluOnrs0wUadlsa0Mxt4uyNKjm6QLZJhUOie
3TZXNT07Ky5QCbRklnAtVxh2Y3R8/aRXwZIljG2o2aTLsnG5faO4xMy43MPtwqQS3V75A2+mxBEd
10a3sjH0oEfj2TXdwwgkpherr8sl0RbqOFjdn3+PNEztP4qstFdOVjV/LOalxU+JJdvojucJfX5Y
dD8BbXgo96aeeCk+56bB+K46mPD/8zuXqze2C4rYpGZ4FXDDX758BQh0awhSWuUxWX5eApje4X26
RzAOqIbo203kp3dRzo7XNtrdDNBoOIfSLJIW7xKr1oQVx7+6fPWXN375t7S0+QhqpGUy0teXxchf
PoMp4lVenvryzi6/Vg8T8VP0dwYbQ/c4hPPOFASIRVXOkNz0T0XlPsxd0nBiEBtpogCDTk0jrCwY
0C+/fnloL9Hxisg52NZsAkScFQkiGNlOCAZ9QlSC7MsI6qfORkVJQMCjjNjzvOVN2KUkCg2LDcov
/tNkaWbYjEjOH3F6es7+8qpDw7wJXIdQ6CDYlhWXoE47GyWq+vAt9KxwZLZD8Ry0k8/WxAUhLaRq
wZDvAfUgizEK3ItB+pFjbs5him+nHE1+VCMNFpXeUYu43OXRfpJmx3mugD4RsGhgeGV0YCME7XFC
L+M+tI9bEyXu/vJt45QkliuFmM/VmLo58K/gCqVCsxlp2PUjfJFkWTJogwIrU3eYT1ED6v5n0iYP
y8BF+68Sx+DGWe5mDn/P9jw9kRaGGLYtm9eMg+QRa6C/EET2ReTmu1mT3pqVZ0xcfsiYI1nOwnFz
hQnEpuThDlNWg8NguRitujnCa/yOpL0JbWGduzaD6RUOLzJ6ZpLhsyLEehtr0KrLtVFNTKWQTeDH
RSi8HdFEhomETEt/djmWVAbO+1aZu75r1HokEnxz2fiRYtICmavX3FBqDzwGD3oKLwwC/8bNrBbk
ViQYcfLmjXJfGujKLl9SmQ7xYcbCe7lFp4hxeqdjvbZC1OUubyDu/adx+b8l2mx8RKelxCBIa0Ym
yjbhLFtj47gAP6rxrgR2uYkc57peFvxxMeU2Yr7LGsNfqU7e5DVXWtmxmsp8EhiZo2vHme+aZauq
7YAGkDAOlzvjsnExCh45tW1DEiDWy/MSzIV1aFmIFAqAVbOZFhcWI54GIIMd73xpXc9zx8MHQ7cJ
UgJKYFiAFR1v0NqppRDC8cW1wao97366DOw3TcjW5ifZxywQf7u6GW8sTWXls8Gtu56ZRE2bSXbZ
Y+ap6BDXoEA8SVbNZPC1I8fDTC0TRANmI+5C95obsuLWoGLsM4nIUYbHDiIRt4zB1cxXXMosPhp5
5gEyLygysVsjnpNPl8q5mHrzsBRol1/1wIqv4ip7sJRjnQYik8zKezVLpMCXq4vYptsiHrZm9TrZ
/nCYOqRAhhoPGXCWakQ7FxMXXPeadrn1fVmeDEfTtcRzu6JFbrEk9TFXrTZr8CkNoja7XBSu2nTX
mRnNiO7b+7qHXV0KvqPlOwDyk+TV1rSPjTOrTQ0Am0M72ykYDMitzY/QYkexYndAsOY1UP2pOugt
jWsiC54upWrj0CauVEOAH2t+EWrrbNHMtjKA/8ikrXXELMp0wKYvSVHLZ0Ysy7ArJuv5svcZHmj4
DN6E6u/yEnHXlPIB+4QrPQ7VxAa2VBi5LyDJ1OEOfQ05AAqtXhuY5NGFmDcEc6OuOiSmy9SPN8Wl
3uytcqQzVc8OX5+1rlK+lyijXeyomhyi5RzhkTVbC4q+5W9Y4luaOZySlv8KYiqtLsCdGwb2pQqT
nvcULRVogi6F3B70updCIrNxYtaWS0AUf9dzWh8Dtb2UCJeb8PJvYYi4G8pM+MebGRhorsSQ4maZ
WWplfWw7PhZiWdJNUaETNwa72+WCNmUZm3deUSMgY6Cvni67oOexOMLYfw6axwgWicMy4C2lIX19
GhpRdRNCCVrl+E/ROU7Pmd0AXCHpcnV5msv+OSxrjV629oKwiXR+75eM0yyIxKbFiNCM/sRGxI8R
O1Ew+n2Dkv2xGaabStUfFX55rtAakd+wBVGUkHT7YNr9fABng/hysg7LBLbKh/qIvltssyj6jhq0
kmM6XO59EatsbceA7mbW5stV0S2fwdDJ7yGBDHL5vy5LCSOC18quiXNkNx9jGvF9PN5VztcULtkC
y4usQvsnvF8wWSxtl9XKTxDTXtYeaym5Cgo8esz0tT8DZ2HALNuDfalE2InJM6QRs2wSl0W/NtOr
kqDtFQg7fnX5ZA2XW8IvGM3iP766HKygVb6rCGCkUTjttmTwiAibeXznnKZZPYHg9095xKX7zweu
he/694OlYHuzLeHYBBkouhO/HyyXjNE2Qce/bTqHFGfaWHAqEjSOm+UD3Bl6PiUISdcB7qvlRi7D
7p6YX7gpLfI4AhDmvSK9E0oeGzbmzX1jGNcC++jGd4fswIliRZcV5hwiGsIxqk0nuAltNIGJQJwP
qZ7cGy4oTTAG6/Z+Crv3S3k506785/cqltSDvx2igcLSMlGuEFI4Czj2t0O0puZ36zBHtDpxuYYZ
la4RUFvnSyFplIPejyGs8XJ5vdTafxwRXUlSXeAYd5e6ITFbZgYlc9ic4zEnaarDoK6POJFYSsfi
cFkKTKs9UoWte1K36I3Kq8ux+5/fzcL5/b/vxrVcz3E0lkhrOUn/9m4kpi2NqdLfkPHTRu5354D/
AVVzmIOG/jXeAYsBI1Z4pPhF0UfHyw1YmurYSVwDC/kiMofnzOj/vFov90hq6OEgdbVrU/E+kQOn
zGyibAqqnR0C92wWYcpQJAcL9XyxVHotAYIbDxnb8qF2JrBGYjL78POf3+7S1/rr27XofViuYyuh
PRNIyV/f7sDgkRNWIjeXJVChyt6EPQsw2pJF80CXXkA82DHFGq3TpJPHwUAR0085Ce+p8fLPr8b2
lj7EX64lXo7wTNMFrKz5Cpb76rdPf4hgdAQWCehaWl+dDsJ9NBtUsuVSo/lDkzIf4yBN0BViqipk
IllOE6aVQG5dXxLZaAE3962bOfA5N2OcPkCXbVlXR1R5Tn0MHf6wb64vfSo/iX40MSVWbmpMN3QR
Lgs0JxtVj+Mf229fmQw6Z9YiYpG4nssSA1PXoZJeFqdLNWH4dAo8v7vHsPHnwQDF1d50AwFzBWDR
zFjq8siX20JxeifEAurXkprKISeIkcDwcAx1XTKaHc4ZAAx2gH/DdbUcsZZ6MI4RGhTBd5OPD1xR
KHvZElVrb9nwPy77BLMsjEKC2pBsv0MzMkIjk3GFOpHTV/B6uY7qiDqwGjkya0vB4YC/jjFm2KP7
8U+XHqM5Ix121PnyAV0OsaKPHvyC/W5EtZqkC8WjIkas7aENDP9N2HntRpIkWfSLHAgtXlNESpJJ
TdZLoEswtNbx9XvcudhFdwMzD9OYmaomM0O4m5vde65hobtGgYS/Alcu445eVnb1CMkl5JPAnGUi
J7fqKZ1wnjYB8SnnyaJwbroO7DCFvuobYFC7h2dAEFVB32AOaZ5VExKMzLn2lv1pEk++y1x6pV0a
nfBekUNbhHmQ2mN/yCoHiLpRBVEfv0bOYbK4k6rEmitdGt5/4sjj9KAx+GqL5NZGs810MTCcJXua
+GGbNlvm+xWBA1gkC0o8H8FwkCTpJJgQaT+19pkAD9KwPfarUH4nxqHn1JxoXbUgGAtKyVFHnGNQ
Yci7RUE3HjPu9A74UkdEdD/fuogKYBEngQv+WkVYLkZBanM3i41FvYmIvaPEu9kLrUTd8dlFTRxg
2Bn0eoTcwtqY99KuHtdIp4tWQ/oKLEmusc6cEPK5pr/VUpS52MYb0XxvznrIj/tTtLR5OjMlTpeB
FfM4PCqh1jxGInlxkxE1QJE1UCkhqrnu8hQtC5ASXCFNmTKuDtGXQ2w7TX7CuiQ4D4zgJTsdpIla
vUm9NAIkgCf1ZftuxOQ/p4GLnvxse6N3tX6rAgBZPm7IhkqNw4Mq55Y223V0XU16WGkZP333reX5
JtfW5sRCY6G2EmhaKGIQ4efFesBOz/Dec09qYXWwStaUfXg6KP9teSxhVRm3okNENU0xv63yjEMJ
Gk2d2zMIyH2DKHOommefbKEAN+q4jdp02K+yed1b4h4zMjI22VCHNKCdsPxslqIMz6Sskaructf0
7E/RrAKU16Rfw9UIJi9bLjXgNXUYFQVblmtFdw5pKmS9L4E6neitVCwTca1OdBotdUxxKV01bmJU
Lcwy/d0QD5yckgstkgiIDLmmbsfQrJA1t3qHSZjdCSl1V8eR7y5hRO80Tvt3vellcjNHI2sxkV5o
dUcInmylpRQSlFB1UOv+K2ejUy6PqVXqPxLTuO7cMiRssPY/1TZA9CNcAyB2bQ9PzK6RRnakUp96
JzmIou2O8De4ur7gx9k3o+qzPSLN746Y1U7NrnUhMXDwPZeyhU6egr8VIublZy/LwEnTNoSUWfu+
f/Zk6zzBR4Vn2rlqq/vgp/3Nsssv1cYiRK3fD2x9kddqDA3meA9ATH31Sa4SSROWR0bfB12LqlMF
oUI9XZOJmagbbt3PkYDQtP2ZyLLEm5L3Oesx5XIeVRWTemOihYVHUIBvHPBewUTUD7pu/aoOGlad
fJhWuh6Mxv45rOg6//Oep8up0z/3PIon1BGOhwuPVsrf9zyMXH5ulLFLqKemX0vroBdYb3Fl8zAS
U/Pdn7fklmPkxNnsiFFB9yk7HWXMOQ/NH51AiG3XcM9SBo5cigLYz3mYvYVhOh69DaLbOyfp3kYD
w6Xb3Tcc7K5y5W6Fle2XGK6O7B95GeDi1WN99HUqHmnadqpX9aKV8XOWASiUBxx6MygPOOwNchca
3JF2Kd7OMPXavborLvGJm2KuN3qj87DLy41EQr5OyGLnOURRxr5WmhyJYIFW0H72euaeDJwWW8t4
1zKAuKrNMRN07jrEPel6dTfr03NRdK9+4r2qgt8s6Ts0rLXfXUhV48+0E3Y2ZPEJ//VGWCamhTi5
g0J2dBWAAIBHn4uDQaW9ay0pcsMqyRYlr4Y1iY8o8fC1ySb9//3RRaenF6iOqU+IHMnuUKtk4zkf
IhPVKkm68nYkjUWbo8U7QvifLBI5Pk27yjb7p//yzPy7TCLIy6QhqFm65+rWP8Y5ZerN0+yO0ry/
YnSNxX4crRcLydLm+5bIy0vdt80noriQgIEqIRYq+C8f41+1sm54rlymHJt6DKr2359c3V+gxOQR
zleNgYw6yBl58uzCvZPtafUI5974Y9SWX2KwfAZi6WXisnJwYaFOQnoK7Zif/svHcuQM9e9VpIn+
TtMJYqakZSLz98/lo5pt85UGY6un/qHI7kg/Fzttij+qpMVYy0asqg6skQzpOpRIqLhl/599jkPX
GCFJnQhA0JBNqKpI/e11Bq1leG/Cgyxlxb8F9rRgsbMfhYbPIuf50F/DzN2TxYiv9xPKLI0/oMUS
nMtMpn5yBuOVAx0ti7vI4dDaw2nCWTzjhtPuccqutHCiy1joNeqkY5L2yz3CxVuStOWF8MRNsuBe
kU7qWUwA+O3EPuvh8jqAK4T44bu71BX8G5yc1RurOotpw+Fw4mFuEO3uE5OJnT/9XNzeCXR7eZsL
89WLPnFgQdmSz/BY1Shmy/SJXK/oOLUenU8+GK2zt35AE0rcwefMyf77/OaWkKTZmCY5U9ZRhZSz
RRdcvhozmkZOvESC5ckCTJyuD8PRlzTjqqhVd1hmYplAQfCmuowj2b6h/9g7s9HwGWt/qDiuSZYG
JT31idpIQmOp8RDQBmp0g5C22VOrfa+PJJfYB3jWM31itTbUSfRix91nXlqP6vT4/YrW48+l0v+S
h39aoX8IbFRfW1WAaqzox2c/wlaXz/SiROiSGet+t2XV4xzFx6i+VhoPs3re5cGva1rWN9mBUD0H
Ta55U3WpyRPdoyg6Af1irZa/LXWuqUU6QdoeEcxV/ZTcqzdBTdjUx+6caZ+2RHrBFiDMtLEIhOW2
DG7004YXq7pgcgzYeX75X5oW/4w31Ezd1H3fRTVha7bD+/P318bDNrOORUXumeyag0n/WLMfumjf
U/nYgEbiHZe3Vm0VaoWsfTlklN1C9SnxG/0xZvta9Z335pnISdnv/69eGUGaSHv9+39+3f+lqOBj
u+g5DMM2dMt0jH/0WkIIEJogFX3HtIPThtySjM5mcu/UF5+c2Znspc339MQenhbpoVe30pBnJaO3
noyhXvexG76oN6ZexwuZam3w3bKj/egWKC1tuUrIkWzvTw+1Vb6G+EjUIJD5X7//z99J//fKSqQP
ogTDpFtuWfY/uhC9L0rcouRKqxFpllOioyG+iaRcA3uCS55ZcDpV27cr7cNEFOym161bFraMBeQ8
QizGK1aLZvefP5kpr+bf11bLIcVQ5/HwLLpb/9CvuHlVjjG5vrsorF4t5jbrwrvve2oCi6F9Xef7
nslyOtIAUefNFM/Omsl5PHdGiZDLqtC3PIyngnnlIf+S5ye1b6n2npqS1W73OMWpuV9kt1eVgqrF
rNsapWAGEBeRw38JOaLV8K92CGIQmiF0eWUDyPln/yHKI6SHzPOZX+fOXZi2jJAqWAIrHgaQ5l/G
xMHOZeSh+TsjttJDj23O6YDSZNkZeEjxPM2vjlu9AiHxL9Uw90+ITTHUVsNpsDULijH/gDUDwAMW
fEi8ORLyH0Wlhw8yEo8MmivhfJpWX8Fa2Wft3EcDDm6HBIvG8X8hng8GsGxPOTLQTp8PvpMte+tu
YeYRcKnSbbnwlumFcwSEXwVhYWJFmhw+Mzo1dAsyAEW0W0tEmPVoEaz6OACLIVWdngVPlde+VPYd
816mcxgLjnPowi3Q9RctuyNihusu2vXYu9ODb8kOrEb8H9K/fRiH4ZU4o3RLhiLyF2IrdHt8tJwy
OoQNFGGNN7FyUxdGy641kHoLr0lPi8jukhFyi54Tq2QJe9lyItd2zRAwB9pZhKYR+4NQ5syx+5Bp
ZIuL/NiipRynt8JbDoRP0C15Sqz2nKSERbkh+9D6QP7BXY/ERkdlSeYjp5EkKn+b0Rx41vC1svha
87ArfFqwcVxPGyMCE6t9eUK8pJH3EA97d+LRNEeS7fVrlFpiZ7oMxiDTpj1PIEQwdC2bLu8fS+GK
bY1qPEYtySgEMpi4lguST1IIk8Y/oLxvDXo3AIFTgjvy5VyIXz2pVwXS5a7Lf3gNmKaaPSfx7A+G
uwG59O8M5n2iml5NXDWYK+BQJsVzVxhbkgI4Hb/PIHPgkMR7PTL2Nb6KuHLv2ovxheTyXptRgHT1
LZ4JT/J0XsQjH3WDP5YQpIayvnR+N+l4Z2KrGdZtoMMIqjNrc7ekdz4CU3RL22Qw70lw2pnRsAPK
I69jHr1B4dhNpC2W1PurV2wmffxyp5p5JuJ6i6RArBUwOujQAOsO0aYlyWlFRw7fg6s5/uQ3thUh
HWP5CgOluIgKHwWoK4p2r73vmRh7iymNept4GAMmSNBmxJFLDLIH3U5I7FPJj9SdhUhQ5jV6XpBe
DJKlcf27qCmuejJcGIwwp3UuHdFMGT+8aqyfdkMs7OD+lQ/xPqx+Q8TZ5lZ2WiqiqTL/tgIbmyOD
EZ49Pc9WS9OsthjOj4RC48N1wju3LYI+nh8coz/mvv0WMkfQpJ0qyj+JSnyy+bY5eWVVdstRdZeN
/bbY8YfoULym3rGaPAdzgnGIqvFSzgRGERsWboqu3mahxfm8DLIO3J3DAd7o73GVHmZvPcfFFOiO
ZjDLNQ5atWD9K49aEX7kGHsZ+Uz4IhcILHRr7YzashnjYxViwG/JYDCap6UKEJkQlzgH8GJw12un
wrsJsTxgQ9nW3QcqpK1lV09ZZW5xWH5qlrgS63Qh3m0ToqtyfQ5y8b0hulu91g+hKD9tE29/m2/H
mYkMaVTn2cHuXZYPRs58r+ruelyCUfSYhOF9GTHH9PRD0wRVol1jz3xI8uwRpMb77IQ3vxz2iabt
HF9s5JDY8i4sJDs2eQrjMMhkrg3T3NhnMxGttY/624LNL3v02+RHRoCMn9gFlrf+CcH+ZfZxiNFE
M5ydUT1XepCb6V4f3834jx6/XkrYvAl0eENnqJ+TNPKceM4jYJYHY/yLjz6H0ZHQ9yB+HazXkECb
3P2qgB/ihA5ynLNYYmrgGdKSadB5ra/MH+D3Dhvvrk+6rW88ayaQFLj7T0b7S6tvWjsjdbmPBK88
MB4mGQx60OJI+sqSP2YYqtNKrp/wqun1Yp4ZKFXCodr7a7oz+vZ5oP9WDtlDM5MlrvkI7Q59X15C
/2K0Z0wWuJ3xrKC+WuqExgAkFKh3el8/zOR68ELXApssDAMLMV42/sR0/eSu/aWDG72LYWUM4cXj
Dnku7IqeSIUaGRkp9uavWQzHeWyfbGc+dmj2UefDxYTtbOVn6dye0H4Jfbx6hG+W0VfjL3Sir2vj
73Rc6UXbwwlqA8/9tHDrehESEmPY+7aBQinbD959B8NxtLuNzjF5NdyDTO1ZXCJUu3Krhbc4vKMH
dWx0CCBGdk2Xg6ZT6Xs1cSDFydS1oLPRo68/x9q4zmV7Mml4mpi32oRr0GZnLNyNDUYvFhJrmcM1
oHdAb5td3Dqk4VwFHOVObZUfGuagQl93UGdx6veSl+VCaKLnZosTATpPhv2eIssUaFGn8aQlYMbC
r6ohVoGVJGQLNQkD8X7Pkn531jFaSh1+CBmPjvim75nW2c6vwXROnVddONNvtPZNByHG4GWTZw/6
REccLZ9DXsTyDnB6FNme9NBtkmgnd/6yaX7Fxrq3VzosuveeYHq27XDfEpoz8BH1CD9iX2iIB2is
VFjaGeqCjKJ/DAc7XPeLTlyOtjy3Guo9XzBoI33DHtfzJOY9GjXeMVqGeIu09iiIz0ZfVy8bTXuo
siEws+agt8lWw0gJ1ucAFm/Qx89+DQ2sYU2+LbGnhVr+oJnGL4d2vWbWx3ax2Jzz3eqzvZgRePtL
WPEemW56HqxbHWe/5i7DKlHBidZL941s2RjbtI4livZt9RtTy7iJynJnGXyfwX2f/OrVzYazPqPo
N7LnNaEd3SP3JB/hZrxBvd05MlVqJi7CvMeNbO0AQT1benRrtSmjV2n9riTXOYbRVoL+3Kxddh01
l5iI9GmY7gYd+6D5OhL6OpYXA2xXTo1qkDI5CtkUpq7BTK3X5658HwD5TSN925KoiiLoaLQtWfWX
OepBuDifrQdlrcAbEHriaJAQBEgJRMTFY9CH9+nIGJdAK4vJZ07w0Qqj1secEoTep+va+4z1zNeG
LZkfYrhLzOzgcOmzsLlFgAYEI5BmrV4zr7/CTcc2Odk/G9BOTTiQB12RcdWN5zFaGLDE3sXIqXSo
mlaatPZ+aSP9icH0Voeg+LmioEdySNk2ki/0mFpHnT1o8jNAJnqybFtDY21J9Z+EVaKIjiBnWyUB
FElsIkrbgf3R/kJ5hgBoCM+zn4fnyOW/pTCB4IeU7XXqvZG1YyovtcOpOo6L5ZSVeoKoJGqOhgjF
c+uBCBLrMJ/rpo1eHKcYDmbuQeqWf+rkYnrw+uU8FgusGtEbNKTzkr2IPwxtP9yt5YxIU/7PuKq0
S20u2GDUX06XP/h0AKQiKQlURD1cfTZgb87PfhMBs+dYuacyrq5dCKU1cy7tEpVvS0k8Mi8vJ9qp
KN60aegJeAYiN4V5DQejF4DNbSdo696GWMlfafVu2Md9Vx7UDwCnB+EyXN3jNK/Fm5uyoHVC00ma
5sebUgxeTRyv1Z/68BMWUWw5txLyiB4rfPcrQiCmBqW4JXNtHKylm4V8KJOKAhBLuPzsgHNDmN9I
KXddJYCYnslQeEoTQLS6LnblgjRscJcjcyOyi8vNMlLwj8len/Jf6VXXm8c4RZKcOvXBGfOcLWsM
ps4+g4IPZGCyNZrPnruam2C2GAUz1fpIUTUx2Urep+43rWPIm+Vz7EmIwsBKCsoSpebXkk5Ee1OT
4L1aD4B+/3jstPI/etvAG2A2MXlj0GgZ5oYaz/ayT/QFJF5NHlvb8mHzYzyR1ZNDobfLIiJ5Erfy
oj90zrLLpzlIKuDEUxy9+gBiB6PbE4p9TNzwqemMarOkKyFJD+EwTweBhKAUuCHTKCJffDgvRvEj
1oJwWJ1Aqp9iCES5BvoPKE8I6dVFOQtYCRVgvMaoKslJ86Ahp+Wdu0HmGZ9Hg5RK14k+3dhF1dqi
Kbe6ZFdOICoab71fsvSTNefsT+WjWYBAoOcfS2Eo8iDWqJKhAtkQPTqbhOhyFD3xDVaFoU2QU8aO
Lnjt3DHFRBLGqHuYPJq3YkgJB32HEcvOz0wKpdb8a9AY2pqZf529B8OpsPM3t8rveSyqFciGubPg
rXatgRqzdttDvs4B+QdQJoMQhvCmr6oyIGziT0l54GOW1+tTF+dPaeHdaVYBVd1+y1DzNwTQRNUU
TIZzbW1IuxMBNiTIuVr/bDW32P1d80Oj2vrDdBmHeriB/H3kwPuKaYvMHzsMikwc5oiGxEQwiCsS
gs7Mbd/T1yIYDnh5tb7ZpBm0WvMHDzkX201DQswe/QmuVLyw35oWL3RkS3tWzMiKDc0asvspQX1g
h/BGK7P+IC2NxCXHvIllh45yH3r5nq43HnkgaZtw9GH3tBxMILQs0ZXYQ9i9DY5ZG8Be3ZHnPUTb
MsVaXr+ZubDO0bgpjbK6TwYMgkm8LzLDvxMOa0SDTu0OH8ltaB5NZ01PNpnImx53wZVDhprrOYaz
0gfId01tOBddgBhYC+EdetJZD3oJUbcu4pNroGsxynw5Ml0xOEnu0EY+Vb2olpPfuz1L0XTwjLg5
Z7ALlT5ylWMK4azvYVIUl9zDBhpG0Aja0pvuoik8L2bK+WOUUOnM0O6RXDqgwrvws0HHdiogPly0
3CTBpMmSA3CVclOYdnM3DRBTWy+X3FSDB74QtTibaJJ2MWdXTJvh84pY+gA4qjk2RQsjrQkvzehe
dCYonNkYf9NuMg99o5kXAywr0NYmDWiujUcSZMcN05vqiN2Z7JLKfS/sKr35+AanSOtvnun/yWL9
MpjWjGaY+px4O/MqCrZF/HSPk04dNIzmeFTC2DEfzUNbRhd1TQcjSPH01QUpW4NlGfT01wX5LTHJ
Gl3mTd2vxp517LHy9nMNMOVbFK36mF43HMXorVuODRWaePFX2XmP5RL+1tHTS0jyQjae9meNymdq
E3unLmWN+He/0GmpmALI8bC5VAZr2vSq7A6qEaoEDK6/0xKBjqOnuIQJclB/28uc+zwn4SSUKDXo
mt8j7KniZWic2dw7lk2Zb+XFLs38zwnwOqzK7jRKbdc42N3+V6EU85mp79aqGL8na1pCHyGKF7TY
4xqSu0oE/ZyNl1GGdZJbetIqZPZa45PCxG/yUH8rzwA+/36PKKC/oqLz5XjOislQSJq3AvRa5Itu
34h2CsBjvioNqWpQF3HHSmsQwKdkoD4dpg3VzsGXAaN2bEACpx2svq/bk5tbZuVl1q1v8ayazzti
/uOm8H/qjrzAhB+nfrkSaSi5wv83CtU3rwp368UIHtRQSf1kY9UEk8hxrz5XapTiRYtmXOY2Dx7D
jtzzGbtwvFK3BAUXcMYGYwfjokNitI/sTwyjvgUX6q/EOuaB1ZNACCkjFtK4hXGhYYGTvlSk8IBZ
2A31neUzM8rTmkwjJ3/vQ1AN0PwfR9njV5P+ytSOUxy3QTKR3RIR6jP/Iq0NiiMzh2/3ASQwuYRl
un1SnU05U611bGEkImNLzaw9Qu9HYcFaUtcc4MGnUXSEgCDAcHFCMSAl24qMq9YveQnn7Az8rt0x
t683qavdwsJTUkvRLoSv48FjmRJpdspkUetSoEzdh1IkdLjl1269pH4DUkd+9UwOaBJsPACVundl
o1jXJ8dJ1zs5olVfUfVqjRaLvOFoB7U+qUlANDfPdCIcpYEhwOE3wM16o65YZEIrmQhgVwJRNaNX
3fYIbb05ktijFKDKU6OmNYvf7pa24xDja2ClMTooCYlAHI7snfagixgG7zrHNKCcO2+y34SgRa+U
qupyK816KHHbxXpyhAXTzdMctIWAfuVAWgysgTMizJ1jx8ykcmPZdKPg7DcU13kgXUOX42U17FAz
sG/fh1hheiUEHuviZfS7b7V92aYAIwRt75LyDglgWuPpF43Pe0v8qtyidrXGLD+KmOyHyJ9GlhEO
YoT+xfiKXSlemaDyo0viSam8cgoI9twqeYmyfYZSM1OW8WnU2D8BD1BByJ/a2+arnbSsgLK7Tid6
3EptjLIfcibeQuJbHmjnt0r5rCbaM4clMua/UBIxJBlqa6PTnt6qux/XexLXM6TTo04LBwaomuw5
YFJjMOXje5eQmq1miWr8BYaOhaA4TAInRHFovSg7Jm1h8MDwBrWcMQ7qPoBs8bZt8qIWB8eXZd1A
n5qgosAHab/E7e9OYrVh9AG16B6UfwSiNNJ9Bmz1XFzWteqDvCGRd1rwY+EYIR3FP6rbk9Ojw1SC
3vV7EzYNIBne5H+//nZNzT67XWBCxdjCuOTNjoAw6tG0sbv6sa1Zi4wuMp7WFuJWzjL9rbRRM61s
xrMXH9UwyJ/hFa2FvZXipcr3X7TBfvEIiiJ0nFJY6tMyMCYbkmkwkyy4XaUxIpwqKGlSycmghHE3
nk+pvSkX9NlaASTXYkGR8/LvRVM6xQQ7sddXMMDygdpYT8hiqRgb9iy2apG3WmBjeeeS/CKl2W3D
vr/GD+qnhwkWRXvMxg3zRgbMxGjATRt/R5X1OUWkzeWZf6eGKWkKttuaIDF01U/dXO/rov6UIeDk
L39UMXbcxGBCb+spKX/mswmG5ahZjQy6JIRFq+sTSSY4zRB3V00BPoxwLfV+qxdMo4I6GZSc6hki
5WHcyHJmJHQ8aKn9hsi4c0uTaYNB+lPkZLScC4YDNaGP31t1jxlli0J+o1ZJJRlXy4R6zFODmivE
lql5+r1SnsXoLXaDCymjz91172Vus02au7BAItSbMUUcW7brzA8W2QTKhDfmDlYaJL8b07W9wGtq
ErOljTUrSUbtXAfbFI8wztz12EB0BdoZBwwMst0yNkTu4uWQOoQDU8TPWhbycF9PuTTpzKP+Nbmv
zdjSYmjtX5boXZ6E4UfrJUHpOEZg8UZvLFSedJUZK5LO2MJjIqbd8o1qZ8cOKkAzCjBz0nYkQ3FD
JIJ98HQI9uqLqNdfvYSawJRGAJCSV4nlwDD7CAK++jZQFCMJenVka0wviGmR4sY04RFvLR7LWVrI
QvOvYiB5pM+SbyG9qScZqPeAOCdci6NP253Xjev5Uw3o1BBYLRdqyVP3xcBFsDfb5qzuf5FFv4Vu
AEGTxa/SXpkOOlvjs3Qm6FCyaux7hG4GbiOUWe69+iJqLCs3Q4BmpxoFDAqM5I/jEApOVi8M1vB1
kCrKhtb3PETVXdfBRJRrZ0oYMTxaWngYaNTyrzYkLXOOdeSf1UsSGzY6CXw6XG2c0B4JbH7JzKaS
Q2w1o88c/F/ikYnKE9iH90FoYWAh6VQlQpbZ7F6xOIiEUbPUXX4vUiaykQlE8mYUvOxuBehrKihq
IvTRG3WV1MOpVEy5zGXR6Mqch/aoSkql2p3K6COxhy+1zahVJ+39Rw3lxvfug0CrZ4KVrWiPcqSW
cqzu6b/SNKLNBUkMwlJA2vNBOUcSM/koWUXVrqbuoJIyOHn8s4xoOaq9V5ttFnmH8K3x6f834z70
dkuXjIe0pdvqtgRQSHOIKaVkTvYDDxzcEIzc6+DTipdeYGmFtBPrunBk4pSPvJHw3DSwKutOrpFu
F2HghuEjSJ+AxMWeINA1gHBKzxnth9DJP0dMXYeC97jRF4IupV4WGNASZHN4Ui/6SA+NdRORL66w
kuQFSGuiBKirxB5K3djOnNvnaAj/1whbkbA9LcOrEpooDSKZkkymWvtBj+3wnEnb9pQM/gEAD0Sf
BeB1PblHDPA7zxSXKTWeoCi+qKXNlnpU5V5Tu0tu9zR6gWsh0lfSN4D7xFFN/W83Jc5CcwuUdvg8
40LfTHG+nbnqgdqd13agU6zN5Ixl295lrbGIBcSEyL6PrL2j/hcn9Yah5az3xq+hRr4UhcmbKdKT
PqZ013LJbjVJfVVPhtLIKUtZbPqsU/ICOzkTS82dbilcROWilbqbdaTaSbr0Cdzeq1Xt5jWjRSOl
JSbhFpQEIURC0vGSJXyAR/mt2lblgocCYkWYPnf+PhnzV75peAY2T5Tt/NJBSqQc4GM6Yfe+cOo2
Br671EAXhkC/Gh0sAzDi2CJzFtUvszf7R3cKpQOKVZJYguZQetE9xvw9WbQ5ivKk5yH4raQWip+g
Log7hleaNfSZso91GqYjpGRcM/KogZr3mlhEKOlSvqs8YepBUxgBpUAhykbfFm60koqTh58ROSBL
ux4AbTDbaoc/Suc5xNKfGaJsN7UyPjSmdnNcuqepDWrQaJ3rkrl3TcizWmnGoaura7ZoyT4lhK+T
Cin5lc2+xsEy9t+mM2jyaxA17osNkuHghr2kyWGt9oe3sXOOak+TL4mSLaoqqYxerLViDdNbgXn+
h3oyVGmgLoIqtAkLQx8u37Slsp+80HGUJkhtCXT16Ez/rzIJnO2XU1cf6k9CeM8FOcQMNhr9yA4V
7tWi1spOJzxgdgKNY0s7E+fhnBu3f4YkdUh1uI5SwdSWGvqSdvgSFWXoYksJaDgcpimvYQbAVmYQ
wCuMaFhq675XMOkA9gYrIH5tvQjNuDYDYQlKrTm2jMUNebEKLtZ3YT/NHp0DAPxJutzUOcDPAPlM
DUHb6g1Ua3jqFsm+6b/Lvi4Z7gSMb+wLWP7gmlw54F2dtLiHr8jXmtD0WUb6FtqMpBxH+rcHDVqy
Tr0y6c4jEqoPwNxX+gDfmjXGjR9NaEO7sjlCQlhWq0M/tD/VnTOK6SmfddIRGpf3lFpMSUKlLclf
YZhVvflH1VVq2VF1RNqTu+GU/X3VMXhYGJBLFZXS5pKUCa5hwo8tDYvKXGLjNkVrRL6gfJGVCrsf
pcFTay7qXKseeLWBkX5186J6H9raW+JPpBi8qX9pWjnazBFprXNufS8I4ISHsC/3r80sCDmVz09W
c9ylA3vIzOIQjiZysxQ5TdJp71PofaldA6uWIAqZOQYcpL06uSuhOrkst9Avf6wlRoCk7/0bY5AI
GaEScmvEeoT1epc4/ROPPJBD8dVKr7HG4VHdxyVz8E8AgRmXC5WK2KpDfji6VNSIy9S1S4idqKAt
SjnyMJBQrJW0sPRyrx4MpdbV2/BsZIgK4uVjjRbWEjyMx8GMH0t5LjJyqGlpnl3UV52E92Lm6ZsT
g6DWyK7cq99Vpbl2HmxH27bSk0jIjLw3vKNjr321wufoTM9aLf3q/24IL2ur1N04FbQKPpsQIt2J
0foQ6UVMWnNWK6Y955hrSR9fNcK+LRqOQ4VcQvlkLRZOuVSomyX/SyrPArM82NckaE3MvForei5m
0tDV79QM3BPMOr5toWq3G5a8og+RfdGQvEPNU540Rz+rC6dKyWWAkBDKGMvcIO2MaZX6tpEgeqXE
5IC0n7U3nM0S3iQTu8LSr5mR4kCxuf4RW7aNZsJjvQwreJBifB45PtHFLdN9bxPVbI31SzTWzSX0
9CeA7ITYqdKDEyXnloGMy0QNYig11TquHnr1+VK7jigTOaB4mUUvKu4+wnpfkP95s0uStdPe+kOC
42eTh/pTMh3g847fpyjbqR7nNT3nHkkFhSTPTKiUOOZhCMxaYoBcLSeMicLBQTjFWD40tw2RkXt3
LfogXmEr959rTzxG6Kw1U25SBsgwEHPEYMOrn5TPnaPCdLFzmqvqZoGcRaRFFotaYpXqdEg5k46E
sWaWe6f2Wxx9HPuVKQO78WTlMlLqpbGS17gzvmLNvqhlXJ2Z3SVBNJ8gLVDLR+Uaxd6N10uecjLJ
PL4FDCTCXDNxa236PCKrH22LG0JgLPOAmn3SsahzOfLNDTN2dl6LqAt33FQpe4y570ssoG5NVKJu
g+JPDvHIT44GWj4Fc01Vj7neePZ8Wvs2Go6ZuvwozAKDxtg9pb37TJuKS8MZKA+H8KGXkq8mq4++
CbdNMKAqmrI7pbTGVvbiriQb3MyRJxkZoCQCNZ3dkPnb0CSv3dbj4aBDuApcIEI7B8qPja6AhW3I
g7ZgEZ4YmZreWOMVoclnuE6xN9zultdNGDA4/guEqxt0Bp3+0j1CzmODmcjXCskAw+z76drt0S6N
AsY/prwG9EwmspLEmguGtAtHLpY7j/wJJqUPJOC9TiLODnGWMp4ttprE6cVRHx1Sk9dLOOQg6dYw
7BrChlPAzanntrCFiV1sBoIOkIo5ZXY2WnrA+TAys8YENQjS04SD5Nr0oou3pJAkQEI8eZED1nZt
/0zTEiIAgI8xdckljrxNthBdnA1ib7vefk1mhlhmJU7gaqNtWOJk60FHGHAzyLTkNJPV17GSjKSs
vnWFX28Ho4amR2rFpPV3Ibjxyial2KvtRzwmhERLKsVcknnfc8DY6QvLZDwT+UUAo35q2gaC3yrO
TsVTPcbmM+9D1H31SfkrbnlLRn22LuZk3fq5+VhDooLGCUSA+kdNB6bqalZhQ1RBGU83Okw0rAfz
a13QGGb1ujPF3JxCVwsKUuZX1JHYL9yBYTS3tiuAbHFlSry1E1SIyBhOM4LWIq5T9lv75ljec2fX
Lp7aJdqszMf7cXpvAFeWNs0hw0XF3xnio3b/h70zWY7barfsu9w5bqDHwaAmmcievUiK4gQhUTL6
vsfT1zon/4pr0y4ral4TDxySmEwAB1+z99oRNCiivXYtvsTYE8O78JvvfiTJxF6JvIk8mmhFIW0O
GdiDlKSRzidPbmEtxdaNkYOF7gTQ8ou/gFASKEMYMZsPWZmu0AVjBL4hLOUGroqnuVsxk8CVyn6O
9dN3OKaPrMRRAy74Ycqu+IJ17SeuU5KZMNe3WXtpRZyQOgDOsK+mHGB+/trMw0i/kAIK7S9xMTIv
HHzWzY4MkT6ktwQ988agzyaT0M6OcSv/XpNYckdySNOx3/OXSbABKhwkPt68ecq/0Ww4h3VoXzXm
rOsEBKSt3mxWOnt0entkdwy6/C9W9NNDTHFTp6DAsY5cvKnzXwfzu99YP53Zh+IbJVAdZ/M2wWBn
rmF894rSeL2EmCM7rEPgnhhtWV4V9ILeG308IgMaF0mdRG10imf6t9Uz/UPpxV8GtgAAW/AdeAR9
NoapB6jLfOAcy+tgtN6uR+9YAv852XUKigT22dSSdr40xnhrgB4AZ7nLUmMj0hghvm+XN15NYC0z
nEs54gbuO1YkAPuWbRemH36uJSe76MXZs6b7YZ28fUIVhSCElmOqvhe1SdhJwxhPz1gsx9UfmTfn
WBqGE7Ox9DI3I79GsmSoNzFYavJso9uEDyGI0zDRasmuoCrIg+H5xfyY6TeVJSQl3tkxxTB3hA68
hnPjHDoXdA+4uR20oPBGMCOyiTQ6TV79wijuYNlIb10HkxpAaxeDcRwdBjF1tykzeq2zlrPrFT2a
MDb3OtOOcytKnD3chRxuaCyyS5fo+QZTl7kv/BEVj8MXUfuwpDutwBsqOyOvsa/GgP/Pn/yvj2oo
+/Yf+JMu3gcQnf8X/mTwqyy+t9mfgZXyL1z5k4bz36YN4xEHtSAHxPHx+02/uv5//Zf4b+CPOvNA
W0h9uYJMlgzYrpBJz8GB75sQrpGdS2jl/+FP2v9Ng4jg3qf1Qm7p+v8v/ElbOgf+rN/XwWKCQ7d0
4etYPT7zJ7WuXdplNUmcr8UFFQOonAJsiO0dotxF+4VI6q6vILgN7qWIscy7WQjOPIuOFCTkN+Kx
2FpzcyEdJd1NBP1tIsLhjslivadl+NZYRYSRFjQ/xeeyK7vwSUGzUtE/wkf7z66vz9IbV8fiOQKo
92vtvY8HqIAhr4C1c7f4Md3bVAj0qf4+RK6Ms+Mu8fKvvkvg65+u3MP1N/8zu1KZ1P7nC3F9X0B7
8G0MnVwYPGzSEvAn5ICFTNm2bfZp2rou56bqXyfwPAiXnHDrl6NxbLT1O+xtrP2hcU55G25N47mM
Ou/Y8j7qczc893p136FsQNTvbcupGG5EHjLY97LLUPrMA2S9Cn/x1klqoOKkctH6+gVtU7UchwbD
ockcZPwR+5azbTJxHv1y2vWVXuzC6Kvl8pLsBsqVZUUeWC/tYVySD6t8ZejmLmW3N6UxHaJjSWla
XTJ4IyDZXDOwLfZNamGQgQzZJq1Y6Ii9FS6Ie1DTLMdAPCkHaUyVkIxKokzjDeOvIbRg/tXESaT9
G5ZdcSGlyE8ssEGpRhIE67ECaQn7aYaeY2p/LEM5PWTrQ+m/Ugo+57jGD55jMRlL6v6wrFg2tJR9
8GSdWLfLBg3iizN3xW4g9ZJV8YOO2Fu4YA663nz494vsfXatGBiydMCvNlZwC4vFJ0dgj2ZJy3Ui
8DxGj4TI5n3gaKDy80n7IQRESs0af6mJjB+z31kWvbgujzB+BI3ok2DOICurAQ/lkwkXjtezV0Fo
IdPNHWdz1+cDJXFMBFkJIaOgmhwE7jfLwO6sDYxbBz+/cQDr7QQ8aTnyk/+xCYZCWJtxP2SjvdG9
r+uEJN6ZUKVQIEWBiQTmhlInIKoNuKScLE5uo2/tle1GBhMnEN5BNezDuHa0wzy5afGwolLaqckC
UdMbc80nCYW9qXw9gxtEw79Uzc8hs9ovcUsdOyH40xj/3DQaBuFJZ1cbzo9d5AFikzMzd2T74VI9
/sb9bH423MgLY0jTM8ReCybvJ/MzPhQ+X8yKQw3hJry0+ISe425aiQvXEgD9nXG25zxG3Ae7e4AU
76Hc8uTKNiJx2St9P4j8aThUeXQ76da5MbTwwa6gfZrCQSWzcn7hMiRAQ+46/v2+MqTD9X8OD/zY
fHxUS8LxeLPjNv3kPTNdkvhW1tpbdUCYUr81deR0z6UFiA6+6K4J6YLVrM3VsEZNxj6lFjr2SK2J
1CgeiBAnrmLEiZBmhz614TREfX9y9fE3tljnsyvW0LH1sZBnjuoAQfY+ecrSzoKKPdBskRHJEa9T
Xw0kc1gVKQt67r3ieGV+iiEFLWKwWp44olP6Ftbe/CCBlCFypHXU8XolTCqyVbMCZUdDUBUIc6EN
xG5JlrZIt44j9zJxFgerIZfNRVBlu2pp8h1d9rccPsghAftOMBy7cblJ0bRqPAjtoFakk85pNKFp
URgzPCPIN96jxpW6vfpJLQBJP2UmQd5kmuHVsvLpVneQbmvCe1U9eWm6MFWr8qcWsfYbddpQAc+n
qbviWhtdX/z/8PowPrv3+VYtD3awaek6RLjPd4BYnXVgRN9vl5kD7TrkQHeEL5ioK3dApR+fQ5oX
xFkyDd3KiMIh9/E9r7St+qxqvIRM6bL62s5kdPGbW/QfLjv8Kelm8yjAIZv+9f2WyBWjvUCFU5+t
CeOKM8smJw0qmGZ4rGZMAjZqYn1Cd8ENBWPacSzzDJyBI07Ke9QmR5S/8iL5VktE228+oXzG//oQ
OR6ULHkACEOYnwFS49QNdZ7AHOtdspMXiPNTlgDJJ8kPqk5m5SijejggrpxCi3XK9k6YsRTNw+hg
ab9CPV523kw6tTktv7m8f/PEcnm5uDwylm1bPp62v357EDrDriD7c0ty6S2fEj8SW0aWogwBeM4o
DqZdI5n0yH7ecKFB1rFSergQkWauMZGspwiVZ5He6SY3+JJ7FvhD19+76UsUD5fRWnE4OOvrb75T
6dX99J3i47UwkfLZPfezBb73l74LWyZqkBq1bdz55D955u3k+wxJG3bIdW0Crgu1+sgC848tkAL/
N9fV/Ic7T9jccXgyhWtZrjS5/qmyavKVRmZoMdZXz2AZioM3UMjUg/EcOiTkuoN57oc7bTTam6ay
DrVwkJ8v9D+z1dJ3oeNq2a0FaR6/KYKOx+JIkVMqvzBYUnQX5jUNJdlFjUV7qyu2McCHOPvdb/K5
aDZ0F4+Vb3IzcOJbn0EHFutzJy1QzocjHyHNw8vsLX/YOQrFZdnl69RsVSGkznlcZPNxHV/7GkXX
OoYgtHrtj4E1yhqiq7OH196PYyaxszg3S3FuJzfFlTO8/fst4P/9FqCkFTZPFbeBiSvpr1//angT
GaY8ViI1ThDpMhwV4ECwU9xNQ/VBRXhiacc2HQ7Bxi4BKcmtKCF/sDzl/x8zRL125DxMQ/yGc4i8
LsUbGZyfGuf4ppWVr9pyKNWeEs6lYApyuy02zJlQo4/QzDSyzub6o6fpYZ2PKtUNvY+2Yk/fVXBD
cmHf6Frcbtz+nuydiXKGqiqPGlLYAWCtFSAhcK3bUSJIl2Z9DpcueoxDbET93NlBW9W/BsRdap+Y
gCgJzFJ/VueWKxm83ZSdPBHDwpFbc7VmSXJMOFDFpq0ibBbT+koI+b7VybWz5LRVeY7zOtqvYQuD
SKseKwkp9px+r8UMKjUGYOTGOO/laDGmNtbwW0emZGU36W2UUJnkDrdiGjLkGQanOWg9aSbsVNuZ
616v/LK+1T7WC25cy8Yb+u8XXtE//vrsu6Z8LZmw3gVd5qcTn68+TdlYzqjE2YDphVbdGI1/0STT
pvgVjdFTw5DgrijFDwfw/dmccd8M2ma2rJEBH8Qeh3STkBnIqdTXZ7TmADW9ZTv2fG+JGT6Sk/CW
yptF8UoZqmyo4zCWLvpPYwQ+VKb+7YJECb8EhuCGAPrNaK5Eh7mMMkL2UcozPtbASxm97ZUAY2SX
ENQLktd//zaMf3x2bd58vsvjC/z+r4/BkFX90kRav4WaCuEcvoJJtjgv4rg+aAbsM6J1b0q9+sm3
EO1yDG/bAVRGRtbN9jcf5e/VIhNMjASczKaHy/zThfGx7FZ+VfVb9l7z3QBCcEc+yl24YvCRX6eS
U7RT9N0UuArV4tedPRjRS/FDFE66q2fnzclZ2SpxR1J4B83GIVkl3m+qBucfqkWXNx8UPt9zDEId
Ph3eOb+AHc4Z+UisdgJWYzii5D2MKwLcpmN/j+3oftXCI+Sn7JJO9W7yGfSW9cpjmg73eVR+v1ZD
Nuq1XCt+dvlRNX2WNdDDrLeEwLQH5MGw5LQKr7e34Dok23xe7XnHUinad7a3I6nTC4zspSIOeV9p
RA/Uc/RFnQZrUcfIC9efkcOcQu24sDpbbWnfa0lfHzPXYQq47tyuP6rdnubP34mTrg8LSc6bVI9J
mNEOCqqOlob8tgI7U65VaP43xCLrHts4F9+02YG2c8hKZ9U/PeqWdOHypjfKcjoZA45T9TDoUW1s
2njRbqPM/uENYG4008RnC8wIG64FqHb28uSGbqc9aJPY6XZ+6iXGwC3QXS/FdIdGg27JC8DL/kjN
fDgj1ApGEXbQeGeQbVLXY/P221Zj6JzzrvqSaeT7rm4+HRAwonaD6pdJOZ7RuoFhZj9iychVCPoR
u/N2KLT3okzti2blMSsfSqsuc1DN+7mOqegPo4PTktUzaFere4olc3pK0+9ann0Qe8HOZHQPDUCX
PZHPbH/lcimM+680MS9TBtptNmGfKD3qMhkvarNrVQxOGaUOOOj7IwokSIOA75rEsAOtb6MLbCXE
1qH+rNsMCeRirgs5MdQRXpraeCiRtElQq+rPZwime4/RjJNsLW2cX8lz2I1sL3meKyo0wqclMVYb
2czmlf121RrIrbuqtivC8xjaYvWc4YCwJmMdsjCloL7cKyFb1qOKZZ+MTqr1ruy0K5W5ZJxc++WD
Ul95of3YSDja2iXQ6GKTiIskbfZDGl6MiQq7IZNYqSCVKkzJwBSuPXdYzBgtq3nZwbYSbGwIHnDS
dIk9dLbC/aF0ucqlQGfOrDz5qaQPhtR8C5aCCkbU2e6Tno9BUszNTlEAs7b6QWZnt4FCwadxOVb9
+eGaGSMlby7C4Q2FID9QsqkiXUfs3cIBbsobNO36qUFbvW+HuLxSXsRqvVB7Z1uLOM/7eu4+Btd7
N2oyZhIt1U5LO14JygOnFYZTl7TtodlYTm+9mLN5k1aJFrQFHzrhcj6VzDXum8I6NBPLUzcqnsAS
Nw/p/JFjy6GHpmm3ARllzkp2FevJLWHEzt4dHzEzWvBS63xnWxnBsChMxNrcZeMAwBhPKiULvt50
JbYYM/s+TlwvUCfpbEC/swxnSwzDeMEZfl92KOG1FDQoFvaMEHQcHPdqDsZGoDz4YcIWPJpA+rWh
G4jO+KF2t0pCU2Ct3qTJzGhNycfHPr7R2BxfxakeOIDAVlkiGeI/wlXdbVNp1i1hbSAWTe2Q1vWe
5RrRlX0EtzTBMOgvtSxsIoxLs0MDzSAKmBdZuep+wWnBo1InJyck9jQPHQ03Ahdbdz4iXbOvv6OS
iK3h16TzBZvl6DYLTQQZ8C6VrE8pqBwMh8gA1kdvXX8OC5oA9QcY22o7a35SaJwwxPdkIjQBK8iD
roBErbUOB/yi9SYJBsYAe4VLVnkRIyYHx41/2kgRDjpvva03dj+Usqar+JO2dvGycF9LlYYm2vOw
1t5Z6WXVGGskm3mTmlN3j9UkSO2C9Ou6RUFfI3LOPKJi/Hjv9KhulZBdqT6skQCNOtw2ncDgIu0W
Y2U4wViRWS71iEpD4bkW532utzfGjGB5MM78QVJI2z9lL2jUAm0BFRZ8dHtnCSaaOjRZqcIpOAU1
PTE2dWXybZvL+9W9VSIC7pPwiWTnCzmSHgyo9Zsex+u5b2dj62I+CXyCEGGPdL8E6THJxMcwQB8n
gojB1O3x9w7F18RN3rsc15Y8zghuuQXpx+8v3/3JapzoHPaL7YqdGoqoI+A6ObLvyxU7b8/eczvG
7HaVrKJEeKBN3bRXPP3SGPAu6sWHmqQpEcyMhW+BJZgeFO5VQwf3o2vT/jCvjHoR26jDTqkz6tF9
zmpAXFM23qvyxCwcjGK59ZbH5W3VGE/VgFFN2UMMB4RSHt7NDlYBNeBSL19l9GilYjQxgILJsUFU
IjenP8YknUYE/4qPVFbLehY/kxPLJo8/o1CzV32NFB56RGCwbYOJodSNDTmvU1MPO1J+kewJqC2t
tlVypFyaoQZvfJ3dsbqetrRv/zEfqTNzNNu9XhveVn2hmCNJnobwGCMzU28DdTgryRbO6LD1EYdJ
zV9DA3rKECzrBViVdiQwABJcN68lmQ7dZRYAnEs9e1dfsuorFKZyxmvKm3d+Z5unaiXVHM0SBYMH
/VBMecGPhopomvpRaEw0dBa7G3x+rDykvw8oXoN1imZFpe0QVxboQF5AmZ6V8SWykM57uYdrhMnS
lndH2OXVbQ5XeslFcYM49Iaz2Xswe1RqIwN/xz7mE9+Z+iqZUC0cakuxc9G6TiYeEgCwe8LJCaRS
Kh7QMNcNzNhDISIAu/pNXWnIQfun3kRuvog/Y+disAf7azWekQ7rYc7qtxpK5ufaNd4YVDLHZgg4
uLFGTjBO7ynC9BMVPel+afpNS2NoNIJF/oRxHwzM77DTxt+3Ay5LMXZrBiMb+fH++qHizgoHn0X2
dmR0vjWY9Z0s+rZ9lCCmxJeyBP5qvE4o9FkLofnkpfs7lOLfx4iugOpL/BwzRCZOn1oDwjGnxV4m
HCHjTHFCVtpxyEZ/h+gFRk/hxNuu1putK8qHUAuLI3due9OCiSpYzycQzm5F0otdAdaGEOViX6Sj
QMk6P/17C6OGxJ+un7BtpPu+xRzEMz+1BVXS22TKxczDvDk5YJiJAFFgAuny7trjmmF3YZTyRYtS
Jjn4gwKQWbwQtbDb66TzHFiGa+SBgzpVh8YcM29Q/qehsbamWOFVIrHeu6t7fWq7plgk9f5J2QLt
2v5o3AucLMrPSGBP6HldNcLBJpMRNiYtbDWuF8vM453iSJfk2tvDou9JQz9rGYZNZbcrzCxYR1Gy
KEPJasFS9PIAFx0Dxuht1XoXREtsnafVutiU+GCymQD4IyqWVNu5Wfuq3kzk6w6YpWiXhQAR0kbn
ySjj4+g4EAU4zGoQ0kYdkrQ954dRdgLqf+NaK2mbD/9+cejx//Z0MXCT4YeGbzNv+5xn13QkrAmd
GPcCJ/Wkk5ysfLPwd0TTAOitrDc1A6KbA5Bq2d+TuWLwkadPk5Tkdq49SJLr+2Rl/TbR8DjW+XIb
Lli1ijGJDjly0cThfJ6ntfqaWRTO/IBvQMFB+HSuu+1XsQZlClocKvfXNqnSO8ZBgZJmC+TJweq0
EKpcA5I+Yx6SwJ6KfPmKJQgnjTTejMR/BCy50sAv1yOLwqdCM891mZGP19HAFM2tsuT00lFZNS9V
URQHxcxWVZmpoaKx7a8GtjjFuC3Nih2mXj3HrfdrNSIkcuk0bMKG0kG5VxSv2U4aGB7FeiMsYPdM
cFn2Zt2NbcCJqUTXIj4l/nQq15f8l+oG5jDVDpYRwUpJHprK9Ha2OwkQWPOxsloaK3451p0WvMr6
W1J3e/WqMGzUdCAk0iDTNPJ7Rf3WwiAX3VzcCyq9IHas7w3z2D2rj59KbN7EHovhVez7bP5mlUX5
u5nEPxzIwrFRJTCAd0ASfFrAhQNu+tjngVbL/isYUV4Ia0rpGajHyT24n7zTXPzoneFiDBzNShyZ
Zd27mSYPv7mH/34LM7E2DMYLqCh0+/Pcgf0s6BQf++46r07gV7MWSE7XSnMmNfb9pjVL1vFgOQbS
hVyn/dUtLWW2B4SjYsBtG5NEn9S/eXH9w6KSz2UxVGOKhHTi8xip8Vzs5UMxoZvo7J1GTHQUVTZZ
aPq8Z9BYbtvKClT/rdt1c4j87LuonJSFWo7EWurRLUTSVSt6+S+ANvvK0ptxSsvIM1k0CNt+5l2i
cb0o1PdvvlXP+Psw3rPgBVs2ShKTEZS8D/40jHfrlFpMmM22rPRXg8GFT4kSRFNOHKAQAxBzoq5G
4bOEAyaR6F0WOEva373qozHcecm7TlzCLhudirVyfzQB79z3BF6oSpR8EJBaBakNGHwkH19tBlM9
fdfXkYD1JToNE7Jvp+lPScYaTAkiOFWcvq7hPvEyIC/bIJubuKuLmtXUBqmFax6UhNgHQ3qs5R71
Wtpqq0aiDEsYNdEdpI+k0IhGKjCb9tk5lUJiq9MZp0XlCWXZH1XYoBmubPZIzvhLtSF4GccgGrwY
ann0UEYMI1TJVk9Dtk+j6Wn013v1Nilt87KiMsYXPN+oBAflDk948gNco0+9+XJ1dnr6XZKgZFTq
avW1kF1v09E36Q1ktdOEqHQ3RD14ikXbtLV5R9rnsafR9BO72Ke98Q34y7fCKwnU9MAFXt8gKa1U
Z+S7AV01L3V9J7ySpGZ6/kB9AWolsbJJnqkeEQEy8m01Y9iWfvu1a43jlPS3hAlqUAWjW49+4WYi
yHjW/Mc0xt1BBndf06Xp67qr6wIbqfxWcxcZwCorVMSQVJw4ihA8kOIZ7hm9d9s6o4RWDkQ86WfI
Mzd0H8U12TADlQ2xf1NYcGuQI3Vf1ecksOyC2njeVjH6a00+Ln5kxTs/IZI+mqdkp6aDJswBtK3Y
2la/yjeeQwCmU/fvToMo3YBjtzXsuQncmayNqF2HQJRgiizDex9tBg4VIMygipKd7vjLnq8Rphrp
BFPdZEEyheUlSyJe/CiJ6u4ueYyclLgJdKC614aXnLmvxCpEGbVgS2z7qSQWIbLm6NGkWdpG5Foh
j6T7ESNoGYUtEBqksWmxdo0x6/uetb2r400rY+Mu9kzzlIix/LLiq66toznZ4MQsEqEmLG1Nz3xj
NZhNShedEcN43Qz+ijTaYuaY2CPvWm2AQteKi2Mv/k3kr8fVTOttFWY3iBlasEMDqmleq467DAHA
fXh9HCpo9NFslTEuMULGthkb9a3qALQBYt0ASw/9KRgUvzNOLrx+mk8ZstLOPedShYxePZFDPyMB
MtnAZQ1qb4sqRmjOFyzSnFLtdpRJHfTSKETq+FTUTr/Vpyk75jVZZKqdkQ1g6dd43WrLQ03bENQt
YdtqsKEtw75fspq8rwYkvQ/SImN6t1NfRjRTPEYZL33V/66A+4mQDfI2+aZuT12Ub9Dz8kBZjbzO
2Y8rDG4mD8fMTmkffZpbE1pVPuo+teDDlANs7U0d+E5roWStIj4UnFWIeWNBYBSLKiIN5YqplxIo
RtpHo/WXg93zySdseZU5THdgPTCMA3uoznxtOCIiz8e0TH7Tmobwglxjh43mgOAt2Q5GfHTWlA9V
G4hKpfXYdIvw3IzlNm4Sal4RMvcZKS1TzfGZRvu077jpcnvVTkx6kdfibgsfqBMxW8u/D7mHE9tp
Nq0eB7zKsW94CdBDvCMVsTSXpP3RQfa+cUqxtaUrFksFeQgtK1VmPUSsoY6xfPZzZfmgRsJqzJQW
VbONZzh1K8s7M53nYES2qzbFSI5YC7lpvqfu9kGQongv/hhmTAgDYHjuONTtKQP6rMH9zGLc2HZJ
DJdHfv9DBrBsKsxnn3DhGy0BsqxZNgzPUnx1awxsWgdwbIyHUGIkmNSsUaBeHuogbuSGULmZ4EK+
VNZoMresvAO0E7JH5Go1Xu5AYpfnaAYr3kQfzgrZpJUBNK7ZV0wqNqkludWm7u2Bom8iXCMsD2Z6
J/Gc6Z68IAxvfApjMpe6yj/Xmf4jL7R2k3Wxd14HOtMwKgCeyuK4DocnIrnc/cQkOCCnjHlGwUoT
dq7clZHS61LA1e7ZNZOajYWQSrAMhlx/b5AGuUkrWHxl3B5pRghcI6j3S4Xy8tqxGKa7La2Q7GmJ
YUEgunOT+C4UuyTjec6E+a1jYHx948Vzk5x8k4bQZqOQaRVvcfzaDjEe7hpWDyQHht7Dkv3skzbe
FIs7Pwxe9xSF00s2wIEsiD8PUuC+cOD4afhsAazBnG/qb5Grg9qR990YMhut8GHm+AZic7Qurt+1
V7lfzUluTgP5WNK4niZNxcICYCCZhHeDCegI10bBRZVlpOLDdMb0Olm42tV9oY7ung0N+aKwenx2
4nLPULvrtKv17DTa2LBqh9jRrsaxRHIvPyROvoelvFIJoa3ycmjo8jvdsk5ekj20y1uaRz4XNKq2
kbveWKl19uqe83Apf6qV9qQtz1GDDlsGgai3sxOnaM1doIBlUzUB7sroCCTuxdX4X9UQMitCf3Br
i/h2KqEvlKN+BpZALI0PCo6hoUdyo5nT9vLStJbu4rf/edDdsfxjcSFkqumhMVAzFTFqGtiEC4qV
oJ4sRi952D4O/h9jCXfRjqhQyBHGfmjeKZhQ6qP2t0z86Qqf0CpEky1XZ6ylHu3cf8uwLZ/NClsf
c0D1Dle/Vj2TEYgRErjFapW7omKmWWidE6RaHgWqghrnuT7B6CNTzO20vdGhI9X66CFEfnGwvMg9
hovIiYrPK84kG9aO59N/aR7rNDN/5xqPl9VD6F5NxHuP0z6h9cYzI0N8oq1LS3U35sZXxS7PqRT3
KRXERl22OCG+ro8kj4d3nAyNDCWmU/RAUFoXnm+JPibrD4ocPsG7bUjkJoKR80RlKKvTjvaUiCFE
FCBF+HqoV1TpoBo+daZNuZOANUAXnwJZP7RH9ZT59y2SwEOVYlvAzQFu8UWbO/eDLI19vvjbNcJt
4DKCVpMG1QqpZUBd9rj7Jw7NFlyExEI5ZLlsZuR+CCcxeVw3CAuxCg3Lhoph5WJzEebWIhubDws0
De2IY9AJW0V4SkveQ9KdolyHakmqgnocCx3kUPkX3TGIIpfuwJigSCr2SlBxjG8jTOydhw0E4zjb
FPVLuwRHi7R0T/MSfkNwE+8Uj16N6iuHl7xlsrlvtVcVzFdW9dHxzO8xD5acvcKALCSY5JgLtsrq
OUR0+h1s6kdSNpDhCsa2tdwNDEVi4AWKj5k1eNtw6feYqhrMDFdghiYtuMxXSVPO2qdGH6brurha
sma3vtlu9aMqGn9rlxw36oCP7Q6nuQdIfjSgTFvmwXyNWIrdSPVPmkgEZqAyNEQRP7KzxEpaFcxX
x/yB9hALRYU6Rf5raiOUVP6DZZrhNYac9NuDhzZjuya2Aam+/NUzdSft2iBJEJiWPrnPExhDM88c
xgWkbWsV/HC8zavJdwaLI8Ys4p1cjpI4wSoniuQ4NiGmXAR8e3Vr+G31k+ys+PCfqwgLRJ9eoOCA
t5PeZ5VG0Gn1c1b90UF0hMXLBGkGIj/Ei3maHV7knj7hdIei7Muwx5r1IgCh+osxp3dZn3DwaoIP
svJLgtA9RW4F9zY7lk3PfSXL9Cwf7udymY+zDPFWo7BrF+PB/XWm5i6FeqViQifD+VHhh4NofY0M
VZWTyquQJ2kNUHSv/r6/DhdMPhFDR14OkTf+aFzjuxquXN2Djg7PeiSszp4TDrisRTAeF0d19oAt
++kU3bfUJNiNs9QIWnP4pR5JS6t/eO5UbOtpBfwzuNa2HjtGTmQzhGsEpWU+02JLc6UVHnox7QjZ
2qs8aMunwncG82Wh8qdfEx9qPI60lJhIs9zb6HpV9qeamKgTwhrEDflc/ZkzecTwll6NqFmMXw52
HsyiCmg92VHuRhUaCxFWZbf2BxkDoUpMFZWiitGajeQFARDakfeUiZrQsqPKuesSpMd11J2XjWOQ
Etl4mPLd5ateV9XeTrLXafDEaWynn6oldD3w2QlVntOJ8OzHI+KlzkUXEJWBw0YhZDawqxJ/ZQYs
1/LcMkIq3topfcoJfd2lLnMkGManIWzeUr2EVdNA73ZAe2xcFtJK4JxgIKpxINVGL0iYYWGEL1MR
QHAgUnd08T4hDWqbIfe+im9bCTXI1xa3WN+TTQDCZir7eZv21an1zP0gREKmvEUyZAdXYzUhOtf4
JNMRUFOSVx+dYKxrTVowJ0l3GnoCBTRoPm5rWPuwmQDoRR1tP7qQ2b0lSK0ET4kJHbrKF9Oox9Pc
+i/JwCjWsSGSUgZcqvIPcql4yU/zwUV4f0nMQ2piSqmZhje8ro42nxlaM1ZlI6n2KANR/pWCnRP/
sEFIVBAlswgMRJeBJVERqgYYkglqVEt12w3RiwrHCsVAuk3qEdZpTQx3RjjwwE5xJbNIWjMCvEPN
eFGFUq0NH0lK+pgYj+bCoF3rZU8CO/LYZMWXa6fidGBKtB6GJedIKKt2ZynuMOzeTwP9oRmTd812
5MkmLRyP2fc8qUpgpQUhAwe/QooLHmaEJGdkWzIU4HH6lUs2Q6W1R+5ucgNRulsOEOfU671bveYR
W9wqbHcrt9CusngBGYwLMbDN2m5dgU01YH/2iwbSGbDuYzc6gh17WweAatOL03Oh2+w5gSPBKxmf
vhZX/SacJTGOGZcpcLlDYSUKUKbKpS0GOXXepthAbiKHlMOhnU8Zh1+FDBfXMtP80eypZlv3Q6Um
VwX7yq5dqVD59XarNT6rurGqiy/IDiKUkwRVYGye9+OYnfPJfrbtpP5aCb8PCvD+zUpi7jLOI3Z7
2MRNUzl71b7U5sLl5NgO2kyUWDtyiD7FbPCDUEDggUJuza6FPCdBEGNVnMTQIKaqyKoaBRRMp8W9
U7a8MqguJknvwfkIEBU/6iYUpXFpfQJIBnsG7RCv/kYw83l12uSMmyJ+Ssknymt9uHUXG4UtJ1M+
JqSEVo24XzrnuzOmzAgLzb51CIiIizR+8FajIy6Mt2k2md1NTvkQCXGqqhX6WQoIJbS3DncEsITG
CLh3zZ3mpe4lrudzi+QwBIB5XguT/KElOoJyMmh5ASQ1YKpTPWcXu1bLIV7Lm1SnL+9Py2I3geky
E9ey5qHBcUmyo7GfQnPcWCJkE6nN/i4al3tROt1+svD959mPSUrRjbS3Tz67yGVZnjODYFgHjfO5
gIfoTrcWCJI95EvnWAKDwKbB/Wx3JTO1sprutW7c4QQjsq4lCIkLPAY9NiUscECT8fVeCqYIM7Zr
Di8dSO5afaHjn4LR4H1lxNzEmqhT2sv+cbIJuvHbduJq+MvGyMphXyRQ6eduOhEx2b7WbXKoWB7u
zHAVR4e+a/Fy5ytLpyL7mvtZ/waWnoAuuY8xQ33fLF65J+Z7Y/fEW8B/nQ89/NGdobHLYeR5VMFe
Xl2+K1sVCgtipuKC0bcmKPUYQ9l4Dw56Wt30VfwWstF+LOTgUxTti2c8Orkd7cx1QsUA6e+Lbq5s
YbKbjLL+Ng774qVvEIp5jnbJMwJqQW/Zz2t5iVYYNqJtk1Pe5w4EiJ5AkHzGdT5632etjx9HwVGA
MkFs0VwlDxMwyg5BOlGZEXlkkpqXcbCnDHnYyY3hpfStj9Jcs300/m/2zmM5jiTtsu/y76MthIfa
ptZIKILEJoyqQmsdTz/HHWXTVayeps3+X1R1NQmQADLD/RP3nlsk50FnjRYNJXuM6UbGjXFOCexo
JU8rSZgOOlO0V2CuzOjQIVn89eAS7nNZBEd4uJdwaKEJF6RcLFY+7CsmtyCXbJ47c64PCUvoFZRz
D6N6LtEVHbK26KkEis/qerwmvY7GVM+6pxGJlJscLdBel9zwk43uIAjg1L/QSBXbuQSaXnTRQwaV
eSW9JhtjENpubONxJdJkOuhQ449Tmu8FPuajYY06ywmx9j00KeyzHHINq2Cbzub8PNsTqSU5sR9a
1h2YVrS7zqi8k112X9w2817y1tX3VW3PBy83o3XoLvN5cJxLpjnWw8zQ6GGpgksHkp/bvzeutCXD
p3GILmGceXfSCqOYwdxckeIwjImGrzfWWdI6xr5MqePkkBzxfwqsOvI7pImpe1L/csp6ZzbJcMhS
0z3VgowRO2UvSm4q0Z/6AnY+abMNP4PgvCTzQFU9Znt2WRwmbXjhHWSBJYeitlhedsjCmMsbn/zR
0tzxUlQROew4SUbeD7uizPLnNMMtpk3ucMgXys1wNiUTk20/Szl5AYDFoGF9DBYRnNV7ZxD1e2NO
6PRC29g1nf6j9TWANzq6AHbSzi4nwXmlhfZ487pkuhGrMmyUO80JCW6ZeA/0wtTuXquV60X3lxtw
LIwQQfCcJ56OhZ84CGLKV0mQE9fcRPexdsLjgCmVfa/Ui/ClR+AYMCl19sGLF/IhwCS0cUIQSWq9
dEQHsYIB1EXIyzybXxfUEQ9Kwtc3VXyoG2hRXuAGn1KMEOsElz62i+dW6HQmI6mri9NxNi6USkWW
kxvjeNE5o0NhSmesa90zX6cEaH5YT4dwIN6imprNVAbVjiSfbJ2i+3xg6ryWjroTc/HtCDdN781g
58V5tQo7LbhOrn7s/CDbNHaj3Qc93vVV850ZsYUDwiAezSWVs9Ses9L5GSVJeZ2HwnlkS8gIsb/C
vFquZAQRA1fV49buUU0sHs9DLfSzW6TmiXGAvSvp9+7Y+1djG2SXgu3BRf1XWdB4NhnEi8KRKg8l
8Bh1ZK5e3RpXu4yNq5m/9Ahhzont5JehsdBNFhMfYNXkIEcRpCwAxpzd9AMXWmpYHWjgV06l731G
GGetbmgGULQchoZaPImjVQim/Z4woetEeJyrLtg6y3ebzdmtT7XuWITma9k34mLY3EMRxlc/7L9W
+pI8ZINrIg4HCxLZhnszfJv4h6Z216QKBBtLtwnBddzpwoZ69NonyoDuaYHE6GpbErb752lCw0M4
+RExCSvkGgFwCzr4iu0ogvDipQdRVeNWxGNJxGso9WtTvCVqb9jTYKQPvKuxyAg5UCBiJ2cOfENI
EdysAch0lJbTsV66TefU2d2YYGyMpZPCGGFzOpT2uLPcCKkvW/Eqjb/lNpyAEYE/28qe7o5gGVua
eMcJR2gMVq8hiqmesIUV0ZTeOpNZS0qT3wykkSMGpTMMkc+ramoMK7K++jP+Jp+WIKnyblMazD9z
g0loDE0jmxwJo6AiVoiaGGHAhgW6XVwU+k4h9VR1qtbwLAJf6jGxr2LubovP1AzBlYZKX/82JZX1
NmLmJoEkrnXzKXJAshWx1281RvJbZn6X0gbb6Nfp3aWTaXsj+cHNzExiqzeIc2qp91QTu6qavwpv
8C5ZDUpBjSp6Dvh14z+IQAfBVzB5kNoxdt0awJim+iJEIc5JHrOhkxLmOTh2Zl58ZU0ZOUyfmzb3
Tris13kHv78cyd7pUAb1Q1scfE0/ch3U9G9MD1RvO+vSNcLsBKtT/VmhkwcyjAeQKkROIH41YJGv
qwhYNhK9IpzCI6PfjVq6LZrz0k5Sk+DrLVyT+V5OdbAuvLv1GHSG9tCbP23v2Spfk9LrH5JuoqjS
fQBfQfACMG1rDiN5b1ZObjjbPJo6dsMVo61uFh6aPEjAoIbfkJCS+RYQAyXs+ImFSvQQeiyXpP6g
0vjeMrv0OSZ42+IANmgNOjhP8IlXnTPh4OMIPubpC/KTvYeB05pM0gq8Cb44fRPJAtfJK0gTnvXH
WtdnDoMM8NWgE2VXhuFFE80Wn8KD5bfV0WoJGWpmYuv14We6yLCdSKDCZw/D1m+dBbpxnlCirZo5
CtYRCe9rRoSfcxKDd3FPAjEhu9Pe0IpzEfbxRf3L1rgHjYm+AcwGosDF2PUa+tnGEPktDbDKNpl+
Dh1LP+O+ow6t7J+stYBjMn7RGvymE46xLdQXDaGbXZ263vgEADUkTQH2C5NpAkCnPt7nxbxsY20W
q1AbtTtRr2b2mnZ5ujX9ujj8Zpf+j3hZXFWurQtdrtL/gxssMRm16Wg612qiY4wpTu283xYDWs7Z
1o9BUN4aPureptbVLUs4j0HwpMUiZvC8uMeQoGQSm0e0REOEimUYEJ1Ra3K3Fy9GgxvEKkTzZEUx
lrEsLdaqjwwawuiWqXpWJ4mT6F+J1v1STNxWsdA90luAf3tRrRE1J0g/aCTjNM3+aAKD/arou1Nh
tDB/Qsg2HDZA0g0kYvEQH4Ksbx+0/jPlCtrHhQrP8cqFiaOl7dOygCAQGV+aUBtODA0uGbuWVVgx
sK0aNltg2bLjR5qulPZTxJuDY76iqx5a490QESkeUviDA5V6sbDvZWsfsQlg73Ur6/FLFl2xaQSn
yvLOVmVnHDyi3Wca9miGbp8iL2OHj0dkbmC3LL7EvC4Ujci1emAE6cjhHrnIsgYoM5Zh9fDdhy+K
g0xpN24drGG4kZc1kVdc/pPYCCcTD27RsgRtyLIyEZIpnBh5arDOqnU3kw0Y+WclEG0982eczZ/V
//Gb5bNVip9qkF0kwYuKEO8x9uECRF2lTcFGFSCB/IbRFKOVaT6WLLDkj8LpBeR4ORJwyi927d/T
uYkOY6UdjMl95T428L4A1UutmQVT1LCcpy9wmOQXVW+tW65Vxf+PUzLYgKV+UPYJw+SFKY2NZxnT
lkHgs4qUrYOw3I559DYkxtM4m8TvBuZ3kgwZREopxeBWn1mm7BizgGKlNSKgneublCed/iC1i5eR
XCu1NTYLoR1c0f6w4XH95mmy/qG9dBzLM3GHon3UXcv/xaXoRE4XRSJa1lbSnAwrnogNCRz2AC7U
YhfXkZcsb5YRSFZ7+GySGqNWSoyag0OW6M2+tMROvTy8att8aH5EA84tm+p47fno1/XwOGonxXJX
qnGli6cOkdxyczPYgrmtWF7UOvu/nxTWP6xnDktQy2N27TscF7+KOuuIBUxsheM6dodrVUUzDdMU
P5Jq/CMwCVjTrXd1Mar1hhoLqWs6lny3YBwuJKqQA7I42B+M7xZiZBDjfxC18m1yXW9fwafElvlg
GmW+6uUAuKq+ZsVwKhejYc6NqJwgnWzV+ORhVYZZ/UZuaP7DYMq3Z7m8dkh5LcdTasS/SIpKFjBG
1BLc0lbzp7R2yo3ZjPEmnUARi2qA29mm07oDiyQHS2qErJR6bt5w8IRNSBwUw7M0TJ9BVY34WPfK
u9O5WA4Q4a6zJfr+31+Sf+qP+ZqFi4cKxTveZPcXuVub5yRV6ci4Is0+pMFy7JfyBd+BWGt+1hwI
esV7wOpxthifanHvb0cxl/Dkem4fyQsctN86FKW292+aWgcmCRAMCWVAGv2rJro2swnmVImoR8+d
VaffPMjqDAmnexwC3c3Qxh+awMRROi/VoQJPS1RZ8KKFYIlhzJ1/8yMCp/AfviDHBLfHD4r3rnpf
/+WFNdyubRPWDlKpZuIPIeoq4zQ4aaZz4vGB8Gl38RndSbGubcPcIHTRvykChpJuRUieMMMO/i60
UROMEXzIphg+qbcBffY1I+3Wat3PpVFAkJHwThtpBXSZaJuQN7QxatGx/E2tI9jgx1QqvKzgW6hT
/vZxdU6biYkT1Ostjhn9Qa/Lo2kUP5OGsA0llHAkm1ONCN2cHaDkoijZa1IW6UYa9eeufqisOniY
cvCGFutkwtZiaAMG7qgoJ3FrGL0Nuy+gKThn2zL9mtqRfh4h4axSk7iR2XdfWddgelqC4VAnY/sG
EO9LmZPmp2bHvZnrW4O5J9AeJouAL/eJ/QRNp3+d6vCH3UBkbdOkPDtcWrS77kn97DDpF6t+MCrW
2JU4tT/9kNQeyxqHz2bffmKuCUooe649HPJwU660W39MFFaNIDao9C3ohxrtp+6n9ZnYpm1OUsJl
gv14qf3liKVK27kzGX/D4oZ3QcdU1gg6Ce49FLKqlulIdkEUTdE0lAllaO/nEnEDlc530X4niCq7
NqGUgukhiXY4zIBFdPlqMTU06Z1gbE9QsD2aezuWkBDHpyeZEVkj133IGzQFxhDdGme+RyjYCZ6I
kOWEwCGjWPibujbjk1psLUUDIBHYfi0p8XiLzc6bP/aGemNhbvCOdoPTv+n3k+n52NQpj80kGbdS
as7sU2qPSpPZxsie8OSg41fYXP5m+suFtFTHjq8p0p2VErNOksGt2J4fe6wogXmNusPPSfmw8i9R
i+hZ7c6VTHZscZKEc3kdO/HNKGNmUWxNJmpjpkfaRZgDx2DHbtA3L1YLwo3scBwVVHksuApWYatB
fMgSpJxH6Xp6fQB5waWNu87aDKPTvtVcGD2qvrWt+d3Z/JTmtfEhbYoDCU3hbb5VrY5SRDMIwlBY
aNe0Kb43Csmd8As+spC2K421HZuPwxIN20oj2MkFBQOBEV0G2pG1m9U3dQmRiyM2ZTyeOI92yRiZ
F88c9il56Du1FMeuy3dj9WCEl4VEwpNvYidiz/XFLh0Ha2JPTJaHM3/Qv9cj5sLMvOPVSW52RYBh
3+snI8ISFGv2Tmexs641ojzrZbkuKVVfMTk2KYXWS22We4KcwrvVlJemRZ1Rdam5wzYodn1TH0a7
ntYOJtwjvc9h6GHZhKFVHIYAxyQqAiXIjE0CcuoQeWVmOrusF18S4QOnQdWwr7USLUTff4oq+nZL
BCQr3Xr4f/tmaOudnTJyqwALkqNL9+8287GVgyITXx3rMI1OcdrZSfQEEpHpbjBBsnfic6KFrxLJ
RabGUZQI0pqx/64Cu/qluIo+PpYjrMIku1La70Utpnuein6bL+EzC8zxKF/9uRUXx6qto4ELws73
ahqM1//NWqLooWTXEAKcx8HoWixTouW5NqiDLYxCXlsIkteIE7FdFLeeCN4alGy0pxengTUSlwEL
ygDshIseYjUY2j7DYnoJ6+KcmWH4OFhWfcqx34FOveaRganXmMdLaUSf9AXroRFsGYUC0apY6ovc
YFbaf1P1lPJQQeBGbiWDVCjDmCpLp5c6vLtq/Db0Fm0xS9EPdVdV/1yW6t3KC2PVF0V4TKqY6FXM
ygC4v+ta6yCotr39oViQBzJT/qqK1JqpEZMlezOnojyNOF7i3F8Z5XKaDYDHqsYICM1cuXlabxT/
avJ4VmLDe4ECx9SgYkUgsyTyXsPdqzdbg31hPe31GmVkP/RHEXbHSKquSDCdVk49XAJvIKliYmc/
hK99x4art3oHl1JFeniyQNNeONzlLfV/ZTLqCvBG9zEZ2UINgr1Kz9PgA/9RHcKf4gLj0GjIzVp5
KrEEtkZTLpA5vaTDVDVVfcdmQg/Y8Ho+XooEWa6ajqhCkbnhfkEasY2Kltez/qnlU3sYpFsxl31G
YjpQyDgBjyBm34NanzaGU99IyTNONBob2+PJShxy7tS2ta+mixRI10kKYT350RMpFQRTtDbC8JrP
XnvqAFyQP0yyG0oElZ+gmV6zbuvsHEikS+gj24WdtuqIb0o6BJpqhKWEsjHBPes0DNhjglNLhv6L
EoiRHHx18NxslFk8nPrnFDI8pE1asVbao5XVPzGj/GHwqYt1C4pDtoCkSGKN11H+uNTcmVz6HTpR
hvHecvzQW8JgOjmCXHTThG+X9fGDgcCpkJYRyWXknpU1BMizD8+42VGN0FhTtxZfcoH8N9OQoEI0
ZHPI9E5LSuDLJXPlxYt/LL1wtt1SOYCVPEGKZfJt1kEfRybiqHhanlIvOWg85Rz5cDrY3PjsW8au
zTdmTlSePK71YrjrmhUDgG58NtBoy/QBSlBAYAGQCgijMsncdbO9UiKIDHRoLZJjNxqY0TtWNL0Y
6oMUTFlYHhiX/yFVQ3hFll3f2utKhKDde59FpRTlSmGfPVeIZJbwZ+cwDHNf0qCoQL2UP8hs6flh
sISo8fMgTYlapk79K6gHfRrcbb9ESKhRe8haJ88xSPnTXJ8L63tTT/ldPPrPpLIZlxoZ8p6104uR
BFD+pQhQXZxZnRL1lWgGPOxkX7V6s8NFdK6kvK9Eq7zJvfzNqs0cn1R1yr0Hm7nj1famB4qS8WQY
woRS5OR7gxzbXWEmrEw6hFto1lZGlWSnyjRuBW6iTRW1B1lwbJQIijzIt7aCHT8hN0NM0xFqEver
CsdPqVv1oz6W37WkOMp/5JiMptnyTrnVfkv5pyZq7a4HxS3jWmuW0ETrxtmAjf6LFlTFTqlkCObg
xbUPOYBpbNlEN/AjmGB9rxKWX6smKIKTEhrYif4wFt7CD3Mbu5yRrN9/FtV8UaairmQuGHUWrboo
k+MYJi8joSZHxHwvQ0spNVbgkmbxo88NcuRhrq1rw5ODwy3ixek2VwhYAFadHRNK7McyxotnhEdN
qRzVytiE2MFhkut+xL21o0YSpEdRFtrxaZiXF/V5Pe+8E0oX6wjo7RoHnnkg2PWgykqCwOC9u2gT
lowZbhbhpWe0SGSITlQy5Sk5IczcicjFeuy6mCZLkTwGXkLlUDdbAQZ0l1RRfPVpKveBr30N50xi
YjpYO3bm7VI74XZ3UdepYsxBr84wEylEoBGbsSWhUdzzfDl8qNaV8lG10SJ3EJ0hzLBjUHO6Zj9G
c1TerLDe5kQY7yrP5S4vE8qyLtorCc9kM4jqec9a3oZDiDG8lAFAnYelcbRL7U8KZDpU22EiW1ed
K34FM3MJamLyZubyXOfGQBa4erxMcF/vU1ce1F2GQWGfGy1qHsQZIOyGVSLA6ygmxeyxY7FabeWl
2DTzY1lTqHZ1aIHwRnuqRFMF8ro4mtqPR7frOUWSJL6qp5kjjc1byUKDILyItZ3KJmlSzCOUmyN8
jO2QSdmkzG/xEnstbG2nfNBNVNhrvTfy9eS8Y+8K17x5uz0Gmqv6/baja1kqdKOLwIHDwkSa+8I9
Wu5iM8w8O7DhTj2nWVfZ1l6pH2NRPEbgne6o+jrb7/ZdUcSr1BbvbURUPeArKgH6wAxgvRtTbqpa
CqlJPeLeSIfomfHYquNLv4ZOuJ161h1itmzC2lzCLEZAPX0Jc7lo3fSCZSdYOSLLV0aQEwUrSpkW
FH1KfAbhQ0exHWXBPhDBVT1Xav446M2CVpHPKVwRXiEahgeZcFjLsky9rGrWRWrGQtvWHiD+SdRG
gzaALJap9w96YH64nWB/S9uAP13cRl/bdSVuzhgiE6/ZgOSi/grzIT7BmicdGVpSCo6TtCrO1dj4
IZbcvgNuk/LA9s1IcX64Pvt24Wc/upSFdSDO6vYPxThvir5+igenvzSLxhpuZm6nHoma62JvlNxD
LilfDTZ4x/PvtXAvCrtk5CDbhR9chzp8UrIvb7bfmsyeV5FU5qGOA7YL0s6yTop1NTG6PIHjeB7R
xx/jarppLPTZzEdfE/J4En3eN+2k38hph8yIjHEpnG6FXDQ7JD7rV3mxqJmUYGDStuktYivKa508
g3HLzqkx7bDW5Wuntx5Z5L21gRlRn6L9C/253gZGRosYF0/KNuJIC0tsz2BwdIJY6oDXzFqGaGOl
gEBIW0E5WBVS5+3VJyYSBUjVgltxN2BzItq4PHdmPd3Y1L9MThyee5uGfiqHI3G8/Y584+moaAOp
CMBZEYekBOmTMMij6lyA9aLxkaQQH8jmvNoQ32ftGDyTat2Qi/yhXe2jEsS59biQnEczEI18BTZ5
lBUDZpJetp01I4dIShe6i9z99PGyyrl6RAVDwIeK8iHEjgjL3FkjA/VCQ9CAS+XbAAvz0Az6nuDi
+kKMBOb4ZgNDAUyvBf7XcAsGLr3kLkfDjyGELiETO9W5oofiWujiHKaZRjfKA96K3towGzjPAbAK
AARvWhl562Ker4rNoWrMwqPrju1YOkPAvrnLnbgJIsRjFmDAnV9mMWTU/sFZgSrSBpvFVH6qJduj
n/vnuB8m0lzicpNrFeO8GKi8U73mDT+jzuAotyFBb0ZTpFf6O9KHxvqpCloa1dH8OAacyccXS+l5
ywM8KGnCNZt6ubM3Kh70R1n37aPQJJ24y8pzH7MacHi42RBzDCQIIyZ3fMiQEq5b3XAgs4Xi4ARy
iixdCgZqmd0S39OB+0gl9JnsLeIKdwe0YXYq7fTiJ6a1L+iD4LURFi2Llq63sl0kn/KipwUfT+rR
UbP1IqlRwcTfy4DmcS6TM+4xAqPL4DfI1v80QLZAljhsmkzd0c1f6JNZ1vT+1JEY5hTtFpM/ZUn0
3ZBrmhS846lcTxLLoi5/RahjlScvfvT7ktpqxf6XXFKQcoDCRfJJc7XwgHX9gNZKXwXQgHC8mF/i
nLtRDwdnG8FHZeSf0WMtqblqzYB1iN3cszlPL0K3Vr+ZNCoS3a+TT+iEgH08wySi+ZfvT3QZkBTb
nOBGuZ9xlWE2yJajPnoviUHXBszU3Bk641hvgd1s6emC2klc1fo78VmyQBs4aYXTsHxLxUnzqHvc
RsOvTNjtJNrdhDDtkejfEK8nCNomynYaq/jOPTkDSrm5s49k623MOg6PqobwnOkx54KSfwcUmNy7
6M05tk0UCMyINrLZCWkMzDp/YvZoHLu8OHNpltvIk1NSOh6dbfimTx0NgrpzW0SP4AGPsC23zPpA
6IB5z9yAacOckKSh6ckasd4qy9t+Xw+CyiokbSQtrAOsoj+zm0twUlAth/wM7+NSTKzOGeBxBzl9
+ji12rpMieFIJcACPN+pbp0XbfYPJnJ6giDrct1avb9SPbqHmNEO0J36/bsl8YBpxI9fNDPb5aEN
LhMw0PgBj2juj08yIANRYrNRedhhSsBWNKZbS1Y7xI1fK9PMVzNkl9XQINZiSzNgx4yHVevN12iM
HeR9pX3D/YdOBg3Noffsb3huUXPLepUUZVzIoJEMpCfrwu2SzWz0EGmTiVtP7E2rKhG2FcFuALMK
LMDZuVXubnWZhBeKgK1B1m7L0foYDMaSvNjNEBhSsanL6TOSjPQ3dnnzP6x0XMwd7DyExdvP+/Ud
m3MMxcxN/wxnqktCb/0l2pJrQ6EvgmhnEHfoSrhXKtO4IymnVt+tgSCmlaPTEm0moO8WQFdvXJJp
2Gf6jNu50Ql5SvwfGa3CBthMvf3vj5tlyOXG3x83jy0D7YI0sMND/MUDzv1f0O0D/1JosMjtnW0w
D9TU/nxrMQdlrVc/54LqptfoA7lApjXd9I7oXUZMDe8jyS3ijaadm6YjuGQi5nPJoFnZmEY9Nm1Y
0nCbyUQkMgLIxTXrpyBJ3EPkHtV+wGtBcvde7GxbxDJbS0wrttI8Sssprtjp1zE8L73CSPWhQ3ey
d22hu6V7QCbq6A9dxVATEZcsu/DoZsnEXasd5jouL0K8m1p198L8szmmMwPy8DUxvXfC3pnaS8hS
33ESZBRDG97r+7TyjXXVgoDrQOX84VCo4gIznjFDXiWbrPYxRha8UEv+UY5XhUNwVRveQyp8XHep
sxKzkzEi/1Q6LG/ndkTF7/xkwcoEd/6KebJgXgacOn1L6pG256hMTGooEsJWLFM0wHIKvesqP0Ls
++j400EteRPJo7Kqt4wneWs3hYur+WT6VEGSZce0FJ8g2LYVMWwHG8niR4swkRPClA/vjFy9JR1K
YBLmPgpKUgWPZdLkq7GzqEZkXJ8aQVZS0SPphK3P8VMkI7ODqiDPpdN+WKPlnksrcjdh9LMM3S9J
GByHDL0HBeJ0W2gbDEywH8N1MsRYLqClFHbzFqXQLVVdbUu5j1szqkpTZqgye2xEe7kSVfykNuiJ
KZENpb42RtddQR1AGDEyn2UFSmsiiS5z8cpwKib8y0NeEMdbthcRKg9rPncLC22GUzsrch6Jf6Pz
Ah/CuHZnmiXuQvnpRRUUO5S/TTRM94gLUId+GujsLqTdMs0TlAUkGQ6L+e4lY7NH28F1W0Yn9dm1
WzNxaoaXqDoVHX8CuNrV3OnO0S/Q/OAaWFCM71lBMViJgpzECkErE8cG/QHEf3u4QN+AiuiOR5Se
3LySkFA1JD6zvn20WKqAgciewoXxlgprADBgrR0rx54OjBDzrOGm/o4H6KoCGhJmPZQfCzjKZpBq
PucjACCRPCzXQIv/8RgiTCDeChdy5VFdYW5KCcRDlzBtCCantJOuy4ZQHWCJMhUT0jcaUhRauot7
KWhweTVGdKuXnlQP/wXyw58g+8CAMjl1trYWIQZBVf07IjrPXFE7rRhQ1TIMQGbx0aiqN4Eacepg
TzdV1hMcK6P2dAbcpYilWE/+gQFTGzsk2UBOzIQeQKgJulvQcZQGDrnqqebfpzDGge+Ow6G18qd6
Qem6FMGrHtIathkWgtYJrmGHVihh/5zoQ3kuyvabRj7RgJsGE1kyM9D3sBKvB6ZC9yVi3mfVuvbi
Du2PqJnI2MEXoGoBksnFqocscovC9kvsz/FH1V7FzlGfDPOpsItXWJURoKKamEep22ss3JN2x7s3
yhpkWwOzzlDHJNaiE1typ9xHSdlt3BqUMOGX15BI93Jq7GcSKnZVIoePZE/tPLaHv6u2FOLj78e/
b+mWL2zbEjZhAL9grpbKHGHK8n7tAGPgXCT+Np2FcTP0nMQj7P70FX67y+WWg2Cm9wgJ/wsxkFjQ
kvE01jRVYczgyubWD7EWvRjQJrUWOOGSE3abL4l+Ti3x3dWmLf17eWpRyfKUIvksxAFyFLyAlObB
F3GwsTFKbLwRVbhGlsZBc3rUaIX9qmnvYRzbG4YJLkieKNkVjFn2lRuia85vAxkMD51JuZIu7qkr
6Vrc2TMOcQrcQz74aSQEdAm3WVdhL7ZJzhZGTkbUbwqp5QyHtDlVff40jggwI/m+t6zXatQyrhnc
QDgAT5nG9JOw50TyGLP9mJRvYqFNUzMCN8eXomV8uZa2NmLnXYEwkBUUm0DAk7Kf2DYvW6VTqTLC
JhuMy24Zznt1nowSnKCG+L1JDq7pP7S0wuskluktE1uC1l0rTGoNVhFjQ7u25rT5iLYfZzeg8cw2
OQKuYIlvps0sU53vFklkZzvwl5VZ9q8+GcpnN/jeG691yuUR24MFkWg14O5HwwQp9qHwIR0IAZlG
aUVKQHsVobGofZNt0y5vUzjUa6OpML5o4Y48E1VAKjYglPX+PIvoUa0f1QZVq4Zxa2rp0Rf+twrf
4bqoQyS7mc6mK8iu9sxUv2db/hFAPfdpuzZbZVDt0ICynwxtjNlIcoo07/ehaHj2erayakQXjngv
vX48mhz1t8Ahj62Mgmzf6OVuiew7+19GjzGDXwb7iEvikUQR6ZBEAcco1rIutW6NK9elVW6n4cfU
xGg5QuPDTriYk7O2FuIQizjii4kZRwRp/YNqh01EQOEwWn0J4Ga3jJN1CEyXNN26ANpbOenlv1dp
3j/UIC6mJGh0pusL0/R/rTBHHRTnNDG8tyZ7OTndENzUv4CMZIz10gh/iv3nr6nf6Fyn2wkD4Z/N
42UBUudT7MgU12D49u/PV/+lPvXff9K/f3fiiWEfIrpdQQhCuyqKhj9Ja5OtkUEbiTHztasKnzdw
F70g31T9ame9j3GM0UX+0scnfnzkvz9miqc/P9pxy4NewMxK/bS9GzEG6L4yvGPixUWCQco9ZE6t
XXNUFY9z0dn30LxjyrMf1a+YnVlcWks8fXx4mOQDD4JOt+CetbLeWySpX+Oy7a9j5jMsC8u5O+H+
3Yfy19RvqA9BAW9PK/WfFnIREOqXoTD7q1VodC/qgzUzvM5lMBw/Pkr+wR+f1WvZH+rV/t9otf8S
rQb68P8drXZsfmZfix9/i1bjEz6i1TTnX7rOHMT3XOEyJAUg+T9/ZquhE/gXnnryu4TnOOjRLJof
ucST4Wr2vyxP2A6Nmw5WjFy2f4erGf/iQ5GD6aYhPEFc2/9PuNovcUA2ESuyrcLHyN8BSvLXtBA/
Z1Hitx1JCZ5WPMNevU/Rku0XOOqHsLJsFDpM5Je4hr1BIiFjrCq+6b7/M8wzyQKyT6M7B/tQ62mA
HACercUJGPr5uI+b38j3fsmHkF8sWViOKQyb75yAiF+6QS/LdUwkKfyZKX1gn4LeNMpOeuvZeMUg
4Ux9ytgume6k2LtYaWZWJJiIiIW5TwGwkKF7DNxYbLpOvKvvq9d6c+3qIB81gwTI0LmHVcuihf+1
e48bPxUrLTCsczJFYuPniN3Ihen3Qc25MNlnJmHbWssx7Es2YE9fmrTFkbXeg0/ELOdhXO0CLf6j
NVlwxGjhWSeip1iZI+e4F8BULW2L/NX8pyMvosYZ+4O6oGrnak5s1AwvC89xFACENJo3ZA/D2iC6
7er7pv+ERcc/LDqpEG1nvvvpDAojsh4HnGDHkMMwr93yhs+HmFl/79cEXrbz6FzsCeVFttQeTUqK
Tt5lz9pTjVp2ZZ+bxbbPTp1fzQa/YRDPMZeOlx/HCEtpdVqC6aARJPypnYt3fUpPQ+fb26SnsqnT
hrspiDZ/eZjuH8XeX9PuzL/fLupF94Tu+LZho4bGZcOI4C/SPhIoXM1PedGNgbEaBGT4WCyewGyE
7Vn9y6xAmRAPdQpqpzqjiGBjaYFdZqNERqqTHALZORVp81mPQvvc8a3kSx0dAfE/xNNsXhgIIMl2
gwtrvN/WsH+bYPz55TsQ7LA2mCg5f8GP1l4UpSCwIFYZVnsss2K5uXYS38AAMDuxGSLFgvgBAFzz
8IiI0d9HBOfuXM25qdVWgsEayx2xnpzl27okB64Uv2Uqcp78Zc7y8VWiwNVByuq2Q3P39x8yvvhm
NrGJEdK83LW6IBCApgwVP/kisxkfJ/3rEv8fws5rN3Jk27ZfRIAmggy+pmE6KVNeqnohVEb03vPr
zyB1gHu7cbD3y8burq6qVJIRsWKtOcckYokOQIRk6pQbtbz4pZ1e24rZSQObOg3aFwwt15QR68Xy
RXv8zy+C8c9GFp+RnZJAG+KWLDS8fNR/fsawyAcQakNMEVZOuyYT87GsAClm+VCcSDLRL4hV3YfU
TNVuaO1oU096dHCG2bgU/+2z/DMXY/kstjCWbdOUptB1519NNdfVsA7je97mpd4erZw7csd2vWHF
3am8Z98Zx982brFdSF5dmZ0nOMkzmXQbpn7i1AfDQTTA4iKt4rZlASLs6ezf+hiY53/+2taO9P+7
Q/3vR0U8bPOJl871vx4tzdYptkaf/bsJ/gxNl73mvcgQY+Z56iXa+IG+A9+aSdUZt73+a40yGCdB
tyZkEymqUSNCPmTkqXZuXFP25NY5rwnQTub0Pejc9L9s86vI/F+fWDJAUGQyOmjR9eVl/f9WPIkT
geUaI95i4XxVQ2m9+uG9hOlopAM9pW6XT5BlRJy+LdbY3RK/VUywE4KBRIgA631kNCasjgLquLL/
GnP9Ja2epiDZcb29sdruJhas5PIOD+ayjffu0n8iaCBuCT9qyJoBe1hE1yhHnxaq4EWHta/7VnOg
PQyzoaS7Tv8FXrGfohINs4c06SYvF8MrGUkIS5JBPmRLG76wjkaHtFd9ycDpnpqQaAkpYnkJTYzq
pJlrmI3+8xP/V9N0feKMnqgRSN5YSo5/7ZjEtTB2XKht6FirQwrF+aIiLr7rkacPPFSwoK8Q6Bkp
pdUxYyRcJrY6FyLIjrqk8T4bg7sXXlNr0/W/fLj/Y+VY1DvL8a0zHpL/eh0dPVYVV9ECtVBoeDQ6
P2WX+V7NqOSudZZUjGWOMnKwErES8oIu1lUHDw+8k3VDnBJwfgpLVxQTQx1Uj6aFwTO36v/SfP4/
9hvyZEgCo+xg0qOLfzUfLK3WfLgM+bbI0cVSD6QnvEHIvI1bnxut1+v0yQD0eWpyUJYIRzHbTdr7
KQEe8J+/NfOfjNnlkSpDCBKxdNe0DGIY/7kkcJGiiwp0FCWd5myqrI5us5lMJ1qtb+s/tZ1uXrQx
PtrlNGHPNMhKkfqbTABBra9yJtOvYSJaPvbJik1FSktSR1arT8BR0Kl0l0Ah54xqtetsw/GGSjsK
fNn/ZXGzfpd9+p/Lm/sYpzlXRZa5+++wJ4lbQdn09dDqF4HXou0ge1aeJ6GfzBAHT4R4GOILvKq4
NQ8kusuLKWE62rgIx2W5Wu38kQZBCz63wzo5yGQLvqn0UHOa2Jm2doXSMp3qS951hK0FNMh0o3wY
yuxU0n1RpWteejTip9KtStTn1IBpy5kLGhs/VYKaslmqICuKXqWilT/F4neQxTSmU+fHAKCRwi7f
V/ZnU/tQFXxAXOEY/DInK0J46Jzocj+586xuokXnnhbxZynC3/RqiRNSOdVW2N2tbRnm9GTLwk26
NjH7F1hviHQDPVXJdNfTqgkbTuvc+yqjV8yytR2t/FG4+Y+4L8J9pXAwJ030XI1kJabkt25quSfJ
Pty45SAvEwaBK/kI5FuZ91qyGPjoNHJEeGRLlbshyiBIDHjR6yJ5XovlYQqia+w3N4fzD7VG9B6i
7T26kfFOVJDGRJDBWbA4V9cvKJoZJam+uE9c4wjHmvQBnWg02mten4K2WbFqQ558IraAn1pqNwFt
y6FffySZiJI0cx6tZbThuNVvfobwNM8j9qcRBJCPyiFr84+MbBqm/EgN1kesMJ9TdRPeoThtKQl+
rZ9kGOx7QNGAiKlUkQvuuxSWaiXzX0Jo40OhQUFtUZDhFiMmzrUd+HyzfEHU0V3obQPZxXfn88yz
yL9bj73RpKRJ/OrFajN9UVYDGkWTbh40F+p6MdPeUsBLcfPXR5CtQFJkEZNFzR9PyAaE2qFnXLac
SnE1PS+cql3aZm+RSTuyimCliFFiwKehOfmO9dzNSHPS4bSSr/hhu46BUkb89p7kAcioLWB9oEP2
EV0XHpXac1QUXWG9lV7SZNCp1hAnqYxtARmIxJGGtMmxOrmTr3llFsOfqdWxs6yIWdbIw2B2O45g
NLWyCT6Gr8opg63OyjgMy0Wqh4OJxS3bdRqyWZBOF+YugKxtOse+Au2fq6k8ZHUsTrhCgUj6Ft9t
9dvpabNtMa/pdsStRBq/14o2Ru/H3mbtSjKh4a0MoO+9KivyhfLDh5nVL6Mh32p9yX2/Lp5tXXlh
ZcjLTArL+uSnxD6XPs4sNdzPARHG1GY0UQFJoDO25QUnKgtkbkN4sBZwr+U6q4WQOYJMHgY1vZtV
r6MNNG51OjqnzHf/4GKdNnaBAaAOY3ufhNwXJyvvvc7+aEX2WpRolqxGPRnx5NwYMS4DEuxL+WH9
9kuR7eYyyzcQ4utDY9X+s6qKz2TurwWy/03pODU4cLJ13BInqKodEKrgZ4LZsc5xiWIVUbYOdkgj
ADB7sUrjzYiZFK3vH6qbF3fQBeNOK93kcDe3Kd74gxX4tFvRLDdRdR7UYsYxytsY7LO4e68S54t7
zB2owNxDErjHZrEns3DcKjLjdrIMOEvJ8jx/fzuj3SPxZYwG8o4QLmG+mcT93dITnMnMS8Loui5T
hFAkiMs6YVSoM+4iUnHY9oOcL+7vKtI37RjFp8icxR5gJxAmQKbLEb5MpC+dju4E6RGW9ql4tpTa
V3lmPU2NuuLOHR/SJlsiU2EPmD7vclhXCVLHAXVm9mv9+tedbPZtr18CXZzS11lp/kMH24T5S8+Y
y4cxt2l9SEomypp7VD1cEdYqJ04hrC8vke36ZLY3pfe9mBHfZ9cGeH1k8wIzwPFyUtmKjGzU5Rip
l7s1TPZ1dwZc5xHSrfZxE/9cJLq3mKO1Xe5pTZBdO31CqeXCs/WLRJzomgvdZZTcEBK0nLiORFFr
mtOJQTbgB4CUMIvD7kQmPVArC3Enwh7bj/CaE1pzrqqpQz3V+56ccVFz07q5HILbFMq/N2u59o0P
jpDlH2sJAKuKzOOK7l8XkrQA8FmCgHIRHpwaLkbpaGeUbk06yUs0GNHONmoQEkk97dffRgklNm5f
OIcGCNdeBR1xit4UxOwrRHOdVJR+TbGxFwlxMNzr1vN3PTHtEpFjD91KTW62E/OYnyNF98Whl621
yEMwY+yggDM7jH24SxLkqoqecSQzJF731G58Wnv+o48COuA1J34WMzUT+xfV1tlzNv2OERH5xRS/
RXJ+SRpqVLm4TzB+maAfDXRjJbAs/Etdxsgepz435EhRH67Kk4GJiA6QjuHiAxiwHlFpcTclnXuL
ozczGNz7fiSeu5K++eh8CLNNkRnQ7TL6Qd8YAdrcsgFtpenGDokOZ7u/6F0TvHlOro0b16l4fmmL
az4Sn0GYYjCooCq58TzeR0heTthc0Zxb7u9ILwfPZtmYyNHtcPb3loVacN1rAxFBFMOigDay8I8S
TlaNah7UNNwXmfZc1dZH1aOyxuGCcLTK/UOcMosy2BMhJYlj5rKxjwMN76rEpC+arDylyxJyMvM4
hqPyKscFGGfwk9oI/sZS88kHmSlnkpIyqCPwM4jh+/OQB4hjxFEF96QNRjtN+XDoD6lrfmqxLp/t
Ov2yMkTGSGKSXO+/k9zWbsH6RkgWcI22+o5viGLGbU4kqiRnFRCTVVjcl204DG2GKZqTYjp1MGcZ
YdS/o6LHCIiSbw/qr8dbM30gMDLBx8y3iUzBw/qnrw2JAlI7eXQkUBY+pWE5kuc1GIdEKWDyXYD5
RJtIkqf3tgch86NwnP4o/ORozSOZ9d3YPpGUofPeLmNnF9oSiWB7we58kOo0RHG8NUL26/WcJDw6
uvQggNJRnqq8Me+EbFBOxcOpTOLwea5Ij20IAcwzgfK8Dn7qUPM2ZpK8dyl7SdpQXSd2jnvXpC8K
/u9R+kbowcsC9ZGSQgeKGIgJSkRiufeuIGrTVChvfbC5QxtbXgLMZNOZeXKDvzMEz8gVLBRgKApN
235bj2zN+DRdxJ80mhG+ZMuBWuVoe/1s2wVz5BlT7nwPT9flm6hgRoM9HVdyth0uebDLfdlCCyIB
02xK6YbY30yy6kkMQCwV4XJuDUg7S/Vss8p7EKAe4jxGj5ZRnQrIjDeAjxd7DtC8zbdi5mALMwJm
ikKyFS3FSugP0lNMvTa+5Wr33/t2NYdfeEDLDbneFY5Dh+jlaUr260asu8IH29Nd64bdcg05WvbU
tUuBXOnLwpF5Xyz5iYRS7b/bvS7yGrwoCHdd5ufSjh4BzsPZAzi+FGO2od5dwJgwxNDBy5RLg5Xf
jQXO1h4WEAG43Ov94WE9g62mqZG5Wcl2PZzk1O9NAugPc+OcEHq5Xmvukd7WlyJ68FM9u18/IlqT
O65XDA316bY0f5OiuJg+WBq3aWZsgU11glK1rv0Gw4mHtwlZpCGARiTtyzA9mvRmr8omsyYhyG7Z
SNY+x/q6F3Und3DH99xZuQ8PIdkIYuOElFFQCOprPkf3/nJktF1wy8oG4uLrWthAT0rOvln8gWyl
0wyNHhx6nyfZYY3oR3LUjXDC/pyRC5kWhM50TX3fl/ObptLqBCJ2E1r9OfA1JBki9XLeh20rJKJc
BWI9N/LSWx9AFU+bqmfebOiJtcsMIgLINwj2Rlwe13J3RVFMU3FofJ0BbV7RNKcR3vaCvrhhQ3Sg
J84iwFaB3qGPTkODDriyFi4Jg8yG9DCQe7/LGTjDltgEeOz0X3CHpvmHmCWA3uBl6usLfGr/dfSj
e2MSL2L0f2qBE3oFfR4DEG+IGbbvxROkAdCYTQdjFfLFjkaDr1vlPX5/PAETKyngkQ0MDTZicOO9
gPq8R4uwceyfZkXFiuwouEn1UlW4Arl4HEzw3Zu2qr5kgnArZza0nWxCAa2+3UiAk5uwgb/EPHZr
6PXvosGxO9vlidsPcH4S87ycEQy5Po5ndX3t1RGaebSJmw5f2mDuY30stpbxo2tthg5F0u1WLp6W
11sZlxYoEozCsZWXuwDZVMLNEa0mvyUFWDziR3xO22gLKyc66T5wNKWP74Q7NjuhzA8gDLi9LBHv
wd26ZkDp2BOBCl1HcjOaaC6w0J7zBlQLBFMyUuQvWVFWVv5ko0QiV8Ds831iV8R/2VgjRqt6D/08
PPcl+pnMJ9qvdKwD1V66wC7OgNaY5MR3ZvS3sC4pCu9tY/KbtciutvLopLHyFNfEIKp8Lv6J3FTu
YpTt5SZrBtDyRfAT5eCXGPvmEnUjrSM4m6wJF3n/QpEwlvPZkpyAfgShDwNa1hHOLRwbvxHad5iX
G7vOyn1LwEYogrvM1Ky7KbVpNHJNLw0/2RZyYkBT1ZCFZnPeGkh82uSJxsVXXBT4QKamh1ea+QjH
ImgWizMlUKSIQVh3M+NTqQmgB94pJXoNB6P7I4wn6rkomrZ1LY+DVfPW1ZEHOgAx00DBag3dxc4V
RHRYwR0XdTBf7UbEzY9EH3bjiBlZkYOxsdzoh93rb84yZuJq5VO0MH84tTkhy+aSfVCEFiE0ictB
yZ2/BVhQz0ps6zl8h1h3ADk0Hecq9TCr/YqiB1H32AY0HNuO4B3tk248Wo29ANJ+5cBjjlWhX+zQ
MXZZE1YYnSNU0MUXt93kgnTdq+P8RvawxFUV/V2pPsy1t11StptRJ6Z0zFys1intDeCvqSl5HMb0
U+vdlEIXDb0Mh61lx9B3JP/tgQ+861t1yY3wPu1plqryMAZY3uhtcpkP3gd+lilmGFEIAIFdBI23
5aIhnma5lUQWgD4sz9HwRfz6wa7rR+im24zCYdOahQDPkFzCe8BGd4ah6Xc0ap9tFz+Hewpndoku
m7+ccdm0O38E4yafHZec4DxJT53iwVRJd4orpHhO+KetdBRUNIlMUEjQBcjGEAVNg1p3fw1SvFaE
lG6dXr2X+JehEOxl+kPKkmZe7n52qf8WWB1dK+Wf/IwQ5xSMN7XSq92yDbfz+MJI5MHlUPKz+JEC
E2lA8GtyBaCVwT1XHWklOgORykCuSRAdXjxH92YVNtvORw5WdIoPlcu30YgBa3Ze73BtGpP05ofl
F0f3LcnwLNA/sjmFm3xjAmgVHc8qS+gNI9pOwuIxnEMfHbCLBXlEwwmgZWcnOhYds3lr3QJaMT9j
kQp/l2VwFMiKsHZgojdpNFRbPFcIVczq08Rzv6f/viQ4Rc9ZjiA2qQdtwReRshNQlYVCvfWDv9gB
iByLRpyyyM19RRxceFf7yZdwgQrNsfFcx6HHHnxqMandF5P609kWVDb0yDiq8q8gMaGb4dPaFbIh
edJEUcvb7KOOgfAZ6dozk79zDEX6gjB7whiGgdus6yuxD6c5SG1cH1QzpVNKZFOYuYjRTOfM2bUC
x4KWfFiVif6rKCnX3YFDnDIhK6b3aRQT+XvprpyFfSxz+OijUW6YI2jJV71sZWrIOQZslJ5tV1x5
2rRkubxSohgxKh6JY448m3G9KpZg7XyFuXQ4x3QiNn6rgEZl885v/FfUAWiJq8hLstTYFy2C0LCf
LrkfWxSlJQ9wLj/sTnRHyvcv08TaVMVskLa51+ND4dQ/i8E8uxEM/zmpTnrjMxThrozZppgwrY+H
PBl6cN9i3tRZcEtM5xyZ7LOdoz7gyOsMfqN9mROSUxunxrIeqDcGQgTw0VFInl0nJKBwsu7pMxNp
k+sUJdOAUy4B/JMyby+qBwDH3N4zXApABKOtOXLg1y3hP1B62LzzL9G3gA5RG9Or8ckV3XYg2vc8
RIKkO+2YIv1mjx6eUwf/lqumYlfSNYR2ceIOXtz1xUjaNbcovpqS7a3FiUs4EDZsKQ+97NgGoYwE
ro91sO9/xQQC4d/rzz0e5E3WPtHHxg3QHgEDJbzxXLkT2/RE0CNIi+oPk7WaBGZxdtooP+qOfdTK
R0R285Go9S+nN3bFVH5OcflSt9EXBhBCLYiPPJvaEgbuspNUpk60oG5wFKWy3NfiL53N6LFwpLMl
ahWlFKU7LqwYxtyZXt9SqGskbcX2Z6bY0YbCfNIjbJ+q/ULp8LMdCFvvjZpsI5v5lyCbOiPkbDv6
WnsZumo6j/mrG/nxxQ9vuotfhj7xvB8bsPta+nNus2AnkVvvbH/stvbYHojpHUEzGmRUJ2aHQcJn
+zBNTuLpklQJdgq8OaMxcNmWwyNnZUA+snxrJMqu3u4ppDJ5rpAMUwyzuwhm91PQ3pVKB8vn8Kkl
tHa+d88O5kuipr/D/KHplTrhCnie/POMJmEvB8S7LVAXXpYICmqYXjqaAwOiBS9JdYzjFwdI4V2G
Kn1DG+NeE5Q1dm7CHdcE8yH5xsgjBSYHECBq5zsB0b7S8hYuQzwRpCGSvS9y0tv0ee/YackXZm4N
rSYFZCDaC20Wbgk8/KNlP/biZvf45/tfSdj+DUyB+qs3Sc9W7x1wnd0g+s/CvuQ2+xtaLDLJcGgf
zQlWfmDuxjrQPVViG7BdmzGcrmNn3iS3orDKq6sNC2YV863dQBCzqZm35lNh+BCKmWLsNM0g1IoL
1T4mWmwnbyGnP1MwqPr0xtz7sIaLK8MQ1oDb7JMcZspY2fq5DOs/xGjNHo3ih6wqx4vrOo8YW/Dw
1aAHB+0pKSO5KSvx1XUUHH4S4OnBJFE48ydl082PzZTE9+pdDETLZHFLgFBf/K2dZqRk18lYxFaZ
E/DjdAPFi5bKQ9w7Bu2QwT6lAJd2Q61/xp0/HzSnulfzVjPlDj9EStAQ7RHwF5+lOvkGmXO4Gtm7
A50w4QS3xGdQZujTVUt8g95D2aXkBP2vkF8X6RGe8u+5Mp8hOFPO+NRDAU2AJpBsVuzXTtC89Q1t
vvA5HquzoACDi17uuP8TFVMBdQQKhq+5jNi1CuKB6spC8W5wTyC5lIgvfz8llKx+lvTnzs5uYxpn
u5SFgAvtRxhGJ+LItxXsWawQD8xkXo1wLM9FRFFc4jRxzLlGCIoBwSLtdJcQvMxMwK4PhhqsXdXX
zstcSnkuwggp7vKPzOu1a6iqx/UXmdO6z20Mlaci8MTR85OThvPD+l/WBXZjgkIaIpKAXwGhEQ/N
8j910hPmVIj6GPeu9WC5s3hAEhx4ldHsR+Jj8I6lzks+hMMOlj2SSErFGJFXMWGo/L7H6ilbnOvc
u47lLcaSWsXdmc15wBlFvKedLJoV3/ePDf3CLZEf+2EmObJXXhQH4mRO5Ufo5K7HVoXg18bTTqhO
wvkL2DMGQrHe6rtJHZKsHG5+J51Nk+PCV1bJKzHm2clIPup23ONHzx/cHj+9kU6Dhza3ueWW8r5H
9Iy7IYeiHGZLmkaEylk8uovFtDokJKPvkqaSe/YcNS727hkp1FQBAShMEtj7JZcpmV3yVfhX38qr
7DOywD1Q4iZcYeb+MFTW4BkzFTE8GDfhSyRrEKXMAGdkFi1RXcxoYBsl4jhnf1tS7l45mFYd3HL9
z0aLUsZPK88tUVNhEs0PgzH/6GN+alpz3NI+uUbJDSOflO7DgHikGC9JP0rPmgL84cGSLGJzUjd/
gjoyqZ0cOLhjQAUfTqe5JTwyryjycr+P7o5mpOTJBoS0AazxdzYtToyubvZBSyFedGyPIjHyu1DL
u41DMPO5sfn4ItPDfQTJ6sGstWCjh3YDRv8JB7YiGRRFYNq2rxRvEca2PdQXEwlQfMvTKXpT4zsX
AiZg+PoZZMX3EGz/gHEO9vDpPjQ00I9Wy7u9tpWW0L0kCN4SVLfwfE3s0ZF5DmbzlYBG91pWYXWw
3fgvQXvjTkv9xenfkWw2visfid3aNcGSJbZjiPECozHzNt8NiCnr7tc+/GSTO2MUoXNa+xFr1yeP
kHY4fjwehCAYEMFeRraUfi0ai+uljE5BKBgALh1tI2t4hU3fuDUJGRLcHXB3GNmxNIKRTzGU369t
EHJ3GASZe4OG3n+JBDW7j7hza1AmzpV7pHM/c4hTjEbU055LAMuUWbvUDZqDVjFsmy2A6Kb/5dJa
v6AmVgFzbiLMwjqYcMEr3gKtT73eblsvRFFI9gL3/2CYcNYn4bkMxl26vMwM5sYHADQfKJ1ffFsR
xT1PkCaE+qL17c2LP2Qd1JXwJ70UzUBl5rFHhcQ5ubRAFZ5M7rGUN2gG/6DNgGFHZY7shZE4iSoM
DhJOdN91TmlElzrtOvIqm5G3OHxWeKY2GHLIjO6gv0udNsb6U1M3g9ViKghoNN0XpR3vW3fG1VM2
LEK0h6VUHd8eBtrl75ExVKKWTCEmGinBkBbdjG1Mytm2iXqy0RbRZEHr9eCE7qYSvjqub0I5BG94
e+S5ZlLaRt0TRaR7bJeJvsv3gdE22JSDwTBrhOJgycb06MWOu2amFCAQhfhtNtxtB5BgFxFbAnQ9
oZ6H+oV6IucRQLTxUyybehmR3j0x57X0ejm9ma8jLkA5QXRWGNcx6cvO39bQH0JH7yGPg9Jz7BzG
f7O84h3H0KIKE2407AKcUbU/3clkHj2lt+8NGVdME7CstaH+KJg1n1JsZltSeR9aFJEXvRZXASRC
YfEHz66FRIKAc5v7iCyQPrGflraoGdYxGCia3Z2JgyFqrK+6hatkj92ElYUfJPQhitRleId09ge5
AQuyfKIf9hHNpnmbTAwLTSexrS4yMPpQ1aZoayg3Sw/bDyJJ3EspMa+ICBiRcbT7CeueJmHpBenR
n4rSqzQO0bgY0gcZ2f0VYBOTZHZfN4m9WGzW3h8T3XJTzhzoMyRd6BGP8AFGTCj0eJ2fuE+nS2Hi
ZCuUc1dXyLYS9EntYAu28/wsF62n01gxlQPJH1g622mILy1EDKWyC1d7Xg9XEVu0xGOBYOrmEpQh
sOPeykC1NfazOdAsVVX9p7Ftwlls7aas+s/60nQjlIY6qF7p3b8HffbmDr2z+14JtQv6BRLdvq4D
eA5Y60TnXMOoRo8GHCR8blIXf2Lqv4saNxccDWPhAAUbC/HvcaQJsK0s8W4pkGlSmyqP2PLSa60l
n2lETBdjPvOXWabbUJBCtAj3YcZha5Mtg2SM6WWhMgKS5C+TufbFtQP4HlkDukft00S4XN24c3P5
lgeAcZIgFwcLC9DguvR/FQlLbm1q5wniB8CMwc0q58fQNj8Nat+rY0TdOYfU/f2QaJoaBxCOBnYa
HJDLtFLM8YvR9vm9ndd/rCY6Rir9MRSMvoVrPNuEip4saI0ecTYmNlfl7BphBg9RW/xRMMAXqcI0
A3GrEfrcqZDgy34ejs7Ywq4MtL+xUeETUuYjOpNJWfQnowHNSKbhq6U5ENQl5KSWY3KKOud+/VEC
oaAEUcEEOqg9oVyo7VVlbpMpBuxHM/go6/YjZa09GlLtpyrHdd8hgw4j7aQshvn9JO7HpNEujqY+
C1wc61uAfkteiNz7MAv5MlDPVyJBbJFkv4IeM3nSnkHKD/Q9q99ZjQ+qj0k5bVyG2CNSRN3SX1qe
EN9mnyMrFkhtcJ93PgIM4nwT8DjYrrTgb1GQqqNNG8tRySsOmLvcYkJREakFWiG5mO553YOwZfro
DOcJ5CjovgTH28aMxr/zkHyVdmhtK9RjFN2MnUOkGYSCmfNmreDWA41s7nrPdOiUZtVtLUqKRsPg
jXNvA59m2JAJSOYmCGzo1Xl7XHyWxGsrdE0cSHXk3+vu9IWbKfihs5RW0eRaKK3b/HpclF31ZSjV
PwwToxJXQOFU/mMmiHS2RlaNFve7BkwFGFQsVG5Ob3bxW9qKvgLEvWgn/ZjyPg3kXnU49dKy+MBu
CSsKpbZ04KyXMvzR2QCV+X7jlnC7sh9367PKCEs4hl1wEqUamAlnj+t2NS9SltDKd3mrGRtGHx3N
D6b6ucxOAaMTsE0VNHczfl/PkW8xP8oo7aeBO+isJfOPGYECBd1ixFsKA0eqkh77IG65a/5wJ3pq
utsdhwwaVV9H2tGv3Tt6+8E5XqLWNULLD34f/ok6fVNHHVhKq77CXUuune3+VbZ26mPxopkDK16Y
yHOTEkKKW3WEQwQdoR5KYFhY6lOn9RlD1ey4g+iYMVOZCb+f3qKEHXeVwa6qPalrT6FL0vVIVwYw
yzTeOnKAAt4yzmZeLJyEnsvdOaYdASXvZ6r5f9f5ZLcM7cuh/jNiMRsGRd9Dq++CkjwT0g4feoPv
4Fs1REFRGDWE72ZhTJoGrOS+nnY4kYZToQdXNwgbL9WAanG7Rx27iNY4Y4KDU7q3Yng3p8ZCO2bi
TagxcFrMKsEIQQ1aKClIxhkBLqLcdgFrdb3O3SaZCAVbHkJn0W8aXPFKhPEGolu9H0rIlYHdABTk
15cjkGC3MqABRo7Ldn2uNqWJVzt+tEf9Mew0Kw2v5nBJ4gvAlsXCURz7JUyZG1u4X0f5aUeZE0f2
TYyYNQMkxLjsCPsi7mP9EwPEULDieLGWuFUnYshTVGDoZlwwR7uZQg+Ud+mjnxiLJOPeFAJGN0pB
vclJQBOMsShvJP2m9IrH9zDMlXZGxXFFLftqBal7DArtQXS4CgNJnpxAFSeGNDysD9qGg3LnjIxm
rGWjG8PyaFZTsTVMy6GRhZe0MHuIxBD5GCyf4Qdi42XvXktvng30oqH4BKI47Nx2TOnsVigsJQVk
hd2FShh7c+N+FEX23OH/uOYOMrSqGQEiOW2xbUdQ/bjR+Bt8qASygjIzxrVXyuLa+hYMC77G1UYy
V5SeoU6LI62ci8ZeDDuDN5FrWelB6jiTaR5saxp/u/XpFVbLL2Y+FC+rSnerSF7MzxPdjYecD9op
UqYg8EQ7f6xopssk3q1lJLbGho5JP03aFSbXOeqNkx4R7bXWGjmMUoQyqBZLAoqW1LJVQjyg9Nzj
475r2DKpPhXmJV10vrd+q0aaguQd+5uDujRZErRgMlN7gXCAVYbEwhDTWRL8x5XXOCKleGw4Pc9m
Wb7HBB5EbfWTZIl7Q/TJ95HL8iamFQnMHiFYtiUjr4LCsI6rfla1HR7W08zlrqhV4/8qZ+KUJi4O
VHQudGUSe3h2E6F9X3EICzS3sWbBIQ2G23oLDrr8UMlkgQS6d/Rx3JuKH2VCXIgDf2KLSdrdNfRG
1xU5ERo/uABOLOnfrydmdpq12D6su3kQ1x33c7c5Z7WKDv6YXQTeWIhHpMIvt9ORA4wOo49OaFD+
1kqLz0FjoX8LaUmBs5L2su5c6zlCyrQ86AVTampa/uKZkFK94mpFQN0+zT/pG1unDocnZwQ9diuC
cmYGJPe03eCt28EqzmX7gniqA+OTQDd6+VsFEO607lTFkbMdW789dqAtdmUxLB5eQ6DSaMghCIcP
0twAN8+54tIM5HAsThhMwHQNDMLDDO1THFCE5IWa9lGgGDFGAdrPIHiXZLwTdcjNuLYR4/KuWwei
tK4xEMb1TdbBvZgFn4o21lMEcPb7qhVoBbgUAEtDffkebIPOp6Tv7ldv1voQBMNW+tZ7t3DMCxoq
f0OEHnd2lhgqQm1v1mBiyVC2cXzSaXP88kTI+ZNTgZwKSeP1G2aRKhp/GkZoeasKdrHoEpqt9k4r
GShYAMDS1L0gg72WLRy07y9T17R9W5qQGtheYidpiUUh7m9qGf2Eccqah8gc1MVPvenyo9boOGzS
eFcuAheZkiC7hCWLqOf17Ey1zwNs87rFXCi3hnt3Olk9rerFPJEuFbOz3NrXlWonA3h2QafPcRpo
1okTUNaiTayW2yYs5m1VV9ERfYS5wYL75gZI78n5iI6E1SQoRyhHpnz4kxYVgklJnw/aC8pHezqk
yZh90ZeX5NPx//IJF1BLxQdcCkR6k/+VabIZLGZ7DMMmQml+FctPQwroaxi309VGbLcpuPFQOkJC
apvPdYnZS9G9nCtEmmyjwfpcGWB1wVh4tRMqNG4X/YGaGOFwRU5xHmP4gaGm7WpnhrOhkgmMmbF1
2AvONI4/arz9ECP+os9l9jvyp5L7eJchXd5ZNZA0wpDvNMOC2R/U95GryM4zfgcawRz/w955LMmt
ZGn6VcZ6jzZoBxazCa0yM1IERWxgmSQTGg6tnn4+B8vGqti3b1nve8OqS6YIAA4/x//zi7pjurNU
/Bk8YTV6iA7jCUCU+BgOq1rxMAaiPlsj/rO60Wcbq3Seodu+pQNml+GIV38ODQa6LgSfts6uc5r8
YAiTPcqqDnYyz1YMV7BB9ctbzRu7G2rpM4o3Ngi0T3arlWS6G8lB54i6Ci3jR+ImAEbwoOn4RLrJ
8B7mDIxKkjBy53EIfMhXNrLS1P3EpQxj0yHbNm5GNZcBmLOifytG5u9NwyHEPW/Geu0Gxjc7Y2QD
nOduTMHICw9GYzMAjnNeZPeJRuZSuW7463BumTGy/KH5BIoWN64GwNZNX6dsE0QzKJZwkSs1iSJo
emO9a3rGEFGaDgfM+VKV/5ApDnPY4qgwBOjGevtHPgb+k2a2gDEcWdrOWGEexWx/zL09uC05oR3n
s9/HRVn/o9Eo/finU2n2VSZ3KCDjqo9SXG6Kn1XUCfq2KFs3WNOfmVlt/Llpn6d2/q5ZGsXaB5Ey
cXZzrC56bUl7kdLD14gzt2Y2OytjjBkrBoHvFkyTjPwli1p93Vmtvavs7O4PKDZmgmltkyRvTNAf
uk5uuzTnsjqMMAZYoCDp5b7NMR3rjOFijZN3mqvpWyNl9EBLQnArnJ8KQ8sTsi6PmK4U/zKrhsc2
JLsGCvk5n9y1nId2Y5mgrRa1qRo5X9XYSBOz+jxFaIky8TwZDlGJbt/vZ3N4MdmQH5ucizBiYoF4
eFoSjpwoIc6APjbkmrecmqGmmkHFSZq56pTO7dqiWzwlGF40ycZHmsgmxMbK7nopGyzKuiOxFuEV
3anrPBTlXB0rmGgES2j4aluwChw87gzN8U+/eaYL5x86FcTDftT9o1MF8UkylNBs6It4/4E8mtua
EsqJlRELMyvogJOvNhk6tTHt4DCJFkqROZ10biOJqYZ3CmDXnHCuW2voMU+V8IqL6UsUOXQ4rTW+
6kGrP3E7SyZzJtmJ0DjwERnQdfTenXit7BiNlFiWH95rsffQSYq2N4Yn7Fke2sbPMSppwy1xaceg
xDWVAfyA5kDJ9FQTVRd1c3I4i6/dlrjRRJ2WI+eddHj3oQKMJqCB/EF/gJVdYKm3fI8PanGsQwjC
y6oZyXOZoVBWubj/Bsia4CcZq/sYotJ5aYdbrz9Bz9SwkYNXMQ859oVuBZUpYlgblOFPP7hCFMyP
C4Ww8MLhjB9QfKlGXET1adyXOsGnpGd8y0wUAgkEId8MPgy9RJI2GYdJOJ/YI1jn5bQ5zuZTXUpx
zbVqV+sdGosEAnXoh0/tF7uwquuyiqzGh1mpE/hktPA3RVAkp0yUiHgAK4svCH3vUCXEKwZ77JR9
fgRCaQ5xA6owlr80eR6IKIQDn2JhC8xoe9DihW1Dz4SXtqvj1gHs8J0NT78upu40QmeW2mjBEZL4
4qr1WudMhK3kgdxCENTQ/Nkp0TVheN/y3qo2ED7MDZHq+znGa1Gm5jPiH04REJ6WvShug40uQntn
+WW17k2bOGu6L9rWAD7haiFzL51qhyqZ0KDw1tjVY+6Y6eNyo6OuC9CK9N/9FOejHPfgy9CF68WC
sIpi/1zSoqy1IH6VlfuE1esXz2ac4mhQhBQOGY9OvWdi9LrIjGOUQ37LYRbe/n6BrnWDlPG0OHqy
Bc91tXG99HNFDPMXRizA4IIn+VAVGCbt4zgETO6z+Rw6zGuNtPwtn2yrOeE8MDG5x4nlZGUMCXTM
abKMOFnkc8ju7QQRhzEd1aTEIpRy5aAoPwYOzLNli10uN23108h8cDtZmn7wdWcL3SvdIDAg6dLv
8wdgvy+V5pMXSg8C+3OAkUCiOUY5yWPRlLcZu54y6A42H/cEU+hrNKqWnjPUtg3C6Mm0frp5b55i
mf0YsjmFl8WYIjA+YLNVvx95LpJkVw8Y9QMlk1NIxlXCsG+jgcZtu+7dzKHLL+1d2pFF5xtYeMKh
JMPa9sMHJ5SnafALAgM4m85NdEFe6DH7KCGrzPpT0Lw4kntnKkwQIt49NhDDAWP3srUOvVcX6+Vs
glZxLT2CeCNFuEprBlIKig7gRa4ziG0HnKcldWWNCOL7srm0ar0C/Xb8fQgRWh3JZfpt8Znmf5Fx
vOWEQLKp87I0OZLLxRrAjIVzTFM843B+PJXJbzVGA09wpdeFr9JPio2OP9/WJ4xm62q4Kg/BZbkB
EArix+X/4QprkffHeaeHde+qBFp48q9+J1KMWKOLCAb77JIueF76AE4E8lzCPVoTz4gjtOzzE4zd
c5qmEMOX9VD11mbpQKE8bgyzmzjodzPZ6a68zLZ8NNF67TU0McydeUd8Mb/WHTYIRnEyhAl0nFQp
ETnMTJYSGxAe+Eg+lc4wJXFIOmh/8kr29EP5gDFTf5EeVKJI+XkHkDOrlpbGL+H8lCLeLPCAn7GL
4BG4BnKr4Owx3XPcOmWn5j0rIuyCljYQ6sPFj7HwG2f9YrUpE0XHpAWF+ePMdzn6G4EG8Du+masY
8+I147PkMPgB3oLFMWkNHB2SmNEJMMB67Aiw85zxlxeGsCNZR4WvW+tgnMVzqajtBjUyGaoIJzHK
SDDM03m0rX2ZxQ3Z5fO4CXy7vkB53yztPdks0cESzOpigaZesb/72jGekL9dmfr7q+XO94HJ6JQk
+k4nk6TXknjXRxBpqh4fsNHu5BlWQvw4c2yDMgKjbCws+xgM1q+lx9Iqvdh3I8G2pV43SHrbdBfj
vr3AiJE/kDI/l9MTLzfBKML8faKp2u4LQ8TmwKjhDqGEvAylzExRBW8d5nMQtkf4rpLtxOxafRdF
zjlsa3hXhEYLIsOrnutxu/2i63Bl+AOc07yluAObFdGQgmjytdXHnLT0eQJ/J7DZnJtTFbj4HDB5
ibXkugAUfae1V/ylnsqxNYnx1PA1HjUyDzS7O4uZRnzR/k1+V2ACUK2aynfOMBoxYItIblYqkRxc
7DAkcb8JJuYOcUH0jxnFUJvArciOefToopy5NW8+kQGkyHeCgqV8S9jCrO3yLyL/9AlKJTq9ISYZ
ARoBlxpx95gIRPU6HHQPOPjZStoQzjaomBwr/oJ5iOmHhyZIGQ4ZIzoQAIQiDsU5jvXkxQ4Hb9co
nKjJ6y++xr7cNcNHaJCQVLTs9iFEcgjVeQ99Rss29uDqDL2Y8deNASBJq7XTxuwtaoqfjCQdAsGm
gyBWsh14MHIciCqwYbxjSYZPQbqeC82/FNFHGdb7WvDWUHf1V1nn+isO+mMOoKWXjb/q/JCmq9FH
7LP8Nwc7rFPa0pxJHaICUxUMWnzg4sFCJkeLXl/GInlflANlwxNQXieVGTmb5a9CpNnQ1nGJqHUz
fIyA0hmmsgWrvlS5jrfIvSGzISEmjwM7cMHBTnHSCSfRTolTcQZrpnszzG8x5mCt699dmtUVZC3c
SYPs20gkAVyqHqdOt7sPoWyPYR8NOydqcPel4+ZGrNwcq3ht5uRnjhaAoKZhN6BjyNmW5H4v+rJh
LqO17jJANMPau5DZq0J1rLV0gV4Kb8/UJOHsNOGoljnDOW4NAWk4eY6KxH/KPzCAlauUVLDYZrZh
4SjcdW5wjt/yeuqOpRbzYqTQIuyM4GcSPb9Fdil3qGU+A78etzLTIUrxiGzvbCa9vnH9sPhE+eIc
wIu9C6KhDTEyr3UxDPsKQ33XFOKVpL/qyOD9YamrVVOKc6Z7V6ZS4QMwApYHoiYievQZmrnmoZn1
U2PEzsuy6IphKkhr877mzGwvtYhwnvSNcoP/o7HBFibmEFds2MQtBELBish4FnsGvkA47D4T0yPE
Xq4410/W5CYbg05ui9/tvK2ZzjyTGjy79Apj+hXi5g8IIM1TD0e/DInnEvggr+dOizkPcvqMtC3M
NEQ5Rol1mN4B4g7KIEjta3g1YkydTHDsVfttVLB8rWImxBusdzmeOi4jvlEy8cOjoqIDQS9gJ+XJ
g/XrFLp1szPjnk3la4J6Yo+2J94CW/mrIBnkPrQyA7KwiZC0yb4Yo0nedMXQqTJ/6JGdHFqzHfkp
5a7Bd/DKXNp8rnuTGSUxIfYg7qHmnRYziqS0z0UNFDKzw8Kwhs9INEeNqM0i5WV2T7KBehVOBdlT
XOxR03MET5Mu1iYMBd4EWPjqzUFCxtQmYSKFB8QcWeFTMhs/jHaAyZhCbqgnFnLosB+5wFYRU+6l
EylqKMeiOxBUkh1N3f+ROhNEXnt49cilsWFrLw1oHTVfvUrUp87uIf5B8+D76ufUkgNZZCo7ldnD
RDTKimWK1UNHfTNa0Zw5ID33uNbuXUJxgN3IOsdhHAAQocRBzJDKDcTeW0T66dkZiF42RpfwkyKv
L8kUvMRHW/VdtcirE08VVTk52WgWBujJpvcsuncYSJIEjN7aJgS/uB6zyrTFFkNNwxZTqCIrb2WA
/DShuJLcYjYcUtmagkSA9qRkHHPdDBkhj+Vvme+Nx7nDZ8GGSiC8Id5OiTNuXCKgt3bf8km9oT5o
YQqDEZfmLSxfhA4lSH1W2v2T1pfE4TjifRkFWlbyS0D2PKVOf1sGAtrAa9gZTXlh19zIlhePJCr4
ExqRi8I1j0sgeIOjCmNlrdsa5MqGAUpeNHqS9zD8sEVDMICFLesC2hWxAQjp9J8D2ZIa0wRsc/FS
nArLQAe8M3HnOuEeXe1LZ8YHwWLrr6r8qbBNsbfK4mVR0RvIxJcDp0tgoQt69pIwy1flrLbK/aCm
g1bM4DSfMmuHluQCOIumSEm22SnhOzBlNSgkhzIl7VCmQ3FqYW4zsIa92ibf/CTLsLxFkV20P5Zv
y83pa2AM+knS3uZpEzwWFm5RfWgaO7fq+wf4h/oHphG4lbfMn6uClYLOfoxcjvN23X0ZUD6ssVF8
JSElQmtfsHGQ7GJneoYosPvHqXs06c/dwK7WrS82emlBlu2QZadT85pZDrEaHY7BQzu7a5igZwmH
/yGIgJ+H0Rg5vW72ATP9B+StPJCqdM5N411ShiEPJLDZ64ikgE0eNM4+0kf0mqo6I3Lrno187xXd
qSED4OzgH35mbHieLBm9Vpp2CSwwnDoHkLO7rr1ODpdeB5j3hs5L0OBbUps1Sd5Jz3TGHRuANGia
tTXxSkI2+Phd52BYI/qvhp7ZAPQK3Od+16Nibvr9qH4ktbtjno8JdMLYa4D6sx2D2X+aJ2NtKcaT
zVtrpWTSOGwqBw3joQ2+LvN2MYLw9OfFeQOzFPcIYRXUamptHCiSZOOOMDaLLMwgI65EhRAt0yHI
M9FKj3qKvCvy0WRgHl0dlPuxK7+WUIMKEegvPLbfjI9+TE6GrZcnQ2vf6t5DzkHRQpOM2brHuGr6
Vnvt9OTp9cvSKQfg9us+8BEDamG5T4NB7DpJenc0w1pKo0/M5Hpo4pbcShQTO3ta2aN2t03sSzNk
TYw4mV79h3IO/F9zxf/eXNHDVue/N1fcvdfy1/85Nsphsflni0X1bf/fYtF04JLrgBKWiXeZjYPc
8Ktp/+9/aOI/XcT6vu+R0uyZwOxYSf3DYtE1/xMTKcE/mi5ces/guxoi7XBfdA31TwhZaTMsnT/t
/4nFovungZ1j2I7p4mGMgZkl8Hv8w7unt5EN2JlN6JwaOBk4CJEyCguyJdqEuBjaUXrduNpaon1m
ddGOFrgFq95TlmbDGcd2N9oQbkYHP1WiYdThUu48xLh6nV2ivLyWugPvLxrfYThvW5PJWGgTLFGp
mjNCnLHtjiObhyzIDR+DgGCf7tdkl8/KOgvGFSNlFFS1nz9oFt9mCdRdEqdhC+vjtvbfaAzhqE9i
WsVjT+RYdh/N7JTr9tcOxNOkSGBut688DYsDZ4BejU33KKLvrY4BcRAWdyOVd2OiDVM/LZ5+WIhL
/2lZ/IVN4GIy+8+uQggxHAN9G06aBB39lwRgmwzVJu6Y1xNRexTD2K2KsHj34bSsZs26jdK8iNi9
ooXdTbp+MAddDduGbhUX3hUOMf6Mc/IukBBFfo0xbYSjrgxmYJO5O5PO+eK84AtNW5imR8D7Czy/
S+1YOrmA1ksZZ1sL0BwPwF84hxQ8GO+qvgp47shgjAYpMzb4h3x3fII7Mc4fsD1aDRQ0djWmWNgY
ze6+o4vqw/GCuPbSlfl7pCFaUuO/hCOIS6JkkTrDKh1/Cc0A0zLfzKjaODHjoQn/bgjyvcbgGnWR
0R8Cg0uCLf6lQsE1z5LhHtc387m0pCa9R8RH9WvMIVhpXfOTCUWxqoWBDtgdf3pAYyhV1dW7fffv
/MmWmO0/nxV2Lwb+ZKbB2v/DE5Hbhg1OjFlNWHLYVUmZ3CaIOpcywNdIeLchyg6dpFtm8LQqMSOp
II0gY5we9HJ8U1/tzzyk0WJu52fR0dfblajNezwU2ioT5m2u2o1j6L80kb67ggQ2DYcGIvtWfWxz
xITEvTJqKJqTeG7QHeAvfSOpAEsBhNB4nX6MGgoEySyhlO/MNNDbaNGrI7J34erQLUT+3lriqNfi
e4ZnJ6WcuzdGRKNJWOrKeUUSY4ialUcQcAPZeII1SP9QcEvNYDJXhmnemghcWfRXY3CupseVLv8C
ZPzsFM11tsyLxAx82yYh8MY4rQaXmKfc55rDdMpXed8gVdIvcDExbSVkFf5b5TQ77OWKFVlemBUP
7tWcpiPm0weYugjXyX9w1RXoNKtrOtaNGzYpeopbE2ZQe+eYnA9E5+w/07pwzA8xqA0oMecdsYKY
tPj4KMyRuXFoNEgRTb/XWfpvHOLM/2K8xobpYiNNp6ezCwvnD6PHoo4tvPUKaz2z1YACZBfLG9Ld
klAauEa6QbVkwkNlUhTRRYoZKXqFUgx/PibK/pva1RKfbTIG8UMFUZyA478WPnsk2uIJmJyuw3sT
isleOw8teTqEDU5scSVAe57zbvN9BGCpJHrgCrISNtBS4k3tPdUVzL8hYiN3PPa2HLvA5VOiTPqR
zV/dQLz1VbRkWnaxuBnefhqw3jNgSJNJ8s1sw1tQoSaBxF1uY/xOUhz5U+eKWQA2LQnBeNUIdulb
KS6HeIb7YQNSSJy0gdHrCv8PZApKxlME2iOUyImu3cR34F7L/Jpj3YU1nvfua/k2TGFKY0ENWSyH
4D12+dnX2mlv8mLY9gHhwZe0hImn+d5b3bFFz8g21f+xC3hXQ4XUGAH50Rrd4dCQc9l1HXFbhHbh
AqWYQ063NwoXW0hmkFj9sUqGGQNW+dI6fHY/bb8PjnfvZPgAm/epG4orI3sgIu2XVXhvTP9Y0vKt
GagsDsTu1Uwc1BoeJ3gpo+S1J7KtbTlH9cWYxT+GMyt8iRTFrOZtRLWjRfF1qY/En9+xWd0n2vgj
RCliuMmnXgVvsoSK6NYkIvt+t0Kkt/Y8xnWTHX66Pc/Wd/llhY/NpNZeLHLBS5tVpioUdPCrmZE6
wx7qr9x+UyCBJt4NSQRDefT4xgGs+dNtsGZK9fBzKuSh66xbra6mS6np8Kpjr/7aWJAWRSigEKpY
tOAlb9J77MHF9eoAtzQxI7nlujUZf5sc48GHakUyePxZGemlczQUd4Rl6tE3LXht3Fzx0/VPdQFa
7EMuSpB8t6H+2cOQHoAaiN1FTDY14WdVzpoyunzNEJyJKWNKb5M52NTJOYtNczspzldOlgxmwOxt
mrPu+uGhCuXrsvZ7k1uDwJXYC7mbLIZ1kfG+XN3opPe/r9xC2Xn+WQ1sm2JgIHjETPWPaqADv4Sg
w5whBK91wfDQ8a754F1nYFYk8PLDs6hnOjZ7LbNMUoNHxKkUWUkNC3lRS/iRrmncMgq+TPXL8o8G
drUY7LI5u/LWeuHW0cVFT+W7+squ4JQ7Tvm7lvErwA9NdIn7UCXPYHv0Xrb2LZ7MWzz4yNzFFQ8T
EiWi5poYHnsnlvLrTmNvVx+AFIxbb4LpRxQkAc0V3FtIuFUa1vvVFlMePkZ/SysY+G2O5b1WeKfc
/ML3TevS0FGYxeOhgM6vQ2IXJooF6WNIHU3kqQ7iWJiIvgaqX2vwRx/wR9F0W2ayu6Xoa1a5mdyO
sFPvyjT6OtHsGK1x+/uH5P/VQxKOYYBa2JYg+uxfm9ip0KDZ4QmNtUHvbbUARwfLeGyN4toLOFxC
vjMGhiE4EbGJhn9t2NSf2DznDXgYz48ybmXEC1k39fXGXEL41YtdXmUY4YOSrOLB+wgKfTNr7HNg
vfqm4BvCcr6EAB56+LWRxosfkFmlyrCbIyVdnoEWpN/xqH1Rz0o1eECDFGCHvD7nmqTGBaTlEBSE
t3N3Zcx3SXe4EQ9/61S31Br2tQ2KmZCVVT+hDGsfYrc+mDrkikb1kF2Kv9awQVN3iwYaBKmWBj+2
AA8uhuTGEJkGgapeEKCCO4C5Ij8DCWYz/Cpw3l0zFaxWzoA2lMITKD0KaWN3Dcr8inEcQAC6W3zK
kZ/oKWx6srKJL1LPryncq2rQ4HzLtQ0FofP0W01vO0raN5nxLa2J0sRzbnU4yLUSC2r/plOzhXJj
/fPd9PA3c3wf+1H8A//1sXMDsckymHPotrzOLaSwKr83c3mFt3Tl4HKrI0y2e01SA/JL2WuoqG6O
PZ+UrU7QldcpKq9W4D1wyHd09pqxjuB1V+0tiI+mn32WJv4bInaORte+stPlRHuE016SahyiAdHb
d1SJF83NrvT17Nv+S6KvZnZAyfGeaD22OiYta08mn0Ud4gWSUHuhDGAzFBKqxkUhOMSxTaKHRaFW
X7GJUjqbAXITYSnwllB8WCHS8U4ivMTqKPDig+4RW/17NzfLL+no782mfNJE9twilmBpPFktpyEb
56NEhxPvoeLj+aJMRBlaDOkBl4cVXLdyi6EbJiXyEqM2XOqc7XMXIFszS/FTGCxMXSToONZQzUIa
2rYcItZe9zbHFLnRRl6RhjfsuX502lfSKA+R5hzsGo7QRCjgaur0fCMBQ8mo4MIIpvFwdiYBMujc
E/QPTFNEuB1GVWQE42ddu0XdvnaKK+cKinYVv4UpaK+qXJDKsa4r0hPy4B+Yza17PZTbCejVHrkU
L7LIEqzDfSASWKwWqm+bUkvril6TLKuGBCnKaiX52VGwhVryJgzqmfSiTyunOi3dSJlL0r/EJZ1o
TSYoTisIpK8apD/kBfRn5kEtG7WSKlWbRpM1x9rzyuLujlRWr0tw17TGQ+CknwxTM8y2SEROmrc+
FKekCx8MjUhPDUQ0pqWboF946R3M827k+Wc7qt4lM051Gn011Gcew+Yb9h7HLin27RT/0Fqi02wa
KR9yG5Iv44LrwD3u+UWqeVlO2nOKzG6aaBRdsZ8+/UnzcIQAV85dOgJYpM30PQ3mI7yvJ+LLPt0Y
I5EeFQzKuxe6t2y1HOX1yHhI8V2D84xFkKXheLt8JBk5b2Pz4SaaXA9FPmwSnMwpUAMCWYZ/Emtz
a3DvWZ7fa1e82Zp9UD1BwPMdqGBTrD0U8c+KjtDlrml2dmGavKu4pUmXYDvRfVZt8inV7dGNb0mb
Y9PjvS3rIZ7JzSlx7esY2ohwvnZefkftiVO5oBVSj8Ya8i9YX1hrOEDMxPzh3LaKAKjxIsdg5HZ4
L3jimJSAgebOy9AlX4lnpq9TD7tF85FNBg4N6X1Zb6phHxOJG0f6UasvUx3fZBFg5jprHMQuMI3u
WaPyNb03M+POODvs0F5ihiISe0tPYRNOwGOtq+iFcSWjAEbgBSaxq1m13m35RegG6vMc8Fd3P/rG
+LRI7goTvrFSZiVqdxGt8hsmiT6yjWsxqQmJumi/JkLGPVtNhPSFACwr/UIS4RsU0EvNQWHZIpas
+CYr7qO6wBEVx6TyymG/ckAlbBYXC0Vh+ixCsEYEsxfHoDVfWtA0Tl8RO0AKpevs4+zu5dwBLeHf
LekgGf1RNs0Xo5dXfFjBgMRXGZ7jovmmfh25z9dBWGjyVdwPJlQhHlT4n+P7ofGi1DzjgR8ddo6B
2nk2t74YDwzMVyVpbeAEXB9GCbxiunZNnOHJLdV/tPx1xjvMi/HpTdpbHcYno9aQ7BEVwqzKo4Br
rwoDqjgsVB7+4e50Wy4fZ9y1GKlFupWjn0Ix2bUrI2eZjVRj6L1cG+ZDnwoRSnXOZ1385Nsgqe70
AqjLdm5w0sLcpKk4HGFefi9jee3q6upMJ7vJrw1CX1D2lfAL9O/ATpWzUStWLUutLq7KrRKbYQ+k
2sM/ylmLpuQ38TNYxUz+robIburo1xrYF0aF/rWHNL8x8PRFUmNdIzN7H8tO4GwICmf22qfjTk/k
t6Yb2NQ8RQLXRty9+HSNOq95MTmRCdudhED4c7Rjuv+ghqWXeXCKeezEsWcMSQhPjsQ2a+n4Zp2b
5NX6Dyks2GMQueMNdnjhASR6AyujOLeDs3ZLddbgkQZqk1aLA+k1QN9DYvBgFAwYG+l9YPCDxwAG
zSa3t4v9N7UmJ2qEWjFNofz85tJbDRzy0rv54QxIAdROsTxk05gbEh7Cf5M3YCl3+T9aBhdXTQ/G
nPCF8SfcyZQ+5Gyb4EDHx1728gzHK8/GSEMd7IBZftYY8GLW+rnAn709PKBBfgxN/Qn51+9SNAxQ
q9z+XDaUVjPOLstHll9jEFxMHsUpNZ0DTlqcbnuoGiO+QHyRxZRlTQxdrR6Oug95O15kgE+Uh4XL
6BPtznvz952x+ac1uwIefYeu2AHlNcEf/7VFKqyyDmYdoUbvB/QsegqxmCS/FKGgHNewieC206pM
HJyYa93zHM5MqFhCw4zkRm1CHRKEKui+1GGKJ5TTolYa1rY6FDvojoDnOOXNKU1NtZ8ioNW/vwDc
9//iiZkQa3zXt4gq0v8Is0BKjOo5crl1qkykyc8+wtRAVVWHl06obWGBFuooeOu5781kH0qruKMz
+1RVWL2CqvmaQ1xz/e1gvvYezYFqAAg5vaonPRnByfadIwPbK93DtQrDW8VhXKEtkLN3UFhNfLVD
5BaJwH/opCrWAhargoT9S9U9+CF1KcuDNyuhNPQ1+r2ZX+Pr3hen1H+ETnZRXaflqCXDeAlm9Uvm
5teIPLs0xPR0rvdQkZDqe8EbinsrHFY8WRBYyeHf7O2HpHWe3CkZNrRc/tJcYu/kr5KP0NboVhG/
L+h75pI3lJj35R81D5ykxPsn5B2c9Oyi7oa6LBLTIryQMtKEOMJVTs+rPrI51NIlnREtlNoK7djF
7DiFGRUyaQ8azK4c62WE+LHJ67Ih/JttikJixsmJ1Ou9eu2Xwh12/LomG7FHSMCK5dHTQQSCmX63
QE2Q+/Vp6elyuvu1jREuJAvMpWBZNoB4zOuxAREQ3huzpwrOAnKYz5GO2gtEhcQe2z8MuVgCoixf
xTg+JIjuyTihqGs5btAaUitIRuEEHOc2sHA80zirt13VUNVe+BFWM+WDyU4Ef+5B5h/qDVB9umOi
6aKdGiHC/254iCjGJ5jPNrf8OAVCQWCCxraa02e3m/ElA3zax3V29Kk3mSoVYQrYZ6hHLUWxjt0c
ZLSwz9UMn9h9DtoYmYcCk3yTtUrnYwISLUAd/MucdMj2e27nRJ1SklRDPfnJMwfUA7DCsJkr9QvU
m6lqhT7P6YZY4SGIfgQKMnJ7WHcYYYaR9rZ080uj6r+UTonxl3VQC8DLtPMUy1vQ8DGlmXyy6B8T
8gN5F5oAmiarN+r5NYE53HJomepUsPwcI7chidbfA8+D26o6a56JNbOeeG2EcAjeWpvdeDLK/s0Z
L54h3izey9+dNF8qaPlYJd/YcmYFVi0QWV+V1yLMrupnqS42YsOcCsKHYAdbFo5/HfT4dR2UAbwY
JOeDcyxd7dSEbLCqprSc+LosepJF8ZDN0R3065pp6jzG/VPliZD5dLdULU9QlDxP2jvk8HB0AKR0
a3wwC/EjadGZwuuMooHWgMA8/HYqDPF4Dyd1y5duStP73Wx5P1Xbqn61BiNiFatb1aVYlbrmqG3V
OEnPAVlGa1qrM5HaKUqXL2yi/upyfgrVSzPVzbcCk9GliOZsUEt3tXQa2o5z6wY7tJCNhGKxLI2l
nrhkDO2oWNy+qcNJP41gg7DM1CEkodbbFQmvyGLyLvnoxYcPhu+F9UE13wXPOVDHomcgIr4jKy4K
HUxpXtU9GqbhwKnnripwK2nxJHtoXKFVmLMH6OzX0MIslg2rmIoPkkNfpWnosMNeSH6MeRkxsVxm
aKr3slkQ8NjVlGJpsIzc/G530XEpk6VRn5W3goIxVdukefIdpSp9JXeoC7xo67T9frnauVa6T/We
WgPGCNUvO6h5PbhWfW5e8UOsYpqf5eBVGBmZI7DYay98IOyQVkLgf7G8DVpZrytOJ+poszxKJ6In
JRv23E8B3tuY/DKCGEkHLdka/r5+QRr6i/plWyBTbKnCtP5MCJuJaCr8mnGSbs4XN0Fc1jQF6hn9
ZrfgUhmzEg2+5JjWb9X4TLZNB82SWQ20x3olG5NWUA0CFXokYTZWGhppIJ4g96+BcqwiPGzWaf+w
jiZKHkNGBQBBB4M+gBdhwzSLtltzsThFZa1wntmwJbFz4mqNeEZ0j7M+PSQ+IyLYWP7adgFwFuCx
AN9RKGzltM8OMjjqiJ2CZdAJMBPDcuj3pErNu2KTywoa/kigiNgW+9BoWre0Nb4E5Gb7Q17v5hKE
LQY5cxI+BGqtjexJbZja6lX3oldSKqKt2cijM+Kz0WI6nALYYTUsWhZOGoP1g2nOSUdctv4ZlsYr
VK5WC+udZXWfsPbHjkRsl/nupNXfph6AzyFrF6427jqW+vhDS/1iWG3D/YtECXqs2Tc1vpuC/lWz
vqip6DJTNUhAWxvdTzpprsrl1y4QIfKX3ewI2LjqLsqWvx+l9yiDBlTGlBtPyJNfZAxKYi5FVskN
lo7ZvqD6O6ubJNp26+Qo1tN179QRTXv+c0EYW7z+enEM4pb9Iuk8qFfASKSmk8XrM9cJnYOChaHA
vE+4xSjMV60G5AS3ODRuxGlCmLuFMvheeU8NmMS6xPgXQWWJEx2iitxt/fVgoD0YxzfpGd12cLWf
bvpW8SAdU77HbbpvRPGkED3NCo8So9Kmkjv138OI2zNZIrx+jIkLgGmF8PXpY+l8JZTga+aw9kBy
YCoWztW3CBTTcd3tueFNkl1SWT8vc0VEgNzMmFWT6TybqtRvYSgvKbg76JQCwi3sWNX8c4GSx/6t
HyN2SZd7jWR+FcrsFxMQNHMF+wYgq1wQXQU7x46xnXp7P+ZsOiy7zOWw1HNIXN4L3P6OdjWs//69
dv6qLSUDzPPVK80k/Y+2FHfHWA9zuEVRTimMsiteEeDEBmd6x9CYsZM30mnK4nAd15+un1+wSoUQ
UQv74CqsEbX8MoirNQyNs679f+yd2XLcSJOlX6Vt7lGGfRnr7ovcNzKZ3CTxBkZREnYk9u3p53Ow
+m+Jf7Vq+qZtLsYKYpG5AIFARLiH+/Fz1q2U2nU4gLhpc7hDXNDZ35FXAlfZR4AdC5VVzFTbo51S
XZw7O7vMTmK4Zxev8eKTouO6R7o77dKEMoBcO4tFUpIMYGF5TiF3XAau9ShWct7nOtIa1Bi3Smbs
Z8d+tkSx4RxAX1w8T/meeVz09x1oSkz+w07MAf9iOqZui47Vh8RKhDTL1NZYw0Y3n6xq7RTCk3tl
DZHsig9m2cu+uCiaLZWYfRexZVuS1SgT7iDIXs1pFEmSFkGzUWUBHPWH0VYeumB6ghgRMv0eJckY
WaZ5qiqCOJCgvU1KeV7OJFIvKRfGBiDAbxKCj2CnWtYDMC+41nelNpIHSPQnkvc6QD/kNs1wXHaS
JndrxuXve8T4J0thWrYNJpFsk4W+6qyc9pOy3NS3VeQosNr4/pjuDWsbTQpeiH49tVdsI9mAJZ7b
o5+MpJu79qFwhst7aFSiTNqY7wi2ncSLYllsUVUJ2bNTg+PaO1VcxTGCPd9Fsn0ih1tGJ3ABt/hr
c6KuDywLetuHqulup8iijkI2SWGKH98vNB+ZM1iYJCsK9IJEzN8MhjlB88tgMC2ETFVBybhsWT8m
cNpKXjUwNkjE4yfhWdnOeF9DtCzRuqk32KOY2pMa7iJ7Q83FJeiNnTG2G6S0QU0wOucAnGwOxJkB
bXj2g2kxOOu8rG7Ca/LDy9K/2Vtr/7S3lkbzmOhETwfc8yHrFKmVpV1HT126ffxVU8pHMA8Edijb
bU0q9tnsdA6pF8u7q9thC0v0fQIhCOAdH5ZzO4TOPvmbIaR5sux87Ejd5XWSUB5Uyh9TIi3OMIQR
2jLqMkRXKTsSlIJE1F2DOjlqVucNmsAWMlzkefs2x6kHOzh7wX1XNJ+vEfgFCbNeR/vRgHQvgjer
6xHPIkIgwc5Jt89X9zS5rHi5QTCoROtdj+CifN8Fp9EPjRLmAO7deAr36jAnyn0ZpfJ1kJ2X1v46
R5PnXcUMh+gU/UAkduUXyqPsiRqCIZ4EHGXFlBfc1hIhniZfxDWDZN6W2SAgpDiYegL/sWkILGpu
feMpzm3WE8oaEuKeGRIK7cYaK+yiBGzSuH8lc4ELxKiSW5J91LysRlG7R7+W6Mb0HnKdtydtLuuj
Uevr+ZJzPkV2VzBTBhp1ZrI1VDXzZYJ5OmTmLjqJSis2HDSu+joDDlLKc6ar90WSDcFEFEA2VDB/
XNj6nCE1ZrPo9V9icuCU7dKnV+0YKLivvb2L9fBzWyn7ooP52Bt2VlLjNsMeEPmU/pF2kAc1By9z
toySAI/H9C4M1X2Ql0tbwmhjj6feDsaLbe9Ige60hhLnnKrxOaaqA/lrfZNQsmQ0SCdKiNdZSmwC
qrQfRnD9YVnJKWRvD/HuuYU+pwEvMg+aUBIPqRE+j2F9lHB+kuCX1clNoEJ0IEXWrrmStUeXOKup
pts8LW8LYtSS7pl3LpBgfzcj8z1Y3adwt/oezLJNRkdB+B8ShehZpBQ1fh1yvQIozlJ4FSNY+v5N
WPQRI6HcoLgAZ5dE1rJJf2lVAvmTxDw0wZiUYwogcd+Ff4JnHPb5oWQMyglKqaD+m3S0qf5TlJGU
pGpqENvYJuLVHzUuiZSmpklQfCmLd0zp3hxt5PKy+5agg2zvJfeCOKCl9AeLJImu2PxuPKK0BMt/
chcyToY8BxOYnyST1TavZeBdkGp6GSR6L+t8qZH+g3qhksSRJC0knCxzRRJTEvwqVP88LSQdKjkm
k8JZcpDVclB1dKbVS+hX6nyiZp3GxXcZOT15qnZ6kMCtbYQ/JHEqLXBr/RFEp9iAed7CKeYzt+V0
P97jaXb4ta2gWg1t5GZntBM6XYhywTODpKCwp1IS0UTNK1xyZLlID8F9YVHBrq2KZtoxJnJUD2ak
U4djOP8SjGdFC76MUfViEttDNE4ifvmLjOLMBNYTEJzSxvowh8QkBuFHCekhR5kHejHHtvCiEpAN
nl/ew3dfQ3rGk9fFztjFg0eKGtp/Yk3P34mI4nBKnkDieDLFXaO4q1k7xxRI5RgvckEY9bAoyOIE
tQjMkNp6XqTkqbU5G6vIgf3opizbR82OdvBZXDpn1NcSBVEYgPOIgOJrx6B+0NoOzRftUe2L916d
Q0bzkjjCARy7CYVVXvriwA4V6fFDUsuKJXlBeEsPHTIpC5xgCJTYtobJbeIV+7pyb2OmqmyS58U4
I6NpmJaoR2DKWZEHO9kHKWH5B9J1ZFrITEjsS8/iV1ehUJq54ZHUmlOJmqQSHWpimXg5bvDSkZCK
3LyOHPKiYnvFrfhOh2MhIF9bNc+mwSom4TjHDV5APfPWsVbqs+KxNL4no0uipkyMPACCBmBf+g7C
IBISLGv0k5idGXasjdo5upLy/BNJxY3P6QUJEMWx8l3rLLaM5cIvJR/IuJA50an+feU9iK8tjZsa
0mc5i2o4xEc2mc8u6RmZIgZAJntQIWTX3oqeexPwQEOSroDE1AweZsDwTGlesVtbpB23hIIAkRM+
21+P76ErnZBgGaTKvTS6b5yniloV72p9MV31ZcTMghvCQFoR6bareS/RQ2qzw0x9+0/PzXHblesr
b++xTZR4F96NNB9efIa89KuVrjVQFps5mgIC9DQETIDRegRqPcOsE4htG1PZvmcMyadIvgVe6ItZ
deuoR3KScp9KwSGEjNwCFDe5yrEcjrkEUecRpZFMn/CVJDErGaxGrN6cuURObqGpMUTSuFySBpbg
l6Aj/NaA0imn8B1I4xyrsY3m4hJWdg4SHBODIGki+TwUpT9kGwIv4EsfP1Z+GC8ERhYT7dYHczkn
Q2eDIINZ0osobe/y3F/PQfKeyDUZ1sIuXiTaOMfigiZ+EVOby15/jLZTfJvUw2qKwmKhawSqZObU
+YOZtTdjNz3hLa3jrDlrFanSBpAhJxVPU04MR+oPo7lS3czmCNslmWt7yBtQ8cNCk7VCOs6XITxH
kObQYmvoB0PnWzP2c9CRMygfXPMb0eHX/IqaRecdv1lWaS3nfVY+USuPzImeGUiECZK+j7uvw8CJ
IVbJYub2kNuPBSe8jkxAyouWtk0AnLEB2TWtjOBYQf2tWBCdpMQHWr6mZ4mVGGPshMwd95LNOFJJ
0RbQ+yGKUxScUix7jXMkfZkw+7LEfIQ3bzdvYP5/fch/XR8i/vd/XR+yjb5Wr2nzWv1cGyJf+bM2
xPrDMBybAmddJ4qgqQ47iD9rQ3gLqLNKihKhUGIMLnUbf9aGGPYf7JN03rRc3WKvyFt/1obIW6qL
BIPlaI7jGGxJ/v1f34b/DV3n3fsuof7w97/kLX5clDf1v/0vYhm/7iZszmCous2GTidDgrvK+z/t
SDtTpRnF9Uc5LpwH/ZXasXWbraNsnb8VJ5RJ2fq8EmZYZTfZRds4u/Qh/qze9LfZzjwIgyfO4R7K
83sK/OxtvqmXUMttYZg4tc/XW/dCkPMWxiJzCT/lttpjHYeNvzU2vL5zdsWDe9BW9aXfOptu3+zN
dXKwvibr+Iu+Ng/ts3vIz+WWUjXlHBzTOzxRJJCIdhYAdUBTATX54cCFsuiMZf7IRsw4UYS6S9bT
BloINkj75CZ+GNf6Ej6KLeQgh/HJfk334wu8Z8AUlK/m9+aRMpbhc/9sXigKPJnPBlNyX2+D3dVe
FJRgL7G0ry4u/8n4bHwe9rxx3+yRU90m9+1zeRvsxmciVNYm2rEybZDIerS34xoCq5tpr66VRXe2
n8uttrOO9qH6QrEFd0sCcljYS/UQ3PcH/QC/89JYJTtUOvbNSd9qKyo0l9lNuZy4G8CWND3dNPvp
a8ha8aXfFncQ62/yc3QTPnR77ZO+9++CI+S5HrwEzXrK8ZgXUC9cL0a5m7QT4Qzc/+TGuTTwvBPW
hazmPChLBSKEbuV+p765aNbsbaMJOrTFVYPZbpE/WWfoAGuT/c8e7bIxgOJhZR7qW/xR+wcEPKBS
m4fhMt4qb+HS2/VHbRNc1LvpsdsoG/gmNv023LRb/TB8no6oR16qtXYMN/bqum1v60sJ4uIbIdDx
OQPXtrA+9ffxNwC11/vSWTbngb4oDzCsDMvk0u39Q7xJ9vVj9EScEic1CTbDCFRxjc5e8qpfvJOy
ouJwdV2HqCvH6+ArICrj0XkYfwz+QmO0YJBgKLayjdYd9PDSAGpEt2oD49HOWIdr0pfUTjjrFoTQ
qnqI30xw1ESeikUHyF5BEhrqwVXVHSzqjWz0q5fpo72Glv8LnaWvaeiToy71u/GpOVffYvna0iI0
oS3Kl/KFZ9Lf4hajpzZRMruul83OgFKHrSjQVKKg+DjL6i6EzufJPkQH4769KJ/1H81+2FffgN7R
/hpehHOHQFL4xa4KkAZMOuvkN4/o2DyU+rAy4CdOCizBJ+qpc+jumkX5YDwHj0OIPKO/DL6rnyn+
gFIRrxbXHAUBxMyJoy3tLw38bviOjw4MkGAckKRae+G+mpbTc/BWn9V0A8VRk33r4PP6AVv/wvnm
QMgY34LN8XaatiJoPxCOJ4MA/1X/QrEMFO/dIl9n5SrMjlAEuN+r6w3ct5CpEj1faYhOIIt40ywo
k063/sbJ9xQfI+C1DFbIjOjel3H82jSk5h/ztfupttfOmhlxZHOxc7934B+J7CkOzuiKMvGtvWr7
RZPvSIl9AYt6va7IvJi3sBV8ObQIQ4EeWjpbgguHoFl2TwcyeIzv4celha5tk2y+YENjuPV+/IBF
+nx9yC/pxdkOu4Yk4DLbZ0vjM+wP4S31a/EjBjs8cwbCklmyDg7uIngISC+OW+ULu1lny6uJfixj
Y9Gad3EB+trZUAu7yAHvsFCG7QEazKnc8LISTEj/4reuC/W5iJG7tPcW9P0UYl8vnr8vr5fmetFB
mqCe0CvG0r3pLbZ2O2hkgnCpIzJZrnyc5RfqZxJvOTIuoDH+bn6qHwm55hm1HKs6X+p78pVOCMst
aYpwqWkb8FXRmwmpyuQ/ZwEb2RWKKSPLJen5+BuKdcad0u/bzyoqw8sJlZLtmGxRf062gBr6kPKi
G1VhCvwwKT0HngCZsk6V8VBcQH7l7Wvv2ucB+GtmUtcGR8kaR7W5iU/1q8bXxgNKahUsosvBfFOb
acVO0Td3Qwe5Mese/9M1FKZGlDsUtJ/RONaBOC7KJ4vB8b06+sfsDoUYpSJPxWZkjZ50GB3c5hjB
2mJwfZAcj9ZDnTlUy7w2Dcjh07gtvRO5GDd9pBCboOKl9CsgsAIhDRlyl4zsOqgXV1tNlEBrE17k
TclvMEWyIVIJGpsxpQ+U5SPs99SfPGjAsmQfDcdJERJr9/ron6KTSyD7c+InX/WRDRW7psz/4hsE
7EnXLghzKd8cSC2R+KXSfs3CC4sgaehP3ROwijN0oNE5vzzZR2AEC3dR3ZvH+Inyi3W1Ndb1V9ih
KANSl19R0rowApr+opaHctWu7Ho/jDti3sV9k35VNtYdAiK7+tjv4qd+h4Ldsl3pO389fe/31Y2/
htUefBabwqWyD7fFCiD/Gv/+s3FHpv17ewxfdDbaC/WovdlrBoB/1J67Q/e1O8BSlvR35Vf9pnrS
QebtKDIsFwZ5zfSS3lh3JE7qrz4j0V9139uz9gynhXeDZiHwUVdH2BcVwqX13J/KU/fU2Aukowvg
ewttOXzvbiN9qfdU/KNXsgjvw2DvX1eadtSHN79C01h/L/r6n3Js5Tpv1wJWiACc9D8Krlevzesv
f4DRJMV3ab9X4/13eEea//DV5JP/t2/+y/f5LI9j8f3ffuO34un9xm+lCXn9ffzFbeUbf7qtOv4n
xcLULVMQ45k4p/9wW/U/bMd0CeVrJDFU/Efe+tNtNb0/HMPAo0VnjEAT9dD/cFt5y6DUmXi1pmmu
xtv/Hbf1nzBvjuk4EnxTib9RDWJ9wLx1lQP3hZcMi/AK6xya147+Rg3sKvLuJnZyuVYuffs56U+t
cRfAiw9LoG597UQjC0StEV3YDcKIcTfluyqPGaLxolKfKQxuQML/1K9/uty/uNi/Otgkv35pqv3B
wQ5qpYGKM8Xd617qCv6al85qFrFhAio6aUyH319Otz5WyswXRGwANB0xSl39kHVLRz8r0O8aFtIv
TV/tTAd7xe8IJJPiOeUnNQP/s4uqZGHmb1VxGRoNYq+TF57q9BOGZkRXgGUpchYTrAs0OgPyriir
kTrU5z761PfE2vSTHwGM4SS5/qw31ZK+V0qYK4bnESaLMfzkRKesf4NzH5zUW1+92cGlpOKBDPGK
stwFl+sx8lMH7QWfaYtnHT2j7FSmoCwrcPbJgoamw9uQXWJBM0kZ8QrCiQaKxNVkv3VwS/HcdfYJ
VgDHwxsVK/0ghU1y7ilE2y6HLc/vN43/RusSyvP8OxpSZfBuw1sYXbeKckMfpMZz1p6M5DQRiTHQ
UO3CELfyTWN3rXKeFNa1iJQYzSioa0uvz7b7jNUlV7fOBpjAge0Hp5bXyHT3J0e99X9YzfOVDD4l
2NFbWmJPemS3iuewRTjAPqLrA5DiDTIIqK6fHZuC72itZqeUiD7j0lRiYvrPwUD8MzjlPAzDwQ6g
S+sHp6Y8VYTCBfuhKc8KBEvUJ/caISQil+5XrYm38skMoFIKQVR+TP1jPL71BQR1pAroxw6YfLjj
irAhLrzquUo/yTdM/9kPdwo9Y1BwvmgQ/UGVjpps2NuoXmFGjdodwLOuOKXJCm13KhFJWiI0VxA/
ytgx3UmPGbSjuMbo1pVI1sdbmIXRUx1W5DUWDv9mT4ewhXusmjcrvMgMlPaDjc+9I7h98jZ3Ks3k
goS/GxipRwsCofjC5S1b5cR0l/FWmXcy/Qs+cr3w7Kv2TS4dIieZmM8RI17axaf6gFOWPDPIQ6MT
receGJkMnKY4qfYbi0SUags0S3pKd3g58Y95f0EYsmC14OQUd+jziGEu8NR4BWLaRX2EvHVBKfHf
pPj+KVUqMxg+CNBVUAKC+2Bd/nlPbigomzh1gym0IViDIW6kOPzk6y8K1B9mQxNy5herXXxq2D4h
FkzGGiI8ylAZv3rFdoaiHJ5EbDAqqINyXxIgW5AI/n6t+ZjNlnaCPCa8oengdo0P7QwJKHdNx9LW
YdKv9QsH4vaytCGgyXJnhtbfXBHYwF8spx7xDwqnDJci7Q/LaYPcaN8zmhauetDwpv0cdUOkOpoe
cRxS6XG28wBUaexzsyLHCrAHM/Ol4lIXfK/BXJ2Nc0/UvgUxIXtPqoqhB6ZSgEjiFjbc1XW8l2/x
V4TiKmGKJlvOn4YHHy4y+BLulT5dNfB09U0m9HoLYzRWcu6yBu2kUB/QWnMhPqE6KpwsCiZfIqMh
wZoDmX2YbHZY1NZfIeYuXno2nRiFYTVAgh6O1ir37/FUtZpKtJq8wEvqE2NHa2i8hypr2bhEZFxu
0IarD9HQTM8gjBAJGwsG1GaRuIRYgle5JemPwLhvAhrIXi+IH7iOo6Gp9orQAjlMZSeNtqyTxdCI
TU5aakubt0b1pSuQH2xO0zXcw51KdBibNdzzhKV3q2l+3nRlzG25dJCK4CwrH4RXYud4g7KElQoN
HS9Is+h/jdvOypPl3PN2pXDj+kpT70n88Ox4OMJc4BYvVwobpT0qdIrSbFyRjV8F+w7lAitEyof4
FIujisDtyI3RLg0N1InHGLGZK8Z7ztZN86POzXueol1vpTdgPCmClUyChD2mdArNo1NL7oVPefZN
fC3JoWbL9xkHy+nCYgCnqQBXODu7+SChFxCfJL0/31VIeVsbgLqhRzEFykRuc3yRfjcMbVlRoadv
URJbSNtpzDxA4ZdMqTVOKiQu+WAGcL9GIFQaJK/L3wOYlyZtt/n4UgwAZsHBK69kHBb29OYXhyrc
5t96ldre4FWeWgXChr4vQ5SH8HgUdSP9J3fC85bryBDs2Qci+2jNn54YLLCMrGWcyhCos4bgSCu2
iydcsRDyG53IU4tgXUB7dOHmS416NHlDg7r3+iJ9I+5Lgk1RmW1xri177pNRwkMY7Bc7NbHS90ws
GRwZJXsNTUo0A/pJGoxGjSHGfIcqTQya9tTB6VVsjSt9Aseqj4B4AKe8vpITz0scDxUKvRdpcFfL
w2kXKBktGVCOy+gj42FSvqChlUqJzsDUZDGSFtLYhh4mh7DkQzpt5RVpduDdw7q2CnmyOWQ38jjg
r1S5TSDdsnjJSEuZw3KWoS3XV2KFSuCvtTCWmZXD7s/oQu1qJQuvfKrIkAhlLLbsX6RXKU1cyYyS
kVPVGRJK9ymla3RsRaCRu1Z6vsDjGFNGP9bUIHbfZ+qGaaG4L4HOA2NRkbvKKwotXWPFXFdZKXgu
iolstnumJYk/LkD0G+29NEDOWajpTs5nRi8+wbKIJ29REFW5/q7F/wwruj9hhwbl1UC35Uy+zgL9
FL3QOcwMuYlUJgpybJibRPPnWSD30jJU5e2MMJE8Sr6jwQIOALUnfSdnkkVJBrWisQ6O91dAoGRa
5vXKD76mzSah2EM6U1pL82Uhq9QbV/+hElaRN8SuMYwM4g4MqCl7oFVhma1amDer6iTmTlYoBldN
Yk7BqeABMI6kKxX9xQMegw1q+QgJ95XMnXa6H1g03A7hHpopVionXJcw56R3fY8CUyejSk/dyKNh
JdJZgmGalFuV58Ws8LALcgWxtBR0MYTkmcNbtJQFlXah2YhLWq5V1EnBfUuU8tSjOSrP0cBMwzm5
sMoto4CbK0yTjXC9db3XWLmLjGpNBn8ljZIvwmJLrd7c0XEE57BjAt56tBTKWzSxDB43In0tBswM
7MVkWSC+jZXc5IRBLCFTpGtTttrS22IvZIyJ/RAIO2/JqjjZd0im55Cq2s60sQNgGNMNFalw6oED
VjcyjmXsShfxCKQvRi4ki6CIjkrPR4RZq/pe1kiXfr5idcsMklaZPwnh1qjZivnkgvPjoKPEIGAl
KvN9HRbT9W40WtxVMcoWZVRiZ+b1ldfEVA7wn4tVF2sUVi/MO7HXLH18VUmRQbDodE1Mp19kq5A5
wVRm8Rvrk6yBgOGXcmreCIYXfjIuHSaETAp5vWDQcdqRWR4YNDEwVr2drlR8UxKay2eGj8WFricZ
S1gvubK4CSTsljLMxUTLjci6lrSiooBhkgE0vMjT4YHpdLcsHL/3wf5it+equmc7kE6ZBkIdv/qK
SZ8iqwnzltgwpi2HDB55GPSEGJXfX+6vfFNXJYxsuhTrqzipv14PJZ7A7aL364lxR85a+pRlQh4Y
HoMszw1oYqSuVmUNJeruWtEtzBX3emaNYrUQL4rhwNMamVk/6JvfN/KvtsCuje+su4DkwKJ/2AIP
sDag1BUMKNJCkGthlDCT4pzRUhWPQWiI6ClpsbiuMs9wQORXepFRAHE5DtXDZJ7EpMsaN693UN7i
sLDmvLsYHrCqmjEsXze66UUWM1lPy+AV7uUMMjKWLrcv1hYDgKVeZqaYwDKr1uKDWATrxftIWUcr
bEWfv1g498O9jBR5sWTJYWYFDdOXgUP56ur3HWUIVvBnLCEevGvDYO6RTVQNEou/Pk09BCSjIikG
sU+A1CvdMd0zn8QRaQhDd9UXciTYcms6YZDwDcSzkLXZxo2RNUF+V/GA5/WaDsYCeWALsxg0BmZV
FikxBOJ20a/OhCrBdP/7m9Dsv5oDtu06Mgngt/uIM9a7wWg72+xhXXiRp01TI+0LVMWOM/uyPHU4
B6RHccLkLhVZhp0XqQASVw53VzwhPob3VnxTnPs2wGnjg3jL4gM4FY4ZNk2cPPZTXEYfW0qnXmTV
QIdhXnCnAFxcuDG6eovfJR+nRl6ec5/xnOkb+SdWRKYNFwITsXJGtiasPnhV4n3IO+I1ML7EzPS0
QnwvzAWcc7ObILZ3tksYlDSB32A9qF/lDDmewdWhwp71SBzjtlbhaGLNt+/FP5/vmo+Jg42Hx6jj
N1w+Nk3VWgahmGDxF8SvmHvqfcES100H3aIg8sP6L06fYd8S7hWDJ06EDFxxHJosW4mXJbZVjKLY
UsJ0gKu/VSjklNYL0122UhjOiD6XPYxQD8gcVGI2CPxDQze+ZvDl0PnUsrLRkjOz5srq4UM0htVj
9RVT5iCGRnuop15doaVy7mSeGPfiF4hNKjDJvI0DeI1NkJ0nsWx8HbLytUpBU3WSewRoJy8q0YN4
J/IsocrfyV2JN8HlWULl8Yv94Cu/H7Z/NWgd1YY4ktCNFBn8OvUQRDDMxDd6GZPipzfBRpwf8SC4
Va48X+5/KsD9c3z7328eNo8zp+g/Qt7vQe5//Pn/SAScLv9NBLz6/v3t+y/xbz7/Hv/WvT9sVkZC
qDo0DZZlgv58R21oxLGxe0Am4KKhxlxjRf2P6Lf2BzyelBZppq6i9Spg8f8AbZh/ECgBSg7poAUM
xLL/W9HvX1dtR4eUDviHrVNyZhAisj+YN9PoKNIMiBkGoDbSyJ5Wk2WQIoJI3veorsjRK1uHPiU+
2pgRDOxMHP0xf6ysgWHtY5wBkzb4OeG5hG1xVSljuEzzoSADo6/U4tOszfxT5/5FGHwOWv2nqXlv
NJ1JsIi1Sjri1/Gep2pdaSPC45lhFOsm68+wl+MfSYo2+F5XikGdh2WsoNojZO/18PbbV+RC2t3f
NOSveg/9WMqyofbAN/gw8Qw4Qb3ckhxuMkWrJBgHWMhUqtcalXwU1HROaf/weiq1FC9o1jkouZXl
TX9TNfhrcdF7d3gCvNEJZdnORxcFQZS+pqIyWKYFSJSqLMiMKjeVNVGflwXm34QUNcEZ/WTpcYUo
WzT4T7McRg6swb92f+cbbC7gg1zWmtEix7cOO998VbrqXClUFWp6Yi7zKbAfYwpm2OKNX3U19k9I
hWVHwq7X1FYPWd9/Cp1VG6Ip5If6TW9q8LumeDhAXNE+Tkd1l/TFiDxq/e0qRB8U/+w1xdJ3djax
gZxGsqhCKFcCGkqa5jgU3rPaDmgVl2WwS2J89iaOowcVaIihZ/YxKrTNqNS3Qepv+q5sNy10LBut
Rps7h7MagZbjtcqWxQOS4uMj6Mw1vI3uunZD/2Sl3jNiIOYKQZ47C+YtI0tRqY56mIaiLFpBvV2v
Kg050drvfrTldTjo9X3M2Lsr+waJOB3u7DjWtnreb8dhyJcqwhXL2kEmLVZy2jWBPg/95KBQ5oHL
SY26bt1Qzrv3U73Z96gDKUqbLnsn63dpapQESIhH+eN0m5kwtCclCoipatw2/dBvEBq46VWRjoNY
bAiPNQx9Q16hnmvlFHTrqgMMMHhMuutjam571wy3lgmupNKzbeJYn3zwH15apy9FJ0J2vR2scLRz
diUU0HhBi4w2isKbCcoUdiglxNZ6ad6YkMY3hpcfnCCYVmjA5GdrgM3EzaJtczXrAwLzu8Edx2Op
5NPecJqnwVb8o1f5t/5VCTfaiDhSZeF9GZ2V3dooCLOpdgE1fdKKsX0uWsr2Q33cGIU3PjQO7LDh
tdMk/gR5TlM9Xtm53Q5doR+vin50qjHeBobWb5MawIrW+lB6q/CTgE1GqDTGjuuR0m+6vEDYOQg+
oxw9cn0L+YisO7geyS7HvSJ00gI+8cniQ2xSXdA5qC5mr3w2tZYshlseVEMvlpqSeaB9KclDNs1b
/H6l0X+Nj7/POQy7BtEsMD7zYxz/miMUFBWUeJuRtjbTeN/qTXc0TX85olAH76h5RI0dpTHnJSog
e6Wk3L/tUv3SawH07Vn/CPH7Pu686M5/LKj3o3Bw4QT8uFZqd6yiFJGWR7UWvn1XMcDETeoumIob
Nx+jY+tufn8/wkj9YQ2BDpCMr23b6CxpH2PvqjqaYV+jm9uVVc4GP/dulHtcWMJdpdkumxqteh0q
NaUH9eN2RD7QdVI8319fi+Tw+8aYskz/bE9MHCdSwDZJEmCS5tz5PwEXCyKsbUkJKClD9dGcGFFq
nKKVpQwtfCz+KmhJfRoxJfT5yBhKoEaDS9oCStKWPvKFgXN7VaybKERDb8w+B9MA8mp6jfrlOJbo
lTjZbjCuwWmEGgRBRw26BVzIhmqLIWh2cE+3JyX6ZGg+tH8wuCGxgLSI6oC2w5EPzUjH2TQ3GZRg
RvyZJfC67VyPdGSRg4QZg3D9+/7QJPHxa3/AYQmduKVDkgjO9ENiBNXPqtJHxnRsN/vWga8EJkkI
MoYA9HbbKLtQa4d9kcborTYwAY/t0+9bYP1aEgPS3gEQoGNfVAIDglGlhT89EerCrykgNATt9KqD
anid6YPxCXlcpJqTHPKYFgWa7UhNInmHZFwrYZd+1iZvJNOYqTfXYfJ3CSKpC8A4sHUR3HqlPPuT
oGTfAlS5UxbUH9CdrNS4eKq8YDt1xXicFbezEPWarImnFdrA7a6+Rk8W7ERfch1mlTbtrNsWPk0E
iYs7J7sdh2Q6qHZHqH3+NSyb6WCmvr3qMpX0rBVPZ0qcDBDhU7CtvbTY5hnuVmeXw62OJ3Ou4YNe
jJPvvcD2AjUiFACE0trDVOXmwe1RLINvAGQYczP5mwftffRfpJuBWFBHymTE0/zQzWEG/V3rkFu9
ttcnIwuyjeJ09ZrCU5BbQU58vvHQDbt2n1uVSoXBHqbT/CO8hjnl4pdOvxv0u7qSn2111wV3qnbm
8Mqzrp372xKIZ3B2tFtPuw1yP7yrbWoQzGsWvuGXQoMCJ8UiOHhbO3yFw1CnREgjyNFU1Q9s3xHa
gnKVhom9q1LFvOPTrxju5tDk1LjE5X04H+wGCf+bjRz6fDjWQ5I9cnTjY5Q9Bsqfx1Q9+f5jbT4N
1VNpPuXpMwd0mBmw0fE5Tp8rBeTG81h/ypVnjsAGHVxlHaxTPgWR3lD0Fw9NlSooPNiPdG+ldN5n
CPHDTXbtm8e2/jvIh65+9O4kNmbho6u6ocP/P0+Vn6aCZunKFSIj8t8A+aoDOjOdd1DVQ58dB2RB
6SSW/u7YRCcOvzoB0Q3qU62ciJ9ax1Y5VcVNPckxeDd2Tnm+HKZ76+e3XX7mcN3bcjxzTPk5986F
dy6vd5V37qa7YT6m6c715SjKiw8HRnlxNWCCF1+7BIatr1P65NGeBKZnZo+4eeZeT4KTUgGdjZCb
3gcFMM4AoUW4lrXtVd8D+ugOqnko84PSHRx/zzFVjHk5Qk8OPz1yuMi1m8cmPEWI6wFWCE+BfypU
OYz8hkPLb9ThZhxuJufGTEHF3ob9LVLArX1bbxEX8ZJzad+OKKAn58I+9x0VlHIk6R1HlN7F/R0q
nRxhf8fmP3HuGiDE2cUeLlV2MQc54GaDFU0fLql3UYeLfb2PvUujdTo81CYekIGcK4ruN6w24SpC
O2CZKHF3JMLAguSowVYvguSiK0R/g7bqt1ZU3qtEgfN7Yz60/J7Ddy5Tfu86F0YZhBdJtzGdi5lc
0l4ONfnzgDjh/UhhUIju3AZ+B/kZNmcjuqN2yjTO1+js1OcsOifNbRKdo+aWI2hujei2NW+a9oaf
RXtD7SVHhfyjs7ZRK5oPqF5071iJuNgxqY5RdQyjo4IAX39AvCbtD6BIk/hvbLAlG81fbA77GAMc
mO6yqaAY+cOmAqLU0alCSR/pIczN18Rdd43ar9GasR7GsSW1V3vcTmo9ZHWuUr4CTrPqW8Dfrtne
GmW40/IiP84vzT96NTZuTOMYjbCFEXnKgLRDhqgg6noJPbe+hYlpU2pAAMOxu5IxDeMNUmfkm2t8
XorZPsVV8n8IO7MdO5GtWz8REj3Bba6+z5Wt7RvkckMbEAQ9T38+1v51tLdLqpJCKNNll9MsiJhz
zNEEFItmui1r+z+/HshJfE4tIvmI2IH//H4zhwPkN8cYsBv+cFQ+uYHqb49LaZr9Le3deIe01H+a
qi8kSbtX7dRoEAiWya38h+/CU+rGRh8aef/ng9T+s85i92D7sIXvWB4BIOEftzVp8BGUaVyRSOi9
ZXkWnhxj3roU0jFCL/7RhISLWdcAYuU1KQEcE6iyPoh1BTPilabzHVAjv8/uLoXX2jt5t3FV52Ef
6TI1pvO7Ef1b6Kn6l7PJ+nsJYNtY9VowM4guAQT+3xIArLmsOgnG3Xcgru2sOSW1/V4QBkEWmULj
IJX/jOzpizGG8Ye3ZEOgi7aegl62J0P15bYkP4IZGuzTNtfH2uj/Lf7B/vvmjJmwDw7jwJBz/zbC
qKy5Fa2vcJvnw1xFQfHNmeL0RrLXuqQnAUrhgHTqz44eA0+IublWMSHyiVPaG1UUtBxjaD1tN9rP
2HoSkR4SPwl2ZpU1zzKc3oljYdAbEwj31DZmcu2KOrmqAn+if35O/L89J4KYcaTH/lINkIe0QIz/
fcqUBU1LzqxajZb7NryPs/M7DT35mjklTphlml9Uajx31Q/tmBiGLhfKevlUqsja+4Pon+v2d05q
4XVsvMs4YtTCxoldsvuhJw+3swHzdhLebkNaHVMUfZS6KVGlDoFk8zwpQqWZjtjyObatr7U3m2/k
e8CYGsb0r6l7TkRP4hc5pzCprfI1kz1zMmsJ2y3a3xRZw7ZhiLtRU2JfSV9Hp2yuHluyU4t0FQwh
TqJBmr5VMSZ21QSPOz+3Rl8dEzsdP/yeJMZxCN7lkH81PCaoTdy/jUGDr0z0Gw+Z5t+e7j/IR1S4
jL5sm1ErUyW2kD8xWyUwlzVEQQCHJrlhg/cpK3ysFAAp3+Z6WVghTe62N7a4eI/YpMvdbGyddue1
+OctK2h3cb6X1i66mHIzIyXK957ey3wf6GXZiKX1fg72LuzzhmqZdNQ9bi8eXjC4DAX7mBTiYB9l
ByOAr7dPxD7ND5nYE3E6rguxZ5Vir8S+Mfda7DtzP5h70BlW0OyJnwmbPWW4gZlFuOsKpNn0acuy
7V0S4VW0rAaVzmP1yY4VIm7yt2xErKbdhrgqxVu8Iv2V9jd9jccmjnXh3Sra9wQjSaAjhf/Trn6s
stqxVLWr+X/5qB+Wq8/Eed6qvIPHu1iM9cJtfpLcOeb/Es7zJyl2+eTYSJl1AZNQkeMi/7+vSuXE
kxFPIR1/fXHNC/pt31xWUF+EeQnrS2ReMuOS6EtsXVJskR9L9Th5baWFk9mlsi4K7ax1mYqjOgxE
pOtLry9TcjGTy6gvdkJ40dlNLol77rpz5pKIvayJr4tlFZiITqeyOJOGK4LTpP5vmepkxSffObKy
/lg81iSPWXRgudbBtw4zLR0xcI9lW3ticzAZsPaNXFYH5Y3MYfR18KiGXaV2Kth5za4McOzYm0jU
670Y9+Sgz96yBty21KFXB3tcjDtYYX0kbTngWh+9+qgE/gDHZj7mxSl9rKw7sfLxAFuEGrE99dBQ
Y+S/y9Lx2VVnjPLLxxLijJbeF2f3sUZ5scWZjOwlJlteNKq24aLkpRoupbzkwwYMNB8uKd5V8pL5
l0Re4uES9XiyXoziEnoXkYY2L0PqQk/2nHNVDKj2z1ZCMUSo3znGWaI7t92552tclApG0PzYZ3zs
h+nkcaenE41PF8EYAXBcluMcWWZ88pxjippBHvP+GEeH9LEc6zC0ZCwdWqSCwHghPT36pn3ULivu
9iLasUZnNzu7Uu0Ig3SKndvsjJmXZCeR/iC6S/d5vaz0R9mvJxweufHqgNOZNR46dZhRdaVHH59D
rvXRrY/9fKQNleKo52NWnJLHMvJT6Zzi7lQ4pw59jnNq4rOnznV8dtSyqvks5/OssPs8e4+VzudB
XixxZnXc9mln/tVw17nlQbqXpTsQAUSN8S/okPO3s59XDGWAv7i4wvV/uOT912kEBCNb6EWKCR+U
6SoM7NeSpClU+WQG2lmWXTMPJXmTJ4q9Z+whDIwQ7izFcNzw3VtT9A4jT8XY1Zmq5jyO4wYbrYL2
BjJGXfTxtrMSjyeuKraN54e3KYGxR/CUppJkRyZ/yDl5hXRPgTFGCLOm4RJSJKscG5FwjnsGbJXa
mz3CMF8aycccYMtC6H31LwlC7p8HM2i7hdYXzyuaQAys/mjRi6YqUmvEkcL0CgRXgYuRfivkYepi
dZskxxzutu4Z43j3nLhiwh7NtMgX97rFBW2bcwwONmwWSXhrqXnQMzvZaAfMeRBnprbYGTg9ThpY
ADzjokHsvA25BSOoin/bec5MB/6Yiz1jN136Gg8MPdTGuYWD96TTzHlv8pFt3DJ/B05jP3XOEH3a
sXQ3hHb6u0JF0Wepmq9yrvSzK4D3/rluIVblj76B+2ODVTGlcGmPSQT+390YrBXP8CRhBIN5zTYz
ka8GRcO+gpVdbAV8qJEbIzeszHdso36ko8h/hZkH/a0amFnAh5CtF9yiup54kfgMZZ/uVF0WN9eX
0drKBFYmU/Bp4Jh11a0BJVGU2OpF82s8m6syR06v2jIA+h2xmIz4GwVBCLuC4uSVlrmbEJ39Uo7n
3wg4De6aTIWrk5AyvXyXR+13L5TTRbcL5JL4YOPLXfXTyHqyYudWJll/9jqL98whYdWMe9zfcVKS
6zrxXwvoywTbIksekJ2UQovvTqLupevMv2KNnGVAbWoH6X0c5E1Tye5NEqx3yg6mc1oN6SEzsUit
tXD3td8pYOAJQZ7Z1Wtz8PwVqeDqIk2Li2jSDWMDc2v27u8q62A3GkFIwrhdbtOcCO5wGAhJ6dCn
pbik3KOcNigcQvWXBVw4du2zKiqExSrIVsB0h7Bs9MVXqb4YzG6MSFqHULv1xQa4XzcWvEbXp2ip
YaC2i4pYIcmTdtRt1XJ7LDSomzl1O9yJbfu97dy7Ubr+azhn9doxu6caRWBe06YMorbeXo0MtlCB
lfxLlWsf7gAgVCgsRIZtB82wyV6MNtWvpMuLfS/KCMb1pO++cKZrERWbNPFi3Gw4sykOxN12mS84
sfVOX2wGdnMKnLY52ctX6dAEh397xP94wl0ffDqEvu6hnRLA5v/7hLetKdNuIjmlyFAUhdJJYYlF
2PIAu6LaiXeVCy94zPtDnEp/FSfjZ2UH+x5Qcjvq2Fn9888j/kTLbRtBFhNrH6cB0/9bq0BIXDPV
hoyI1vXeEvrupi6xSsJPZl/FdQ647T5jpYXHnPIUVkwxT07YhJc5tH8Npqs2BJP22zbz8DSa1clP
FIMlmTIt9j3lPPUdvdpiqTJH/fzpiO6l6ibzDvHJuMu0ebazUX5xTB+b6qFhNhXNxzRtURTnHEZu
jx5De6m/meQ4vTwuMs+3Ap3OLSjq1dio9uSJnsKiK9W+l4J8n2ahSc8/nWn0sIcrypc+8Zo1yda4
X09fmw5bgKKlbB2Z1/2n5W8q3KTzVH1MmTk/DTSAbmaLQz0aCNe1PZzCTHwEGYMYvwibQyks6hPf
lVsX4/g7r6+3qqbCWxfT4G2IbiwOcRy5S8JKh0sJSkxTOh9E4ToH0HFYNcuvex3Szsby32Ppq2PS
9t2/fLLWn90sn6xwFipA6IAMu3/2JHnfSUQkFn5HjbOlT+s+/c6/RCNCm4LkuE2UDOWLjAPMOoPY
ftaTma+qIXIPPJeu1t7OLWkW7QkDBxXa9us/P3hwJZYu9L9BIn42CIom1tDA1X/f7B2srJIoYLMf
7HTT9lSFpWEXxzKHaMtIkfkmjrirwZHRLrNRnTVu/NlmxHAZ7fxe067EZeUcHxedjM6xZKq0rs3p
RsJJdBqXYU0mcK2NiMhsKvANIOv3wOZESMOKNqSI5cUvsAdj6gztiBlyqOr83c79cSdRBifVbeqk
OqU2kcz4v9UfU4BhRVxVWBQ7Gnl9mO9UmHpbt5yzla1L573ODnHUIkC2q2TpdzlsbanXWdK4h8d3
j4v2AOe9jtFUxO6OgzK5bZkqzLcI10UM7mHeLv37Fv4VGrh6xDDM8+W5i4J23dlSvpTBuI7tsTvi
50vmYcku2/nlp5HX+GONbBuDUsfOCvpzYjbDdvR6524zaF7hVRx+lqP4kQbp+DP1ibgoDOczcbzx
pHIL94dlNAP6i6y+bZhH2s1de6axCYd6Wg2DWbyXwV9G7+2Dstm0gZpfamJgN3kIjuh3kX/yDRtH
+Lr66Vkq3xkVgIKbRiXA/xJBFfEHuoYG10oZOftS1ZukxgLfrK1VNjHCiRar+0kBUDHmOCG3s06P
r8zq00w6fVKUgdtK1O4OcarB3ejEnugFkiGdJmKOFxN34GH35ztd8koYOu3ZwYpLhn1MgQ4ybnqs
2pt+DSMa948kTek6mN/lQWtxssnfy+DQUuy08GHsIznjOB+QIkPQqjNvh2K29wHw/aVR+HYlQxDQ
nFjJySrbk1ub443DHA+CMfveLGwzHvv+M1fuD2LJ7pWByC+UFTIVrQ9RG/mrIRPWqdWFfXp8pdwC
6zpptp/GNYzG+MZHMJBlL/gY2uYzyUbvPFFAQbCv7Rc0WNuxGql2wYebqS1PWRGupypfPLe0M2Jn
NrYXh1HGzij1r1kELbkeXXRsSlUQwysW44n4B8OofK6dn2lcf4tPThv3u6kb9dMQju4Ve0V7lxoS
rzJFAiTVgSnGZ6oumBArN3YorT3vlVl5eaOqWTvldHeaqforQJDPjGvWzyozE2Irm3n9+A+2/+wG
1ZZ0c+duaYuRS0u0WJIqdxNLxqf6IMohXI9VqW9GFRO3HbWkpvQoEiIrTY9FmY7rRs/TtvYK4A6N
m3dtRNarFSXwNevZ2Vjwnje1mM3dICtmYMZAD1wWIgdxLK1dEXvZttdltHa9AZMNPcU3AyJEi0/U
rzkm5tIcoreoN80TpuLxyu8MvfEr1fEKiOHWOleoV4zAlm+K3naRUKVqlRABfO3T3AMAyM5zjnnf
QNF+zUf89G0dBqvGdeO1YJ5Jn8F00jSC6dihbm/Myt+T7wnDMhppOTXeCXM7WQfDxv92MEW1V0nT
U8rHxXW0w3gdRTyZbkaUj7Tbexk7UBOJSGDL7vamwiFFQ8qB01JijVjBYh98q/g97WEDiM2IBe1B
yekLgHtwyfoQ/U/MBEM2O5Xr+uuWf25+zkv7vW+lc0Is83+XYoB5hfaoWZtmcUshSr04Wdkynig/
IH7L7wQQYLhQ0E0DtCVrnTn1qRG8cqEwaNa96pVhINHocCgB6pU3beoI8aJXtCFO0cE3M/VsCvlp
2rZ5Wx3SwLvNuYVkIO6BfInVW9lOPl98O+Zv8Cl0Z9F4J5VwymOVZphBdxyD+pTUTrpEyv5+fAbK
g8mDJeO0VlrG9y6SOCBs8zEQX0xFCF6s65gkRPu3qHImxnG8Ju/rowdGOo7LpS2Qt+ZFh9p3iMN9
Wk7erh4TMj6HwL0Wufw5FX5wFQKLYt5TIEs+hQOQ+gAjJYDkPTWr0inHjyFEwBdYsgZBUA0ZCDRi
k3jJsGV+GjPlfOLm9lo0HfuC63w6GR8zCjbjkGOlGvfzqrcH86Osg6svwunWeEFKBzA+t43hvcVO
fI3VhJtCY9XvSTgfQ5GQDd+Y9nYOdHW1losHnPuk1acZ9fZnNOsLbdjGMKz5RBKgItcOxC3v3R/o
E8rvZtXdAk7k2/Cgx2ROtTbQyT0GyGmR1RujI/enLbMBP1PMMYTK75wFuDxYRKfY0bgLQmmseW7J
BxpMAnmt9oBxObyrpt9YlaVfXfC0zMiju+9gsTfBMNsGllInjg2gmKLxtnPYyh3ZhoeJnJvnyU8A
30RCCMa8QBvwjnsoLzutCgINk3PhVjMpNxAFo6JuT92Qf9pGrdmExyI7M5BKD+3YfvHT+YeT9s6X
lBwfi2y9rafRipU1euMoxsY2SlS0zrh3q6nJ0ERpxviOHcd76YH0tVPnb52OSXIK103I2l7HIRYd
VhkUlzQXR6qu4RCUARuUIoI3FOn3yJvaI0Od8qXM2pups+Bqm73c9OOEYqygsG+9mmNJfajUU99S
o76Pum33JfFtx6DFD6Ovxo3TGN0pHAcs/9vQ31XEiN4L3zgUzQRBUif1ykDTULZ1/Totx7TvGads
/EziQHzPnfbdTmtFv7pMw3hfCi9oTszhmouDXTbMvmnbpK3YhlqbZzh5OH80qNXxPIQJptGUTyOm
CK6MNl7NNKQoxbaui/LYSgsLu0dmRJJ0z20VhEeCPy0+CXvXaVd/OOp7KjLntem7bGtUoX83U/B7
P+g2kE/AXV047qmexTXxwhZ7UmX8pXu1Iv+ZrXKYB/CNEoJTmSXvfmQ9t0Efr5xiyMjCSDPuiBqf
Cn82IOLV7lngeZSmE1sKPQj2T141ra0mx0BGpkB7JgCJi0N7AI179JvhaJL4cfKbadvlTX1GsxI/
99o1bo175xm0v0BsUusCHo8fhQYW95Nxc9ULwWlH6DrmzrdnJlRduVGdxN8GkWBVkudCs3qw2rRf
21Pkb+NuVsdwjH8WzpycnGaUe93RcZnzlN2qDBmhyz6AHVQ8vgYCTxnBFN6sEAjSuWQnU3vRSqdg
WyA2TPNEK67uxCdk2iLbMxQbLxLZJ/aE2GUauKx1ZrYyLcJpWqs1OOqCFAixGm+tgado5jYhyoRi
ohOgb/YSWVyBPcZP/2s9B+pTAAFd59zfiKg7Dha+pRujccD8R3N8orH9helwdS2qkMdBv8Rhh13x
/78ETRrtWzaoTCTs7yRD75XZvceJX54rl8DjSgKaRlb5M7fGiNIJ0DsX9TfZz80qTYz+6rT9V9+D
OVm7cN7bqpC7AWuR58dFGOJImpagH8vtWz1+04TLMOfMwlvWJT9GgsO2wZBH1I7Wvk089+jwXK2U
6q6GVWIbzWt8z5kGgOd2fxlSN3uvMX5Hbj49RzL/iaMz+n8j1ccKztS+K+1uFRIzx6RZyTdT6zqC
+dOfa4XQ4BE6IWs8ckUauxfDQvqUkBx0bT0DzSXc6ktryG5lZ+Q4EX5eVpV/DuYyu0sT7ar+JSxE
3fxMkeSwi+PnBxXM7H1jx/HrnLLedGFol98SizbcAIpb8JZ6DSwU7eNJoD93c4xih5xkXc3PY+fd
JZjb9qW34qfHzSRz0T96gfFsETN84zzDgmHIcI/05I8ENXWWztVmlAuxSmgN5Wf0Ton2L5NDKQXH
7osYGc9iAtIDg7fONrNjrIgMB1uJYAZqwZ2jfR6rzIYsaq6s7CejP6brYVOvzM4lpLuV1dGE7/S1
O2EPPF+TOoKWN1Y9uBi3IfhtT3V4c0PgkLyaRyTgYjw7pDdY/lTtfaf1X5Ds+nu7/0k8o3dFN7fN
liyyzA6R4jk2Z0mQ+N+znmK3WUUQqr+mlWWuHTVgH0hq3xNhj/r5cSkgKkeWbM9uU4UnxsBncnSb
G2LL6tYfiKKJtnRprx0J1R/efJgK5JpDTSlTe7F9tAzHOjbLV43CqsnUwbhBTbnr4BY+q8QnGXS5
JHV2ylrIG4TeChjzWbfRlk/iMhj4puifFRa8hCqq7uCM/ve0CchDGj7muMQRzfdwFSfhaAM9T21G
14mOMSYp+zrkL+x8aKipH5U/HRdmSB2/67qf1jZxv/c0I5ujamriwPs5xJcDpCGD1bCuR6ugNymB
xWtTbsfGes0XDGY23a9JhVVH64p0S8pKcgnLjmeV06HORudc1xmhFCD3HxTiBHXSDK71XPqfcmrU
th3NfPf4dvAMRFBe5F3bvhanqorf4kBzIsSEuHS13fEja7TjRYFMXa0aX+p3lfcZ7H6FBEm1eku6
Oq+BnZcNOWLxS2YPzS0M/OI23cY+FwxsAiY1ifwFuU3sGgMLGjzmmySiT8nz5NSHAX5hFP7r2saf
amR8VIEs+Pj2UB+6lXvkrbYpZEyHTMe6xlaFfpX+LcSdBWXXABaynlXpvVm28d30OWp8NO2dWWA8
F8h4YzOXwMSBEkq0yU8b/4J9ILOGcCK33HqzDF9roKthVvqjjrKRaB0fjpytPyQcbQzCaAgf/xEi
NJFozjoePfPTnerXovbTT5nFeyPPBFM9UxybPJQEokGG8X2vv3oTtiNdk/zom9y8DkVMk5xJEAtM
dvRsWDfY5gmzQZzw4LNOX5wlPXJOB+/YqqAERZ8n3OaKI3+lPqts7t80jvNPng6dHZHAza1I5maf
+R3SIqDyUwrfAYtPM//SNhNhs8lLmwG/A8YnjJXH4GeNKpb0QG/apl325g7kM/VzmW6bUhirTHrB
c+/04tmryuzoK36/MfXQI0td39wK30OBR2CfMFALeK4uRo2Vc3RK/MzeBmHr3aM+hVhhZjRoSe4c
H5emJY4jEMlhqER0n+vyVC5/BgHMkU/4SwLzfj+PAABeb2bTUzfOqwFUEb+9vka2UlM9eUV1G4AL
H4RvYBYiQ3UG42Gx/jMMcAsiYtdzBm6XqyYluC7pX+Ok61816WpF3h1KONoftu4cJOZAsLD4fIIe
AvlWG/469HTzqbKoO9emwIsHi8xBe7+yfCPyLv0Fuk0caFz4r8acTNsyzuno256DpD1huGztp1ze
RxX9CiJh3HrXky+49PWpHLdWTkZm2E1U/W57Z8tXMCp5Xu9tOSTrsuN/PPUmFpFktZ3M5SKcgaam
D/2DH48kJtgRQWOxRVEgvjHkSG5jVmS7pp6xGiStFTYODMTBmMetqO30bhbWy9Cl86dsJfW3rsk4
x2R8RfhUsdNeS1WGydqtSQx0+61M9pkBq2XW7q6HQh+vQbM5QTrPPYUe1oEZk3WqnDBcR6VIN8VS
Yyd9+2rY0cWZSnVGZ6fOY65KSsHCfbfqYPoiePEAOObyeSxpKKqFq5Vm2U8P+bjD/+IpdFLGu4mh
L0Vani3CHI81wYnH2qx+m5audk7IqagreFFtfWm9eQPA169Uk8CviDzcVvsk26h0+imBo7AONIc7
OQ50JQWT70xDP+ut7uoHRncFmJjX3uAW0C0JKC7jdnybwurF6N03PQ3usx9a3Ruq4bUtjfmzHugP
Kww459ZJz5zq2TlrTXqQsuOJHq9p05snmXAiU499GwzSpj0jwFVXmF+5A9YrzqxJFzLxbnmRXWtI
bslCtuxi8t5Kk1ltyFQf1cmHO+iTBkj+nS+AfCIEIWr2+zj+BOn8iymnv7PIFsLkx5bVFbVBdQWz
516FtFsAY0NJMcZ4Te+yoM63GY5qO9Mz2jU06/hYJ870RaU4Y2A0/ZZM1z4eq2umi/4SO9+boZY/
oomUhdacUyjC9wePD81c8RSb/qEW1s6JiCJ0FpWHRkP2ZHdMfwZZBrcmDoNba/fZUdAeLw+05vX/
0noS7kjU0CZ5xVX7A/NN6MGmlWEGG/vdVkZmzvvwre0q732M821SW97JCMCOuLEb9LfOJ2qqN1UM
wXOGNo7sZO5JAAp8QiLUPwGwtZt8HOZNWhY+kQcFE/bJBmeNBYhkzfFWYaS8fEf0xY+mbJr1ov/b
TN4sPhN+65NvjJr60iUMK68QpjaGtcSNjORgHfIU5ao5a7xaowavSdAnVwMb5HaXrsEVrB1310NO
akNqLDXM8K5bVHioVRPDmA+RP+B9GZU8OtaIv9OiQdXyh98bxsoqXe/iyuJLYjOVIZsS6XVaQ66c
NIAKOVDdxZY9SZZqgozVTfu07wTF6Nzi1jnhasGEGSvSylkiiuPDcvdUWPpAJdzCdhLfDWPM34yh
bD+jwMVQNAPFfbwoywXbQo6CePCP1DCrfKyqX7bAlNfRlcTecSy2iZv8wFfD2pf2XO3HQfyQFrEs
Q9KJL4LYuSdhGPkxWMI7hJ9evaK0rqVF/kDmYuMT5Tm7/+iiIKuJxw45Hi6dUYyfDlbpnLgbHX+L
umG6NmjXnhCPuSeTv1Bkw3D1GHFscIJhjtAlq9gX8VGGaXER7rAtgol6MaU37j8Di7Ekw6T29Pgq
g9h2wszaYjfnAcI3epR9juefYdwHFeWXekquhoO6mVxUgwrRt9Y0+PVlTEt9Bt7YytJyPlqp34SZ
mi/+mPoXhuIR8jgMsn2g1p20qWBtk0/fIjTjzWHswqh3fjY9rPsDPHzykrSVCrnmKx8gSdqu+dFH
1IbYm8VQjX+WOsfrUyfOdS7C45SHEYItEvickYFMGxfdcsA22JfhSVb15or4xJ+UdMabh2JvG4um
PFYZUR1eUIJY2I7c2guBsmow6PfG7pbbwnizyEok+EGbA8W+lGKrfYdHbPCaT3P+0oY0yPh4XZyx
jXA9i9vnlBDGMsiNexjHf9kyQSSTTNGNlLYP6Q5U+xl42JMi5ocIOKIMSiumTEiMFSThaNdOSfIW
ZkyaY/45SdgPh2nu+KWh/zTs7qNPM/OcAM8QZIh17tjrlWIH/qKDMrxGUWq+FQUy8rAjvuDxrcWM
dK21zHdpUN5h/5kXz+jsrY6Tacf2uSIfLrg+LuQ37P3U8Td8MJj0TI10MWVIk03B0wCHzp0oWPW3
AsRs51ZF/B5Hi4DDqTjGa5xZKg8udrhgzmETPHViIdYSlvs8QGA+M4CjQEb6sreyodpGItw3mTe9
DHayR2HmbtpZ5l/nvmcGN2Fl27v5MU97XLAzvE6L2hXPsWl6h34EkMrcMCbMNMAdRZLiOFfyZQhg
qOWGGe6LFhCKwc4m7lV9aqlRoipe20VWnRtYik9DDvDCAHZ6bsBEn2xresvj3H6lutl4lKLz4KJx
15PaBTksgwlDwZe6EO25YeN3hvngB5lxZUadEyhkf5FN0J7zYQIsGr49vgnr4XMe+/3cO9bpcTFc
1PuqNusjo6lLBUf5q5u4pD+Wzx0Og8qours1AoKO00ZlQrxHMlmSiRKHx02T2OC7dr/PQvxcODKY
4BpGeCymJt1H1DBV6csPIr+cla26+GmgRrgMvvGljEwCQpz0Z5zMt2nEgcJJcDrIvN8VeMSZTsld
we2JPhyxxMXz2CAASw+jj87QKlK98yzXf0EaaDE6ssejT4jDqu3q+VC7QfRUj9p7pRfy100/Dduw
eg9FVcDzN/XrrD1B+YVFc96I+tXMXRNqThUwdoOmPAw4wi/FdWrTysTLJeXX41iku2ihRjTESu6G
EZdGb6FMiApVjh+85ASE3qa4x3u65vdXlRM+dWRkEJOp4n3bRt5xnPR8gm4cAqSEkIi58RQyUCgC
3TKUrJpjMgNE2wEHTyaqTwKCw03q8KB0aWrhHeCaZ02Gyb5U8ByRo7XUE5TB+hj5dFyNLAoYU9/6
DLdNvwu+1a6fvHpLwaB9Qcna2djwD3m4lgoMsRaxf3xcvDbHwWSxS378iT7iYaza1TBiMTRy9OcS
vVwTy3DNwfOltibcnceCFg8PrWMXL9V2/gmmWFyDAgISraL3lELiuhJAbl/w8X7A2EVo7Q2/cC5E
2Rp30glqnobMP0hmbdhwk5dN/4/5eRmoe5o7B8ZC819GmdMHBS4yEcdLz/GM00jNoP6JJn0EmnPN
F6SnJHjSE22D7heo/XTMBhI0Vrmadl5ZHrpOr1E4ZhcLB8xTYkzPTmPNm64z/b0hRfe1My9RM6RU
OE68TnVYQLelPMqgFBFs7MznGhWbk6TxTkJwRlRsLRRomNLLBLofSdC2AhDzOnh1ZG/utJyYTtMX
n43YYhuzEVO7VcUO2BLmlRNs/U2n7jrM7Tdp/D+Szms5UiQLw09EBInnlvJO3t8QklpKIPEmMU8/
X2kidrWt6dnuUhUk5/xW+J9kAJ3iLuC6roc101nzTkPluS+5K1sujGNv9UW+Z6jtsUT6y9Hz53Bj
jgSKdsGIn0u3zLnGdPYAILcVm8ex1nUHt9AQeY5pcTeUy7LqwNJve8WeZyigjW4Qdzim061h9vFe
K/fZ/yOSwwY4eW6CI+/RDxK8vT0J51aa9X5w3Tcn68a9VWH35k7g2DTnmsbDUvMQr6obSh4vZlYN
UTH7j3+PjoDde5VIdy3YpY7o7IH7roJiIy7DfTbRclgAwd7MjngSsh8Of9/FrfWacdSf5eiAxDVS
vf3/K2p6xISGPwyuVZs9zaeL9GOSeBpkzCGdFXad/BvIjBdBPx1hZco1jE15x5lNkvkM7213FKJf
OSpqi0bhF0jn+KyGNNYHmnzOA7z5C62myTlUNoVqPtRjU9iw+T5WXDp/vX2YcU8o1W06UtY2Iwg+
UFT91Q4zVWAxzU2NOP7Bm7bvVuekd2C8K/clDu0XJWx331lokhreVyrCEMJ7N3qqzNuS+fi2Vr53
yt306GfciUNfmqc8T90VJtX8JXdJLV2yNH63xhRXcTozDS9kjLH/7CZ+TAqTF9yNzkAMvhYP5ehY
d3nTxs9Z/cBM5G7qGgE4ntX0hpGe6K5xonnx+m0lEVr1+BF3Yl7EI8fT71QiGgxFsqyHwLnW92X6
PebTmuN8+WoWb1kxeZU3dtc4hMuShrVYwjgMivDZbKB0K+bpsE4bK7npZH/bDlrfjGQUrn0Pf5Q/
TzurpyRLVZbctJMVr0cZ2+e/L65VOmfqWVtCEptPNQ3xfqptFlc2pp2eRPbqyg4jfQoQ+PdtM6l9
WAILGfqxT1VB9K54HUNzXCnpX8uKGcfTZuk/RvxIlW7VQWcBPUnx9A75Hh+LpiovATIFb+nm+145
870DEEtL+Qq7ZndDR1t9zHO/2OVIltYckn3k+4s6h9cvaVGYm7g1erQeS3zp64uXQfOOcjh4oc93
f1/qlsm3xTXY9X5zFwLPUKRL83aix5s49zf4f8ddMNvD1poxMveNsB7oLbPxsLArVmWoo6U0xYcp
q+dmCclct+JvryymS4beYy0qM7LyoX5ylH+OzR675/W7oS4RUxgZVXxOMB9pfoz83iKT33NshIHo
7rbOMnvHvy+57N9aOSZHPaYI8Mi230k/wfvt4nQlq33Qq6Gfpl3lWekDtUzZQ9wvp9GuT/5YPPel
Bq8FQ7/VKcybkZfxlhDy5DiarAiVaY4t2w5BSfX8WIZL8LhAjkYOO/cBGUPwCLNn79Mehzdmzn2W
XGXgi6Uf7QV1gVN6P0uvxV6nhgG7nHNyKVFBCff5i5GTtByOzfAFy3SoyFmaywlN/nUGU3OZXP5+
9feFgmh5YVN51uSHbEsX2fBIz4nKSStS5gN1pGAepax2fZbIn0GpR3tgxAgEGWNxfGXvslpjvKOF
NfUK7nK++/vneeybpBXpYJWib3pI2DH3RostSLvlRaKQptqhNB+m2YcIGNz6Kfdxo8eZQxIoRmZg
RX98iHlXCCjFL5qM44Pm9vMWdSmbku5gS/OE0fBYuv7xyV8yM2NaM9QFZ/A5RHqmdO6Vh8t6CQAC
lh7yexhvEnmNM7MbQh3rQuJCRNrXdYsmHyJAST5kF8vz0mPXU2I8L7NxLtGBbmsvH1Yyrms8OpAW
W0ixf3Eza0y3QbLPRd6cgPThVHqjAprLpu3g92OEvmTALcCXTloYAqdrZ0SLT15X6cGrAjKwDLAt
QayUiBa7ajkZHHLcnNzdBl3c3OQifkKHUN/aIyed04KijMn01vaBPv5dWfDzhyLhBc8Jt1np2eQT
//2SdY0GTNMPy23W2VzedfrmcbHu50LFl8I3LCwqfMZ/fwpg+bBzH5tT5aQgIAIwaWVXk73/+34J
YcRHB6Z9NA3OPaeeX1TvPNEm7R6lnqG05l5dXAt4tdOIsxumg6L0dkkdkF/VaUi9qzBcRF4ZHEc3
3DeQ/2qQG422Jqpd/RD+lSGQDtbvICGAENRBlcmDmopbSThJIGFm8a+TkxUVKNWaWewILt2oxb9R
JH9Us7/R7Ws3ASScoeXvJtP4KlBXZIXJaqfds+jeFITMPJfwWf0BCYcO8aBoeivQqkRpSpdqNW8K
X7+hzTm21APlya3QiLFmEpSpl6ndQ+4Yq0CfAno9vLe0Y9lHVB4IQb7dsR7Cm34Z9qPI+dz7H37E
deo4N0F8ksshoYRWfNi9dQcFyIGTbAT45VxKDLjvTqkIAwIzIX47Tpq1Px6LdDwOlLOo6Su+LO1e
1ctW0Gw35Bh0SvRZgMJt/OKi7oWJnHknErFpcETu/GtRKOtHQ6Q50io275E4NJyqi//YNV8drYSE
mQALBFEZDrtOf7vtfPQPqSh2geD4LeQ2W9DwYVAzw2RtWOFd8G90g5VaQMmel/TZFO8kfey7/CjC
Q2zGBLvSRjPEq3S8Z2f3cdMEznf5WcwOURiXgbolNRKTOh+D/kPZ/Tn06KHj4+cxvWmz7ttszyZa
AO9htoa17/TrdOjXIVmk1rxODHZVRKo2dHXv1hdp4L/FetKPBhMrAWtMDRNZBD5VoKHKVhMascWc
V0kPs50DAdPhGZl1RQPWNa2i2fLgWKUc/71SJ5e8T4Uds263dDau+vg1FhZMEOrNjiX+lGSce/zo
JGOsliQ95BheUD2u2qKAqAPWjFW2yVyg2fopFfQ9FnTCK3xMMLmB6C4LODNJCYSqZVW2yhKQTw+t
3ZQfUDAZIUmDSXG2SRextUV1iIaq0cGmoSe2CeJ1aADPZd7KY0+5hvidCWD/kTFdV4RYiWlbcpca
9t4bGAhdHTxbU3WYa3VXGPR1ZSmZWNxhI4989aO4WZBC3YC8ba3UYi0zota1xpV9GOavGZOeCCXm
enkRTfeJLXmnUvk8mzAt8iKXfpeT5kJSXOxi5MszsWrYK6XuDmpAAZ/KreQdrebs3eOZNi0/qMSe
zCA55YP90NIBgL7ns9Q8WKrpKQ+ldcOnsVmsr4RAONRK9Fpb5IUPN2h11unk4BUnvyQlTcKdth73
7KCMG54P1ZY+RFEa1aFujU01I1JFFjDa2Zrugy1SFqq93fw+0PEx8UkyioHjKKzpTbl35+RYV2Id
xukmC1jQ+m41x9Xj5NWHdKyiAr1OFqtIAdApeWmSZNWgbfMShZg0O3ZTttKa9K6wwvpPCdLEiYVI
/IhbY2dCQIB40hwFlw69cirKZKECofkl3p/42ND+KGuDz2O6pCm2JgO7WRLufRNomuIjBzW579GI
OnBEYv/ZwWTu6yI5VDxgnHEPq3fE97IVbYkAa36BNCZIq3f3Xh2sM+PIfwzvs86fdDjusIHfiTXT
AUm112z0mNBjSlHd5LfqiImR7t1U+EjoCO6kMKix3QsaQ0qJxPAIXiGNfNOmzPZiAm/qu610/WNu
F0/1guQjQTbKrYVeOMoNEtWajGQM/lTmsdeU1M+BtgiP2MfZMiiv4OLKHSgYAM6OrLHFzB/jXLxp
KXcpVJZJkZa56JM9+/9y01gH0/vkflZt+TUueHELbktr4WzR3q+M562mF3IwjBO34C0U5yqtfwCL
UKWJXdjURFy9zovhRGGit0NbfSv7Q2nCsLUDHVTfpiQeMGiFJxSoW8eSpBmbhLJ6nEzutfQu6bY6
a6p1P8SQXeB1dLAmXLZpuRUh0LcO177Vbuqy/QoBafd6aXE7ejt/KKnrtkB5IV86NDjNbESB1W2S
hOiHCnWOEWz8uN2XbrkZO2ttW8XXyAmE9nvXUWWkbbLoHGObgOJwFivRvNE7suNWWTt1djawx4bQ
1Ea93MmqOYusfG5LfVcgteP2p+rTvbMTc91a1daY6HAqJzAt/6bwzZ/c8Xcqe5Sa2TlOgGsIbYmp
Z47Dk9LznrLPF6XanecjiJ5uUSEGTfA7muHOn6BPu2BHDedO6KKlWo26bYyWsZpoInUFIcopQhhs
fVX52/KKkftTp0sjWDH+1pOz4RQi527IvkhQqdYYh4AVS7pFZfiwCISrSVrA165jm5Dxmd4VJz60
QICWQ1eeTVla18NGG++Dn3MqQg8MLoNwJqOg1cf5RxK+yYOxuc/i/MVLU8Ypzi+R7oTdH+O6YBIF
AChUSM4rEmm6wRID7ZZfHZqa+q/EpkOeOITkppDeKkhGlNf5U2j7a3dQh1I1u8w0zpUVQ0uTjCtV
vK1azidbeUcO33ufDlzFiicttQHZ+mEXPM7C3NZG8KLN9hOtoKrgLeKtGRu/SnTnmtRR16cjePbu
+zFbu8u0z+0Jw7S7mZOaeAgDFIOKh7BvyG/651r92ol/Zxujls53aRFeFLnSae9uR7+59ZLwsc6q
LQbH294F548L+qUeRE3TFepemn0LlAstAVtW1DT+szkTeFjdFB6gR0GEHXVfuZGdLQwkI41Vy+w/
TIZE2jdthpCbJhwKDSEwP46LeB+ppsBr5Nw2qZ3w+wmTREztbHnIq4EdqLamvQXHsxMdxs0ab3TK
QFvAtK2FvCFzgglz4eXSMxnO67jGsaugNzI/clSKDAfpbf3Vo4cESSOM4LnB8mW5+KTd3orittm6
o3lw3fi61KkVkYoXSZm7lX95bO+Ditd1HR5r6zklWzQmoK2V5aYp/NeE+ZNClHPLE6UeXkqL0Uaa
h9ZIt7JJthR9bLuuxcdAYkRKaWUpHyYUNINf7ZXh3yMYRiSdouTtti61ey24sEUBoaEo63ZD5M9G
9ts6MQ/aEKcr3i11MaltqRSIVlIde00WefrQ+cNJKrQ/kgceOZRIrBKyw3SfXsxBPjoOuhae50PX
O9hwgp88YwwRoGQRfU+gmGg2nIyiQb9+lgsNNkNbz4cOucp6acfPUfMpL/Bf8GtUSFYDLouHNCiP
82ABZhE7nTAhxX2d73pJya7hrk3IBQSENkNoAiWN9yKCXEwuvl+diqW5KeLmn8IGsPKm6lYZ6X09
kUHrUxkkUSMMZUPNkIXcinriuBRxpLpergKTfXnkFyh7/lVO9Vig2o5GGD05GYcgmeqN3VAJSCUa
kBQvZM7ZJa4h/Y7fXdMPfz1avv3B/EV7VRG1Jgj6nHJOr5l0WIvWS0QMlfk2hPI5bss3cwoe84re
q2vqEdfLZHBA9URXrqcZmVbl3ma5P0RLlU3kF9L1jmxxVdVNijoenJ4+Ytmqf2jJ5eqlA/66ar7+
CU/5qyk9hkxC61Tg1Jk7mMdiBv9tMbSZbtGg8mbxTGhu4q5157xfeYEBoddh3cnpWsRoBMtPvdQ8
Gxsk0k4kxIhXiQhsD72pVdkjni1svE3LP23bL79A424kam3ZpHmZBQtlLr0NoSMH6fW/NeoGMBIG
IGeS2REqbqImrhYxucRCM+iO7ZuXP/vaQCU1o+oueB6NSd0TJ2HSu0CaiEsYTCiVgWCwnSPRnuea
4J7UtmnkZPpCwqE4emJ4OBM+K5txIRdQKJvGtHZhWTDOz6G3SqA61oo+VDtXL1cq2V7IiIMRfp9A
wcmm1285f1l9fQ2WXO7ckU3ZHbOfNJFXK4YedoQ/5ViOujL7KIFfKJ04TD6T7ry4n+bcHmyzvf0j
4lJEdvXiCsTIcPjpR2c75RopMxvEKF7mdr4UrYcY8K+6xcuS9TRSU5pyS5auvVqM/qtCmx87/7zp
FPTps4rl7d//A8Y4jybj5MjiWHnF5yDHh2aez4QmsxkC1aUy4OwyrlIHgWYnbYM3I263HUB9BJpw
25jubz0oUsK9/ZATD3B9UVPsnnC8+GCyetfa49tkyRnMVjz5mH347TmAsHKeh4ma9d6iqDERDqOb
4e2ralrFDEkrB9BuZSrxXVry6YrXRZ4QzjaFrB369l8zuuSSIwA/5CimUtc+BWK+t8onc6LO1Eyx
mVfBtxmz6+bhnWWYr7k/YX7GdrEyANh0Xxz9AesOyZJFJKBFPTQGo0kxQVr7t7MmFlIPD42uSe8M
3ZyWhQGO9ZINWCHTlhu7Bi9pwHn7rDg4FWkA3vxqlKO/yidrgmlNLm5cXSeRfB2LGKgE5V9hlj96
jjuW8Om38r5qS9TR6LrDurX7f76z9cDeauiPTmXPeQq/C6nzoRA7oxRA1GvaBiKyhKeAb3/NuQ8u
299kFZqE0ChoCL71PUjNIc+407J6o+SRIjWDxgrcgblDs69EnGVqdVPZ5T3kUxOltvMhM66BuvNW
eoJYdA1ab9HMa8WgHHMAFOD4ZJQz69nj8JlVP2ZejxFPYAy3uJSjBu8d9AlJlPOxKtyGHlCLfAaD
YlbRTStD0sIqBMbo4cWHP1iP3GKac0DVdk48ItOgdnmsl7YdZVbzWocMb3bcE3QZV7s4nz8L132G
N8c9pL+ZQ6gh/Wrhgtl6mhaTf/hlmj9momHLzcXexoZbRGYT7Mc8mXlhWG8ah1W9qT6D0nvp8VKT
c6v39sxkgeyTGsDFvh0c1FrFk992m/w+dbHfNQ5HjEgKDsanKkvedTq8hM697nhiesWbUhJ9iCaC
KqRyKkqIshgdaodH8vChp+98wwUT6SivXrLXphdHIwVnB1fGww493/omNW6WD45o39bX/xLSRC8H
SfElTv0hgRE2y0/XY3/P7KTbhBln8nwtPPQAZkjgvRti9+qfuhVAuCpjo6lJHcNFnRClNgb+uunz
0zIhcEUEYLjTx4S3cgyHS58Ex9hsDm6AqsB37txeboTM96lRvoZmUyHZHw9iwvFBeGc2flo9Xhhd
XT3kF8rrMJd41Mz3dr9eSDW/IgtRU2C2dZvhIy3SS2lBhrT6g1Ny3BSDeihjD52jg0gpZIXV8XtC
NAQAGSbe3idzPbTogiPBxmucO1XSizcYzlvL2dfTWRcY7+4wH0Z9XxfGZapxd2TeY1IYXwpNmeE+
awsAwhbfMSaBkf5XP4aOj1FfT+R5klMKM9vib2CGsKfnVJhPWbCcrXghLV6dE4yJ0WRyjQQZH3W9
9PsupBLaRFFsZCyqZe3sR3/iO273jof6xNo9kslLpRw4WE1Viwmq7qU0TYn6S+UutSMobIkHGKOx
zQ9l7ljrFMXiqkm/PXrdIrnQ3FpP/YtXdbdmeI3K96o3US2vmkyZwnsomBLxXRg214pP0dn1J2pK
m8yAVP5zRIl9NxHYyEZvR3g2liVhPIocApkwZSDTjmgt+iPoCqFAYJBrM84PfZUOKKhiaKX2xizE
c9oNb9f/ZcJ9MZoBTAn0zPUevbDaDoN4wa61id3ka7L1R1lmyOpstfUNNCTjaKytrIx0RfNtkf8a
PPfbouLIi4f1VLJi/P0MssCqWfX3EjElnXyWM11GzTMqvr7PLEmPsjUOTq9vg9G89HZ2mOXE5lF8
tQwM5mTfxRba177ftAmTihKjBOYMlgjN/NpueHYCklXp+GQU1bfNJ4vX343jBQwLQzkPrUcnJVnP
VoQ+X6/pgI4mFq7h2Jsl/EDlrFyLBcc290Fzn/ZGvLIL8wcC4hi25d5AehPI7MFLm2/mDWCk5fd6
k3cMXrn5ZrcMSLPGNV2mbFf516jlZQzEt85SahF7qnPUwJ6IUKDpdhMrF4PTuCGxGcC66G9rrre0
Kb/EwMgV5/dkKm+HHjBLLOcqDkEyqlPVvqWLGFYYoNDZZMlT43ARds739TWapfUvTOPPkgAo0re/
fWonvYllZLJauhILgVWGSofCHtYiCVZDIanoqxPEr8yuHMTqX+BvUpeMCj4uJ57eOsc78oHe4Lo9
2Jp2lnSIGa3Gaattc80tvkPRfVwWAkbkFZZzOhHVpb1dwLkck6ajKclZiKXz0Tn9yq6xy2hroITL
Dy/u9ZL2Q8WkTuddri5TEEAz60gWfbkrDUwI9miVUe+67G40zqv2V+Amw1VrvVkT3Bl5+7vWt7ed
UUOdOGR6kmDxhnoBILAc3mw//51cTA8Cf/Cqb+mzD5p5i5xqWjHrnTTiWTi6s+VNZyuL8fPa7r2d
gB1rc/TQM/D55BaVFNrrb3Mwdo27ph7QvhkliStNzDtfB+bZVB4xLtM1vKUOzrEmWlqZwGv1iM2B
Vo6qQuJDaFgUNnwK5UisfDugQ7Rqdpdppj5Vs3JMY/zVOlOxAQtIhVduqtKZVpNbuJslhPlwmoUe
NnwuK4cdeyVk22FF9+VBkbU5hpuwDqlFrk6l2xEZYtHVpO7cpP20pI4pVO7ntfzARU6hFc00reEi
IBjRPYw2fs3CJP6FESXw8y9ZGPfVwFFUgjIjaSvq3gG2vvXTWq/7jspEmt/B5TyKAdKbIsjuxoGU
88xtgLqcJ5UH5m5Ix2Dbmcs16oP1ap708+A7VjRWotn4UMwn++qCcA3vUFVFfBwKM9jJQt8kS+3u
koaHiS/IHmiceFuD963C4oC1gQUpNwH9oQORH/bpzkVIbJpDdeqaj1ldnQma+SCs+ZuMwjhMXXqS
05Ax2ckR6ORjqcwvHTqaJwn/jpj3xLdYm6ZnqHMSnxxUuk7Mhew6lYlT7UyENsy4niaNuhywc7K8
dFV48ieDYI2CCse1BNczw+nGDSGzbViOkH9Xed1nPLG4NQhtGbEI5v0RwRsUPy/uhbwaY0WQJMEf
hbMr7LLDW0lDkO8UlFfFL+hwsfDKhTxdWe7mfLxCCQEqt7pFvZfc2iH6g6Fns6oDNBOwd/UDyJW1
Gbr5py8J10/gnk3QXt7WfKXrYIxyQb9iY0y8tOwXrRtRrSXJcI1NZW1FLwRVpX03beZpREFPUEhk
1envNQRRNuWzPbtHpm12caepNvFyk8WWseuN+dhVtJ5nan6R17DmSR31wOBTJixdRlc/oCtF1obL
rOFCJPJoJJwZ452uNGPLNWCBuRpvo7dTljpIi8XLcOmHmlhFSzw5NPGuEqhUxOGMVCUxoUOF60iX
8Z5malT4+euIYB/viHj14I8d8g1CmRpreyb4piI7AHrwWps7saU4wxhZMUtRN65dvAD+5B1IOzyD
Cl0EOu168eXqztMpvbWF+uzj+WiZCelrhAGb8Pl2d1/haYvt4NxcrT/85UJfUQRwN3e4yl09EnMD
F1CJcrGtxxPRVhyVDXmawAn6NtFdF7mquKtQoEGTHEkoJCP0autJlFhnwnvDVv8VpP0v4+F7mGZf
+AlWLibFNIW2SKHH9ExFb2n+8/nZKPzNj8OA2K9casz1QG2mhceoQLXoD6TsuJg+R+QfJAPcNahO
V/2yugrO1n+/mwrxDajWRBgvZQ8D1koI9qLlh+iktyZDEWx9PHoyxY2FIHO5PpxKX3IsiWe0o19m
ZWVrmdoHr80+A2lSZKzf6cTci4ZiWWPZmEb7hKBs5zAn6qm7NDZ1SGp5zdTw6rTNOmV7xMvKbs66
jY55emxz7L3llFGekB0LQERug/HDl8kuxjVgUUjFowfbbZXQjwdLv9IFVY8pPqOItSGUmHW9x6JM
PYqR1nhCzahrcCdX3Cqiax+tZcRHtRCWFLglqMl413W0cIqFfz0/VFo9qrJ4dizEicb1DRxtFO08
f8koKDl60898EbDAaDpxWmak++b3fW+9xGQxBm5zR767EQ3WuVYmF7DVYYyq8EHA3nsjf6Qw+5fZ
+7b0EEZt7z91dYIgJ4dvcUKDlAr7FHPPxRRxxGCqQ0dsXZne1tXEY1XOl550cypiablI+NHyh24c
jk0fnwCLUC68hCphPMBr46b+izt+1Et6a3vVyXCap7osiQXEwl0PW2NceDNG0qR8X3869vBBtg+7
XwYU0xrhZibEkuq1dIFt7O86wphLj6GWXA//yqYZTXDHFME93if4eHMqMpvbxbH6lczMlxYdbeiK
NRa3nqQRpuM0ZoglzZnZNzI+nJxBr8JbAkQeUUSOtJ8726td5rApfs8Cyj3EvT3m17qxsGRuLeYo
eC8dsHi6Jn32Q+62lGzh68V9pdga+qnQx8Ltgc518UNWcUyXE5Wn2XRsQv8eq86vaOpLH8zfxNHg
8/afsu5a5GS7qGMHe+8n6KydOUsxqfifJH49Z5o6+P76aRLCS65Co14oN4BT4QCIAk44QO4RF49f
P+HO/hio3iKsDyVOfA3inc1lk8Ubx4f7xuAZR2QE7bs6u7iM4FsRBLtqTk6WDaK09OxIdKEtzTnn
9s+IzIoojJjWxFGAgWwDGd9MhnEcfQX27Iu3tsIDbUFNJh+q624Zg1WEoIyLOQ2O1giFx5ObR6O3
s9zimRTaUzxmd4TKkF9f372WpSHYXcnVa2vi70ufPUziUAx7/aZMp91Yva2irG2KrZyXDxTPT0VJ
JXqgre8igEKkPohPXfDGjBVDReDtdE1Y0+gkmypuXwiCQdeGa+9UYglBvWscuO92S0kVoCfp8dI8
ujCBgQ8v1N7b3jc21Y0D7CXCch9iOapsE2nA/NkEgLQeFYv6aqHt7frOphy+UR6ahMR6zhz6tXlT
3gCrPrlhd8ZEfjFeXw1odahsvyEeU78OXpbtp6TFGeCRPB/7JzkGLXwgIv1eQ7KIrEIwDZyIZT2a
lY2Pu7Telzh4bZyzl8BIiyEH9WiMx2DIMdpljA/1sZvnO/pbkygMqbHQyT2GvSuCHJNyuw0X8evW
I44Ll0+tWOpda7QnfwherfJWdlxCYwX61JrcGyhdjpUOLrkf0G1b2tR/oDMpGo4Iw9WccSmkr50T
d5lu56rcLCQlsbt29/6M7drlMeSTIGmQ32b7uzF4zqWibyZAVtHX5qeFoClVFD76cvxtBqKhrzFK
0hyfA2u4jGO38jV/C6FjeSR8U0WWd+ZUBfZqbR15AR6XVjRvOE+Y+y19r8kjo4ik2tSxfJ2G/IGK
thNirNOSMXUlA4nNVonflVSulc81g2QUkFFe5tpiicyAUAor/9baxgaNBwBq25NoMQkDsPr50V88
fxU2N22d3I9BgSuwe2nweq0wTXFdU+a2IIbA59t/kF3zYcybBvlzhJfKG1vegZaDsfdNfH8+eu+X
TOTr0AvPTOFnmak9efbVipI9/KQES1kGSDn+ovhIvRRP7Ji54u+PEfnrrMQTrgRmdq+6LNL6HeAs
aOYoPsA2CGIab+bWHhjv8dikY/MSEy6JKs8rcelak+BdKMSDLwWiVwCPUZ3IqyPDDjCbibM/JwCC
UepI8hxTwlXn0zQwVWqFqSAXBvK8jFQf+ZpUXRDp4jjmI36n5hVC8HZujS80b2wlqJLCV40zPQnD
B2RWn2Pnf9foiZbQ+SffU4tl2pjB3RoT96ltkeA37Tyt3gTaU+IhuQ58UuwJUPtKecAjGE9PXj4G
G3Ti8Yq8JmtfGFXGJIVsRa6z7FU1XJmpFT7RosBIRWZxx/O1tqCehDP802Xw0ng2A09qmcyS3jbX
6EEV9oyh675CaHqD8tPOae4HPf1AiFxMAmII8tkboobisGvI6WbvWtNDptqSJw1LgDP7J7NhgByo
5sLLNj1AqBlsYbjE0Ow0CFxyV+Urr3ovmf6nsOHZOuMGN3ZlglMl8Dreh6zhIWPUu3xiY07AkZw+
uHS5ucNsS3lm6OSbSgzpsYXMHtmo9iblvl5DZS5q82tDIvlUY8rTOpiztaUtOoVJlyedzFrz2h8I
lEYp2NYPdl7dxDKGRiZoJ9N+FcW5sQaG7dZCle0q/gp9lFlZTXkYJT4JQ3B1qVVIOIV0r8IW76ZS
nCpcxTVDWInHdG6T7VKd3bD+mOoRS6HJtL6I6gA+Cl8b0BwVwgwXXWttZsWhqnr5zxvQZ8dk8xEv
eDc0HvumRFuI9x5a2g0wxXWM8bl6MI2AwI3GvlrljWh64BrjsLDYYLjvUhrp+w+tecRWigeTRSkh
c49dQQ/5X43vXFLPvWkbfkxpeM3O0iYtIOX1lNFk+UsSSCimKqd03WsQRYLNGBCFczTT9MUlhhJW
2eLHzLneDPTYUWx7K3bYfWGOP5z8JGrIeyFCooYKOItrsciSq6M04LQliBcummxh+RoXbn4CiNAA
D+ICK7PnkKgwfkS2hL1GZ1MzCsfN7VR2xtaTfhFdMwe3Zud1l56erWhASrUVNF5WaSCpBh/UuphI
MJPNzViEb30qkjWa8C51w41wq57MwGBZt0j3cyyDh85eFW2GDEQkT2noKIo2zf8IO5Mlt5Fty/5L
zWGGxh1wDGoSBNgz+lYTWKQyhb7v8fW1wLzvVWbommTmCQuGZCmSABzu5+y9tldIvvVA01HhpDVK
a2W4lMoJH2rMpfVLimhuAXuBxZYGwcOhnkjVC9VP85yx4z/xcNlGMnvSSAvbGfpq21l67aGVAew6
I6bahFVLVM8WBa1TXJPgvhRm5qd1iwsuscd973AtxE7ZsOsTf6TDOPjKEhWbwTTyRURrWg+SM42/
Uo0PLOBd3wrln02xFH4xhPhDIuPRjMS871puA4wpJID1PXJ4UaGwy8BzayqEKNfcFUZFd3ikuhCw
uKM1ByQ61255uFeb2Z1hpq17u2C+EwXt5YSmzpH1wJoKQxSXiQjNyePnQVDAQAYvPUA2BCp1oXOT
GwOtVQNUmakdWFrdTFB4bpy2K96QKvaUVqFEDZFA+NdFaF/mxR+jjwmp+TE1CMdivb1JnCr0A3dZ
TuivqWKkGTsO1/qMLHKjpZg/4oxYUepOkx/pM9aWuTzZmtcZTbQrsp5LOJSBD6IvgYsVZS845Ohw
WGm4QxHfnycFogJpYpD4XQVDCaAH+4gOYw8N2ubezuVyUxmmtauxOB+0FgJtTbPwRdXLdnDMW23J
8h/MTFu4OuIzmRrIvUU9XoIi/R43PaWjiL9tmiUFbXOi1wPv+O+XyH1yfEEQBoFTXXJDSx+z+l6E
zfwe1urdtT7a6UcNFPX8N2E1rd/x62v4fJ+FoaMV52l8HuooP8ChpaSclsqvnC4+CcqtSA5ikuOC
sn41nfwhjAZj0/D/2hhVrd1dD+jos0OUQh/DfnuDPNx+oXVU+fCxAKV39IFsqP+oyJZjAT/4PCxC
3pv4kIFNpe96snzT2sU+O0mGnDAzpg2OX7JY18OSOAlS2XINqX2aW+IKoK+gM6uXt3ZhnzgWTvGs
UW6wa9V/uvcItZvv7bpglAHJ7ppaZsBQKZiuMfhrdIy7AN/EQz+6B1C/820TgL0q2ncWZAj0B9t8
0Ron2F9fppZZ70AJMx/2izjoBg8Z0yLMkJV652wT2db72c4MyqPyos9pfSjtaroMQZYQANZXZ8DS
4NmEe0A1hG4Ve8tHl55cmI7Oui2gV02uuNDVuVTgPx0eB5QMWYWPhlXsE5g6N7Im/QftsWR2Kz7a
GnQNQJL+1ljEgyukdgkLTHDlBAnfaMcVxhga9BwUqPoyAI9gBe9RAAUlTTPdq5Kh8vKYPXIbqfC5
CqanemmLz1lHKD8oTElmUy63OsltR6qmA/2vSJ1wSyB4TQRLRYwdn5bm3Iskrx+yank2bBtqQc/T
Gg+DwYOrmRJfQubcliaym0mLkNpNsENKkzJEb2Ws9xJni6iqvEvcBLS3lkA+U5TI3Tp37wj+cu9o
mWBfLVE2uR2pAyDEHkvRtejlFIrMaqq9tLHQmSFf93EOlDTEp5Q0zFB877Uyv7XMILsd//enMG/d
A4uOv39vWdlyKGymSKecshMQcMe39Kx9G6lppkaX/OnSHR66DbICdUpBwvhM6ytcpun3i428BAxu
9lgifvDHuiPHLlhi4BuR2Ll2v5vthmIhWJo5iaYDWx/uRgoDPPkRsa280RGYzosR8VibaJPnkfmm
AgSlMd1rdp/xpiHW+R7TSnXgrtcRwzzXQVfei7ai4LRyi8PkeQodh38pBrZc8mEqt3zQG2CjQkKM
Z3bg77ToIkDS+hq7qEveUaV1J2qtwgroZ4/BMVttUlN8m6TkeeRlRLBiH2ebYJrmrdOypxxByIRa
ckx40Jyk+1lHE8DwTsbPAVVCgQSFbtVYeEG/IDCe3qRRMqfbU7B1oS1RLyIMBCK5HzV6v530zLng
AY43lrHgc0tz2K4wIGoKQPyY2vZfUZidcCDOe8fKx1c1QaWqZjGDYF7GVym1D9CwMO7mIT5AKWs8
xX7gZS7nlTDXvZEMo/k1ouadSoP8DQGlnQrkjPokNpZsiNVOYLOkwsVhYrr7yrUe5Gp3MbOy2IUD
u4/WHeZNQzMCS8IMI2MM/YRfnYYWxGEyw29MBm0+OwFdHCOYPXpC4dGsaa+PWXforDrZXk9POn3P
rSm6N+P8vi2DlrQqjSjQ0NafLCYNT2vSkjCqS+ggSQOBVuP7gOc0syjd07kPl/MsqmI3agSlmNOr
i/Hpqehpo4R4k/eToJLiaOnkUcDHNDgGdy1s6G1QaC76OwW6Ycxavw8luqteyx/MZjxNKJ7ZjhT0
BANitHgcTfFLCD/ucUarBFbZ/GRdpL0YMe/PMZpDouvabhKZ4vSwnQnmb3Xlgck06JD/jwFUt7nM
pFKnNlq9mZX5pDvIWZa23QN4wjva2/Zuokh/sAgDm9GOGXMw4vtFb+QCkd7P4fLi4jnf6fbknKgb
DNsmZf1dYcvIlOVuJBmti2jjiy2K92BIrSc5p1jMNJyugWvm51pVBfD/7VJFvhwA8HZ35gvbwpbk
DNuadiHxbcdCCRcXOrHdQT1O9zIgqoOQHFh9bJERRXpN0DK3rNvYBkHWw4h5A/nHXNChIgQvrBGQ
IgWKJp5r0jV9qVNqCOhSI6mZy9u0Np/Q16e7q+mpKlDrCJea1er3HTqnvYtAcZWmSTENM1Nkzc1u
IEQWo62xukppZXaLgxJfcAmUGQGobljtJH5muqr2/Ur23NokkT3pHTUA16UGpVkkWSWyOpr2Is9w
VRw21zW96NWNZPfpXVEmzn6aqYgvPctPkTUHKHxEx6UNBQyUyES72Gs1LUctNNRE7agkLf1xZSyY
bMY2tmO4x+tLVEyHBt7kg5TVdHbyergUehmdKUBuEHkGod69zYOcL2FVr98aeeTYc7JtbZaoH9QY
e2aHBEYraN6IORpxFHOGcfoOuyzqhxMuCR+oT/RalhBk8hBmTh9b4as5aT+4EHmjq0wiDLPxDJZL
38JJzx8CJI/gjWbjlVDtQz3ru2BCwd1kTvo0xXejXoL8zhzkmVQx63NuD2TdODW7hhYMHMh/CJ5g
ER+NIAsv9K6f2pDLykyn+UxNZTxkLHQQK1rUMVbeFBuerZIWM9EI5nURVrh1+yzddCh5wTX3+ave
S2TQY7e1GklZyWimI9ZwbUvH+i5YTV2U6qwt7dIfV8ZSX7f7hkKULqP0TZGAqk3LfHFKrze0EF/I
FG2Z3M5xtWKn64n3xy6p7IMXsPfOI7xiWYXu06jzCMvNynwc7PmuAkbHI4pqdl9CJVPuVieh1xt0
bJd1yzWRlIDzmu7TbJzyTrO6/RLxdQ3LH6EOUtBW+PKH2bIPcR/umvUmj2YVU2BriRaCGHyfqwPA
19NMn4o4QWwX2ayJIzixx6xiPaSNbC3lQDk8S7vxuXAt0Enx59Lq7RuCSnSePQC23MHpU9ooxeLp
VGI7RvCSdbuho6Qgpi2fy7pc2TT4iAMeuyjxC0fguzPi6HL9KRacPMocdlLFL52Ii5NOMcRDUpJ/
Y/3/RkHpPNPp62YBh0/WCN4GKrVMtWEK2eBGaUt6nKB4PPVF63ClZxRl0Vt3BfRWCje3ddY0PB5m
F9YN5OdwEt1tXynzdhIgvQN3NaqRm/AUMakvfUMHQoKj6ijS3tjE7z7a7YxjpehBCLV5D1PcwAiR
BPknmRrnPPgcqXSXbge9xAkLEq9XdUwcocQdT4km+QfY5ar1gPQ3gxIx2BhAeAlWhOjhhaA21C9Q
QLPy8+/5dJ1Uu7CcDgUz8k0dw3uTuCP9noyjJ9wbUCKs+DWXmqQ5Ye0FTTzPnkV4nN0kAX6obnsr
LUkB7RCbIEShSlsD1lmlLG75V5C6cmctg/LU0AJRNYhcjvP6uaBaD+nfYukL1QB58JierwdDBJi3
Z0Uj2S4GchNnSmU0PT+Wip5V0xvWrVEhj8JV8zH3Uv+YkdFtHDS8WVPB9U2uD8RE7kaEffdZ5LhU
Ncb2HbzgazwnyadQ0c5u0t2qeHpU8AxeJhtZONTXp+urZXVHTnH5fH0FgxpofPtSNcQgNk1bs5Uu
cvqUFd3GqKif+6RgMnbwi0XUZB6czqZJuCKmNHddM4WZcclFFG9ZQaWo6XKFNqs6DWIwXxqqy4LK
6dmN7OUyJql+qTNbbVBTdB5lpZRmfpY+y0i/72Ml/iIM22Mji/nzwbW1+TPpKa9S1tkiusGPW08B
fdmm4UtYDwWSiNOEcB9LVYM83GxO15/AXbJIiCfgtfyeeJLS+rCh2v1AuacJ8wfmne80QIN7HlvB
MYhUcCmM7g2Anr6SooLLNEYdjd1S+mDRkjtgBs5hGdvneX2lEALcuKIddvqKWtLT5U/KgOWrNOfV
KRHZ+8SJ07esAmUE6KS+FV30AuSSzacGsX3ShPOu5vSFZTV2LmQpsdC1h9nQaRokaBZzV/A26AcE
ENZyrQ1OKsr6x2gc/iA1k4WEaCRaxlQ/XQ/p+pMmVokQ0mnfcjuYywutCsds5V4WuvXSZFrszYsu
91fevpZUiZcjcN9nCRHm81QfAoibdA5dbqA8l2Qy1sb5uoEwOvpLaVWX8P+XxuYx7WQ33awnZ2uQ
0+MMPkTvcDS2OVgqPe4eUpIG94lKkp0eEMmWTeVnIRGJzhA7HlQs30aagTdEWoqPac68tIuhngSl
caxNa/DI/5YfxNshSBv7B2M25O3AdUBLQw1rwa3fYuYI79x2Dom3GjY6vcC76yFX7P/txKXkOWh/
pY6rfLMw+geodbXXKeOOK/DMQnW+1euU6h6JNn/oNLr1jDpdmkJ/vC5Ni84B/kAEjLbAstJ084iO
JF/p/1T68/nD6ZvfpJuY+tdMB+FYuq47KG+ksqT+Ndmc7TCnD/wTW/Bdqu/CBDMKHeG9Ve/Hed+i
0kMPzJI+Pqh5HcF8qJwDl6RKjnxxU3tc2mMBo944Iq8A9jeMp7YgG5eCsAfHeRnB/50Zq18hOQ/m
WbXrqMPLYp4ZgE16AFLhpakp761jqC9IyRjzdVirZOTiBBfzenRJgMLkW92yhdZcyDDburol8I3R
VrcEvvXV7VjdVtqF0VxHp0F2vQw0bdeAKr/l71zHaFwYM+ac6KIbFxLfQFZbzXrMxDm4HvX+zHAN
VolNZT8Agqo+ZifRN7Xblg85Mn6s5HPyhGHPvKGsZt4vsnqrLHbla96XVp0J+3Krs8MPy5r3Fbln
KH2aOrvXYeYXMHGMabzMwEXGdXQjqbDraO3LlN4S+LVKfUFW2ZcuvU1GitB4gy9FegvHKiQjBKeb
vDwE2UXJi30dWnK7utdGSiYXU16W4TJdxywvlnMe5aXP/jMm58yoswuqqs45C7RV0xk6ESMqz3Nw
YozBKTPWETQnRXMsxl7K3Ha04pNGIu11gI5F8EM7D5ILKgPZH5Avx29jfmA0gLmJfiNxLd9P/b6i
3o+vFqilhcB+9+ukEsP4mtq1XtSGJUzHsg0pCG34d2bPpC/41M2+2RC4qXlLEB2GUeqg/Q5sBRkY
FGNsF9T+jH19HehFw3wdU7BbAkQ+u9ICZb4Ol25ltIviHfkeHXlI+tbutk2xneuthY/Vs62tsLbs
q/8ebcYGAgc31YYdTAXH3tXxXlbrwFhcUKqFCTLt4wizxTqi6j9jgCYFl44HhzzY0VFEx0Ik7nZc
NFpCJqDrm8I4MCrjQP867Q5xdwBxH2G45eO4+5RFXLevjP3c7bVsD8mEMQe7jGg7axfyQcp1BNGO
Ag+j1beygyW7paYVY/PeMiQfhI9F/Ezwn9G3O8ayrINOaeZranSf6ShHaul/c+Is42uc2HriXFOA
6ZOu45r2lxzU2rAHoWEnQdSJp3ozs/LAGU+RP/SYrxlW7YUsFw0vHr015Z3as4MZi2q4Dx9upE3c
kj3kk6LOMIQ/tb4l1iGvw8GURPaJ5ufXUWK0pSxxHWjYe+YGzXfoj2vstnx8LoxG+p2kpI24fR0T
LzvURP7Q+bAJKWKbtHnJxC38iARNikj4VvEnWx4DeCxjav8zhthjUJNxxcZ0ya3YtHhQho3BTvA6
QvQZ4TrI79AqT8H71dfRXEel4fHxgtQHeq1Sn2oRY4F5PPoTYTnoyUYfdSpR2YxZ+bSYKn5Jj1D5
7XUYMUJPqND+hLGQRC9Fo2Md8XWEJOYa67CuA+9/KG7W/aNPNwKfE8NMfEg8euLPiQ8l1HG9Unhy
9nIBvobmo9d2XlZ6MS6cxEtI7gtw1UJ62gSrRnOD7ARYQgGkpbgJ9gpJGLYkzmvoLZknao+mf0Sy
PMoNw2M7QssIXkzieCL00VkylusYOcetX7ymkIta0oh9TKmU0qzZJ6Qi4wzOfEV+KFHGrgMzHQNZ
5sDpluuor6NY/FYiQvB76bdQnjqW8zgAfXoqxnXM+IDjdXTKi2OfRXYIDdjCQOxZ4Dhaj21WV3gD
kZSxt5C24G6U2LAyaPT1CBcF4wLHwtnEIf5kCFDrCICAD+toda/GIiHXUWr8EZel56Q+Y+aEjutx
ZJh+M/r99ThxHk3eCfVa3tU6yDlmEJIdc9KBeSufLRMj4W+yMQadEFOhgDjju45vDL5D0WbwCSmc
QSoBNKrW0V/HkviKKBdaecIrhJcJTwCsnr0OVB527tKLOK+c3WBToPg60AMcqQPrG3f4TRSW+jmO
3BK4Uh1b6hZg4K9RWNVcZTnNMALDAlOx6NSjp8kqyQdqrNX2n+9RLEW39LR035EWy5PWsN6xNoYG
aqxAbifI/Q+Ossqd0olalTaLm4EGIGDuzZXS+v8PGaEUG8d5d533tH/Pe/4370v4XvfvRvhuXQeK
fpoZ137Gm5a92eK1X96s5lWJdQTi1eHn4IURzS+Q8KKHZH5ps5dsfqEl5YhnRts+9+1zFD4nITuf
pyx8lsWTcx3KYX29jmR8tMRDmz5K8VBaaF1pW1ZljoM6ttVTOmsI38rgL1BZxQsupn1Dn/BejbS4
5r5LNhnQm8dfP0r/Sy68JaUwhQsiSEhlf0m/04eWMnmA/FLCggWO0p6uhzlDPUpozaYlxnDfTbP5
qlc2/rhOGidY5B+NywSNZNPyRlZIukGhuEWDjU40Td5n1zU9hd/gAO3qRkeb0JiWsZUBioWkXL1A
Za4/9NnCUsxNT7mc9Ifrr1pe3jhUkPFoRi4yaoVKUXMM31GxeponmCAd6qEsSF7hJcgTFoB/HmLD
K1Y0w1IbqNpH1qH4VbGKhDBRNPWselyQ2dAwh1ADIZUkIW2gyl+aCc/Sr79X52vWGw86inS0G6Uy
Lde01j//R8RqirW7ozRJfFdR2UdYrBEAPkJRZnU/9CPO4Kqa3+NmuQy6M+xCxIB0DtVyuh76JtNP
ALHJjqQ+sG9UPJKgaVgIAEzx2ZnGpqLo7Iml7Hc0VNM7Mk6TO87gnxExLaxE/udX199jwQrgW7Tg
Jtc/wCjzYzJnxGwJmHBAW6cGbSW1ssU4FSyT0BTNs9G8uzQEN3lCBTxMvpetTPwlmYOnfjRRcMVE
VQk5Knj43JEEnN0P5op8SfTixSw0ceqH1Q/aFMWL7sTmRX23W2QBZe2m3/DMfgb9nH+fuuBMGp/7
0gTF07ymw1UFXVTNBVDoxiZCws58MVqzfnDbovkh9RrYnpimSyrplXcLseFVl1fPvz518qd0XMty
bN1wiISVHJ118fmPU2ePxZD1aUOZPzC6/Vzlwz0rGeypU/c46Fn3qPVBv9NidQgz8xuRVnuHQNxD
XBTpCQXyQ7b2xuIwMtAQstP9/y9LvRzoeVZ/FtXRqV3xWY2160l7tk+iSd27XCEXJepFHqaCO7Jz
qxTvfJherj/pvUu/IpZUNax6OGpLQkeGfRf3WvFITf57Qx1yF5e963ERwX03+ucASzK84ELdBw4Y
5ggw/SbXXlIsaDkFL61ox4BH2qnrYutlwLbjmwggDYoqlyKpLC+bEuX9+uv96cawhGWwHaVALwAl
6sa/v92xYbWeSPhvANrVXor+6LrGD3qoGk55IDC//tfMn3YK1rrkFFQ1bNtWSv+S79tDW6LnMsGB
wIL/ncivG6nS7ntZQ32ICQt7nEfW/5HovlUdnk1pERPAgqipq/ANIVeo7heUsMeKu+8Qi+x7lWbI
usPMPSSSkFTTreVDtUzpWpw9/vq92+tXUWZzWBaHP//v/3FMwQNSSccGnGlajv51bh6TfHRQUw0b
tzPY0U3lkWZjVIr2nj4CrNLMtWiIcr4sbct3ZxGEUb3NZdlfZmSPS0JdMJ9Es8lVTo8JcPJW2Kz+
aGQG+ALu50yXH4Fd115FJq1fZxHgEDGkBwHFPIymeOdE9Q+9RT4m8VVuxk5j0R5oiE5a7vXSFgu9
1/g+SOr2pC2Vuxmd1sXEYp3ZuQWvttWsE+02zpHLWPS0fQrvW3cMRjQqoGn6em0tVATfVFCCaKvo
cpu3ekBhIbkIQ27NKNIvsTlX2zEhGqMpQdzobka+XD3AMjOgjf36G8fM+tNXjuoGEbGSgrKJYa/r
ln/c+0xm5mhYeOPZeN5aHOjWhy7d5T7eTgMMIFKJEq8HH35nTqPa691MSXddfRaqxTxVeDTr60eH
QORdUNXIMzPUlENNG6+tqRVV0zzcd6RBIaDHoxZmy1vjJMtNQfKa1xdo0kgasY90A7oL4gT1HBoJ
ohwMeDYZLfCmyru+64qDbJp4hxnLfWnb6gnCb/89w3JmoidIb9slMd4xjsYwaursDxPfkQmNcpBr
4zVotcs805lVkXlqhxx579hTah4dthtEtdxDTbkzu9C6oVNNJ7IN9MfEkMbdhEy9arxIteDZS/1E
Vg3hF2aoHdVSacfBmkNAoigwxpHVv6Yp92hrvX7Ix3jEgJ2vmkIil/24tRYPSF7zCK6k8RY85Vag
G6Q/5d1t1pkYB2IDITgcoKy8N/X2HKm4ejH6wHjsGnuDQkIdBguLBT71O2SO8YtVa/XBNKNsW5LD
ZwM1JGaUknFkjXvgisIfQxRdrqZXlErhpoTMGU+xxc6l0CPxHK4/4ejo7yheqhv6LntNqeIEgbo7
/foKk+t66l/3tE3ZQleOtFn42kr/coHpRHoSUIKhya3XrYdw56M2DmAMhKNtxnB8dw2U7EHUj1Bt
IGBb2I1ucdOdbOJdzo4w1mpGPyKtGd6iLJyx4ejiFpdf4ulk3EIqN//qsBgDq4edN3ky4mPJdq6e
B/uoW/Yrnm8NqhYzbawbL4mH2sHYQgrWSIO4DxbIq0lWPSQ6F7dmALSoIyf7hGMCeDYlga1Onccw
/oClYR8C12VbBDj+NqWYMemi+JEYvfI0VHG/yWm/znVfvzfLonJg6K7D1/bloUwvKzGCIC1xqSPb
5X5sgRyF5be6XUNy1y6BHPPgkBn6yWReu9CLOZafIxlQKQL7RG1swIZIFVTxwgX6V5l8JNS5zUi+
org2N+OwLfoC0FpnsB3RqY6UTuBuKkexkCVQ9GiPmO1bfV74wmSAvhzykdt/yKbFqlkS7ToPxB0b
vEFq7d9im13hDFsii+k2NB23NVRUtmMDJZgBdm1AcxEBn5Xv3Ng1d4GhVp2a/UeZWP3ZMKmDCESD
um4Xr3Ql7rXUqO4DywC/XJx1S2sf+yG+reju/WbdavxULmYfYNmm4eqYL2Agroujf06AeKF0MYbV
RujxcJ4GJz40KUilLnVPRR1D2BBRjryV9AGyOk5lOI/nvnM+szIh7il2mgcja+JNUKZIEnFUE+4z
2nsMhr+Npv9v75QM5XWBRo4Ei4l/v1NkRCiioMlgJI4m+JgRnetok7uJ8Rw41eeIfOrc14nDxlpZ
PsCeQ0NS5Z276E92Yfd+OQ4ZdYjkG2waBF99jpi0DqzfLHd+WkzyfSrTtNGEUn0X9pdKZZBDswi6
ttzEC9RVXZIbmjomVa22pPyKWXpT5aAefj3LGOuq5t93C814aSrWV/xnmF9mmaroRDOD1OPfqnfB
Uka0ruiPAkvsBfmaxEyIrTlkFfVjWNHFMpsHMckPgLckQrSaSXsTrsuv39TPW02bLGNl6cp2HNdQ
zpdLS/VIxM0sJmAw6i+RPdS7Iu0TwAWZ85E1JEWhDT/oRZxf0AU8971uvJGLQJxPIuQl1RbnaEfz
m50P2YEVqkFvLo22NjGLdoTLFlhZhMDNJRJDtkbvd0Yc3E/DqyGjMaX5ZFkHHufAn1EGyuCxk4X2
Q9GOaEX0Sp7x+2JO8NzWSEeW1xQGZZKdp7F/r9ae//XgOnAQc1uaexvA9yN7U9dPlug+o5V2a5Er
e1PoU/y+WHiAtLYfT1cNyvWgxd1fQuXBfrTa8Pzr79X4+RKzDR5YPFXYwrPG/XKyZWrFWP1R7obF
WKzh6741We2rQiV/IOFo8UASDRSYK/dcdkCJ5il/MledpYoKuobvrBAjEdRsxZVxUX36x6/fn/Xz
xWgbtjIVEFpLOUzi/75RtaIC7bqw4Kux216UUz4setv70VQTqDD1KHS6IvSaWP1JG7ffqsJaeRwN
muk1iXOq5ODbfRj5Kh+Cu5KSZSRYnF0PxLNggZv1cn992ZWv7Lp3lomftSPr6DFUH01uMftOzgjg
vncPcUXrOhdLfOvozolHsbqlnf67WfSnTY5tW6ahbGUZLOLZwv77I9sshnV2mTHqrvx43YTbQe1e
RqJNkvsZUME+CMtzkbbBLXjYA7mi7cla9/CTsXxCtHnH482OZcoefnMu1u/63xMD6w/dsW3sQwK0
1Zf6O0wyMF7gmDY98pqLprUuKUIY8yziHrk7TV+L6A9xSy4Hd+as1GgAuuJDz4FnkuZHd2uZl3M/
6tYt8vICSnwsNo2txAW2p6Shh5rNYfG/LVjH5cUA5XOZviU9VVcbJgqb5Fg+Tq0Dy4WUDg8+HjBF
hyS3Dgnarz/rf3mU2VJarBcsaRGi/LXGWDdCtMiOYloM9oZMaJQbnYlRw3S0O3yP26lv3MeoBn+P
8ec0RVoEYfE9zS2qvVV7JnfYuh2nDrNwjvIbRXe4bY1Y3f36bYr19vz3KeECgfCqhDS5Sawv06Ic
WjhOqig2dhJbm8ghb0Q3cmjSURvdxwXC4JGnH1EGI1QqLe2fkMIlGycdiselX8ybOazmvasN8cNo
YuYzJG1dymgYSpvEYd1DKsl2Jo18K8qxPJlmioBmGJIX1TTJVlfuchoGUD1ubZQGVD8j2pYhkozr
XDaQcuOPQWFC0HaVZwRgD647iKYW5R4N8ef11ZiYLrG/Qb3JnZQkmkY39sSe4Gpc10ohrLrfPOCu
c8aXL811dIONvW2BajbXOecfy5TERf2LUgSuB3FUiNRf+rLDr2Qi2bm+LEoacnHY39cuzclYU5K+
Fu5uu8ptmji4qYoBiGFG+sQ3zPui0SEWlCBxskPmjPZtKNPxLlxObArgdaBLWXK9vB/jObyp4CuV
CfhAbC/TIVxIM0p0B+Gb9ZsP+XOXk/2BbSoKANIRSnyd2IfAtosqtVA9VWLZRWk2HuzYfp9l+cHF
4cc8xk+OmB/jcpg8AULrFNrBdAwcuExQDpbf3FDy54lcGbagFMFbsZk/vjxobCIScePO0Bt6aPBo
/tSWyIHHuR5BLkdZdDuTyX1bkAX+90GGzQhQt6LKD3CMWjahuRGwDufOtKzmLbGa4VgjN4SWxcvY
kthYFxcE6akLBbEOBMBv7aRwnhfAwxXYxSc9Iz9pCrSa1oDx0QSdfOyIKrqp3Sa7cx8kIvc3Vsfl
1jZNA2/U0tGw4pZBLk8OcJjjknKfSbcYb+OymHeZ9lZnQ3kIyQ/YpFZrs6WuqBgXqgNWq9kPKXnN
YdzppwEhx+7XN77980OCWgNlYsEFTEVMfZmLJ2k31YQgEcU5MGvgLis0VzuykNDuBYAUX48csUkK
Ae6/wXvH1NCerik4LQzaXTDj9u4dgcdYr6P9nBAisD7VtaWL763lPtMAlWvGEHM/2/9JXI0zOz/n
cjiRttb+HcKKIJ3us0aGZdmGQNT/9zBbxUgr8aFnB3lj5fn40SUUNGrKuadujNVLlzCpYw77cGL4
X6QXfsYzTjCsqtljPQIwJ9kFZAJytATY4wlafb3JELjtNMsFtTaELtsHdZlwhCSp0/l601t+airM
/FVUbJmPzQsMee6sbiUqUXyZ66cFsDFhymBCfnO3mT8/Gh2TShtbQDpKBnvMf08peSSqhtUBFDkH
wgU7FlTazdy9LgEC2pygz3AuzQeUn8ZDluSU18rUc1gc3jRp8MRFRyW2LIkXVKmkcgx8V8zLoSci
h8wlDpKyB+oyga3EJRf219fSf3vztsOyh4oq3QZbfJkP+zl1YuqIxHaQdi+rwH4ohuZPvYANUqDd
36XyPl/Matcm9A1GhNe5mMwHoMzWi0Lr1xfNEfpN8DgRw0XYi3ufkXl6KhXOn7E2wWzyikLc8rsv
/afyrE3YApe/yzeP//7rtn7SyjpujIa1hZbtXCnLJyOJ4juxwKFpIxTNTBJ7Mc36Kcrrj0pa9EvM
+F3rp3Ow9O99P58bexJ3KeV0Tw412eimQFm4tmaTYSaovqUNO/4Fuk99+/V3flVOfXkGWSwvKBZa
ukk9+8t0qMWaGVNZgYSAhJHcIfgAfT89d64jzqOW/9laoO/YoXLWTelRyzQu/4+w81yOG8m67RMh
At78LQeUo5UoUn8QLTNIeJsAEk9/F6r7mzsSO8ToM4giO3pYBgVknrP32lXaIifKQHz9+bncxkm/
PRc6oj6zJt/W2b39fvLmdh4Y9gDJu7uW+OY3dRGol4kvPlHXzkTiG7wrrS5OvW8U92Pie2dCfF70
OEBwl6XmJW995zGQBkRZL/kxk1V/dKvOJCFPoIAwCpIFWnmZ4qB71Be+gbXpvhFodClHfNnCG9PX
QurxbrRAyuatM1/K0n0jUchDrtUxxsc0etBFAGy94Arzwen/ry+fXSXrPX/lWei/rbeBEOVF25Vc
Sk3/57I43nWKCc+gFWiA+rU1wjGC5tBBA30MatPeargJvhguEttYOmnI9QZ7R9cwZFvNtaPwnzVH
4c5w3sj2Lq45Td9tr6Xwxdcfp7T2TmluySfXYKi16KV3KX2ni7oCa2zSm423J4hvT9NS2MZfHgGo
k9IvNmCBGue2/cGMw3vfCaEJsvYVb40b2oq/XrkUT0cQEFhtY0mKyNLwbfCSV5g6xcUqyVP02dmF
sQM2nY9u3ppN/QqTe7jqS43hqC9YIAnCNYc5S1+Dsccc5hRXsQ4CChUAlCC3zdFgVuV57cEFSSNe
7Hy2h3ghICOVn6ca52DfkHdvbtlg7ImkJc0xtkys0gk566URPFZgKXaO13h3vZY0J8bzCQxxqT/b
JYg2knyI/pocNhyDX90l9kD3Fm6kThSr1ifWC7CbtzTvP41WTHww0KJNW/c9Rlmje0y9pol8rJeT
7FcUUv/J0nPvmIO5P5gyd04KfKZXC+utsWI3dHNJkK8qS7puiFEGZOL7TOT90SnXTKR91fTLnjdQ
wHwNRpAmk/sSpP4ICtRYng0N7QRgR/eD1cC/7JI9zzYDH+yYZXrvuiNkl0A4lERNWKRJdcAdrLnd
StUn+1xvyLrgJUUVaSBHo3aOQoDO7Hsksj0JP1tdc4Pz+qO3vh/5GP+M/Ql/zKCISe/MJqohKG0z
JXGJmYRcjvrghbEFfIdhJ30DzpoBQtjZSPz8AWE9eoN2mWEumF+ttFiYY/bOqbPBgfz5snVr+fxy
2ULAZ9KeQuHHi+YG9euZO7tmnOvdwgKxxZNwWz4SzKWOQG6pOTgSzrcEqPjWQt33dyU4XQkbuxUC
P4qxdVysR9R9lO3v5B0SP238R9/H+iT1Duj7KBsW1E3fh8Qvy1eVH+o+Mf+j7hvjA+q+4VZ/q/sQ
+NWc8mkk54goTqR9VOFEGdUck5vAL07+kfatW1xch2mlCOWQKJQ9cbkdao17UbxvZQ+xXWn3EvH7
9c/vpvNueLU21nRbZ79r0nK8zRP/Z1OEulmVdjozW+AeifdaTOc0hlY0qkTue2EkRxTe2dWPad37
k3hE9gBFrvOeEB/ru1sKctMBiQcmjeZjaBxQVFz4/Kn6Z7NRBdho6gHy3pZEMtRwep1fFwfK2ABK
y9ubeZcdp9n4ZguzZ36R9KR8bwFV1rISvG0lI2cSG058w9pjO44tZmjUoUrFRIJ2ukmPAMhzIOjx
uLogTd4fHwNn2wzp+GqNEU4u/YvGLOOiBhBD+I4/FCj+y3qEoavp4s1AF2P+Pp7xtSpGKs6+0l+Z
LcrKAGBIc7yz0nncj54yH7E2ADrbSxdRJaTJBjEHImAy5DTW7JBgjSWKFWb2JSd7ZZhIZka+Ytqr
IE9CxIyrQL/wd8ud6BrOBWWKRw8IodMt2X1vsqfEOJk8kyMHpB7TZV97IOnQnmWkMHzUOXzfelg7
cg7/+A47zd9XjflA1nqJbRpDY1A8un7/LSt9761d5ekiD7xT2aQrTCY/stcAnI+T9NT5sj951mbu
JRZOSwrCN6W3//Op/C8KX3LUaNxwTeCU9g39tysDZg/HYK3NJVCk6upbyjjGgsECljaxnQO/OnaV
3T1yWdeBUIG/hclwHJn63ZXKOMkg9x6tsc3uZljUW9KpUHI6ufDZyJD3vSLquuAvmQ9PQozLHVak
5ZNb0L/w3SlA9Wff65lA3N211jkHPbgZEErsbj+6cfMTmlZ1dsvW3QstleEi6v+gRWsfOv2u0wH9
tk2FJ3dOLrEyy4ds6eKdy2AZBwZeNN8wv/ElOCya5r4588skqzly2t4/WJqbASQaw0rP+ig1cwJk
kUIONvw1STLlPSnEFl5rD4g1JnDwhxOLOaCBbQRbTe5Nv8eAhPjj2AsT6zvzrBoXAsGE6fhQLb5F
pEqisa00SnS2gfHs7XQ5qmdjfdyO1cBUsb405VI8xgmjRXKh8xOJW9Xz3MKkIWWRmbxWrrlJSDIL
NX6pVh8tbb5zjn1pH3TIwmvNpllU/xAMN+7IdlSXAlTMtkyrNRcj6PYLabA7FjHmmSXGwwL6JGQU
O+O/Mwjjs5b5L0JKNui5GTgpoSETnrioakJCp/Wyz3aPfuzPZ5v7futH8y3gq0AziZuR89sCigkT
UF5ClLftlIVixDzQD9r85OiLOmsjwHgw9k+3XyVegyYudQnrLXquQWly1RrX4P0qrHs9Me9n2H5k
hqYPhm//p8EnRJBP4R5ywRzQQHWw6eg5ndrGI1Yli69tPhgba9GC+1E36usMdW4rlnL5i4HIifj1
4sWcND1C6zRvYr/8y8Be8mitBy93vxJdIciLnF5yXXzHYFndO0TbXeacIWbBOdd4RPw2PcbAyv/c
EUl4Isyv2wvXqKNqGjtEX35yrdMh3hS9HhZNva7/pfxqyDa9A5l9bDIXP1Zyr6Hy+vObzjaJm/sv
N383MFzPsXknkFu5v19r2fdPtNag0PaqGyNwHqwnO6FwdABHTlbRWB5UlxJXu0+i5t5eNHX05pqM
MDudkBWyGDftBzmi5BZta0XzgmI8AbFeje7BIJf+h9Uaf9Ejmlk9QTpYmgTDod+ZISqt5nlCq7vA
zJ11aX2uXIRnQgb6D2vqAZtMYHwkvpDJxbFjeK3cuqsrvoQPHvqDXe4LE6t7M7ZG2LclHLV5bp56
3j56+aA6EqCYhElGxhIDBcqXflNVNrjjgai0C4KINQR1euynoMTM74Eh0ON+Z8ngexvQhM2azn6c
YggFrXXRE5j0Gzmu198UiXUuIHwuqa5YTSNIi8c6vtYE5+IC/eaWuUt+k+M8BfB2SAxbCK5SUe1I
namJX8cIDoCvSpQ/12KFE0DB9zbT+iOUliCsURTgYHRWAoS5Tf3MhgmlA6cGlIyMvEv3vXKzBwaW
06F02+SUEwhTYv0ifoODK3RybHQSgox+YJoKr+3Fl9WrGmLjCn0qZczey7CkcbR1+S7ft06K4bA2
+T/rzJNDMBy3yiEjeSsrVuYGwiOPredsLvkuLYzqJJec6Idebw9jo5xwxs8f2qWR3plc5jjZgou1
HtJUBZfZ5lSwikqd0s4ZP1Va5OqN+TyT9/CpS6xvnmTPbstISroK038PvW68/vlMf69BcwOTf5y1
0adjUf+tOaPnnZn1o8u9rLSuTpwDvhwKj0zRud3YPcnOTibnF5xjn0YH2FumUFdpbfufml7Go01q
6m7pQUY7TvU5TawTcpnmGzTSzZLCg3Lil8EkjGxtBtuN/cG25DYp/u1LujaWUAIwXTTZovy6Qs/i
efW8N/22RC1w8DVOmqZb5Us0J3cyY6Fg0L08OEs5PmXjrLhS9wJGSxWgVHPBIrDckTN2h4p0UdQp
XgG9Bw95uj7SkknjymMUkdmYxbWtZgT5o4cAbVaILcqnDz6IdwtkOnwuyx24LCjd/N8XyJm3KN47
GGWDgvxdu6vsOfGTSOpI3cFJeXdK0uJkjbEn5jSDOFSrbb4i4UEKaQSMvjpt2YWTIW0gUbgNqqm8
ZAEKKVPFb2h874f6Q9OM8a5PvD5rZkSGzqjD1b3flkKst5Ol76xym+k3lxXUT98hzqS3ClIzweRu
2SJPR2c4Vz0QRrdVodPaaDNKT10qX4s6hGTIPiXp6BNI7j+/qe/HbDw9pM42siZUTe+mFAsUg8AX
4BaFjJvPMPtJxJu6jItjPO3t3kIixEl+jV2SSPF23pkje9esN9nA+uqrnkoYrTFr5dp22YhDuIkC
x6eVPJsfnMvWu8U9zzRY+2OmvuoxzN8UI6IkrG7uwPIKlQ53aYsqKOjRD3i502Eotbti43tLeeiM
wWRoTu4bul7QGyMI4cUsnIeAhtI6HTN2QzNiVxUkKXeB8q64L9c5kQ/5R470kkRp6PuS4eFdUloW
pxC+FVPTNixS/RduVjQTjNh4dm3cQ6NiDmdqaUCCjVMdPMES74OP6F/Oe8uybEQRNIdtVtW/fon1
smFHwrR/y5AAmFGd+STUDmxo9E2ZWt8zBDwHaAJoTMe9E/Nq/QLq3Z+fhLv+kV+uJLDtUVYa7Krw
hb0bxxYMm/3CKFcOjjjoJllTBEtEg9OtYUdNcgLJS7+fJTorJKyDOLkPHsqtz0S4fBekhP8AEHPq
SQ269Dq42IkdAjstYMXmYH+riUp6pMfQ3q+3iA1fJP08JzTzVVdOz9DwUV3hXCLdfN/Y3OBFry5A
CJq7IJHkn5YgKdR6YxgaSRQMcPO8iNODaNEOglk/+v6gP1iFFXzS2ibbWIjRgBtk8SfPY6rVW0F9
vP1bWx+yvYw32VAxWvYwRUl4DpELESRKiAHaxbPl3S9CuyR60754SDaNUuhrMBSrkdR4oouJMRaL
g9JLPLo0jJ7c1lXbjLvtBx+I8W8XFodBGCgX9Cqe/fv2D4i0lNxaG4iFtA2XJLj6NiqF26PGlo+u
dZrgXZanYkTEcCQalJqHtWRxXIbjGERzEHHuDAfTiDRsiQMKlzDAlmit1U0hqGNiVjJJOqTZEJJp
0G8Dl2I8KpbWRDS+zc3579KTs2WdnFvlZFOOJ7QTVBofLWMtxziSpaUGpNbRqgEyIirG14npNGYZ
HMY0f6xwwQ7ZhG4f2n1I1mrtYWsMFzo4bITSCJu6gznzezXCaSX87EgN4hg7x2U+dunJdyAHn9z2
ZLencTkNy6n018opeRbFOSUUTZ6n5FJYZwo5z9+F59dq1qqXS7lcPKBKxPkCEypX2y9UoQyI5Qcf
YfAvVzQfHYnJoiLwfYazv36xqz7DRgI8Gl1JP98HMJvuWuMkmA8gT0bVm9GieGRPgIC69v/Tj9Yh
l6QUiDjNL3gf6lPmFsTrJUP6nMU/bIERmZVjiVOaR1pRqHNiehvVxfnJrdM3rdTtZ5f4vp3wBv1p
UY61a4lSilp44Y/NBQV9tUFk8QW9dvtQ1177oPqgjUTK2tcrpvYhSexHXUHgt4M16NeXLja1/nuW
Ncv9kGr6A00hsfGCxn5DTF3smqqgr1ti8V/SZfZ37B2xLPJiIeQBFs3tyKuGz6ZmQbcyM++aeYMH
2cl2D2UXgF9hPAcm0/krczE6mMj+dlZDivBtdG7gxt/4Uzw8jhBq42IJHrKyY563LstrZN/YHyqs
ZvyZTT+aVWQ/Fjox9cj/8TaTcN1v3SHHnZoHPWQVMCl9aloHhPh4mEb8I7k11g9Gqb0Mi1t+T/3m
O5okoH9mzFvy+OfLKwaKd9dXi44J82Qd3xFiw982sTrXeI0I0GY7GWbDasDmOuWZ9T19OlnvF2uX
B7vWxWO7xzLdkQd6q3ImgWqPko3q0Kxe05bR5mGZDjNrfGutcToEwcHP6ZyHXnAgB8HOmT6HVhf6
aq3CDbNbTSKSt9IcnMgRxWCaUMJpipw6sm7VTxG7T1Q3Sx3VUzTX0UhqIamkdZRO0VBHyRTZSdSw
Q61R5kRFTbM1RFs+3Uo4oTmHRqMg/2DogC6JDqIv7h2eXhdaYKC6MFCh2YWlGzoqzN0wvdUoouFW
nYj8eq1GROMEWDMaJj4OhldmHaE6a6ZI1WtxXheI0Oq1iE0VvIgk0sbISqJgjIwkwvkzs8tKojFZ
HyROSMX2Wgt7zjZEiO6A2tzVSB2zsMhCIKFU7hODt5YC/14dJnmYxEEKPNsftNHeq6a5qrt4LHW6
aYYZ/G62KQqvqMbWBG83IDHQyxz0alYOz0Zf3VWwvCKYqv6z62UEzA5L+swSD/7ulJaRQw/jlLVs
q3IT4HfH7fMrXJVz76LtFgNZEcpbjHuRvAWQ2IHpqLtGjcOFb1dyFQu2v6YOxKs+TXxAgigfds7D
NjaAg4w6IlhYQe69j6zg1PYDl6VgzD8nfvF9/d/IhWzLIt67p4cKJL+CTCD1AMDWaJ9MpyFwjO91
U+r9WXf/MlZMYDH4wIUTJgCLUMC2VWK9JY72g8nx8K0T9sNUat9F5ixPNanPG1sSNQ2uSvtAzHVb
Qv66yHFWu5+zzuF107ktQf+nBe8BlS58qfN25u4YSYfg5oE2IQCV9NmB2aULdWi7YPlSJ2kDTSMb
8BKLEdlDmkN9pzPWWi6OEjRhL7XoIZc5mGRGJ0apLMark2tkcgxW/NHVw3x38XADHLk6rhe0s+5N
ivQ/z1vwYTYoiOiv2h5AEpXY27lUwPKstj0BV0HuPmfHLHXHJzqRQWjUn7kc249k52gfSP3/ZUMB
Ul/H+oRQkGfz+7IErqrrDxLOqGAXcyc6M/LtRt/pWCX8tGZiJ88WQvMt/y1ZAAGdSdQcxFwtzD0M
dW2z7CuYf/Khx+C57s2vOlquD57je70FHfOAvrmJII7m9e8+ISOfFzufcg16DXqoQjT11SWfV5v4
bjuFVRF/CH8sJRM3ygoyqkA7lmGq0EMVoAWTWn3NrDWlUeagtL1lA4vLxLrVu8fMJSrVzJbgbSjs
R78Lmg9kXEjk3n3YGOG4U+g22DPz3aphSKqir2Yr2U4LLqFtAjmJLoqmdr7eGgxdJVilejTPwWSb
4D84SAsGgXAJ0rv9i9qhOZ6W6KIJjTkYo+eeltFqcf3UxMlXZQWTK8HpsE6BrPVAz7a/l+nyA0K1
c2h7bzgzfZTn2yNpTK/11A+hO0Dzr93sC/0idZQ1UZJNQ5cGKs+5rcf4PNij1xFMNh1cEgVZDRYB
0K7AgLq7Pqz0sj/p3oH+Yek/13Uw12HSaPqeZa4D3b5xLkTRVeyec7gYPfC+2++Uypod+hSxW1bA
3Fy7qJzYLu190Rl3mR+D3FIuHHthiYcWmOI26UYYy7QaH26/g/gZ3DNr1/r/+0UGP0KNNVnBBGCT
EAb3IPa5Gxi8zp1kRQfzi4PbkEi7NvKTZd5nsJEf9ZKsPQKUJnzSxGSXsr/rkGechWW0DxApCTWZ
iagsAu0wDIaM7LgePhkWOS9j7aNuc36mFVyNYgHm2aX5HE2B7m0YI1u7So3gTBxjhOwEHdWyVrja
ECbWUEP1hQzqFWRXcaE9zSI4OcliP5cxwdJ2xk6ocOlo5xohLqu5lRwTMlCkaUJNCnD9un326k6T
t5tNgEJSoRtRC7fy3NM/9X6XPFSWZr7YwV+245afS0iDSRpbUW734jThVDrdHrFY++dRU7YBd4ix
/VuT5pWok9uh8Y9Ns0z7irSHzWAO4xkhsTxL8JvnEtwk1O8lCIFEb7AnZl8LxniHMRjUccnxLWNU
+4Ji9FqKDElOPFpsNvsYd4it8hP8Zx2OHlw7Yva6b3rA3rhX/p1Ks5zPpBrufBZNt59aVS47v8UN
5JIjzz4O2c1GdwaDLAVyrERHV1NDYD8k6pOnkzWEoOlhCBinu+4C6t3taxofWOlrUASjVU8n3ITT
af7vI1PO06kKOIkNRriYuJR6HIdmefSl8V2ze/tEn1E9/v37okfpUgeX20+33yvYI346AKi2l5MX
wz4YgkI9pEwiT4bJWkO5TAW4+z4GngfM0qAvk1htfMqTkRCeRV9g0xaw1zbp+tv09lsBgr0wUvt8
k2d48G5DxWiJhTqWgb8P/bgcKm11ntVOf9+47NOQizK4srTVYQI8SOfSxtZ5JuSvGb05xMx3345l
fw10hv31pBPROvF6zC9LbPPGueawAiC9U9sebz+QsYwK2znqStpGlNirsX4yCJUs1FurRPlZq5ID
iw3/tUOW2pIAcyw12hrQBbKkDc6IErNxc/vVggrocjvI9Gs7+bD3Wnskt37Fhk4rNrRnm1itGQ0T
CPJANv8c/PVHP4Bd3ub2FMp5ac9DW/+QqzGcM7PCXpvre3cdjE6dD2i8bO9vPEeW/mY4poSv4xnN
jokGj9BlwrkZ3MYIU66YG19YyXGgB0UcsNs86IQBpkU33rHa/+nhcXxqLYIj8eL2l5y0hxNypWeA
VT1+LCZjfoXTKus1UGsWHYRSuFUY8AejxSRRwyan4xpUWbo1scZwnuuW2lSmSNjbGBBrrASNXSuX
c06ExGkh1wVVvbog5YFqtT66HZhisvJW1gI1xfvia2kVERHlXH2tc652ZVqnqh4/+8awnDXHQywO
HmHL0G05e7doIX+pSYd0zZemLL+0LvNdMZg5KJ0YuEFji4d+Fmer7ruTPoz11sapscP6R7zUEMM/
GXyY2HB/WV/VercJUr1iHGO197bXtns5FORjSqbpjZMw4cAjOIA6ZaSKGQdyhberZ3WySmI4YgDr
d2Mz1neanSd3Hj0JY0t8pVy0Zi/GaTrEYOA+pdPYHDOPLTOjJC8SeF43o20ExGl1/xwkCQ4k1Y+g
S51lO/tJt94pxBDVZfndXr8LGRGjm6Fuqoist/4+cUoSA1lZnBZN0AJMsm/ebP9kqGG/jbZLEHWi
xEubHuOGT0P5ngKwVix/H7QyJibYKf2tx3fgmCRNRmBYs+b65dgYl7o7Y6iNF6e4Y/QqnZ1tVZwU
W2eT5fNfQSoE4UO9eEhkuQ9SzTk1zhQ/0bO7GMQw7w1tdA5Yhua7eUWMKrXMO1+Spucv+jH2Wgia
Pqm8Wm5XB/xS7U55tYLnE1vXPCuPRikVoJvxZ6CxYbSbDJf/2oSjv/hkWAkMusyOT3XCZA73yH7O
GHblkogLVnLpMzRPPPZr678SffxMZ/abnmfeNyepYBskhNKNZNeTYOJfbH/0LyYG5V07E6QxC/1r
MwT1j76zyeX0xGsRj3IfM2Mmt9vCMoyfgrUQY+hSY0L230NDusg5axwdaFNGdHlifV9cu3m2Z9s6
Ghb5CjW46BBFuX+WqeZxUptPs1Haxzr11D1bF8hcLoHGCARV9Ocd/a158+teImCRiXXQtSxIIr9P
KxYUhrFH93/LCnRreFpx5zoVH2S8dJ/Zu32e7UycJwxbkcsZNWLtIDyHHmbgzP097e+9ol2wtUb2
8gvi8r2AmbMj9xaDK8x1vK3EjDbGUzKHgKZ1CJ4s+suyBhqfzjZnYfYDoxxyH2tNWqeLoA/2Dz+I
cWqPKy+pJbcaGRLOkVUgV7gXkZPFawYIcVtPMBlv1DZpgiVaGODTZEjrEAFoFvouw0TVm+FUTWpv
NKGZMjPxRPUqgoLOk8OnC3cDc9Xe7dvPRjx/LxqlR3RqrJMdQ4KcVIWRfcIEw0T0+c/vuuW9a5bT
R0OQhgXWR41HK/LXnhrdm67Nhh5447j7uxRdE3dXJXvyPpvXhG9Ot4/nvdbteyaqiobvWl5+CG7F
Fm/CfK34Bhxi+4AUzNMOLNiomNEwuPOKVUqYEqkqQ6R9lDLCjv25EZq3yoJwlmERhBgWqyD0QV3e
qgtCR4YJt5EgRPuUm2Fphlzl1+HC3q+QLoTMuamkDoWABRJmImQKV4iwdQ/LciAFyFgO6bAWgw7j
Vm1y4NxP9H2BnoXdur6vEY7cKoaS4yPqXasEud6vxbeFIkfI0Vj/cc1YjziDKaIqqDrYY6bFOTRm
h4FiuU6iRnNossMnJscQtS0uD+bBCA4qR+UVTnko83CGzH2roWNtEHYM2tRaUoX97chgy3DCjPwy
JyxVODthrtYH6f9Voph8AaMOrXYtow1VFi5tiKqDwms6+gdq8AFIH5RxmGASyUNdHyx5IFaSwv3U
eqg/95mxF1Szj+Veq9fKvpB6MQTgANfqyFcZdoQEMbjv250x7oAPUYu7FhZpKu72GfpVokzUHgw0
Ncb7+VZDhxD6gAJjJp/MPoDr0OyDcNZi0JgkEIFCUYVpEmacLLciSrmqQubn8lZdFTpGOPHNMUIl
w8AI5yrUDLLdQmGGtgzJQvBvpUxAPBuvCqngVhq5Q/wJzpBbVS4QwkPjQvc+0JO/y5LDxA6hPGTD
gRVVg2jb3afuPucskWult2JK6vk7jhpyS0B43AgUcSprzSN+pLUKIpPcXYdw+lYwi9Nun1p7bdqD
gigCsnUPVJ8BRFqrnQ6aCcf/EJgHMzh45kEPDjMnSXAYOU84JbpQcm5wtsCN3jd5iKsfouqowroL
bSfs1D/VqJDC5DM5YcHpw4mj1hK30rjotWEwhyY5SW2o06vLQtWGI+dIhn4plD6EjAOiLF8eWp+w
mYMtD1WNoBgsyVq6IAh3T2lyD3QqafYBdxxOk2wtOCj0ximtX4ub5AeXqVXR/svNgauUi7vU4yJl
wbb5bSicqXLWOtV3W9wkJw+tyaURCdlR+gzdgbTQoc0vt1+nIJf+fgRQc+43DAOfFrOWW793NqYz
JS9t38bX0YSJX5CU8Wp7udoPbsom2tHsrdA8EFt+1R1nPmplkfnYFeop6+zzMifi7kbqdYRMuK/v
KlxApz4RbKv6wd84rvbm56Z8kEFWPVvFaj9fPv35nfgXHZFveKv/mbYbPQ1aR79esIMO8VVG9uPW
NQUB5J7RXFornkLXcT+n60+3X5lItvE3Ubl9EuI8jqfaPvnlWkRypOZxXONOjt5wdIu1vCCqZJTg
PJNRjsPSWcsjTUUcPfrrzZEE7oPVHM2UBK21/OXkLqfFP7HxmoozJYvzKM+6tVaQXNr24iWXul1L
BpeyvfTBWkV1TedrVl17zLDNIZmv8XTV3LXy4i69VcKCbryL8zs/7wSBTZ6G6202cTawrNnhVNSa
c5ycE7FWYZ/keJrGk1eegvIkzKOMj4iQiAOwiqM/HB1eYQDfY60aCUy7FisY31nL5eWJozavVbtH
Iz2V7pFU8fxWZLYQJDTyAv3TJM/EpErJonOtBkFvy6bmYi8XvT1laLYuZYWe60KJ+Uql1VVbszc+
0j6/E5MxzjdW3TPQLtNkvPzrSTB4I5HNTo/5P0Gkmw408uOFgGIfB+prpRvflwWFW6NlDoMoTX/O
uH8WGBr2ygQjjEMrTH2RIN17pIzykchKegAQHc7//zCsP86CQGXW3mZoxelzURveVyNHNFJrhJMM
kwwe2Qv9nBr/mjifg+IlVi9e8ZIlX8St2uGL5WI9WaufSEQJy/o1r0lgeiMZzTJex/ltuFU3v/GF
LjhPpr6+88a6e+6d4OGDb8/7sZGP8xDhISsdelzvHOGGqqa4KUgiY1UMw3LUcmy0pX0v4knbjXVj
Pc+9Vm+FOxavDJJfXKi7i58uDzFOgqcaVoyVEHJVmE0fstcY0HpjJ5hmJfezrrx7mZinyvH6T+x4
hk89ibbS6oc7d6m40qfgaG2+X7W31F/8tjhk0v45dOlL7QbJJxzJHZCZdQUcDywG0591OY7fKmiX
ykVOOzN3j/o6ZTeYtMa3vMDDYXMzGCazfWjQwG+XsdMYDhMdnGpztcsdu/vE5c29Foj5am/4DCmE
hpzJrpLNEuIZ0brYKa3hbnGqZptWi/OXH9d3wnpBz0oy3SIJ+S2SR9OfvNAz++EgK8t5UKU27Toj
/UKqoHdFmAO4t7vrrEZjikTosFpEBRp70l86YZ5wvbuw4ks0japGLdII96upMYJOlHWv9NE4S6HP
D7dD1gKtb1i/7307hlyS446TXXUWSunPfWt84f2ZTmosaZGmDiTm3rgwE3om05Ik06bH9+f69hqN
WANj7FYQqyxP1gTCPZFp99z9Z1R4f3xUdA+3g6aS+GRts6ldtpIk5TPLfvtL454haNiv9RA3J+XM
PljQJP1KE+iL3pTF3SDme4zocO28Sd+bS+eTCNYThDB2cNk9QpNi9gVx3qISFrEUW1YXJjArc6qr
uzIm19OL0cc0du2+2rbx09Cs6vtcE2ie2QkuLeca+DC5Pzj5b/OvX++iLPOhZiAIw4qLeezXq8bU
EgGCaaLajrp237liPJAK5oajY0xvPs57cn6wCeWjgUN8Lq5G5bFDMcaTzB66xkfs3RGLZNj1HkMQ
4tTBQIyu8H+KVHyz/D55aDKElIne6ve99CDTV1iVOh33ruN4F9e05jdnslwk3eamabkYCA9iLkD8
4SnxtK9BWxesONA4ZGY5EBjh/IyREG0XF2e6Bu0pN/o72x24TVkN68q6syInJuy0K+PnZcisL9JU
UalV+nfD/+brHi4hn7jtdj0MdasuZeF65EWZJfF8ALVUnn5GyS4+B8kjmbzFphjIJjLzbOvOXXUf
SHRyFaER29GVhEg77nTV07m80F/e2mb5k7iC+VNfpm3o5Nwa6ZTUke1ryYPB+bTB38vU1ka/Bhzg
bMlm+V7b9ddxwOvMYGdglSeIMZWEgHer8Ios62YrNaid26yo4K9ha5SN+uqmUw3COdGjeT81yMFv
a5Dbwf1/jJ3HkvNYkqVfpS336IEWY129AECtVZARGxhDQWuNp5+P/9SIqjLrmUVaZmQwKEDce92P
HyHJkR33+G7+v26Vf663LGyGZA3HcSZT2EP+k9iTJ2+L3qpaBwoYmXOe8KZ2/W8wqdATMsJ7mQXk
eOAtYkvvnaJlJPFfv4F/JZEyFKPW4y1ws7Jn/1Nb6mMEWUtC2zpK6CEN97V1Ay3ZNprae8XHYhei
0WpHBWVpyQo0jd4NW6uGW2WVbi/7bkdAENMVc2a272nzyv9kzqJSZvf+F4rsFEX2WJxb0sH+63f+
Lyczb5rz2KA8Yx5q/PMMOhgar5OgRToUqQyS9emAxQ+xtKao0WIr3+D0405oYZ39ed3/9jX8d/8n
P/7PZVz/53/w81dejBWOms0//fifu8v8+h+vv/jfj/jHx//n/tk1P+V/+ZDFT75/pj/1Pz/oH56W
F/77G3OfzfMffphlTdiMp/YHjcBP3SbNn7fAR3g98v/3l//28+dZrmPx87e/vpBLNa9n83Ep+Ovv
v3pZRnKA/1/fzev5//7L1wf421/nPH1m4fNf/uLnWTf8sfXvWN4wvcbMj0IA9P+vf+t//vxG/HdZ
B7cxLUQSuKKaDBSzvGqCv/2lmvxKww0C5ZmmIobmV4Q+/fmV8u+Id2SKCwl8GqhJ++t/ffJ/+PL+
z5f5b2Q1HXOEIPXf/gJy/ON38Q+7NQolDfMauLsvH7h/GVLXQ0+XgrQ7TiW67taMlo3io5zg6CxL
jA1iPLAJwiHEh8B6zes3Zkl2wkQesTJiN2X6eMqGWufUZkyPOgVUrimen3L6LkMNYEuBOlAixZlX
norha1xjru1P9zL1jLfQtAh4G+512ZaOhHBilsZLhtdgJvIbKFPgZJkmzib/a5Q1lt2QVKiRk7WV
MGJlERZuTdCsTgEGN6BmJicFO6oW5HGUdjOEtleZRMwp1SogAkoX/OYOhCnhKYmoXZByd5I7xAoR
7hvpUBEfj2d7o1Oj8t1sUstzYPM5YwxNmJQd+vY4r+2KQGuI2jGKCPkyBgpmzVhKEE5Xk09LTNwA
HmRUzcCwSzz7Cl5cga85pf46+g2YTaV3IbTwnmC+YHtDRXbZYBJMy3noKJXHWWdYFTURprWTQkSE
2OKbHmkLI+UBU0w0oGUmnz402FMhwKcpYWQFRnSWMoaEOeb6vU4404CLv6KwNwV6NZOTNtuBUKEh
8Iw63kphWTp9KIlzwVtrBXEAbW3eCxH7nlQPZwn+TY6nezqUtnErIv9a97Q7agsanxylEOO3biRd
Qc/2Q1B9SiE3T6IZ/tyr1UuLnJBZDGbs2ti9N/KvlsPjDJT2FOO16YXquAw15gYWspQGFZne+2sR
vRJ0A4CSuvwcYpwhRimZsMr/iSssnDWOo1luQGpUPGyHSOpVtHarVlDFEjMlo6cQH+VgNUt8kOyM
nEGINR6Ca9nMydFSVj42g04v+oErp91MGgRlJerk3jUKyvmcQ1pVg2UYT7toEE3C84qnD5sDtW4d
Q50iaqqOn6Pv10wayG8mVdI1PWRNYvstI4R2I2K2HBxXqHNxcVKkrVBIL9KnaU8pji6NMlCjhXJm
41Wqbvy4ee89r15OnXnu0wSLp8GzZfzUMVURH21oBPgRA34LnJpMlkXiABrXH7DubEVjtE21dwOg
VkrOhOtUNHaiIoKgViVNFvq3QsJk6I346zNxsttAWrTYps5Ad6nHGrT5wYCICafY+VTSdCi1l87L
ciCpEUqMOJqIuj0G6IkQEOSHddXYdg+5bXE4a4ne68tP0tyyP8JA6sfk2ZECHQsoDKy6ZwjWqgtz
kHQw2+mBpJFAXaNjZ6iUu1iTj2AZt3iice7z5lZwZQMhJaOAuSU53eFx6MsPr3gI0vDei+Qv+Pkh
89BRkgjm9EkmQPslS0lPAARPMC1CV7iicxGc5FHKmrDpa91u40Jd+hhEEkpyKkFC8eJ4eyUakRxd
z4QXZX8cgNhVq99XKaEklQ/HJRekbWU+60hvFmmINCtU21XdJQrRNMmtLqxNG09ux0RoFbfSXJAU
EPxE/ihqxniINvWGEBd5cK0hizZhtBIjSPCdqXXuxIUbsE1yxEq59kIROMz82S9L9YHfxGHq/ePI
zryMhKGbF1oJj8xnzxuwTq9KhgC5Ic3LTiBxutOX48Q9RvywXRvaF5m1fNFZ/hJb9KcesynsbilT
yKyEgUBYBPUBBrSNZc4HpTtL8dQtE8wJIXWIb6HM2pFUK6DuKQ3C7cad2JTPAp3zspfGaxqLdJvI
LkgTG0mFl8INvOzoNFZk8WlT78YmkRXUTWSrwWMQRiGdM+51Cx+DwwLfA6dTgc8tbinVCNttKX5l
CGLWqTIlkOMtJsJa5WrYMC/T9DpBczlmbfJIlHg3tBNsGTP4xscHYZmFQtHzNbtlFsJdS7qGTLsw
80xo/11auI0ctqe6kOR9YELAxJHLNXtwcjUsh1M+KjEGCGPo4ovGNi+lIIl4igcgkIEvh3Yword5
8eVm9JqDHVkpthWGPzKBEy8Bs9jIK0RMGNCXNeQkINWQlhYpjguhrD+1Ktf3semRTNW1D/jdaP49
6lRPSWq7nKSH0sQqI5j87kl+te3aq580mONPMB0a0XdjXCOdLuQ9NZoSvXgJ41rtCEzWEWw7Jp0e
/oxYo3ZZQRSglLXwfG2sjfqNWPm3oFTSa5kJQKVCsfBMS7aHqCqIo/Fb14c1sbK4q5uUo0fxYxPG
9HTFRzLfERxnd8RD2yJcwL1SVvcYk2HajqFnXU4XQwu6paUSb9HVd/Q6PmSLwFWMgeQIE2ihSk5Y
y6BtbMZpiaYodMnwete0qbRLbJCPsu9Mgqnswk4HfJ/U9z70P8R8LNYR6QMLf5brKdxYBAU3xay2
YjyEe5ofZAT7Emeup6pcc+x5YRvKEsg9u31dTDpeBhMuDj0802iayyXosap06U1F6CU6edRBD0bG
1ybqKkviZD3oX14whLgbdTQWTcwooIJh31cQd7wiCs4N63wpVPKsbtpx1UwY11YQDc+iHOQvH5bh
A1KJ3Q7+jEju7ukzTXa0Mox3dI4Yb0tlv7Bg4bhRFbSPvNJOkNS0TQ6z7aXF3XeZHyHkJVCGUUcW
hhn4gRLtAgXdmTTcrQQVoRmvK38qHzVWUGGLs0oRCLnbKC9ClBjg311mhwEvfrtutGT558c6FblS
Aq7GNb73u6YqcwK+Iuif8BfcvkhlW/eUYmbqbFrWywyq73HM5dR/t+gYtiAg/fbPf6m5MhM1ha9P
rKTXqI1rZXqyyjgEb/zA+BwIfLvEjVg4gpjM/oA8oVwNTiYExDkxrMnR8Xck1XNSWIyerEThR/pH
f1aV5lP2A9gn8ji8ctmwQM97lYlZqO4MqN6hrEGSFV9VV/pOXemdSnld1yFBykV9mOpGXYETjLHg
7zs1z+HNVsTbtlhlNBCD9VwIbHSduWvlGdu3EOGl1GIDLhgg8ZR5qxLKkmwl/UZXrHtZBRyhxoIp
+cpX0bELOYm/Xn5pAK/SUYZgQ+Q9uxbcHD1wS9BQ2BwkMUiFXURWb+OW+6AbO3i+mpBr3r2X+gOb
yqNcEtOOPQGQpePFnueqdcXQWtOvrT/oizpp7Iyyn8nFwdI+BqHcmvApMgn5bTe6GLigUXZjpsIT
kS2TYDgSuzmUC6eQYztScja+eJYTk20LHRjIIDWuoeTMnZScy920ChmS5R2rahajJv3gBS/OoxKl
Vyo3UMy9wNbDeC4Z1z57BmZr98iSW2loSEbutl0Zr0czWVPIbT0kvIU+2SkBaUnbI+qAYkOcK47T
86YzliUykEp4tOQk1pDWiU9fDLEwrwsNAVypOaRrU2g2O0NogPxiHQ19xCfTuyNLsXOmhCZ5nJjz
pjmDV2Jlyyn40ss8s7PY0SQ0B1g7jFjZSMxHegGvrCCCp/pZ4tsAEcAtrGM/NqSXQKHssHQcclck
XDDsFRclieAvaeFdkvpeThcOfJkZ6AEXp1Fd37IgoOQu+MJS4BNK0MxiRbLZj1wD+QT0fqoTNJc6
ri00z04KFulEcQLLVGXuTrRo3tVf2vAVSY2tYfPVUbVPVBqi5dspnE7YiXr6TCCM1NRjeMnbIjLn
HN/aAtfONDTtDvqWJXe7RO/sXBpgX05OkKUfg3xKsdnjLIuoz8R2IenNoel1dVHnNwPGGIVtvBTz
25ht66CxjYmwZ4UYI621PYEY8/EILmmHWyKswX5yOyi5kvhUqjIZwZWF4tnYl5hOQhN1PQOQeYg+
4kg5wZ3Fr6DRISkREK630yKBoeCmZUx9XqIc16w1X6LEJNUWVWpA8QuHExtK9V5tS6LYvxtFZCE8
MlKO4ob4Rrld9QM5mUSo6wJZI1hKAFvaxN4zWoXPMjEp9TvyyDAuHe2olBZBmzNKQuWFxfSskzWn
akyZZNFNADNyides3bwqbp+DkpZxWEs0DYLVCI5EVoCdJnQFUd0tvZdThRD0zmSNwyw2qa3KeNwS
Qo7n6r1qrYusEmlUSaSk4NKbNlQSpbkLr2UUHMDPRbvUcddjf111unSbNOA/dZy4ZrV8CWgUrT42
7Egbz8mEPNgLJOBWs6IRRdkumGl0CJm44+/iQu/B+D7yewfm2Unsx48+SyB8qMlJaNKz8IdBFpRv
+kjB1VIdd6addj42X5aI0r0G8hL8g+6bZE3F7SERldBO9M3Yys9Iq3bGMD2iHLc803MQxQWztpQh
5Nnmg0Dy146ANQbZrC6mxAOtQ/IBXvXAVgKjKHLJmUE0+CcPwL7c02YyU3Pc0njlQ6qndlYA+3c+
9bsaTcuwDcdZyezAztJfmj1uNpZhNDTyIvGUL8xuse7J/G9ipxf66zYzAHFtKCzLouHyWBiHM8z0
bj7poxtLLz6btG5WQ5D+BqXwnEYJ1ntRSnRmInwAJV2pgqbj7Zewmej5Vm5SKrQRh3bMSNdWMbi4
tC+DRiNvNbaCJYJPfHIEXVzSok8208nKHkbso0PqvKPODi93xwGS2pAUmasispqVaUyws27os/Kl
PIKjzAonQ8Ic7HjQ0TKFLeiHHp91v3KNZrAJuCfKN4xPqcE2Uxr5PMsME9m1TMOR+BAYCDAcjb0q
SSaGwtAcszLHJkE9SCSPMuElfCqKepQZaaJiOTsQ9TZ0dMVaCWBYrgfcTAIWZRM9zLIg6MyuBXsK
YAQJuLuytmLlbuEt5aF+MjFPLwJ0fis5SviksR2yGqRnQIBzuDF7mD+zid9bxWWgJ+9hDvsMbAvc
+/xLXpwHY13pTIViWtfwpy6fw/jtDydLPVSElQzreHx02aq85cPJM7eQR+qUrVC/1PDrB/+jmn5l
A4J60zLjfonWfJdKkNSHjU+3QsSII/uhm3Nchv17RBhCdRCaZzIeujqxAxCZPL9G7UgXjOCHyGQ7
iM9a+pHrHIQoDIX9XPYf3XQP2lVDllvyEMIr8AQ9P4xyq3GEbuSsPo/s2bEK3EBX7ogGjfxPoHm4
LyS2z3rK8qsf34HnW0l1K8Gz8Zt4+tYjMndIpMzwLfZ+PeHLJykLImwPdmNACRw4fVgqzLlWaCrL
aabgL2U1dj18gtra8AMxlLhrw1roT8Ur3m02qchJ1pq57IOHmt0T47wb/A3zfEi8mbZS8JQIMsvO
EsZPjMIoUwi117btaxaxDIwlfKxXUo7de3siEDV/g2sD58U5gZTvR49QFm282GjrFMZtc1GaJ+qu
RhXXcqYvIw/ToGsYv5FgY7e9as9FrCMFHDw75Zn6CYL1ANrYbyduq4FYaGs16GeprN0SXZflPUtl
3SpzjvcBRoa2rsk8Mv3aEYpwVhULH9bOy1JQI4K2PRrzpAV/WcgyGQwffvskY5rDKydshBzvfVy+
jVDDE5Ppt7nxw52Kv0y7rZvvUD40BBdGRKan8tyqEPM5FVsMCbdQyNWBTgKD26l/Nri29NZnh3Ga
LMVOr2NV+iij2wCo9FrMTIDO2Crao4RXFp4T4XjS1CXqNMoxxRmTNy1+T/ACSj4Jy0mpkXIo4EUJ
63MGocdTtsR+TfKj4Kbt9P1YrDJzI+VsTXBy6k8x3eoG8QX7AnjBO3kxFs+85UldjZnDqIndEbhI
EY5+jXQ11m0dmx95LWgbMZuTFol5USE7YrkZuocXL9g/9cbN0QbuPPbbdNHSO0zGQ48/IspedZH7
Pxowjyj8CtDsU/3YMtfPcEreWOq3pH5HsPfpZ6F+LxAvdZObdPNQWHr92ui+03gvF+3Kb81T2Seo
DC9xO86mKXG04MBW0Qvnov/VTXKxe5My+VD7F1rzMg6daghtGleTQsVTybthrKGXH52ykpuDoK8V
uBFCb+7TlAJQe0K3GJj0+IJoJwwjC0hy0aojcmxC2+6HOhsjkVfwXjE98HNpoXY3HpP6B2k4au2a
IFBOdkvyOfjfiD7myPZ6oEhOMi3sMGJqbKssyOHmjhX3vX+1IJcbZ15DtPaGsUqED6PQbIEyTwJC
MLMvucS5dBFCHKBkH8yjkZ9r5aYwjW4pt02f54vhk3fLsrhbFmPSJRy93Jgb6VX23mrhNxh+rGYj
4CNWz+oeBMBtRri6d0E5Z+r5TxvYunryW1vHkTozPGrdqSq2A6b+xsES3kSGed1PaZwk9di0q3Fc
DgoeNo7IqDY4Jfi4Bd4tKXdZvRbArTeGfovHAxJAXq9PZxJsJW9ZwfVMfMp50j2mhx+fJnnvpfs+
WoOgEi4ApRjdHWKMlC1sK/bvOpk/wpK80D59dnKxGWX47Eg0M5eY1IHoZviM6c8rLY6XNjXKbTxP
FJOId3UrEfRc8bcrbcSBayPE6P3PlSzMTSwksV0vwmdbMr7eFFw+VTrl6UKzNUjswTazdlZBRvQx
LvdNO+MDiu05qZcwJflE+njL0m1HbEr43jDiiL6isqKEOanKcSxOdw1syGcflvD8czL5WfjvbXdi
oxnTQ2Luu+iRhptpPJfqvUZHka/6Zk6Sej+touCm99vXzL4Dmkp/DP88Whf2GHSMqbyTyNnwTmrx
xKfL6TR2e7ZX36LIs60I2GkzTZdC8C8ZV7suvyFevjZkyw1yWkLxbrafkv6KxPrRp1XCokbaJoyX
BKFO53raPs3pfRaS6IJtQGLycnyyoXdi+tswp1iN0V6OPzOJaY/Lu7eqC0kf2l6Nj2lKplk850pB
xPTaQzqY9oCbaapHyIJ+ev/e+gc1u+C2KL+UPfQ/KvyW0DUKl8aPy5iiE+iAOrIp4t8SwvJ3M5+r
7A4LEcFSvijCsxJuJeVsydgvCB9hd6somoUI5Hu4t/iI+Tu9/CqH21Rfk3CRxQdG+64fv8Alu9fQ
ZwVsN72yLMZvCGxi9qX61zC9N0Fr+9w4jTW4XrlnjQDD5/4S3uU4zK3hkAIe4moMMZz0z4fSz7l/
XGDeHvYM5xZXXYu3SoWs/ybR42f4vjVnfGsIIomDtTGdOb+4Mg2ymRRGxfeExz1uBiQamd1O8jYZ
qfXhVy9R84DbWeNnQ2ZBzvnMuTmWN3M4YRVvUo3zkfgKJihF3SVJR1toXodi6q9V9AYYF/SfKUcO
92/+4OyLRDZxHa8EurHlKNw15UfyF5aA5YGDNBs5Aoeq0fxqdKxSs2/i66A0dpQ9pk1VX1rrTTVm
ecFy7FEzjRCEDyw6P10q5tITMRJ/duYykbdaYCNJbKdPkl0G4SsxD4a1U/UNLyqglBZt7nBt/CJ6
gis71QuPmGPh4BccYzBhBJ70kmCrEOyp2OUEtQQ4/FKHtwoaMiYOCfFid2M7TazPKb5FGv7XLG5j
kemLRtvhAwDewf/o5i8D8x4GGn4dHK9xdqHeUMTPHqEPBF1uCHFhyrzZAHJB2rhleCO+1ifjUqOU
XPKjXPjcSrT+tJE+sL+59w2WOr6mzFK4GyisVQUQbVepq165CORY6kCyFaxmaVTRXTJdQhZTFlsr
OsS66fA4vi8k8o7RHWu14OM6creKe5uTWTSfeiUwzroYHhGLJFsuJgpn9JvGRzzYKO1sQjTtNv3q
hFtfc/sVpzSYZ9LcysEv6tTV0nM/zCroOKA8MHXFXTmkNJ33sX92fC0+3VqB+5QbdccWXfY4iHOj
XDf6rK7nfX9LB1evv8Rk2WC3gaLIdxiCAKeN46kv5qLIsRP+4HSc9AhC4KwQJN3OFO+KYD4nOFSx
E3ER4jJHvq6Pynyof6cAbiExKKMt0xgG7Gv5TEMXoM2U+tFFN7biOEM14DmVt2sNlyUr964qLUBG
yALJfWiEw7KlfgNEa7EPpp91Q9KrppU37Uxz/0rfrpcVt7h4rmGPGB0Z56ILZR3AGX32gufKyp3V
MFrUH2U28+VdIOAfcDCSExZGtb+MyUiG1uCViLl2cEyG+L3CoyxQl9ie1d0M2N4Oo2Ok3KJ5UkLD
3ohrE074akzY6C+F9pmGd7065/lRnJZdgAPiTDHX+bDijejI1oyNoZ1xqyIQx+kuBU0hsYpt4prd
tRWWtbZn/EAUa4ESDh+X6L2Pj1F9waOMl6QzI9hu0wluApMSz37WAbHj/lkxnnW6kdItiUQhc0n4
NFnjZu0qUoAXIvzTLVuho++nwzDc0+Qit09N+QqKj4apYKymdpsR28pc7ljp27reJrIr/yrTJdLf
xJxplQh8E/0SKI6Jmqde9fI4hOckuXnF3my2eRXZiJAI0tuiGLCirdmcw+nQqT9R6GIcE5QwxGa6
dFGl7yi6hO3OXFVLdK04Fblm7lh2SXvhjsGu2Xr6JsYpWVhP0dZDRBXOvAkjl+PU/9a9yLyJnTqK
bUvEYB2NOCKeVZdj7v+cwWayFVrvN6lwBsPGwrkY3mjdZOITsnVRgjESFqMJPK1vJ7YYvA38q1fu
k4alqk1ws/jAjIRHuIA9jAdXerQKpn1o7bH3sUNp7TOOte4NTvuVGxpOpB1Mwh8Yjrip9LDwcrEe
kJHqgYpnmSSnVJVYyl8GO2SICUf+UAhYNqyPUllwn4vZBkpTGT18gSxZ+pT4V7F2hXgcxnnXrsEq
8APF3kbRD/4LnccQM+lJ8EG2rfG5/G2IQai6TLDe6xdyu/XAhaeP1uAasXtm1k0Rj6a0C7llyEF+
GYgrC9XY0KqA60+HVs15zs7tGrTBI9Zwrmkwn3h5E9fDjtJdu4zMQqTOGTqZIBXAXZUiclapIK7t
vRXeQqmwBzF28yCyR+8npROooisXPO2vGGdUzYZAeTRhtlruC+hXavEzkKCpEyucSEdZvsrBLlev
PSJpXJHVta9u4rU3XDXO+FR8sCTrZI+Vg+3rezF9s3T8McN10lxM/zdlwJNFEMj79xHwOOqPsbZv
E0ZmteY0ckLiR2m3EfhRfibJ20aFF2drxu3+Bmh3dPD8kt8b0uM/tPCGcTiaFkxCS4QWzaY0t4lF
l87HQkVpVzGYPBVx1tjy9GD/B8FefOYO06hxVjt5/LpNOLKdlnGz+u3pImyxyOnl9VTuBLYj/xjk
O74sXEWm0Z2Cq5AxaCWvPv1phcThvgMsOAQu7XU3Q80wy8medHKULUoyY/8dnc8aQLSbM/SP7oWx
VDyI3lS09TKxbinZbpHG2JN/vPJHT9+oR/L8XJBBGG4a4WGDizN0372A63Ukno0UZr1AwTd+06g6
43SC4Itb86/IIQCFb5b02dbqwG31Y25uOUUH831qjlO9z8SbpayEGTo2RqpifCzxfrMnG/8lontm
YvnlgzEx2EA4CbzfPbu2ZAoNGA/E2Qz3zNtpw0Ur3rVmFrSgR3Rf2Dm2736HQkX4rsPYxkbHxTeO
Qd7r1qlCtzc2iQHCJx9fHVA6MGhN7NB6FJHm5L1ho6XHWQYVghK9i8nR7Gdy/6l5n6EpAgKjoKOn
r1VhQTaJnURnI/uQy33nfsqMsbQZHfLwKL0ZGRWGvh2HLc4SMsBK/T6OK/MmCltRXgfeghKaSrRQ
V5N5nSTkSc9KW4j5MyIdUz9gGGrXEq5Uy9A/+dQYRVUgbiBx3FpzXwkl13fZ6Gts1YvmN6p/FeMi
Ail30GVMpqtGRbtB4Gdwz8M3qf8m9NmuOYFFpycLJK6etbwqmCwMXApcp97M6X0CAKOKcCUNxDh9
F4yVVZ785I701M5lARzdhVWs/SmgGQ8ChVnZWhMeL1xMJdgTFSS6IGleTWhpxyurQ/IWTYwCW2HV
s0Rek6hvItIBRNZScW2mOYsnoIgxjolOnmBwGY27gDm6/elV8xTyvnHVwreQuAIdacOO/S2Btlyf
jPSjqOj2N5q+NEt6nqVpvo86eG7rVuyfkgeoAUwnX0xEBZ54IocXgd0kf44JKcPseSroDUI/9lGK
SO9g2JbdGEu2rIxzNExxN216tiJisnkYE0eHvqGQb4b6oY3JkkuKDh5usEbF0bn9ZLOoQkmwM3Op
wOtO0BHvR+0qTduqWBfCRkNr1DC86MpXzaXLMD8d1qv0BXYyzOvErWFEtbM+X/tiQkQ5632uM8Sn
rGSn164KHmoeeH/Bu5VdNgjykQkyjtZVu4Iiht7HSD474WfsiSEbzn5MJBEzASUSbbm7RcJLLP2h
cagUe8VfVMWS8hUoKCpRFFWLqgaCZlBnFGs6h1I+ePIC34VaeRfTS1ZhaHrL0TU2nI+u3n9V8Wfj
oY8LDvSPOkuhcjTZHbYAhOINe3HKUsFa1uMp8059uqzRruK6pc+D6GkVHdzwhdTPccAlFHFveddQ
Y9Bky/Ljte4tho5sVTsa7fpX1wkbcSw0Wt7mRZnNsu1QzTqo3P4iIXEyYaDD5FqO0kXVrqVuAS4n
gkF6bpZh3DafDKj7Ky8/mfotJ0pqUauuQJDPqq8/lMhwg0TF6gME3+ZzcQ9aa7SzZbBDar1Mjc7G
cSdLbuIsBkJWN+p4fVGlBEob6bWJJwDno1uZa7HfATgxItpk7CNxdufGrsuAD4o97svY7RZMF1Li
DQwVy02tHH7fRPM94mhRXphoc1SH2UDUBo1yWgLNA33FKMDeylGZC4nnCB6o5PSRoBs2iEqXTrp1
bEpAxu7SY6FLJ4t8x0V1MwxvQcR8IcWUfTip/k8LCaz3kb0rvGVehIXax4wjlIPB5QztY6BRVI9s
hc1Fpk6pzPMwXab55KrlV++I+EjO9Vk3x0G8t6mQVAEUVXVlw3CQu9oVwnxZMm2BSdigfOcKAMQq
LRaKukWcCSvRLG4JVZhXek6DM0OC6A5tG/tasQxnplvTI9cRFBaKtVhZiA6O+3zvs8GNypMhf0cO
BJ5mh9oaPAAWUXdNXoub0QLBHo6gb9uRomjeSMdivKD27GefpbiElg8gD7LfVtDg6P0RZxo2odMv
WjoDUafKji19v/gp9G9dukteIICeQIa7SvkMtjFVILNiV8W4Me40TumW6gsZzvARDvANC8YO0d1y
arfCHJuPg6VCg/8HrI5U30tkooIgukQx1tKufh3oiPBl744FcanWM5NApTxd18+u2hXtg0uld+D4
uEDhI2CZWHY8LBUPyZdrNasDz5AGLedP0zKKGx9qsIG0JdAG8fKdSFtN3sWmV78n4dJWB1N7avEs
HH/8wATc+SYS1Z7ac2p9psLTqCoeT6/h8I2Nq7JdNht1hQjGlbmi2IY6dNuYZa76mWQLHrA1keSN
+isNl7i/+cC3lrmixkKMxGUok5klOehXvW6pvbB86SlwS2QY0DbFRWEQE88yF7nqZBcrZR7RgVTL
aZiHBO3U2zZa8ZUZ4dkv97W8E/0HQ4AeR8N43xTrDOOCCl0bfXO1QZePu61d0q0uvRUVIw07B6PI
aeLHqyHynLyDuqBCpxovg//po/pTS+a3wl7tEq7fLdABq0LBbZPWqYGky/TYQT7DtCNOqS2E0WZs
boe+4DSU6Xp3K2cq0to1QuOlmq+LRQ/tZdFbJ2W8wgon2KBFpnAWAS+S8FtOgf/6RVyT/PAs5D20
WBCQCUGIEr6rzyR15AXnveKYk431F8oPBtTMTKONGtGDLz0B382H1WIPXL5FV7U4Egn72n26+Cbn
G3XRz0SMloxHwi4+xKZtdjF3QAkp9jrMQcPLU+GqoFULw+WMArGde7NpXOseVigiZ4jxrg8H8rE6
RL240mLlAEToBSvMbfhWItwn5Fl1sGRiYlZxDMZ+zoerKvx6ysXz3pQRb5y13kKV/B2bnZR/6eGH
Io0AB8Ao9yT5JXsjHPc/mQ1TAMgBAM7SyOHcUGP4AxjVe5h9Zth1KN0PNFAbHT10YHyDGEWf8pm8
CKMTbrsYzMqzog3cLFDtOvsFOaLWF9RDL8K5swcazfX0P1g6qx3JkSwMP5ElM9zaToZKKL6xssjM
7KefL1oj7Uqj3VF3VaYdcc6PPox7fMK+jFriIsPPKZtOPkvAQgZR1OA6xbiiCx0SdGJVLoLvsP2V
pxe8KrN2nXJp1fKo1NzuhlvCbF0M8yvln3LjAMDhjeOxgd9sWXhRt/jAo0B3HlbEapt/lKJj/k3P
1oR2u40Ny1L9NZUOdYtf6r0pbsb0vjRPQbe2kSFoyg95YK5EhHdwKjjYqXlp9eeaIOmoJC6yotWq
2igSYVRWs+Fk9DvAPw8TUQUQQK/ShRvZR7voTk82I/Iu2lQU6fQyzQ/wMYPDSI/FkiC/4DCVp0wI
NFq0EyFJCNXd7l/DdYQ3dJX78Xr8cX6nleEpHeclEGwCldC/k0QZoJYaN3JxGbRvWSJ0o9P8uLio
+YpTtH/YXGED0H+j4sppMM+3hCMBkC3Sl9K/d9aNibdhGYlWMmEdlgOicZMkUobXiv1qstVrA6OU
sdH4AgnvIbaQWkR4bdXtfV4QxdzV7XtQPeMFLy+EUakykFNJg+ooAGMKjsd2KwW/sXEK4x3CeJ4I
Bdlpf0Dz6+bWhVhPlyd1uHPUTlxZivNk89IGW6gZkPZLUtz6yfFsh17zVdH49BDI2b2ChW8h4/QP
KCCkN1RacI6VdFCUK+rsqnhXSUdclO7gsq90p0LbmdIm8h0vVNdSp7oUqrBFFERWtYwNk5TwrN2J
rnbpd0zQnG2iXV7swFM2rXmi3jBiZdK+9eZLKM1kVEs9aX0K+Rfy1PNFktfJsRO+mQWzDD+4Anoy
CuwXzi8yYrcS83Pe+1ajeR27bshVI6ErpKDN1ZpmXxeUmck9i89zrny2qbIGaUSHsVWsr0z/DcZb
Wh0JUceVVFnyWp/OBAAH8bF2TuOIJugmABOZBowuZ7VOEkCklyZ/zwsB4KybZj2wLOVvvfXTW9/V
8CWr/qCeUDliD93jsuPG9vkUQXF8aWV5HNOJj3k+7Zg0LA5T0omQDn/r0WveX29vQ3LVcSSkG6IF
Vow6C0ueme4zjevNkN2RURpzZGnfSUSlHnLL0pNfuRVs4L2C266jzkHTYvJRFFbO7xSWF3UWB67T
rajFcw2SxLgKmpz/kQJGsB7d9tBFbxC2QhshR+D87bFB8g1ZfhDQCUC3SbeaoVNIenYr5V7EYOt7
irsotNAVykDO8B2A1QPLAn+p5zAvQdapADw6I7/Vvcc3yw7cEfijXcm0URduCOi4rNL4SkQsyVyj
r2JgiJn2qBNwiBbmKkQHMR4JGgfOvZAEM1CHarkodAnwCdYaJMhR/aiZESO0jxY6+uyrT1Z8vDH9
BBtKCZwPkAKI8+cg+6ak+ziFyCKKm9RdQL7IKtl19xnqm+GWa9K+kn7joiX1encmfeXH7F6TDadv
d25wsSFFZ0PADJquK2KyQ+OrDm/8y0xbwVctHZbuSXFei5ydSeXQkA+4KIHZ73VAJbLMNU/oEeiD
vK6aTYYwJBkZSGLCuHsC0hu31N4z69dqQQPlS8cWHhvrfPRBjPMvAGc3IZDcQ3zxLwSTkB4Fp3P8
1CLYdhZjUyKsb5aIrYgngh+q4b8mOPo886vpOpc9ac8vZfCnhxrq++3onPpZsGIcLHlv8Bz4tr2J
/kZrhQIgJevVrFHjaN64AVoTOE/0+/8Fo76iCUp25iYb7/8uVMjGgibi74rnrJy+tUp3Q2VvF4fK
2YU8xP1fpH+GLlTHEyt6kQAI80PXp9x9cpBJNeFDsV6QQqJZC8mc4AsmDZZUwWRcPMqTvIY9XpU+
jWRvOR6/DxvYcHdwrsUZF0B8i6NTujxp7gDx/J5nv+DYPr0xO3hyaH0JFOJJG67KRWaOAP1Cn+ig
Igm1TZ5EKGbJ9Sv/2GIniAZxoYxg2l67ImXP4W3IhlOeOG4Vfluyyf26y7cZAtcA0c1KoiIz/KVI
AGZ0w8RlzIeJvZunqeTBZegarNzP3c/5H1eHsiaFq/UTMqdByqSsW9EdBSaXed2XBQ0eeeHKof4F
iWaGMGuy4NzWkx+CtFZw769KV9H6QxCYo3pT+Rgr7LmNq0VniRHF4ho0/H41s4nJsEPbiGvGrEBN
cdkgTvcljMvgY+2yMMW995jl508CzFTsK/30acrPDTYlEH3LN5szU1tQ3GJ40gFRgADfTA0ygM1O
Lh6htO1alMfxkVj8Lv8blI8ZxXEeBh5CM0Drv5ZHgJIcr68/Q1YY4CxVftf59YzlgIIVeSKxX2ww
I6Cd5sqebADcgclkw5vxM9dv6hC7bb7DUTmfx+rV1JCptTYczg8WJZGGE8Hsn0bUJ3zXdb+G8ggV
X88/MOfGG923rOdpa+8C/S4V7wQ1LJ2JpLd17QwKz0AidZs4l1mFSjwwwPBezHvfX8vpSSDCaoxc
lTvHCF/VIYHs+B7yhwUBMYWVL9HUkZXPfFKcyAJxmz8sWiHnk2o8L8GXVj1l81380Y70aYMwUONB
OhhJ0hx8UnRzCMKdWeqUHZIqNzNvbAn6xPbqq9oBdaSpvOvQ61Ckafg3xR9fMLVEMawJd2PZyNU9
F8CuQwJigBBl/d5pt5PsIxFutGBF4z0tZ9uy+2wCADqoozK6x+NqUbcNEIHAO2bo4CldFyBYkh7j
xHqxild2ATcnvwQjxpZgAuzIbFbzxEi8I3e2xpKCpBnZ6kbeF1jNN6gvxa8SWesckqOIHj2qxs8W
hnqRiS7QfnoUYlb0ubCJz8PCEPm2vEMetumbwveL0QiBdhax4BwkiRTMco1BYOlw62flU4lHtWnP
w/Q1s04T5cJ+pPGTrrgMo1PjT8hAYaIKOEuohXleARHlBH7h6Ji+ByQnYhHKKgkkF3zZvIir2xjO
n8jjdBjydPxKm9ewvLTyE8u3nv5EEiNH8hotN3Z9JfqYmnuGZEnAF31+g5OUcBthAyKKroWFc9YZ
WvuttRph60iV4+bgtFmnXOItRwJ3az3IqFy/jWbwxc8CwIp+TQG27J/EXF8L1FYSnFBPCRNiXsrW
6IO5heq1hdJUOJmHFxi2hhAN7pbWkbZfwJUGEwFv4qj3oO8Nq2QBiAoqK6M5W9kLaXsIXjdSeyZa
iylCtzv0vYjhuwdJTp6qufyMG95EBfA5Ml7g4mX7MFcMmvm5kZ7rWfZ43ugRL1qK007d/BQwK7bv
snzBJF+w/BX63sr2vY+C2Xmi4gAq/ar25G1oXlnvOiAe2FyXnKaW3xL+Q2BNq8WPYUkJrhtwN1Ft
aal/an5v5HVA39wNZZTF5zzNt7TLOS6fNWttIl+GcgDuoISupvJb3pFgzPRZ+EjuyQ72NJk5ZLlT
YSbOR51CJna7yHGpcPON+FAlF0v3Cf+xyn6FFRTs7SBRPJhv1HSLZ4VBqK5u9LuxiOO40w7KBPzz
ZplPsXG3kKymqeoF8atmf9BS7lpAkpfQXmU+NGLoQRCJGQrd2ZR+0rtU+dOa1L5MvFjvVBKFvr2q
F7/HWebFa6L3HfsYKl9S9NOp99hivbmQVCxhlMu7GETBRkYUgPmiZgiB9uqPCAEPR0RouvZnCWsO
hOEbzrrc9AQHo2kvnkjmUYoDGLfgMLBLiKcMLRaYxyqreEt2JNwgypGyYzNsrFyE/3tp88MWyBOf
ODzu8TcuMVJGe+dJMRDBJQyh3lDebJKU3Nin1QWZFmO2j3XW0fddscWjvx71N9LYyXiIkudkOnbT
rTS3uXkEOYJnmpCbIXVxdphx4luxrE31Kuz/ZICiXI+9OCX5lY09OXbtticzcT2TnQRjtmlXfNt8
nvaO6k/pqwLKnvbd8MoUj+LGNYjBYxBOBxB0zg6HKHvseX49q55pU+DOuioOXPhYaQ0rja2Er2DC
kkZtMmpHFqCB0aUjr9nwwubQkmvEAWLgmnrgK8OIu++JOg8lYA17dG2iMeT1pIBuL38BmqgRqc6t
4fVqOpMNB3lEdR/jMz9ish62yfTbXomoYUjXaQg4peUfMW7oOdKJmLz1TBimICqbek/2ArF4LhQT
Oqv7YkKFjicLSF+hc0G8lBLZcBZPAyJWCC5yUan2AwI5KtJnUH/N5sdcmaw6/coKVLdrAdsQ0bym
THxVRJAlzkPRKdYtoEOYMF1ZOcw8vqR2bPWaqKzhxyLizTxyuGK94cWlfI360k3NfOKahMlV092Z
2QCKsxnvZthX5SNjPoO21tg8FqbEHoBVeopU8q2ydZQfMY1p6kvKMrTctOEn4YQxqr1Y+czsMAFE
iN4hLUbaTr9y0gIx8/0jsovSz0YDdXNOswaCbGZ+jF+LbuZQ2TRMhHcSUHGbuWX83Y6wcrW8Zrlc
mcmhZYiAohN7RbUw/zCQZKnfEeFqyx9Ku8/Li9O8i4Gr+uGI6+KPxGLJttn9Cl55AcNPPqcwtMY0
Gm5TsY7AlIcJwrIaIwSvHusdaiK5/WzFl2JtvuJ0wz2EomtlGDskPB0+t2nfBpGnMMw2wSWRIC3c
At3nJvnSg18EErgoLWjMM0pwcYELyNr7smBJ5Dpx/yFoLQ3mX+Rd8OR/aCnk+A66axxuPAZ9tpk/
i/7e5mcZaepY3hK0Vxka/paDE2LK0yjRaL2AdvGj6rVArTdBHNk2jgbE5tqltBAfsn5YHeqrL3X2
jMxTTaHEIUWz7utNm3I5MprF1Rr5i4wQwgk0dEsg3eKYa19qVZS90OQE5OvzMivkYNk/sbyPimvQ
fc6w7QVCfvGeODbKIFak2h2zb8KSIX+RG99bL1nPfI9r0IrZRT+gaSIuzYgvNFYDvJJO8TINaCZg
1sRxuoAAda0QhrCxUzsQw3hMXrzsBeFdBq8VD4Q0o56q4FX53XltUNGtJlAfOISo34/VX13yVfly
tNOty4S6x+BnGp979CPOKy9sWzzYfWrtFlfPoFTYgCyJA4w2bIoyp2eVoy/qXmz98ZiBqolr1V+x
Y3uh9kdXA6hsiQHrHLrfNUtqG0FEj60Hg1QafnslbJFfgrJ3BZwk7V7C/rNDSmJOfKCIzx1+naxP
vSqgd+ltGS5NfiL/JGv/iuKHwB2GW+T2/Zft7FSmW+Y3pSUy+FFwBu+o1CnfYiT3mEN/FUioKghX
lg26wuvA4yW9c+bUM0kr20Q7J+W67n6TcT+WZ5ZK7ciswN36o5lQoNdG3H6HoX6a5Ltg/+nGqUNY
BlDD8QqBKRPOS9mDS67WamwQGRr7lJNE5/9f8VDxDgmxBiATJcjb3nw3wkcOMTjyApPL6zq4f6FQ
iND5rK3C10wQG3L/hj1nnm6e7b4A434S2oap5VEdXx1lFdsrVnFRt8WtsgyYkvj7eSPW+YaEPXUd
s0yAlVJRIsXCUAHIqIHnbBlOAX2U5mAQp6wHn7bytxTsYxs0HFRJnlChgbjk3nenb6YtHUUzxT7H
FK/1mJ2HSAwgRYwq8r2td6m0STmSTB+jOGt/fe/ws+VXwbpIRELxjPc9vM8bqoC6Otd4BOuBxtKt
Ye3a+A1AbUzYN/U1YireZpu4UsB6ccgnDucPsnutV10NoLzYFbMvFRSz7rp0T8Nkq/5mHS2zBenm
wGldcYnlQ4Zay/yAiXYHguTtY3xtSoXu4JSdCnoeCX+Y2ayqVz60KTnWK27TeStQm6B/lSMUGoog
TNaIFSIqJiPsTJAJIXZBFE7cQqF1dEoINU7ntxSJ7ng3Z7g9nzWAKNkJEmEWhJ1w+p25lBdkXFLz
nIGesIoF7GU+BZPkUTXqVVM2Jl1eMtMHU5eY/VCXj5T8HaFDxamP3rXJqeAFAxpuFZHQFNzKLHcM
hzNhzCf0Kz6wsgy7C9wkZV8kTODaeiOJjSxGHFmmUSEBvKMdBvhXsQll/bv5pxbsycRmb2T4xsU3
uQYqXhoO5W2CBJyiVlemFFvrbpTPemN1sttNm6wmHjGuPsxNhvUnXBLSOVX5+dk2WnjwIkafE0HZ
2ZdM/YrsK4/kpO7IbNjYUGM6GR+6a4NivFkrIjvGY8xiKEOOpldxnnJxDYgViAgiIZBjikVv8CWe
JNk9KZDDLdxMpf1IzsNuXh1ny+5HxetQbDsl9ozuMSCxBz6O2HiN8rdfE/QRcN5PHtAHKv0AGBFb
wEA6K/ENWNW+8V9uYBdZT+YV91p/FLq4Pt9oyBuGuDm15beGLEKhcwnYUvsUkH2fPJv8rcGAepxe
D59cEYSzJfj0CPaJUUEwEPItarJ1rg7rVEU1Gwrwhc5BELjiLDsoNsHXjGJnGFQ9lHiDkPbYQl33
A8fIGWwZO5M/kb4GvgXSozouWevFQcwVbRIG9eyQxL+hc1WV2X2QTqFdemdLvlXQnoJv9ov+m2Dy
lArxjc3fAZi3cNZhpw8IExINn2DEzLroNhuGPCbGMZV9EbWAaQ+Q+x/sB5bCrtX1e1Y4l0ACsay2
KEmd6rktf+fXRr2U9XqEvORZUFZm7CvLyUDr3743qDbVV8tjx8tuoBhNgO7oQaVX+Sj8aG2QoY4w
FmvmlF4NBOTBt0OHywgZCieGy4NT+9eWdozKKl9TkiFUIS11kSFEJdZ65rP0kCBvZ2BmLrD/jVWG
fEGs9tTwhEnSXkXeO/BUvNhac7G703xJN6g69V27KTfAKFz7WF1OzAyUrC5G5EHwDDVFBPIrOQiE
SXzyu8nDKdDQW6wJrIW2DZjmwugR9V+d8vkPnXZeOkRrpIu4AZo5zCI83HV8idaOp47OkVwLzq+r
yTtdKGdFOk0+o8ZUPdUIXpmZGBKM7GkKgCUblI7ZM3dRCjSUK4FH2aJLeI7baJkAvCVsbkLSNaI6
UYxT/hk7rPL4LgAwkM4QROGjJ+3W5qYKVyK4XOBvO0wB7SH1Qz9ecBP8ONUjdj7mZM+unMW3UdnW
0lkASvyT0wyuGDm7I5Ry2QP96V4CkNOcmG4wK1Mef+uKj7I4lFsZkcMm+lVjqF/OnIetbYcAxU3y
HfdnqXgB46iN9fyY43eDMbX+KKeXkQ1YMNVC1xmPD6QaHDca4jTA/PpN0YnjOvbB4tlD7em+7fz8
2/1B5FPpL14RmWJCYfHwoVBnqAL7blcL4bagbxD4SfEy8/JL11S+StVpTrcMeCYCtXMwfEjGp5pP
UOuzG9mBP4c/ifEp5eXdGX/KHopwLa1IUOZxGaU/MRnm8Y/cPbW/DLtQaj07eJG8DABR0njvuacX
44ZmWCdIxdxT66SpTzLtIPkH8SaoaaaNHp1Vc0WjubsE7G7xBfaAeyDrCPh4GrUPQZ60BWcEY7dp
+aRqMBjlO0zKnp2eYnnzh0q6+wjXBlp9ZBn6KeVyq6F2Ql6/BtFQ7/AKAJLmrHhCYLfYj1Z+Zpux
DKI4NiOIE5pAkumcVYhjSBte5+hHVYQmHH/NW62fnWInhp+puAoRGHIjgl3n6GqiTu6khzMfslp2
u/yFRirEy/h4huVVYrzX29nXwWpq69gOb620N5Obk52zxQAa5c0bb8CLOASghLe6tBZHACOjA2vT
EBb8VaZYuPbtBCRxrKM/abxM7ZuGuk9/qtMLHWn9uK2GNVV5SnPM5hXcUO4gJxhIt0cQ10MhrQim
B7xT2mM8IrcJ1mH3tMhMuJQH3nrzHkd/cfI6QiX0yLuAL3lEGgMWjBVX59+DWz7nOibLFa8Qv3hY
/wzdCsaeA+PRIlDsc05nGmNIBK5dKbma2kWSX3SoPQtxvFDcZu3dZDqPorPg5MQy5KQvLYrGVLuG
yraztxZ9VSsuEljyewqxwkbdVbgOzEum3buZISL9ioeftEddfoEFQOvE2jZhfjMaBXb4z5S2Q3tQ
ED2D89aemu6c8kOs6XJ7C6z7z/tkUou5Aq4wPpsYuLn/Rcs2o7O4YmOcVAJkQ5T5D+oLaGxIX2KN
cdv7qsxvQSFZYDgLtJdVIA9oYtRpsytsiz1hB7Fz0ITUYkXSSYkWpzkU2XtTvfWYLMuXga9GU14u
VfRh0XwwgrGrzNr9X29Y4jkn8J5J3mLvFNvThrbvvjsCMZHsvqP1AjpGEJBhyNNtr5zwl+CJNfR2
gy4aZTKGQswt3V/Ee60zgHTOC7vTFDGCf+GasXogbQWhhTDKV58OYQJ21rs1FttZPUvx1alh7jkL
BNg8Igjfd+2lSk9tQQb1PloznXIBTBuwDTNdkdroVVwtAiPRac/z/hHk6DYFsqLxhSgpfn6USSSF
BoAFQqbh8Xm1d5nujaV5yCZ5zT5stH6pC5TlL1nCbJPhcs8Bwffh9Ew1FflKaA3QFvQ1Ax3YoOqL
EQOqEEVyg1aMmU0vtxKteuXNaD7thiT4/EdhubW+BhPm1/rWqAjF8koyZEEYFdVTEic8jrAlOnN7
OWDMEUoakLdYQxWzrc2v2frSAAvUtPJU6WngnTGqV2BXLkfktLXH7Fu/iOV6gBuZis9w1ODmKlfi
XzBNvkZYYUohYHapZJ8unc6gToOKa+lrvd4pieMNGCTiGLNC+8eGgBTFVerctyLqoPhBDDbh1vSk
5s3WB9JbDssXv7+AHRwuFHZtOR55DjhCG9YK13hSnQsRJn3/U8ovQ/NeSPuq20YkVwBjIu+DHzVJ
ZiCA3nQ15u+pOJnhM/QBDQ8szBwNTcVLBYkjN2DviDMaXIqS/DoHF7P4DRvGHbo7pX1fY11BUoO3
cC2bLCOegC/Ce8g9MXBTtsNm5rJIfAJYpmue/Igd2OIUtEnbUCCGA37nrP+ZgI1SxR/GT4npEsZZ
0XYItkNtHWWevcEUDrIePP1TWCyXmLGUoBkbfBoxkqx9tOA7wTNUakFG1MyCL6+sMvJsjuik6FZB
BzFDRNiION2yAU7IN1tsY0/Zplc36E9UhWP5fej6NTulTyZOw2/cEgH3bwxwGipnNz3EcWjeE/ko
JIVVOsJiFijNnwLtFs1PYf5pOF6y7FNJYljmcPIgq5GRetGqIQnPxRyh7juES4Lk8E15dH+/GxPF
SksKibwwnYMt9pP4Wqr02s03kDG6Z2DUr712j93fgekfFzWyIXCjNeWdu0m/ZNVLHRyoMUapyUdP
Hg7G33QaBNAgpNxLILlR9m5Fz7H+3anPC7I94tTJiu22JrGu3xmbnY+QJcfu4psEgDRix/QqlKHj
zdKO2rCJUipQZ8MnzxxihyIj8PAS+05HrwfoUaXFm4ylKQZ4bZHUYjmBMCrCbqMqC6ZBNK8c4/u6
euWriBxubc6XhqKsGlnsDJwzvZJcHfJFQz+sIJoYYFgFgfxHgD6lvzncomPzNPoITiI/tSD7/BEa
D28WuxTkwDbcDMPvWL3ErB+26VX5c2IhDzeuiJPx/voJGy/ZpWjfY7+RqY9jV16xZpM2AYgF0obI
kMF9hJfVPif9PYU4GjptNdbP9vxmEuwoxySy/ObRgZoCpAe+Vv7MXY0wj6eV6lKJEVtOgQfcN8JW
arVcd1GzFc8XnTWruCp3tr3seNaIeT6r5RVKBMKfQWtnf6CsEAdaUPPJ3im44z5+qgj5iAQ3E1W4
iav3dHgS52uA8o84R+9XQk+hZ49A+U0TzqQI5Ud74tMD5UXFdzSbrQEjFEVPiKDI49cqqOABtf2w
yizLHZSb1ojitZtFZbR9xZjQYHUIdbIWb8UE7wcJYt2R4JIuxtGf7IlMIpLtfe64uvBw+xnNaCiF
qBNZ/fvkCm3LO76ymbDFMWg3Z3yAsM9cfcAc8AUCF9S5deuTulnW1nyR1jKOrlVufajZH+w8hXvE
CYTI9WX9ag/buDxKGQqq3nWcELRwRQAyrl9Ct9t6Hc3MCMgpK0qrg59oLtYDHkLElbr0ozt/cfkS
EonAzc/nqiVrgt/cWdunaG6UnjNzvKdsqJiJF+VVTI1a/Jl5jCzt5QdtWdmwghDhP90amGwh6Mqm
M+BFj0Ck+ymXDeoc8UV0NU49XSVEh3SY2lnlAIffBGgDt/LToecaTjPO67TAsU90U4FqOcM0vRxK
zsCIkwWutVkR/SJmsCLdjk+cMJiaguX1I6Ic9L1wHxHKtZaHveL2FpXiSWX7Did8bTv+IOWcAJm3
m4S1u/HCGiw+/KCjB3krqYAlxgc2GvWZtiPecunB0xYxnDvTTwbu4gB4RQC5Ns3HwQKs3RIvxFsf
kbMkbCOEajXsIUhGP6SUMz7bTtV5AQkYOssNxzcU3JLHZQT1KAwrUMbjVhAHXfzVWcJhauevbSjy
iRygDKwxvOrtImTzUIcI47BDbsyg2AzWVS9IN8SfZgXeN0FvqG0EYWlep/R9EmQJZ62Abxv8Mdlx
5lsspwfPOq8uYId5gKkxYfUarvAsEperVsNdPIqv0ALT6/64rHiI4hXtSIz2qqehUkkxb84TWAcT
qtq+m/N52YS7Vn2TVjHNLicBZNTZJthw68LvCZGQQqZPjyIj5Up0JIQtXF22fY/FD8FdXxAFB2Ya
rIOGHHVYFg3NJYk7DcatSx+ic7H/0o6ABu0vBHJMXy3iu73QJ9Av4LJA+GG7L01wHryAe+ChG1/A
9q4K9gi55iNZVvkUHMdXlGUVj/w4fH/kH+Lv24pDI0JaCpHFsNFpv/wTnju8YPCemkVh6WEygCpH
UDH1c9YuuSTS7i0UD+2GmHqkcYc2Qp5zATb02Ys9xeYojVAn+qlnLtlOq1DO83AMNtXaTN56/aI/
BvNbOKvN+K3A7McnI8PpZ+Kk4PV8rRxu9hKREKsZGAcprvykDkBvex3QE5XlQZwEjUUS0ipD6mLP
X+rIJ5Fii7c+i4a64BbFkv4lpRfHuCT6WcqPlfxnlc+aiDOC7gzf0/pnakIyZXh2o0ObX1r2epZP
EkrqvZE+FznuX1oCj4zMANSxzDrK55ijRU95hYFyeN9f6upU19fe+Lb5g8/LsltQEGSKAL0adpEO
4QITsOt4vcaQxe3IXyFcUwpHS4Yl+FDsgk2Y3ZfoRpBPglC5OwTDNdMEuEqebLSQTwB7WBPwgKwn
3NGJ2GMI4gZoI421ndz1JaXERnNrOIHkLNGBKGPpCek0sqyag3Le2LK0FXlfBop8k+OCXyGQyEsY
HfYKZntSriY4/o5hXma4Kr1vW6Dk3G0xCWLi/YEFm9HaIuiqM7eHQuTG8xQkJkQkMYR9WEFJdiCi
vcxaCSXX4hQkouPNAM2LFXaRV1LhjOY9UD56bV82F4h6vbrhmLGcjzSz+Pul9ZyweAyRq8meA/fZ
0dRNWWoxYD6bPRuCKRjfcBMCHIPIfbLJkmYFwsjE+IR/uMbmzM8cYm6OoYFV9dkwpX8ab2MBkjs3
KG5LSLpUHVznqPU0NLOxsAaZ9UFsQsGCVWhfZag9PaJLjZOJtA2Op1W3VXJM5Z0hrUn6lV8XY0te
r2mz/SIN5ZnUl08LKWi2LXa4OdQjwYNiOcJkPBOVgrizi9bW0O2c+Ka3iMY6mPRtxo84cnHimoXr
Xo3iZ5E58hnu7AEEFFX8UGWYe/3B/mDdE9aDkm9ZzMPUxLiT9CFV25TitDqkleJO/NT4agdnHJpj
TETm7I0Oem8ncR0Trb9arTTKBdHuriyQICD+wGD8wvLgy+FOrx+99Fclz8DhRXkZ0HKEAOUGUkEF
JhbIYDV2p8BCWH4es4dqM3ES/9mC2WDXFKoqi8G2mX+ZTfka2Xchds1HVbBwaSfJ4JdoudqHGIil
xu13C/g+ss8oQSkDEjuse+uYDX9VfVdRe5CPxbNF1udU+Rcub0KaUK8T7MioBQtr+iWSD4mWdH9B
5cO3jzeIOY3wkq1KfXzOt08EhW5X7lziGH1M+AXdr7H4w/QOkvDT8CfNw4s138XX0ZivY3yq4GEo
DqGCScVmti/mYwroqwn9KVyjKdteynHaEPabDFyI5VtDcpLEHYUxEjlgEa+1N/ImxHGqSBQdnB1y
XIjOBkd+LQx8IGea7ZHt4okn17rGLFdRTXOulK9YY6xwDpL8aIbvXgN9LBokSiT2tnSEQxhUFhJS
FJFh9G2TJ8Y1iTTlnonruDuo9S1QT3Vxp0cXiff074EPuWpH9opiRUggWjvD/AVoDasbQIbOTZ+t
NOdMCiyyLZH1aLjy92w/2CQ9rpw8APD7Nuf3RH0YMhVhzZsGc0BADrDkfBycmKQCgCDEqwL2DKs/
8Z3G0hvZk96EzYPgIUzUO45nvohu2lOLusNRkbPMG1s9Xuc1+O27Lb1Xzp+pHzgVSuktQFdhVbI7
F298MlLXYcIBoRguZULLMN98x0aTkkmySVfJOiGIAUpGQzuPMicOT5q1s4yvsnvozC5VdFskAAfi
cHwALnBxCVEiBU/ZQosj19oMuJmgfUye7eLIf1JgoAQ94sDEYGtvakJPAyMNlWBrw4rAYXzL3irt
LmX/BZexlnM5aCwxKUr5nzhHOY6ig/khs08ZgrOsO8AykPxTADomEl3x9E90Mv8T85o63IWMiQM+
1jnQTlr3bBl/MYxD1F0hWYKQWDCkhDaNt8couIbtC1Y0AO9VwJpjVhJ/L5td8EHmnVCkgCxCTHAV
pOUjGE6RedL6SwMQlP+kZJrO27ZhrOxsX2tjL1d+bZ/I0uAHgaaXsW4mcYUyh5CfREACyJ2NJ/SS
YuMdWuo+Esx9BdLMDsHzRSU6q5Y+tVZzG+t9Mj6WpdkZpoakclkVNvqQ7JkIbwwBNA1jbsO/jpKP
jQJNeGHc2kjFcNAeswasmnz7ioiciJchXRzItd8q/nOMZ7V5loMX529ezz4cC0Nk58IsjQL+c4ID
s3qDg4xjw70NRMJ+AXDU+yQEWXQM+IGTiMGgDWQFsSbiw4yfQfVNbY9LImGXdnXzCFEtBe9CvW4N
r9pyU4034edbOLHU7htrlljY2YeT/FOKvqL5lcJcl/cT0TYvBw+lijq4tQsmApxkWO+de9ziTDpN
09WiSz0fR+8Fti7+a9GItq9ZfC2amNyMh54T9uRWjNh34sIRg2Dq2xJvHfyhZiSdlHhFE9Jsfi66
u9x8Aiwwh60XDbfIZkRiX8rvMZfz/GIcOvtac0VrqPbwIKJc52KWnrqbKr9F7Y+dHqNihUb3OI6b
eBDIYbgyfam5R86VP0Um2qKmZoi7VkUAgK/RiK9kb/s2zpJghDZvuJp2irqnRq9Go0sqFnYN7jNP
4a5+kLEdneXxHJCRYsEEQoQjkFjb43uLZ5OLStzLoAVItNZyccwycnc5zwj4DH9UawI8x5jHuzGZ
V4IEQ/eiI4CVDtobSUFNgNnrSw7OcnWuKt4dgHXp2+reF+cF9LSDa7HZwKbl3ICxBCD/r1l+pUyF
PR9bx/Iy1ztp3g7qc46ZLaHOmcKC1l9IeL0xM/ntBzovUduqvZUbZyVUHotymzFVArOrneMp6uA7
kP2FAS18stUD5mb9P5LOa8dxJAuiX0SA3ryWvPdSqV4IqQy99/z6OdkDbAMzu9sz1RKZeU3Eieg7
V98WzUSB9JF/awp7DJu/CsImnIEglMNtUq1QMrU5ge574NgfJWZawslitOqclgZxDIgBxfeuBc5E
0+cGAbnps2qcj8HxlhZTLCH4rV2+KmnGByfKrgzkgPCaI2aQHmJmhdvhw2b1oLt78Ul46jOxNiKb
BLEJZPEsKKdV96xM+JuUXpazcc0tX+9Aai5ttDYpUaqFaL1r9hK2BMIummnILaR8L0Wzpr9bqFtg
tH9E7vPG6jo9DdN8okSrIj+kKs3WQfwBwuChyQjSpix6lRsrMeDBbDY4MhC2WP13vwwYH9HMI409
Mk6eRJAaC+lY4dlAHa8AHR8JKbbZL3yk2jQaTzHbnCMzOM3jznZ4QJKXZABOrCZy8kz0cwIz1oAe
5enfabXX8suof/lI2FQ0cc2NggotiPQJ7i3ophRCQT3XecGLXT2VJ9LIgISgBA20pgO+2eBFl5Ho
jspvrp1rfP3hLGWa7GJEiuKrwgC3ytd2c2RzdQO1+2EY70repfiJ6+2Qcl55n0NxV9E6CvmTysOY
aihsDaTrjKpbdusiN9hFueUUSL3DfGVlBwNNeLAgmIKigSUzWEC2N/4mTKZ1fElkZrWTFwlRwIk4
yYeS0pvu3f1ywp3Em8vYFq3dFNyBX6x1/SKEK3LwKT5bp8N8VF7r4OUk+AMZ2ZVgZ6YQXbnZv4b8
rVgEtCOBepfqsh9WQXAbukdSfUrpb1i/U4NbiH3DUK4sbqfQRe5wQE2F+2hTF4+M+TR5DP+6RUWF
2L3rCrjF1Mfc7VlxhHzolT82nta0vo7MkmjeB6LX3fbtKYes2Bj6wHT2K9KfLdomuXnL2YaBAxd4
GjxLk9xGpCL+WmYeH+pbTm40q7+FPRsDTKRzCziiuvRF938kbEvqbrYxy2yAA9kpTpb2B81Kfoj0
v0Y2JzZWwm8Ted/NmhkzeH5i+ev6P11/QuxJ7jVYp3XrXAuMLSQ+MF158ZwVBZJka+EG9I18DNVa
DIcMdBIkdtBkEamKnmIQTzuqgeIRoiwf4n2Vrs1cbLzb4SFeRKwfA3NMDMwKNCo6EJ3hrfUOeSAk
5V6waW31H76ZUd43KGo8G9WeikdirhTiBtuo2U5LFuF4kLV7Ll00vA0R9TFyDLZLcwU4ojFLtobx
maXPeNxZ2g5DYRl9JhxhuX1CdQN7dUHFoJOnayEwOrb1su+PuYVywZlH+Y0IhBQlBG15BXP7fysW
CxIO+yRei/l/zfGkG3OR+BKRPkIY+ZedAZ60voQMEiVpQ/YuFS7BJSCdpAPegwGrMxWTsw2VS9kB
HnpWJY+d0ImKXSTH12w0aFdoI6qwXqrZT2++c7TNEcO3WTZLmmOfEZGy6c2lcPKFXxruY9y+oHTd
hRAnR/6ubxdSu3BaFo1QNFAW596xRgJF9fNtfUYbT9sIR79Sc28I3d3KlpeEXnb6R1ouNPlNPIZT
HwNI2Kh2AOzOZZsEklvGXgVh+UeJ/oVReaguf6n1a0xK4pBmj2e1v5l3gbvPyC2Q2eBwNwTZxbYQ
pLKtqObV3apWISM2b56qZ8s44NSI3xkIEpmJOAOowvs32XTs/3UHzCHlA4xbdJr3QV0YKkUKPcO8
Kb8S5Ldgufs9i9pWXZNAwIZjhUAXKQN7p0lOaXoj8WeiF0tNoxDZ9M0vJRxCUia7/LBBeo5DZL8d
A4tbmHHRcFeZXjBn1gQjYx8k31wPfnK1IP9I/5grUbdl24qmKmTeS+wuHK2rJ+9yHmKT5bDV49J8
DkwzLBjXSnlCPJXIy1QWOFUp2jpzmpja2lkgGsPWphUfJ7r3R8anEAdAhECuzef073o6iBlYmD4t
sheEp2kEzksyt5Y8jY5JFJZrLJ/jLqnPaX51DQBX33UpAFb7HJG6ydSu0mHvvO38qCGtltYW+UH+
nqFmEq1w2PgBdLFDrW+plZKKQwhjEi7efCG/ZAKCkG84gvgA/IdYCCaAV2gAcf+TuxubSpxAhpIp
ksy1U7P06eF6sJ2msktRqezKACKRmInw+qNVxEfL5zkfzUMPXgjlaW6usnZr+YDebg5VAZSBnCrO
UbkKWPZr+4wH20WEsmbAn6Pfa5iN6QzORDsT9zoh1+eGGE8ZeeVYPUCJuclbPNAFiR6xxmCLuOG5
HR+bCkqcnzLiXwjaIIm26O7pvwdMItXWKxhDHDXz06nevPQTH7MSu24OyBpxqKZ8lQ2mgEXT/HmY
rCmWnOlYo1hG6YDrVmxTU++i8en4zrFXVsNcnzsedvkM7VA986z777fM/5/OMO5+dKHVKO1Z2f24
7MBQSU7J0/vo5E3nrKFPhyQ5JYiqnZ/O+hM/gwnTwi28SVWdqowx48ylRLwWUzSP2bfoOxugYe01
ZFYpqS84ynK+xZ8Oi0gdYOU4vHLaYtBPvXQbgTlb2n2I1553QqNoyztNE05qRiLeJhApFwvdWzO3
65Vb3dxj51E5iE8vmbz33FUe7CyGh5MShNwKBdtHnf1EXN9jdS70ma79WulfqoFnILNnXtdfYUEG
6lt1rvKHP/OaE4kNk2GuTaLsKbNVEDpHE12D1adUWxmm1UfT7DTgNcHGCmlLRRq3m95aZgNKaf57
jDQeDZALE886agZGjFXnA9WcIlqeAn7hlMXKMnqzhpkUM3+/XuvUBBq5gt+sXGHWoDGEBiQM4+aM
F8H6ZgTENBdVDnkB5s6yr1VyjrvvYDhm6k9HMHBdnetSY6UMDogQHt16xd12TPcVm9qYW29kRZAr
V/lion9IVv+uTjZj3kWQrxLzYaA37JeApHmk90DOtPJiZ9uW9qF0SEWXNkCyGCOLPkVtvnUMG8ND
sF/qblG1hzo+yYDAsq3MCJRhlj01sH6EHjM9zko3FfBlg+KLl5KsSv8nbPftsB0r9LYxhGNeKeZm
MhisPUeASQ2GsCI4+8YfhwLMFEtfEmHjer+cBgjqfkdEGj1DXQoVFzuk/ttSM49MDzsWj5H6hDZg
sIasKiq7bhNF62ZcYS6YBH9xhYjo0bqstL77aqWwrMMH381y5Hn6I+YfrB+H4C0lG5XDogMx2F9a
JiiFTDULakFHduukP5J7zI15NSJHYvm1FV5XFdNOsWol7muLM3v/T0YlXZkeTdIC9uacoGXVW9nS
XTXIiVlg1VhFuL4M1BwNL1B8AvJHxrsQZnLujMEhYwRMkyAYHvhMhROgk4H1bcnRSrfBAFR0gTxy
BnEibR8dVvcq3VjKFlRcme+s/ETwImsG+KJoTa9qdWbrn2M5t9CbT8Nkzh2KTqru9n14GLhf5IaA
HGpHFtXQ7j4bKsasuFbV50A9X52t8uxwiWrqEnZgwpAuQqMjBlWFdDbUG/lAVrMP/HKS9M9W58Aa
v1nzC2h3jVoGeb7dVjjh1tDbzRXj7659krAwwaWQMupjMIE7kJZQK07OxR3wFyxDBMJ9e7LcP1vf
jeij8w5xHyeW7Pcffn5Qq3muIU6g7lrq4cZpjk6/ha05sHiH3840M2ofkcd5V+1tGnmVjIk2OJhM
6/O0Rj700LSVlK0TfS8c2GO5UGfJDNuz0Cx4ewmtQyhEBfQX0TxJF9DRhW9G6x8WY9YIBMUESUzG
1BnWcbcZzaVjLs30qBS7EKmWdDTp4HLE5nfD+FKGcyKtUmdjwO+qGJAq1VzyC2hQNoANNH9YAkn0
Re+Uml8Kp4DlPsW+DFwv6lQr/Qy6A5CODy3ZjcU6wlQSo92h9Z512sl+/fsAhwuW2hn5f6G7k51L
174gvXDFSO4OaXWqIO9DypwuRMukRxfhZw55cWSsnJX7UJxXgNSlAovMK8HJ2M0tA48eYd0/gjhX
QgbI1ikeSEf79Cp5gZ7bWVc1yijY5441yWdNcvCrc14Jt5C5JtcVpdBDd78r+xfZzLRGEGgh9xan
il4fWIPYIW3tlBoZehUYW61nmo5jWQGISAqTi+J43Wssys81L4y5Tex7/uhj6KkWjiH6CxnEHt+2
D0vHJ4+kQcDi8lj2OrQMDCcpf2tt7X7t9z+dXTCdxkFDz4rFjKVKCZNTWKgTAmf3Y488fEpVGvFU
uQu0P7iS+HdrVAhsNwL14ikbnYbbNo4m4VZCz4dQBjouP2/mgzUg2InI2bVirhMGDinjsYa5Wd6R
TwaO0Jx7ySrD7WZvxTFaOTNlznrmsx4eYbOyaY/6K6zIWAJpb7BW0lgDjAPH4476JWH+htY/LkHW
n1g0TDhfZGubk/YwRXncWk9XNOoQoFg/zRxoyDJc2Y12VoN7ij/IwnbHljE4Qu0bgn3ezCv7joYG
2T2vI5ZWZzgrwRW6tMPcVPXdfa6+RFgLJ1BDqQJLoGFYCvwp6U9Ss5ejO3rVqc+cGcxUtEFWGphH
4lrnWMYNDObGZHCXXj1lUufP66Wt733abmJ2Z2F0oGYn7nfSIDaWUcKIW6KFrungoeOK0BvgiThc
EUcbto9EGOzjk6WZFoB0oBqzH8jQuaOa+KgbjzjjVbKQA0eHOL4ipIDpq4IAdYESWFtfLC4i1vBQ
qSiSgQn/0wv5vNLRvqnnTKzo8pIYM8Hcc++9BpR3PzRLMFARiqauXFo7ndjn6Y3+0P4YZxkARnYl
mGWIz1m0EbPgNVANjWI9W7f+1UbyLjnTziVV6QuRYThhIBmcRC+PpkxlMKvuS4NR+b1G+uAtWdrl
/VZU+ThRJd423ngezrFdS8MGTC0PowZTD36aYS3vX0QFwnWUO8TZx7hdZIKwBZXIucXJXLj/8nOX
sStacWu8f/kkRufKZIhXB2Q2XNt/wD7kukBtWURayGcyGaT2zO+P8BawsnqGPUmx+GeA7WVbn5nc
jIZWE2XwQR39QSs5h5tH88wz2TrEzi3b6MTK5KHBB6d5RsQIL8IzHhlviD9+RyHBesLnAOUTN5w7
zfrd4K/jku5ZjGQhKbWHykL8sNB6wEiwQ4iqAT2Ptx53tdIs+GNDpOmSxxDu7HiDBN0Fc2AvbYRO
5hnnyKSq2bhtPTTyEMETbR0AICal3NyzyGAeL6v7sGLSy04kA+mR5pCU+QMwIY5R+XcU98O0Rg4j
xpNIVLpoMSafKcA7p9oEw1oYkJViJszMqr3Jq1OgrTlkcgdxJwgbHtfyVuHP1TcJRbpMfGVBu7B2
LPo01AMDnRWrfY4qtT2RxZEP56wJJ6PHLlKAKVhGSAbnBaL5/6XRCiUR314PYRSQej6T7riU23Ix
XiFFeqhM0/5S6uBKvF1Qv3tn0QrHLPtH750mcyU/mMmacBgskvhNkahfx3wqBi9uMpWo8dVdFD86
lpqAClRloZCbSbNHr2iAohJi/kG5Nsan8GKFXxmqb3s8iW7OCvbSNJwo7c5DZuURCnL3itWokFt/
6+8pQ1fpILmXsthYzlY2FmGIzRk4Zj0guDjHQs3tM4MJH3fAAmz+e+07cI4mi+bIeoYLfwHpcAx+
ComjLTMnvfQXw/TLlkUDzhFhcJXj3nPOqbzRO7ID6eLA7e7lYeXIUxkoxCC0fsquqd87PoaaurQq
j2APs+FUkOXT64cw3slIbPUj4pe4qD+YBIjrN9RWvLxF8UU+DV91xMLAI4RK4MV8ntZuJnyVWfVK
iB1UKfo5NcGhZQgMmPYWFIZetqhpYIV+UjpUCD2ki/gDNpAEEnkx2A8S7Gnd2QQnSFigIkZLBOhN
ibZxWBrRXFLvOqMAQlDE4KXYWkjJaIQsfI7+ijy5j5omEOVZG3CXtQ/dhwjvHsJsocFx7R0sENj2
FORuAAaZJ7YxN5R9MKeQ8rKHFEUTm0OUwaQAF4hJEvd5gp0yGBasxrhKmeAsmmBJbrBWnrA393T0
dvmGwyeU8PZlFLVKy5rUOAsdc+98ixa7WxXwO6ovvelmKXbNN2+Je2qbTZvsFO0mbMNMbL1oY/Zr
VQf/PCV3Zax/9eKzMd8eaocMsa1SQWBm9GEU80GfGebnwDIV9J2vLkTbFhhn4V7Si6nk7Upnz3p7
UaE8Zq0DpkDUyYp96pRPhvcW2gAPGh9LYI7Q4p4Z8y79LbobBVF8odINa7inQtcbBH+1cg7ce/I7
hoc3ScTdHN1mOv5mLW2NkLNuQsIb0lXI5yUTR8XYTWvWeTKpHFxgMsvqNWAqiJBMIjL7OHJpswYk
arO90x0zszOTA6yRCIAmmh05PZBRMo95SPvqLLs76H5C0wVjjTqa3xYgXpkzgSWLg0eNr0KUcprK
K7YTdCjG0DlmGQNFOyvlRyo9a+eKg9lg8KBeUv9ZAW01r+gMGnEDBzjL0UevdZuUh5scrRoxGjBR
09anuFinSGfAFutU1cM7qxChOlP2S95vR96KBcoRPY+QhoOIo+ix+J+IGe1Djhx21FC02I/D0/KC
vag35OjNwh/2B6rVbsWQf0bGw8BMq9km2qJgwqxSdH5X/lrPkcqi7YqXbH8cYwdc8qMu1sKvyPZa
TLRp8c1TCYJDCYEWa3etXNWN4CYb8bxN+IHIGPkrpzb0WXUVey9T4Ee8HcU6/4HYbjTkR65ywJwd
W9lbqgisJosA61qrQHWvlqeyQ2MZx33sMUQOs2yi0pGbMIQ7RwC4UHHNoxWtgotqkYY+OMraXq15
3VIon1sbCASjC9/YCcN0VH2Jxzya8duLbkbzAxtZzVhigFxkflwewLiL4aYWnAkooIuttaMDBDej
CtAQOECyEpuFUPtV63PS0eiwwka05K+m+TZI94Z1wLhIVOzNYytHPTNpC1ouCc+vRbMC/boM7pK2
r120iR1r9S89XqQey6kAIxSB1yAaJB0pEhM5ZTuY7FwYehXpTwsHSd0yktOCm2+cs2hpqutCulQZ
2oq1gdIFcqS9thOEPtqMuTJuRc6MKtzk7e9A/ZuE+7hFCZ7SjlqvMuKQLlY9MUGklYkOS1NeZZKC
kXnGXH0WIVotC1NoW3owYC9x76VZvFSFXSdx2Cv0YKxdOpyR4aY0QUrlJR/iNOu8a2nY+0oK/5qy
+CK5hLvKS/WpISnHcRSuI2rFJJX/NN05+sl4T2QAVKUCpIF5vhqiH/OlTc1FXOYr4p73irUc9Ozd
jV8daZI2X67Wk8vlSXsTlvyYmY8qAY/mtwubeY5feJsMxn2YJLuSSjKQG1aqyg29+KTBxQ8mpjvb
KEnBriItxP+WRuRuYLIsoF+447bzVS5TbCCFvnRYpjQtD1wZcWgOc1rrOfr/iRpou53fN/tWbvaW
oyy83D53aiKzcGk4f2c52kDNl9DNYAhto7PfjwtJ0cGNOgs5otyU+oPKLhJJhp05kImseVub854+
S7A2O86aUq5/bD1k1WCdLEfsduglYvLPEb456MaGJFtZAX5RIH/IzH2mTmZ+LlRIsQMsOrMHvtjP
wgyajDUsshGdC9mzro30CrSk65WLfGQDzCqqVt8cxlLbLZWEzEFtWHeytIv9dJu3AcFh4zJGJtgg
fFA87k22CEPSkb3m8FIh/VGTeZNri4aeswDwGuj0xll0HBP71jpYPVrTOOZjt/PDfGF4gH3RI1ux
Mu0LEZuT09CNaA1jhI/SzgzWesITQYWV4HujBXOSzxj3Se/1ew9TELTNrQFDQI6KWW3BFIX7KNYY
WaicKgcMGxllxBPPI16jwC+2HY8GhQkAPZVMy2IRZhbGM7BEoO3hFs9bG5AW64tRIbleiIBKsmgU
bkoFz7fdbhX9JcnvEaBKLs6eH8UCYGMRQVDB06pYejIxdakodC7AiEqJpS1Ix6f7I8qSGNmKwV6/
P4Y+03JWSyFqQ9+gTUIZGNksyg3WflAb2VvozI31cO/Enzl91eDQORO00e+lGv0DwZCjCZ0GtFaN
0dlgoGqyJh5GdGI1zOckmoYNHU4P3pW1ep7oE5VsChtc2MCdrVJuOC8H7VJBOpiClLBDoCD+PTod
Vu48XYr9Jm9mfqR8GBiuOIE9md6YTjMY5+64GeJnMVZzftAZMZuz2EBeN1Lotj96zUyJMUl4sK2t
G2xSXB8MU6mUp0iTtIrdOueHhV+hF92of/WNpaWQAcbmkth6KsKvdjxTdCfRPcfj25BBFliI7JhN
IEMLpG7q+cmiIt3B5hOJ8XrEZAB8uAzKXNkO8dhZCBGGlQ7AzUtmFdpOnUGIlMg3JooNx6L4eEfB
tSEKQYKBb6GutnQ+NrTz4ocLaGjjjPNBe7RkGHVCfsk/MDcpVUL6UCFpiUkbZDFGosngIXnH7jFQ
UzXw9gbs11zXbTb1OmmmBuht3X6eIsEb8QpY6TL3WT9WjNdoKhFm50gUgoGqBDSQip49VQCmYqJM
gEC1olLjUSqRa6EXgCCA5qHlM9fTpQbUK3ejrV4qs6Qc6DZo4BgMzgrzUubswYLfDPCxyQxD5QkX
dC+jTqYj69xMREA69NEVHyCHO/jCcjgHNZ0xnYhiMXZDZpqRnOEgdcjRrltQ7CwIxj71Mvqr+k9P
XjZWYkGnqFTmwSwrRcXK/l6JH2ULclbbwPC6Qq6v6IQBAlEipt9SwKSYEbnScYkx0c4rSkMLHVg/
VDMP3F79qpONBQCtZ95VsZuTubUzflYNEIkmW8uulT/ssEZZEU4wY+FqynhT6hIV7VervH0PlmjC
x3zqbFJMaSWrmdpjCxkJB+jUTVx+1iauMNYIXf3u3Efb7x3/FjuHXLtn6q4KPpXiCbTCLm9SvOPh
12gvlZ4qxaBhYcyPNCFXqQcrMAP0HzUtQc/fZ/28qXSuDCQUvbt2Wpf11I/egQHufhtEa2KCKmYi
cniPuWdyiwcIP+Up5UtJomNfsNFXX6nN7CFWbnkI3hXmCFaLaQhJwU0xG2SEEiDbyKCI9/K3oFqw
zDTMnQJRarCAHQ/corc0R9QX8N29x+5omV8Jauh4dGfC/OHoAbqStwFR5c9Xr02jQLZg5uYzjIWY
VONyDIJXUDG1JxKKaIP0r2sQT5qoHZRnhdEgBxyi/CrRn81UKv9KkYGGNHNXOXnjUuAKIB3yJEUH
pYTp9QxQVQsTnnoOQrDrmPeUMptGKmC25GM14ggtXq1+M/srn0SHF4SVMWi5SCKQK5ikxrqXT15+
TQjSBX4UboiAVUxyhHgD2XqTeJStBsZDsr9I2MxGRyU6tBC1Phr1U1Zo/6W5z0Iw5jsCfmHRx2k4
1IpqYaBnG7RJErgTm01ATRXqF/CjZUJEpByOGAZSmc8CR2XNtsCwP/mvEPphfTJfCadMn1G12AuN
h/6fFDtG64fJXOPGbmx/rnnmJqXfNax86jOKcyHZRnHFXgliZP/ltgINGH/U7IFVhgo0hQiGCUVk
oc0vbyCJwM2WfVYso3Iq8kNoRCw27sgqDoyqpIgwlb1ODBttRrIk7w1qNIjlDyuhf+h25NwMSCi7
ebbG5zgmc9jMomJXb/xOKZsVw9EMt15wlsDroWlvNjLuRVw9erbKHLh9t7j8GcG9Sg0fCGMKQ7mK
hzzJv0psKR4/cub0/JJI1oUgwj6cCNmAqVNMlxsm4zJEHYSuQqV7imVQ+gEKdf2mhcVUa4+6m801
5SzpN4l0SU19K+7VTN6K92RVPprpv6On8nGCm5TtSKFydE91/8qNZ1ruG8uDf2QQtEF7+KtxgmSn
ICXq7U/19zqJpOK1TJNf2bqp1rvqN6p7yIHPWJsUIYyiMV38jct8Pqj3KNpK4arg8628mRbYc1ND
E6H8tQy/3QesM6CwpbvhswzsLdME1nYsY+qN7GyJ4sF3X9mbErtlcinENRu8dPq+Qbsq+TNJENn+
8Wd2hm2mX3hDhvEz45pNh+8OIV9SfAH6jaMLCsMRLqa81+2KgG7SktWV1d8q6oCE9MNK03c2ixRm
/rXCifiUuX5CnO2lc5QbZlQ7tzibzXdaLIvexuBL3xJg4iM0Ph259tlMFflN9S3emFuaPYYBHFR3
MeqzqBAUGS3uPMO+qRzTKJma/lZVzq1xqZmhxHCLz61JutnanqvePmzPKsX7sAkLerk9Cen83sJe
daAtxqPPfMRVL5r9LHNlYnCnxtEBQxv7REdmF3goOb3Ky+B/J8lLSZbsNBv9nKDvplk3xoNar3Dg
aepGJi1ECTeuPGCqXRTNI5ARO27j6Ghna8s9+wzeoNp17qZkVdnu82KuV8AX1o1x1hpElvJtNK8d
+gUl3UNBL2kZbYXhTXXIMOzwwbvKo07XVb6LlWcw7uX+onMQNMGNR0bhGMD/XDi/qmNslRExGzem
+ONo9KJV+m5Z61rRlaEJGPbA+5PaO2N5ZdgFIYvTjxwsAiWZp21NlnWYF1mieBgOmV122TVXrsQL
IYA9mCEWJHyH41ECCymWFlfTXtUMg/RtjNc3nOcO6wpjy257aD4TNvIdjh86W6F3pW6MFq5x4C/K
6Cg7V5NRrG0wokw50ZEmxEejvFnm3i9hDp38YpP4qPhX/Ygkcglcz/aPPvJFIiMc7RAa9tSVqcIX
XHKsxS1Uvz20/K47mfEbsEPMN5o16PLIculzai1Oz/ZCEHae/sbwNYufiOsv2fleMGtQLNi+NVXc
u6sv2xINyrzAsuS8pPI9eK8xfJg23lRp6yRHuoPpggrEh21ccpZm2k/OXWPjwepR01QZWp4unAVs
tzLvZfTkQ1PqkYaDtjOL94NPTj0daMT6wVdekX/P2odp3vKBBcysTGeYgdxhU7dbNf7S2c6nB88/
G/wzSNlmoKA2O729ytwr4TeHY2VMVQ9PwiRgLQVGrz7k+o4BS8WkGAMhMlMECa8EBaXtnh0WaJV7
DhXqJ7gb6kV1f2S+gOzGE1EkZ73hC/3LmZUhYuSr1xDpgrlt1jrCco+n9mj3G8996dU6V5iPZV+D
913LC6Nj/J3vun4fEhfTrsLwAM+YBt7ulmTUYa7mgI9+xdvUHKtm56lbtfykx5YheobhQ4K/SRml
a99tcw/lRYFqkrWGs4kzNsSrQL3zrMb5d1WukOX1NpmjyUeGBIlgCZwkpBozPLkHmG0UsHbKqcA5
mXAWt7AhwdlCap+YcJ4T6GGMQqeUhbntTULbZlb1K14wMTzIa2aFu9DYpMqCo63R7zkZAOgXjeSv
ZI0fkDFJBzhBiQJah58sV9aEIXvSSjaZdqFI5TSxu3XVPvFB1CMzrrWrbBkeOriqQ+9TZcZNBfxR
dViF+TX2+rQJkwkdNZmqK7shcFT71UWgAjVNh7Yvgl8r20Jlz4lqWSc7PRsMFvK1H15Fm8YP25Zv
ulQPnrvNGFYURi2KUaskL8NFfbVN418NR1LL+DfAWGgE1274pL3LKH/CY5icCGpL3XlRCNND4rHV
3trRRY9/G4X1vvzs9e/c+C6yvwJBfzpROlIF1373Y0b9BIOr6A8b6UdkHib0YW150dUHXLCKKkRi
mO+fMawyRv/SZISbeEnJkopXrr1O6pVbgTJbKAT6WMCrFv1INvy5ji62zbD703f28b0kdwGqogzj
DokdlXz6FzuXBqVv/s0tyh++884ZHBxANYIxC8n4mDMVCVgmbvlxTXMO1IAQSpM3jsLug5fGLx68
A7F2kDBmZfeBuV68VI3lkBKOeg28rQUTmhqlXJf8RUGW7uymY42tdlzH1B8luHFEuGSjQybj2ylw
JLChYR/1wQYP+oZKSlCw4C9C6xoyIOKcGCyUKyuDfEnUaXUO7ENaaQMuCg7G2MtZo1RcCLwyA1L4
wPpc6vkw04cQPYjz1SbjwzHVey6XDJlYVqrjy3ZbwTo82VwCKgrnJkn3A7/ifX2PmLoFlr5rNWyj
nQ02KFxXmsYrmyHm+HZLgwpiWBkRjDinT1aJXWzMntogz7YuKvrEZktsA9OTEH0jBehBVWZxeTQt
97jNm2TbGJZwY818OTXQ75jH0NJRzpFvxS+Ffi+EFFAHqrqMo6WWVJu+07adFOGh+xhtdz4O+Vxi
SOlYIQhDVJQ+hBD/s3dpUSzMgGgLcLQuDKNeJC0hFGVOfLWhTPP2DIFsOVr+XnG9U2U3p7qHwOEM
tNzbOrl4QKXbV+2M+5biqPYBCUTyrKE0bfJ+XQRfMoqBZKCuhe/UqIs0iHcJkexFijbFQDhMqJvZ
HlzOeoVmXW4vGARy6zB4/TJhtFf7QESQWg0sdTQYQGH9krOTkO8GuGAiUuPSSP0oWCJK6jUqBzhg
wyMKU5w747ZBw6H0mCbrrTPegtibjinRSBmJPOR5RfowkfMaVfKwqqJ3iyuMkU1EpgRWvyVf5TyL
Maq4whqXfXvAkGlHc+wr0Z/BMIRMUKhWKvI6bxHxL0oyQmppdAcg6hiJp7qKsAtwvdQOc4f8MpPI
L4PW0KAYyxE6WiquZWQVFXkzbQGU35qRzcx5xBfNLFalbnR70BNuMbLDJYCo7tqLLGH/a2LOncrs
zpjc2uQsleMiC0gqa7ytpgxru2ou+BPHrN8iz9zK8cALpRzStD7RAC90Uupw1uAahRTRk1MPPyEL
zzLZfoUtPeKhu0j1b28Hy84ybuB1DXs4q168aXNvqZOjVWPsrWNtW+jlVSrCXykm7soU8t6q2zo3
q89fRUdMr9m9wyq95ArPDnUpNv/Obo6d1O87Rdmn5rj3IyTGnJK1T8wemzDHFDZhbfiu4Ds1JBsJ
Db48Q/iQkoIUF/GrKnMOEdYWPZEMFDT2xYEM1tOiI5lrnbMCTawwWJLDWrbS4LMuWB3tAJ29mBDM
FCn5IukVc/+0C6Lr4Mt/saYB/orafeX89Up3aW39lOkGJNp2aurjsiP5OzW6qSP3BxxmqCJkaGOa
jhCP8qLlh05ag50CKugMCagRRFOXZ7ozJfCz1hPFA06e5KW5W+AybLcMIYHRIWNWDtFNCrwS6aEG
xYVQG5jQ2jbxikvjYD5LdPUzG6J2ox6g7nObFtmn140lNurvXhp++o5gFASKqwLs3JYr02Eq7zA+
jJvmoyxEuYFIJ84IZysiO9i67nizgoTshiE4EYCIsEnSPzJSff0aR1zHCZoWBOxq7FsVbDlE0izg
0Fz0chlSvUzGnFWNbpTrPPzUCKlyENYDHiCvJVjaqr/UR3et2eWq/I+j81iyFMmC6BdhRgCB2NbT
IrXODZaiKtAygICv70MvZsZ6Zrrz1UtE3Ovux2fIvdBWsHzqJrs4jLRDgesL/0kZIreH5XlJJO1G
E7Q+7+hDp4jsm5G2qdglfQeDpEEewV3FN3QI+/RUT9l2aUja6+7BngmOZwngE7UhWXIK3OnqK1j5
trWNE/8jBcpVxOUmnbjP6L61p/7Q+QOVmSSE+5EpLLumDGxzWp/B6jwKCty5+HdLQCTZE9hQn1tv
OM4D0afBPovszYxc3KITj8tgPuykp+eDUTtL7mwhflpMutUljGOchUCEW7Nri+G0WgFYyw98aewd
6V4DIG/yL18hrnvoHVl3r5ruPKbLz0JDAvf4feT5JzPwrlwRbD5vaK/ZVuNIXIlsPG4YUS43vcXv
Wy5XL7EvUjmXIYDukULX54AQoO572ecE7aqAsVRiU0lmztg+pJ/pOjTZbZul5wnkpBFYbkEjEB2M
m/nGsGxMpD6687C3FLQmWR8yCAGljm6ZashnnZTV3q5/OQJKHZuMFuEJiSO9lUN8p9HkO7PsitBi
yWdOfdbjEdLnBQkwZOvZgsKnMn4PVIkqUuFvNKj9Qol7pwOsc5fU5yLZx+4t9cn8e+Kd4D+Mw71T
M0azZ9G3dIF2YI/S9Kcx+PPAnc/Rb+++desYWX7V1iGI3xv7JZAPZGtE8mxSwRIYoEV87dh/d+13
yjpK5SNLdhZb/ofu/G3B8mC+T3iOJbAmW2FtAkgdUSLgrCJgQsoiBmwLEhTRPfnZITpPPNhV+jm4
9yu8XsbsUOyzR8prrF7XzaaKHiPmBRe0hunvR71+II/NaEvzat+BPwu+FA9bze4chZ0BOxnoOYRl
4qYPmvQYpyI942+/oT2LTD7noGtC8YQCnO21IIjzfW998kPoXkhew+q54cXTkLcNqNnVm4iXpNdH
mMmv5fwQtLvBPi6Ms5x8NQ3bXveaiyO/jr44W/GdUF+d989xsZc/B95X6z35LrMr9F4b56775KS/
XO+lgnj9WYK1VMEbTDdyR0uPZ+y6T1eS3E0NlLBN0i2I/sGwLWM37++xjROCsZGI8/zW4PKSCfRx
FgUVAQYroI1laOj94waPrD/+AJeQPIqGwqEDaOtEsydadZfiPfPZIP3jD8IKKLJYx56dlxF0pMNr
LLyxiuea3XE4EghJycVNIJv7NR/93lM26nBA4mXdrrs2tsJy+XYBYTZs1Kjs8ajxscLPIMeMhl5U
KixOcbf5zhLDYznfJrW/Kyji6ZDnfKugozraxffGRZDLo2M6D4Tx8ITz5eIrpXGBuwg9x+jqIONi
n+k1OdvtffbX4ci8MJ+wftCIhkBMN0dOgteN30Et0/oAErYCUqzOYJMNG/Y4c/Ei6Y3yKdAg9h49
TuHfpOSlaKOGQd7xWCVLZRCdXvj6s32KuW2gPqs+iuLBcl7irESj+Cqzv7bzLgYGivvYnOjWjfYZ
j4rQv83Cz0YCB1I/3nwflnfkTpAQOcgvDVTi9HtFuzlE2oYbM9xXaDAz8tX/8zaTXFh+qPTPJF4r
YH8L09IIB6FoXytF6vudY1QZ/ir7zXfgibzkPKrF0zCiwmgy/X7JiITVfHr1g2vAryGJ+4tv/Raa
OuHXJH9YGJspyljcF+6OMLwk1kO6PCvY1CxQCucrR3RQy7uqib/CqUbV50mzyXy54YXKzhzl2Xqn
DAoz+lNSkm6yoIS8G0TZEGMft2P0NdT2fskFGa7nDp9MV/w1tLOMgodu+k+WEuEP6Xu2CHJuLI+i
KnakTfGMD17jeJH+Z1bw0RYFRJM+K5ayw988gHCPtQM5k7gLZvptqostGt6+9qPHWReH9VIakna3
Msi02CnOGuvqrQ+bo1R4GA2ELzHSBwsJNcd9ijHW2S1OsmOrRFgmIcZD/M+pdlHjnCKL1kH8vMbn
lSqG7Szjc8K2KZ68i8mbnY+e2lgAzehB9SNWkt60z3gFTxBxvczQBMJ/168x/LNo7ZtJTQ8GNa6Q
3CyEn0saPE2Sn5iZaS+iy2kMkayfVMbzcvFuU685CuwbVoxrniNGIJJ9aJd7PjWd49W+7jgrT+2h
yvzdEhYYX8RHk8I6aQ3F4ZDvwsM8yVvVkdWqExSQ1QCBJKNeFFSLMMeox9p3wv3B8WDbqGyn2yeZ
5LQy0mqX4LlJ98mCykdcOZY47DD4FgzQtm1BG8z3Dn+EzHCHu/Glre7SsLoSgQY50lp7f4le+Vsn
6J6UipI59TeLjSvAgQviQMRqc9jX1FxBCpEeVDhACCVApsXBD2x4AGOPLBCM6gmpjQhOU+zgFm16
uGByXT3rdltzxOFsluiroQEmq6ZbnS67EpdHlUG+U6j/o9hOet5NU3y22ADhzRXApTp+npmCYwrC
UxbDIZwDoJ5I7K59N7BLW+JyF206+ku82NtZ4bybI/rVmbJ9IJUMODvZTMd5IvaCI0NH6X4EHWlj
dU0DB/PSQgrnxvdxrqN916DelA4PLZsgVhZz+JKJ7Fy24ZG5ZLDrbTBQ/WYF730fbW0Wk5zT+RdF
FVwm2dEs/TkJ6f/cLNbVZ6DzOVbliI8zO5AI8I/NWVJRnP53YhPk4TiZ1ojyPyt/sxu2TrnZTuRi
8wB9iKBilBKHG79bmDTNHWTaEA3O9Tf1KlHnA8Zi9F0q2pL8PWgpKP5MEfdnkqLBcOcNbz4qUR2f
ev8xlz+e9Tky8+c2pxnx0OVPGdldwvkXKfK9+5CoG1XnqITLyGfqbxtpPadZd2I/U+9ymqirPr1Z
R8OmWbYReR1DSUr96AKUGfdFdjeCVCjSD8c8d+I7KG7c8a+sjiZ9s6195j6HNHhWh9y+77qfMjyt
a/e5nk42k5xrXbNpC8I8Fq8xxOD2QQ75rqRZRbQ/OZpZqjHchV+DuK6hIwUuHQeoHX5XE47wxwhF
Q+IyjL3VcqI2eqh3UUDp+kfiys3EKi9Hm5vkj71mMwkw7b1yOKcWubmUA+VrZL/0ltjwHwDvYUXI
gxfhWSKWIB/aigxiefEF3Qu44xgDfeiTHEl8QULQ7ikvoim8o8IYFWz9MWVJeCKYkScjBox1431M
U/zn7kjP+pMb3c8ZjH0OlxrYNwlEFAisWLZf/g5o48LtT5pHqJVLpPl0X6BGjmSNrNte4PGb9Fl1
tLBksA2UYoELdx9WZA0Zo3P0tiO/5xnkMP+l4n3YRwP6e38Q1XIwkbubjI031eybpn+y3M+Yx3TA
4hVMeRpNGzfKcH/1h6h196Mfb9043Qvtbcc83I9Niyf7050ZS+DiRNFtn77ETvJnie6LOsCqH0D5
NPuO7IEdxjxUXXIPxY8eCLzlfHykPNNzDgSt7k2U+VBLXdzVuXfPatieC77w9ahB3IOOvSmiOAUX
cYuNFCUX3CSserpJGKwrfC5lMh/KmKW9+qiwO2XYKpT35uAVxmXV0n62tPVx1hF4FLkzOXwm3Bbp
Qr/jbChsx3xP2LVp6TajUYOe3tLBtFURWEe5qpHhIx6Po81mWuNC+Wc4gU60Hq3PkwxutUH7Jf+2
yuzdOPMWftUoRFWIzCKXXT/HG9P01P4RpOTDacIWAx2TBapziqPFuTgFtzLHa2uTOPwXvOoYRQ95
+tpkuN8IcnC809ZlHMEJ/TYoZLVD8Kb852iO3uJjGQbKk9QWp9m6UG32Yxf88ZjAF0N1nZUem2DZ
8c6iF+iq4Xb7NI02arh2U3gJeyIWznBIKc6YS9ChXiMQN9BhiuuYJzRBDSMvgeUO5NwHVpCSrbOc
nXMtqhsn6O9SPjgTcZcx6wWyvy8872su25sGKNgi7jwBGybg1vjjtOQi1he9LKz9MvCa6VmVdOa2
mIZDM9CrVIhbFSVP7She1+SRm2JydLL0EhbcFHZDLISKeud2vQNE5hzH2f6lv/smrhU4s/DY2TM3
mobx5YNZS299AfWubs/T4t8v3k0cJd9LXj/FLKZKq39jX8fmuYbEr0FKxMMvyMZE909F7eGgADjH
T7XE/LMuBgc93OYRfKVs5QV0t4r66uIlGoBsRfiWi5cyynYBsag8M69D3YM54bQyvRdAW3rLOxUz
GjmOKGxVhAvzeV+r/s5JGkzqRX/hBrqOwsdn4vFMw5IsxYfAiLHGDKzuww7QruQE6Xa5iCY/sUjF
gYVpPeruU59ZU/IGm7vupmMQTTO67PziffQ6zBnK/e3Ddi+VevOUfI3F9BijxUX2MwUAjwVf0myB
2orYp/1JD47PcyVkeKTg9WfC06A9tmSFf5EzObAsP9gdn7rubqVYrwOOnZV4riPMMGJ+iSzqXIzD
2NSkxVuwZIfQ42Tse/8mVZ/sot2LKd13U/xo6uCVH/uUe+rWxRGlWsyCE95Nq4BVV3LY9/3pLoqI
6Q0c5VG8Hrq056mD61cROOwayItYuRP3J+lpDuvoDQqsa1OE+7B5gOG/DemDyLnZMnTOvu2vAVQs
JvVVNWseFe7xGRXNHVqyxI/uYu6XjKgYcT6rw0W+4k0TyuQxELGMzwpgJ0iUI2844aQ39bi8Y4Xj
fD7fcOXjTXy3iTsXrDeRLXczLfKDZJhbgqccA4XtZOBc8xty1PsQoKJfPZWqPJAst9T8rjEpZIm3
x+OK0EuvfNw9L6zxB0X1peNc5zy6kZpN3MCWuL7EC4XhEwxT6Io+WFHfYPxxeSy27vfCMCcIZ8WT
/a+zi52Y5DEb3cucuy+FsvdykKemQfWkoxXQP86DfZmqZ6H1LT6If6r2tm6iTxpufDDtRy63kQp1
GO2FTk4tTpEEb1ZGu1juFPtF6u9Eh/speMTitx3b4rbjbJPW1zmqEIgQPNjKwiw/BUS5ZqlYh5b3
9Ug3QRu/zKaythxI7ib/KiJBZXwK+EcwtLG9sv2BIzNd0viiXVPehln/YOojNbJwJE1s3ZYVkFAX
Q8p3GJqjy/27lCQNgW+kqMYh1bg5L/tqweKyiGs7EYsbbIy88kIO+00OwT/zL6DY1AnZR3k3KKMC
+gUbvo0X3nWT/ziv8U0t/67bNSePLw76Qpu09+0SXO3Yvq3tmSjmfNAGEJdPM3Y93q/mgZaparIW
mNDVfVhB16tAUnmhtXf9/iia/l5NQBkIZ4uo0HuGkT89wAChYiCFAVRGd69BE4h5vIATHoJlO3rh
W90RBY3Rb+q837CTwPm27MLbqsJ2HXJeVYQTyK3kHr4o3TxFONXSErcB3kL3XY7d3tB5wNsKuS/z
N3k4nEc0aBj2Ys7B1kSUnpPiyCMU8SF+HFqmiGyYtm05Xw2SEI3vX62mJ66/hFV5lFF/dc14Klzo
zOwsR5lduwRr5kCZe3jTGjJ6V5HgT6rQryZJQU5z0hZUX146Vorrx2ePr50Nfeolub6alyCdBw1y
gR70bfxaYFjM5p+hKffNHG1AyblGH8ul3ud4p+bUo+oqhC3ggplwNmPn72173Dfg12vJL75E64r7
g+1hfqnNtoTAX5oDw+Spp3VXs+P3qfnumcjJYV5biqlsprKWwEKdfwSgE3sCQGBMw882hOL+bmU1
kxTeCIEjWSVbfsX7tPDZ/pXbeA1O4vhrew1u4cPQzRBvqZ6PyOtpKLUzmPH11N2w2KQ5amIQlWwV
5EpcIFWXsidxV8saJuz2S3e4srBvpQy1Lu2sVUpio4HtuLAGQ5lPCdgKhqOS/uolIUE9Zvu3wIWr
Y/PC1hHMm5boIPZVTJKcGahM+Rm7a4XQHSafc/bdL+/juiIqwRj6BH3g+fHH/KqsYVtzyOXVRUqv
Rm+s96FLrNO/2MhQaReyn2Hhbkvc2c9Omhwt8eD4NPV1qYamzQExcQUtO4ND73O5lg1S0VAPCzmE
iAlMeLC+GqsZT1VPoi9KsQHJAYi1D2vf1O9BFyZbz+W8nryVi//tZvqjAAmzFXa6DRYCv9pp+fmZ
+nSdjKNXJe7Sjo6fIMxxlIbwTyaLTwv4yMkxc/Se8+C3QM7KkGVNDWiu5Y9Q55JjYIAhu7JzSDRl
cytafd9DglRtiml3qIK91lcr5hXmeCbcBCUuT4tC1XFZVZWCiyzx4KUsadjsK+pH3EI4xxTcSdQ2
PNUEpu8wx4eZeVWGXsyx00iRHH1ePrShcpiE8BurnLpFrFXGnwJW2/m2D+L+WhMudAKP5k6izFbg
fbdTAKrVUOQYF88ioLPCyocfoH3bsfD3uXB2oUNYmQXTJmRAqFJsA/6vP65wkDS9cietFGQfoG0T
H50EHhfnX6LNdNKHEWbY9FMH1V3eWM+5JwHtKGb++ppM+prJ9lhMDadoHyNBv8zXkPxWUownvlix
z0rOPJ65D3XwlFUxhA4nHkHRZU9RkjwEotzlJVn9xXcZ1bWNXII5gMw/oEmMgJOFnUGElMWZFT1K
8UDqww9RaXBSZJodQWKj1eFNmYPD0qDsbQo3Joe1tSMTXIHrv1VVhmQaAChQhneIjalXZuG5G5BV
k+bJMfKf6z/QyAGc0ZJU/6j7xYY7nvlvIzW2jg/dn0+ePWmnhMdkvkxJZQJKcn2oPMhobsJFotpn
N2uIoUhz8ApuLrefLlYwuoeouqQ6Ky/lEB/CgDVyGTBjqcKejqZU17YBvZKmMbbxbch7c2MUnM/M
BopfFRSCLUWxF3MC6CN1Ab/H40535BRDNtUbd/aGQ8dd1K6NR7L7VkOQ71SyrB708pjLlV4D/dE4
y7KdFzKa/upyopdLDOm015VldmFjfqe2/NEOlRy+6BnR2eI7rOnt7KWj9ftULCGFXIX7NwZL2fqI
1UOMZuv25dluMYkF7A/bsL0ReYuoPkDDTXMAXXmgoYWRpAgRBDbuK0foX6VrEiz5gr1BfFUTFu2p
2WYVu7dOyZ++aaZdBxLSlnxNA3ytCVKJWOhcLKmn6MvCgXuT4x2N0N/97IN08vMSDA5B9ZL5iSI0
e0HmnkX8ITEC1Iv66UocrblLU12GeTsqy/dmzPyjm8bXqkZI84FntTPgxS7wjzESy3asGOhcz3uy
Icyh9R0E3aJNAFifNdpybLT9F+fGUjy3C8ahWYFfNOnich5ebsOJnU4/TqRrBWchKoXK9EsWMFqn
+Hl0YOYmyJuixmQ5CrUzCaUeFve9p/3vzBkvWUcTQbVIqhQJTjjtvymO/82CfYDhXJA2mOfanLEU
50ClUljJwW3PqLUNbOz4kf0Zs+0xBktP5jhbb17d1A7B5dSNzq0L7lxYwUcEN2+ESNN7T3nIMOHK
+C/PmpIXFouK/lGSNRHj/Cvc1gJtQr0g1CwnABXBC6yI7QVFpOBMEr1MPXdGZT4zn5hxttALK7zg
pm6ec9ZTfjYKLN/8OryA9Z91qDkV/wkDf+PWChC/TbWw1VGyJqwqvipiai5EuXBlsS11ieRTTO9j
1O4kMKu4tBjY8E4PyuFkU2uyt2ODp6JvOS08Rnl9CTxA1z013FmegrIZcc/GdYAXadqbykPQnDPA
E4t7NSF0C6dJ7qT3kbrgAOIY5Gi8+rpDaiMgJGSgqIXHt9FCwAgC86jd5up6jr1tF8pMUbf6AIqN
gwQcMvQXRfuGTHtXhjVQ4Ng6OSC1o8G71HzjPDnZOfVF/DRy8cD8hMpquSQ4ZN9ul2BrYk7wvoV+
VqU3juUtVKo8tP9/E62X7ZzOPecDe6O+oyxt0Jg8pHXfYqsrOHaxPyWzMJTEuwyzTRDKAT/oY8uO
ocA8Q4RtoOhFkj2cWrLv60ko1/I16jF3RuNJqIbcKfb3TrH1Ep1+LARhn97hsFJ2C0wmcD2YroRX
f3iJQkUzilBdnjJGdVC/KB2aF31y097dVhZP9pZUnZxjGrFZvVgV1psp/Mx6TIrGrpDqpdfiAbkZ
FwpBnDBiLW9BnMOCrEZSiDa07vV7pIR+6+MC6/3uscfvA2cJZcmL6vcq7lDBXBZ0yX0X2H8RB57C
rqNgMdpT7Yt5P5pK/KCk6Hyfp3sgcA7GgTqmKDl1Tw9ZXlLtkHbDmfuSsGJCIK1fiTrGgYIBF3DO
KtzNYxRucQC8FLa+Ci3BFlEJwrP67GH+ZVh7r7hNUcfyTZLS9dH0drezbWqGdforR1oLZqdl5gPH
i/rWbjr2xa0lj9xxKGWGSz02YMhHdP8iU8gOBJqc2trVecD/7gk8fPje2pk6o6j7wVbLZrWH45hD
yk3q/HV02NJaPhlDyfwUqBhLL7uhkduHHc2jV1TFdiT8ygG83kwTwaIoGxRqhHgCI1oHqb2RXVRQ
UMxesaKbFsciTuqMRX3rNNRbigiAxDLuyBjOcWlv9fArq5hDoDe+S55SbQ/HZkDnkZ33VGHyH90K
UPk8+rtZ17AQwgdlgrVgfIE2MKJWF1g2kt5+z1xORp6YcozQOPMGHLWcu5edU+l3gnO5l0F98NWD
2/QeDzLsS3kSXPwB9TdGGhuWvNtwkRLKHm8zm5W2IyW5bUeC2SrO1DAQNkTQGq3+xjjyN17QH0b5
15p7G73VsP0vWJN5vjw2xamcIMjr/qexMKgs0crYZ1IZ7HfMrws6oIyKg+WHbxwYoMalXIleSVmu
lb6IfI5Y7mFnmpvoNu0eCrtdO0AAQyUDuaFpNM8N7AEvR+kmRU7tkJMtm8dF5wWZz5gYoYeNVqbJ
iwxddfRddpbpGPmHrC8QtUYyEFHrnWJeqVcLalxRZh9uJe/nzqbuuv1Nel6ZVu7wz9Dfad1IrrQF
6kj60lRivnbVvapjfhs2e5rBwFYLQohSjKyjqglXOYqKTGISdoogslQp+0BQmKZW1PrCFRBzy+OA
2sxwYcGW95fJ8V76uATE45HtTSu7Ws+KXDco8NnQN+QXDZn0uf4MsrWEsURncMhQQNxlnW6rR9dp
3tBdZp/jnJXB4Rk7yUIxfihCNyY1IJ6dmH1nm5vbZAyplYldbzdO+U3eadZWYXrn5IYsFuculaI7
FF0PPGMYKIJhP93Yn3RRpJvadxruS0Oqaup+CS/ijl2IGtmxu8uDRJ/jwn9otP6qx5xNG+69Q4+t
YRx8pjLj3wcBFuKprolFMYZERSgO8cAJzmbb1vBQ92o6fHWm1t2GRfmqDtfXKOA7E6Wvckh+A1fP
e7u7LjkRoYGD8h8fgZkJB9CUltyRLAPKgWGy0zfW0twZKyDd6ubh1skoZIuhi/RMiFlcsiOaCDW5
PRuGPMKDO599V9PYIyL2LaF9l9sc4F0Fb7VigO4K3JGEA+O0QtpTw5E2nG3uWpBcBHPv4FCrPGWb
Bpv2Rhj327gDMilBg2hhzLQyd9f04xlc+5eTRAStOySovIrYD/NCITrkuYyferXCdXQPeKqxgQf6
z7GHvztNwj9hHxIJbJZy61i7Kpjfx+TbasuPymo/dMayII5IstRp/x4minCb5teveu9FyOesgu4N
7ZW6wIDn0aR3Inf+LRxduY15I2RWt0loO9UGhmGu3QgrTXko0vpY9j2kQ1IGRD9riwycHYn9TJc0
kcc/fQJ9I75ppg5uK2zO9X+fao6J2Awp7bhOazGe9tiU5xjztqCl4wiab99Yp2x1WiSrNzmJSevI
9Xy9sFVu1oD70PefVK7/BHiY7CW8iLHYToPs8KtxGGG9sh1GKizDmhPyPIknoxDIaXFnd/DjyVAA
1+LTldG3XxpqCWdKKZMUCxALSbgYVNum65GXPSIiE70DgbjrQ/cTJ+V3s7RPvj3sM/ZLm2J6sNxx
dUf2oAHrt8qAMEjQtXq1YBso1jnQEJB2BX3dGmZKqg8D4AbcJf0EbrLMSJL40z5SsDzm1KI2fECA
DUAtDc6VJrcJRGWbMfolIyO0kyAX95mGtiawmngnJ2sCkihVuassvt4gI9ech95RWLxFpskxtM+q
YziEGK5tl5xUGO6XhmQcpq93U1bfSc2+aekQSbBMvoV1T+TMO1gmo+wzjJA82DmmVXz8//+nU7Wj
5vmxLu1nVznPKBg/BNQvg+Rk7biMhWX1/5R0TJKKrxktclz73R0YlXb2Tw3+Xd8+ZSwKANRwkc3L
+N5ay9/KxRVjE1GM8xczMft4nX6pXRLdFceyfkELyh+c1qMdsPisaXYM23obLTABKjYEQynxlETy
oCHKlvzT//jrT3Yt6FA2b5MZNYRyjIVl0UpayfNtIyzmW2c6hBY1A65LBC+L8BzYNk8r/i72Vd99
4v2UuFnTNHlPyghy7ZOcyHF6fuFvI4ntrk5JTzbYDHlxIf4idvIo6IZQbduk//SJl1UJ+eHWxZaZ
+OPP1FgvfZQlh/ptiDND99qVLMCXnyyMmD2QlhbZIKlZQalkgqkY5X9p8XBW14yTMvuwQ39lZj3m
GCCxOOUex7/NMBDtBKBx8cZR7QC8ggUKPAri7Zrm3itxwr+jTh5Szz7rfCDczQGmltAKnKH3SCJj
GspNpHalz6sl2Wmf1suAMEITR8c2YnBpprDcScmLO1gvKS2fye3eOfHUb8uR31kU6hd3xEC2BD+2
JR3ULYjjPKvk/KkVWVJJXG+jND+St08BCqq8dXOGy3kQ5aWd9HsZvZTKO+dVtSnwqc1+xtvOFKwB
CYXXaKBFVc+7pWUSL0zzb+iCd6GOXeze84kuuSKgaHyMbRCK2V+n+3o2HD0GVjRTLv66tJHGGn1v
iepzGs3rFhIcmjUGRzfAHJVPUNMXDoODq8w2iDkkuyOH7UTF6FFm28I19QL/vZs8aKquV295Ixnk
fQcdk1cXuh7P3H6cNy4fif2wUjuq6J+lzRITrfNFQfOhCmVG51idfLJ41yHLkc7UE/p0F23KMeWK
17O1bZnZl0bE2BemX8fiWdcphiGzzEe/AfnYBVxtQ8Pk7/lInENykQVnD5OG7R9lFw1/+vUEJvZN
Yr3aEefAKmkYZYR71HJaKR24OmLqaZBmsg2bZZLLov63dJg5ylIwzMv+2c+xE2EYONbGvYl4qJOY
5JtpY7453y2I+pW7hfoWEKIThM4mZHFegPEp2Yi2bRoeGhiYpiE5Vci9gebgJvZ95WEUb2ILXpKh
rHLQcFIaWLKNjfai5bwzHW2xnAVFWu2CpIkxFn4W/csiOfbnuUtizgF64BJZJQ3KvSbRUKsSqH4P
RaPqagwL3NONV5+FoeRZK7xHVh+cGK23quRyLDx2IVMGryhRbIwmjVrEKo5MxIp8UyEGxmqeXkMn
CM4Nw36QsZ9mRZ4tOF19ovT9UGU3/Wg9ap5jh9y0X26L3CYC/rnSH+qLQc7vM5ffl11zYhXzkwrq
+hSZ4NIO9WqwvqtqOzinCJgbWYvLnPCsahLVHTkfHq2OTmhVseS1Y4tRgRaoQkGnlbMX7Jeex5db
mI/IxtvqB23yJ6rDkAU+MTSMvzuZcXukDrTjeoDdMXFlInnZd/AOsq2pCJx1ERUW9fS7NBz1dNze
DxahphxZsw7peqypm6ly/HjpoPuzN8iHcB7rpwozGiL+gIR1y6wDWd8GhxwnpDz0gSf+vLMrSsWW
5oPdFscsN2RnwxF9Xoh52gV5Rl74VBd2f3Dc8BttnlhDhcyz4YeMxa2c+bsSKRiUu2BTY1LYEJ85
spIk0bofE0ozjN0O2EpYFi2NwcclabXMGdBNkhwd6QPoE/ZHn7gWzoLhvMTd32r1LmSnIGPSrApQ
v0G6gjonTknun7h2OM3MMVSCZtzF3JVufsp9/jp0YInD5Oh2+Pl5ftEl2ubem8CpOVjcZnYqZ/Ta
4R/7nAUPF9hHHrUVpuiovGq6dcNJ7MumPurS/V3qhVrAkid8ZO1UHjzaJS0unllRjYn9M2lASfXk
3kwCu6+o/saqmTbGwEd2CR06gB6lSBF+ZsywCRNxK+qCrtvm0MgQa2zeI3pW6aUAAwJGmURNEwTP
UtbtIffMFk6JOvackDGMRP9y7rTdoj7crKuOaszXj8yYzKj10CgXaXTyskOtXfrBKXjA2mU52z4p
6al1rfLo+pjdWm2KTQOALWRtTLMvR+U5/CFYVY0Cak5Y/HBVgQhbRp791bKZlQd8XhKCU0x7Yppw
3PclN33Pw6XrcfBzZ1MFNJL3MAzMljQ4bRlWYFjjcYtL0B0525Q/YccZxq1mCgGSvCf23ezjXH/a
A7NROiavSzJ2x5RaLsnupA9Y0qZxc1OSo0tabLJqwVYwz/O0mVoac3LruTBsb8K+dY+8e9ADRbVT
VId3ZbbcpJ4gNa+WM7yXHWkKelGr6CcLX00Lgdq38W40Kr9X6fhcziEUq9pBfsHNWwU8l5ZqtWcW
5VcjupsxRZERJZdN62TgUKqHpMDT7kRrlD5xX7SfHYw7vw6V/1MK5qU4x5HpGTR7WEwDZTVTxoWJ
BlIuYOskYm6CZQD30z87hpReujSwBFg6osisUbsh3WYIdQcVffDI1BvB6EWUhuXUUOWbKOw+pOH9
7Uoe9b3w3xNti0sb4MdzehzzqfPFu2pvPACe0oMhkCcNXiosc4WVfLSKk1f+H2PntRy3kq3pV+nY
14M+QCYSCUyc7guWr6J3EnWDoCQK3ns8/Xxg7zkjUQxqonf0bnVRLJh061+/6bfSbYp14a0HBX3S
oYwtag7ahOO67GTeQPxNiPtWgLmiUdMvCF3M25e9BUXM1qaNTxLqKUq7aT9Tha346YPKIWFmrCd4
e6gf0BDTHiOWIYcJPrbwl6eHyvG7XcxcPXO76pAoHyzQo/pFLXmda+fBSp12o+aEnmNob8IA35jO
IHxVQ1xvgzneePhzjKGP/aNj090LutskhYWKBGMsJlwx9fdRAsE2XrGtFaKNKfDvx1CRtJSy0dhd
+FKKRoFXGsch8ImhjxHIEGsY1j679QT4kYxEbwpO1rjVU8rVHbCjdysyylK/TXn6IUyf3pmqXTWe
+54e2NFNLPBtlyC2zN101dLFq1N/N80AZ1OOpsJNsmrvm5u+mC4mD01fkdsHR3TDAaOTq958bOec
FPQ+h4hfsIEgxgIC0MUWqyBVMqNqgjobwqmwPPg2YmBbpdUPGozxRgbGXg0CD2APbJV6yN5TO6DM
BiyOInWjG5wXSkQA6OvhU05XoV05R1iU/WGe6pcY1gdepqmxngZqu9B6AIGtYVi2rAichftWkWVo
rv0pIvHCCTfl0MJfJ4dYGtrnZ9LruWj7bQSzW2Pc1Ho8T8hjRFoM+UaG1qcsLPMNXUdDOx5Bfs3t
SMRag8MMqRgkY2tYqHPavkSceo6W7m8MUjrWdep9Tnz/a9DU8blsyYoIdOgfIqPEAQWiXGoTiIae
DhZfwQofCrBPxwq2c1oADfUU6E36De4C9qRCYN9gj9Xecb3vyeAcYqYj61JzNZBV05kpdp4GPHpa
HHrdeafM5juEq06hi6uJmiJJh1FjemSY2L/NtbEJs+TenQRm9ROW1EX4re6h9eVJj+0Ysz01lYeJ
+Hhw6lNoD8H1OKPOnjnNQsRL2afICQoS+s0BSpisyK/swczWYwhw6aMHONZji36QHUyAZCHlmzBN
gL024JGw0z2m3m1p77XbZ2sFgyu18X8Qwsd0KAekBptwNC6tTlkjKqUhiiIqeXIsDhF2J4a1o5tx
K7Pic/0tmr1dINGwNKh0+77cZNPt7EXRxoVYvhY8TTfBUyGIyIsL8mg9l9CX2JCfmffPBIclnKrH
l8m2yW8y0AfN9Jc9yyjPQ4NDqoEjREIDKBHzZV7rdfutTpXcKqe5t+P8fEbfOXe01pEz0R8kWcz+
aiET3bhNgiu3Md5O84XbUC8W1Yz5XQqZaYRvbWHAWASWvPOo6u2QUAcVq/Oko8CM7OGiNXDElQsl
e1LQqCkrWzKeOSt2UNqAMLVYLb4hhvieLcg2Qj1sdtKvMWpwyA7Y0bHxL8xjmKIh3EyvBYXJY+hX
jSOdPZVG6KHu8ppqPrLK72NNSxV8FERM5TeNkBfVLDl+DjAxlhomhYGJRI5SvqjEvA7xUrWt8Rrt
1ZOtdMEaGKItVyXOdzWcwQFvd48HUzT9IfOtiTl9nXZQ3mcDAU3r2/im+tDUW8xMF5qYGdc+ZoHj
tkqcFgJpeITjip2zXwCoWy6qgaHG7h0GtxcQ1mNDee98nltmJTlK+RrP0NjCehEnwUSxPMCYI4wm
KpptXLN8DHMDMuFmLBc+/U90dltZw5+qKhDPNuQgijctxE/K6HIcyA+EJaatOthNZfuQVDg0Iffs
11nN/xoa8VDTNwmbJt/0Or80MIxb1/GmgqK2hlYdQbZgO4q8rDk3wy35w8F5j7s0K1cNo7HDJa0G
2jGiXRmw+nhONuzjsL2ye80ylTswJx333g8ySOwt0EhXYdsy1eN5IvS8d0yauyiRjbO//vFf//7v
//o2/u/gpbguUhqNefPv/+bP3xAT1lEA7fDXP/778rlvX6rXv/M/P/PmR3YvxeVz9tJ8+EMXd9v7
tz+wXMj//FK++O8LWz+3z7/8YcMm0k433QvOVS9Nl7avF8AtLD/5//vhP15ef8v9VL78669vS2Gx
/LYgKvK//v7o8P1ff1mm+/qM/vOIlt//94fLHf7rr1VdPBPp9NvfeHluWv6y909bOJ7yPM8CMDI1
v2t4ef1E/tN2XVN4toanadqO99c/2Ora8F9/2c4/lXRB603HdUypLOevfzRF9/qR+Kd0tQd0ZdsA
WLaSf/3fO//l5f2/l/mPvIPeFuVtw9Xwi8r/vOPlzlAX2p4StubLbEsrR5h8/u35NsqD5af/Vx/o
ce41TT+7yTZFTzcndotyW8yc/hBDIL4rFxFvJTD7VTGmMe5QUqP0CU6t0WevNHt6/GGJ3GK4KULP
Ov/pSf59vT9fn+Dp/Hp9SjrcqNAOzV1PafHr9dWIdts2AqDMsrqjWdREgB2UOXWHC0AmC0oScnj8
CQkbCo/n1ihPWdVsMhuLXDMghjGmcjJk0+8zU1+9Xi+AKdpz6SAA722SODK664mh17ox6rXow4fE
4RDTu/lFa1f1eWBH6z/clPXOTTnmck/K0sJ1lpv+6aFnTqFmTOiCVWG6hIKP/rjvUnEB/sO6Nehm
O5pjuNEi5uDshPD5XWedV2Sk4flvpCIg/lk7HDcajSUw9Xqmq2fKIizFMdXf+vYYnttO9/Xjq/59
qCgpHce1QZcd01Ge/vWq+6JLgt7s2LOnTa2maYcAnj3EDL4lPsLABmrLJrGmjoZITmRKGn5NQbwd
SdiG4w1rOxP7Io5uYJ3+4cLeGSPSE0Kb+GJycYJ59PPjhOaQTxzYMdDphFqEB2sxhheWGc9bNetD
0aUkknrWvGKwf6WP026ATVkck+h88BdermarpyFKdU9brgWG8jnr/+EizeUqfplpStqWciTVh61s
8J1fr5LeojmbuROsbDuYt5iycAALfXirM1Qvcpa9/FDYAKxd8IDJmkfHkDFAY+GqhpZ1241GcKg8
2HhtkyAhn4tPQeJfOjG90AA7SIU+d+3C6MLlBwmy2aluHQLUIFPNwyPaWtChEW+50rbqPZsYxx34
hfumm2C3A0ncjOuXeQzENo2aeZ3FXbQZZY4nxoLDm1o3F47Z7yzOc+tZyvQaRfLflMdKjxedNq5Z
s2C+o8/cq66kg4TVGyhzjk2HLqmCZ387TSQkSzTKvhqtE6+SWr5LTux7SDwFNOcoaRw8Qw1/242l
uJqoPY10RgoHX4gWFQCzVdBnwYTCx8PjJA0OOW65aFuAy8PeqEmpHMNjJ4tVPIuUAtlODjQykIoS
Ww3JDn9tQ4pzuDoApTVOtl6Md5o9wCNDTLTvs5rANfPRSmHfGC6uEyjsY+5a1OQVTERJkKkUqAQq
EvmAR+GWX7tMpheWPb24xN7v0mQetywYSPyw+wtoHD6GCrqjP/snTfto+4dBtYyZt2NKOI40lTRd
4byunj8tJPXYxWHmmOR5wkTP4Vymakm1skEAJ7wl/DHOeQiwnfpijDaGP34vBkidSY8B7MeXIt+7
FM/RwpaeNvlnWfN+uhQX3DEL3BDRI1QOkx2RFdvbMdu2xWBZpxTaHB6HctsNM/zj0H80IlyCB6+A
bgliizEJsCoycZjgUzleTsWTyzmHzIeGqDt408bAugfXgeZUyfpegEnMQ48oj1ObrhSFXtXgABmS
axHj2+XEYgfr6/TxXYrftktlLxsmREHPNvXrweDnu4SeaSUoPxY+EzZhE5jBNnFxFkpl8oRyLom8
4AoWzKNXDoD6sl0HsKruB4cDY4SAWtm5QThJ+JjXtXekiwMkHuLrUjpE3WaIsJI2wK7NEN42zc21
9PLhKtFoElofAPTje7Hs3wePMoE1OGUI/mW/2YWk9GqzxoIY1ZKXXnRdVp2M28GhzUudiiwJm5fw
4LSnROt9L6p0F4qUeL0OVK+FG/uHq1l2jzdDWVmmJZZd3nQY0L+OH10Mo+0bEQSd6qtlWd9lqCUc
3/SKpZ8EHeE0O6Q29JhTuhXI+jCqMnA5n7sUIP6hqYrwWMLdwbymt1kI/3B5LMbvXJ/2lLTYA1nF
3bebDP1MNzFKA5fiT05Row/oJIlAROXpkfz4OZanuJyfHNmFe2xr8BQFUERBn9GWYwV8ii31rfOz
5somcmOaDNpZXRrt5ykPr5inZGB1NfkZtBToqxSPzPVvXW3gHeaSZtxTrBk+YR9Jo67Dhkg3A+Q+
ME6VPRZP38sCTzOzD05zqoLHcXRvFB8nRUG0t6Z3JpbQiAGKRhCmPyYXit/UoQ4U2Eg4817Vc3te
huAulMFnNe24prWTvY40YCIukH6Ft3Rl+Mcq7sQmBikvWqRsrl+QQpBELsfGMUCK13+1xshDEXDH
VyXHYqoISJ8USvZIKSZMTITMVGIyT28GHzaXcr918JwOxIU51dMhLjFH6vtvsZUHR8Yb6aJsW2s6
dZxHF3jVlDjbwKU7AaTd67Ku732PoAvt7cs6uzDpEeyFY7vEoY8D7NP+GIfpJz9orWPWhHSng3pm
MF/bEAlYmKpuE5fKfITkq9dOal+XBqLfNhPiIeE0u9bSWyWOiwVj1zeb2tY4QMjJBLEYS9QrNQjR
Er6aVPk2rAb/KYUeh+ZhV3idJqah2EjLI8TJa2BrlO1hGmHXkTlRKlLY6vlrylPfpqaHhC2HLymi
PabMeL4OxoOjcV+ZLRbsoPw0MJjOnKQb97MF6sfwumNFf1i46K7ZWqfOty9gifC9gjx3r+Wugt7Z
lZpDRdaYzV7Mi8TVxQZ6U8eSfkHe0zGpllwDs6cJHT8D/6AcHGFlQmagCaOqhZCO7GMIv1N1Ng9j
QcucIw3SLDc40c+oV1ZWjdd10OOEO940y0NzK/UJvd2nQDULcx2Gf61foHk2h6BEKuvXTXsBU/0a
rx5CJ5K52Alae7aE8NQKizALunQbdxiDzZwYPNcABZxlxRM68eFFZt4hTAxyYGVENPRswqPUPoeb
8Mi8PLUkN0hWp7M+DGC46+FHYIIPTiZfkgGlkb75IiuQe1/P7PXj0m7sjYB8DIx9fZg9ZJmk8WEa
KHjAsYqj3buKqjpags8FRhg+/Jo+RQFIoVAfdEWPvZxbRN5BjeE3N8yjtbBYqzz4tKGzV76pcJ6d
1pnyNart6kfShAeawihciv7W8qAjGdo9JEYHOJLTmvTitD0Ig2au70SolO1L5YdXObUKlScF/C/1
+88llfXOTq1cFn5FvWdyKFs+/2mn9h1/zCcB9hY4eA73cOaDDKWyV0TXtPPlg8N91dq5T2KibKOJ
Xn0QtTMEy/JPhZD1zsndYTG3hRQUFcJetqifLqWvPYvNjkV1aEy5LcaYM3w4QuK2wqc6j/p1Xaro
TPoYVwTAxCtB2phWHETzrLnOSli0lTvsagtmiQyxwjdREMfQ7z9+YuK9es22JPxzjxL5t2OWghsa
DTKj0ZtB+piZE8hmMb7AfSXehGQ/yguLTfbKzTwMDv2ph873AKg8f84gmcxtwfGxbl8KxCUrDDy7
JzfjxJNGdr+vlHcXD+V0+PiS33vJnAulw/B0reU/vz5ZR8H8GStJtVEOi5mUL/be1F7Y1XkliJoK
JzzQE5UY6wbR65mFSwPDbclRD9Lrjy9FvnPOcD1ouJyaTNs1TfXrpfh1mgaRGSHspoOMUB6PXBGY
17T4CBIReAnRbiZehI5w72GlNtrwRYrQgbPHJgY8jALAj/PNKCz/GAs2hf5LgNqcQMyRxDny4fJC
XhoYqILhExFOlVEcAUJZ8Huwvn4ssPFtU3szqDw8NBVEFCc3Pxl9bj1Vw2MTwLH9+I71O2cFilHu
1AP3gSz2plIe09yYiB4MVgJiKp322j0z3F3fT6gV52re9BPlZ9dG5QmTMsjt+VBeRzVG+VSihGji
opGj0rszG/cbu1N7H3njJ3B+9Lqiju9CVd02qjwvrcHHPo7xrwSWo23cHFqat3HkI9LTI6YKkDFB
xJMTNHiErtjgFJ1Fp8G1U5Io4Xx5Q/s8hgEOUFVgX+b00g+DO/9IkwD+G84gjoWbSAeub6L2vXRS
fO689rpZEpiDzkBwW3T+EVrouii7+hjM/ORg9y1RupnYhm16XsyoxtqUmPGs/DZULJ14XaqbBoyy
MomN8crkQQfQUiUGDUBn5yC6xsqS03Mp8J34+LXIZaC9OWK6rqWow4ExLNd5MyeyoSykaOhGNsu+
Jckl7Uaav1mfkDBNawk9hXEelPi31hqNR5QPP+wZ9YeHoX0qMAUJcEOYO1WcBimQ6pGslil0Mirb
CIetzIff1Y1XxCkuZEAyduiRg3gPMOSqjO23zbEar0oMHXsccxDYWUOr8TIo84sugbstfeMPZ3z1
+6nalo6LbzlwlsUZ/82p1dOlgaoOispshMNZm8hmj5Dldo7Mo+zL6LrOIBvQqop7grncOXdW/dLH
sY0pfQxQD9fd/IQTFsac5CucIkM4cJKwSB0iGZ68MLo3AsCMtEeOOTQO2sRZjddTz46qpwDSdYf9
iULDAowIoK4w1Cky37yeWPgvBNwIMcx610QwoAaHHo4oa4vs6ABnDPo/btY9FI3wj5O3LevoLpAG
JiOINIfaH9Y56NKmzdqTb8Ec6YogwBrGPRj4dXtmSocE/okz594+CdF61Lo3/1AMvrPG2pJC1waF
BT21Xh/+T7uXG4ZJWkUjzL+5j9aRxfGEYBhUCLBpIDg1O8MY7A1nI8Tlsg9WhpvQ0h6aOzkxED4e
3NZSH/06uLkYwUsGCtAUKW+20gxGt6gr3vSETP2mwqNe0/pJS+ziBiOghm7IexHkyCoKvNIP1yFn
FJrjL5mHF8PHFyN+n2lcDIPOZb6Z4NdLGf3Tk+kg/aOhC9nNlxPR1MTkbLLm005lVkAq9I9LowWz
V/quAnOQCKZD2dOxU4gp70xrOb8bfsA47I7ZSMGpwpA0ktiCWzRW/rGsTBZ6p3nOGz/YGSjtNwac
gjihJPnDrbwzgxacHVRDLy/6dRD8dCseXKYOa2wITZjZefm+bXF8weqrwnHEusb8oIIHtDJbbPqd
0HQxbdDneCTkj4XDSulvyyLGktQAdPTgGpwFUhnHKgz9tRtPN4FsxGPPhmi0udgaVk6RY9Q/Rtjs
T9D5P74V6z30AoRfuNoF7Jfm2wXQKY2YCCsQ3Gi0zZVIydbytf9oNyN5r3F2LTC02OaFNrZFBCs3
cqftZMXQM8MRt1krjwjl+06s1Wx11RchiBmKA4tVroHbaaI2BtjGY/U2T+5z3fZIWUitypEvsN91
1y+OxAYt9ZvPaRkKstntjEmCQr9PTHWLOJKgdnrzl2NLH7cYsTacpn4XArCxbgnnQRm47RE7k2ap
c+cbzKeZQBe0uh4yn650z/NqfuoTQpX9tryYG/GFFNn6TqNWoeW1qQevuoMZH6/ZI2vTzi+dGUHD
CCURrS/VCCoMZMiCQgEA1J1xgw4pH7pFA9mk5pOhB++sJ7VL6NrcVgqLXWh60mgSPCzNbEd45x2R
R9eeN9QIsUxSnQqozTbOEprY4DrIp53nIsDXLYWUk3diCxd8xh1witYJVEzbBklUFeQeGr2Qu6rZ
vYwayEN4NaQQr+gBiLnLvhi0KlLoiAe/LeIDSiHAbCTYbTFc0WzYAj5j01/ZXxydUecnGSzeBmgt
CpF8GLZbXec+Pr95UCuo92W7Ww5DU6egoCUjZN+0euhM/H0j8PJM+/F5k1UP7mJfMaqx+MMx1X1n
oXBsbbou64Wj+OfXhUJnrrN0+TkbWjRiXVQUhL926qTtGLVBoqE1UxrD5L5pGyyvS0F27Gy4R1/F
NNorzDYq17y3ZwZw6stoawbmwdaUzTrrSRIOidTJovIgJOquMmy7NbTRdvCmL1Eud6FlituAqOUA
birdXtPeBWmPytPMvFMExIuMERS1Sj32n3H8EeRtfGMtXda4c9tTZuzrhaJhj4wM2KM7ux8IyMDf
cIBceQ5WetStTbIWZd9VYEMjdLBISQIz/+rIGnCWfJjS78vr1g1J0gh1fx61LWLG3jD2/tgi1Kg+
dYVXX8B5CjbE9vTQ74P7ebblbdUtz2vG8j5sjKexGvEriIZ6Vw9gishG7KOIMOOOcbH5PIVPsx9u
6rSfvjiWDyfAR60dLsRK3/fS06jwN3Uz61yCVX+85ry75CiTk79rsUWa+s1OwFIf540QwGblpIjl
oawOgojotYgWRIfmwR4b/VSFRIjo8BT1qXE1NaVEm4nsKEuRhFspVof1VBxw1hmJudKKoBdzPoul
GrbDojjQsDLXkg1gq3D6H14QYvsbozO7P+wF72CAtuPSsCPU2aKFI95UznVmjH1Gv+asadIIQ+v4
InLaT3lcfG5tophGiTaLt0DgV1VHoDJMtrlBc4Zs88uEQPJGNdghagMP3gSnb+Hp4goB3Y1riEOz
vJ0+1TT3VPocWFBrpnYmP3wsh13REeYUjRRy5AT2rfwq2H9yYU17b4Yx43f6s4GM/ZC7rC1QSXD/
SfJbiSVfmyl3l2B1ySl1VvdwdbdVLggvb0cJ+9Q8B/zJbhyvq9fs5od60uOmaNJh8/E4sH6f6Ir5
DfymbeVo53Uh+GkbjUJwsiamR6do2iLsaC7iRj0Fxpyskz65RxV7NAIw+95QFz72f+0maoZ7uxu/
JAYXD7d7+tN2+PuJiUuiW0hBoOlOvEV0CXzoB9mjLR9l+Ijo8DEsQXTrYQCdipAvlGEJryXJWAUG
SCIGWRSuh0ZhTEsubHD+cIKTv/cWlONYS3MfQIRz05vypPcNtEpJSlfYApjjghE62PnwGIBxJWhW
sbU0/MrccDfdao5JbVhkkRC28ZLLiYcx/PBb2lBAt7g1O8ZEqEA0344gUze15Rxm0gdSwjawV0nj
TeBnVCU1lriTIQH4ZtR45LD0eWNtHUxWYoHWLXQJE4bm0wqUiXAxLwYsxj8eGPJ3bIW7BlxxHGaV
Mu03O0DrmHrqXdABRd81qjCmcZV78Jyo27YeaTmUiEQaLuoS1r1kbeRZepWH820Hs1wOZXkokuQe
ylN6mQZYZ0X07g9VAk3Os2Ps32cOGJ3CXxjTOCyQHsFX/W2CHdMqscJdaHf2qvamfvN6e3L83HN8
+sMm9w7KxS3iWWG5YFNLIfbrJgfunEcFtNJV7esvpgb+nLCYGmcoU9GCaU6zurD9GCffiu2+nssX
T9LkeJ3fRoGxSFCxbdVe1216sqKNeKO6Ilp9/CLEO9NBow0wBe7rrG/iTQHR1DgyeD2gRar6B2rY
XWiq9ACZbTpb0jUCneAbE0GhYCbmgvC1bhrvgzR+tJbWLeXXzij6xcRlGFdDYsNgHeJx0+kbMhj1
LnXJdBg84zMb2vHjK3+n9NGsK0vrcVmZ6Wn9+nzNQC+iWyYyXPyAkMwZKU0UertmQnHh1EN+lREH
6+LUhOSv2jHr7Q3kNjgKxVGGtfzDRH6HKMH1uKazdLw1L30pKX5a67IIqZ+pOKB2Xq1JF/DqbQJD
fU33az1jrXJuhPTxB0PD5Sb3oB1wyNR0Dl5Lm9f2MmZv5ajT7SuK8IentWxSvxaKmssT+CqYwqYR
+4bxYxk2IZmuTdtvIHElhOLppdh00rx9wuoJmGrCSgjTXzylUq84dFtZBQ+Tqe4/vo5XvsOb63BB
U2FAcd/86814cyYzVgMigzOs0Aik9OBON+FwicHdvDcyL9+JBm8ftq8MHXNI0gUkSkLcaLsOM7r1
yLTkplHtLQIEsHm6tbvSd7fdDLtWJSPqe0N5u8RDexHQn9iZ1qPmwKPnnNSBcjiDq0U0WYXgEvZD
BoV5+GQYBuwZNcod6u7z0g2Kk9loAlOzhhDpjOjtPLPveqR803Jyt4bgMk/gA7rSxRvb70D58vLe
9ZVJ1UdwcOw3SOaJC0UXVeJX10jj2Puz2H78JN9p5OLI4LGy6IVN5r5lAcD18CNshfDlzonDdh99
Lcaj8td1A+AGUFesbdwXIpkfzcFEbjIU1z4Vx6ZqiIjy7aT+wwR4he3fvFogEVIK6JAz1OXbCVBE
DgYmsBTHuKc5lKCubrC/9lAs4zKIt5IgCzNdGMGGuazZyVSgnSIAMjbRYGWii74An9yWkfMdm/7h
QO2GlH+2NrVhk/pdI2DU1GV0X1P/NOYZug80+fvEcK5r1tKkI/m7ncTeKaCmatk2ED1uyYJwb6YQ
JQVS4HOC/ORmMnT4AMM6R5lUPNsepGS7KZubDBbUSoo+2KnQydYm7hjrj9+Z9/ss5F0JjyQJKZae
8pvRH0ejNcV1icMICtGDMdv+qbWs6GQqq5nIh2LN4KyxlCHZ3Tw5dDwGm2167A5p1dYbA5n5Adzl
rNF4Ci6BC0UdpZtqrhexSbPyxLPbI3bm6OKs28n9AThlHczU/SpzF/tMRe6iGbOphpGElJp0Tx02
/Rd9ouMLr7Kcrd8s9Xg00ptNtbgghjOs7fZi1M0JplG2DxMcaP0oy069ORFdTlwnhl2ZIE+Ob4xB
ua7aeH6cgWR2OmjSdehO3xsbA3rRXTeNdEj3sdbSnmCPx5O/dqzWWYVt+5S0mzIFaW4dkZ2VdPBO
lmgfS9JBysQhw8M1zuKV4Y1HWTnljY7KtXCDRxJzbRQCrqSPCecmynHbdZJoG4fYKKUcImR8J1qb
FCajOwHaQGhwsY/VMf70yedg/oqyiL2rqHGtzz3z/D//5ck/vHZr2Yp+nRkLAC0sdiuOAlA4f90a
IAGIpFI+Z7zQK/BrB3qFpb3To8gviFGaXQLw3NtuMjZ+G4+XdOfy7SA45qmLILLJ1w0mb50AMBK0
UTzBIcvO89j99vHgfKdoc004qQ4sU1Zn+y1VrSBkEdvyIVj1wa0Z0r1w8++SkJyoJ7tW4Y404Dh5
miEl13XLWTHKz6Niio4u1c2SoIuaZyIztCe8mBTPZryLEI6iB/dvsmLecQ/l4RUYdDMUyK5ocC5D
afPxTbyDzoLwOzQWOVx6EFze7HNhw2rYdAyXfEwQvBjjQzBB26g6V21i4gNQq9Oo8+fFChcsdJcz
k0YUnti80Tb7+GKW1/rmtTsL8gbNVnkKCuWvrx1Fejp5JcmyUEhWlddsFe6NH3+FdK3fjtJaLr+b
mkZ6S8X95lt0hWV/EhOOUFZ4HOOSbUE/rwvrUyOyfts1GATN07ewoW3qmiX26E6Q4BjGLmtn+hGK
3LySDdbertcd5ID2zhiqrZzDr6KgHioj65uW5NukRvCMzA4sswxCBjLOnI0xb5KCVlwdGmtPFOYq
bivCWn184J3vuT/e4ICApQgExLm75hXsDMreZujHDcYDqKXneRPL8BOWabgjPlFqJa+W0xRvlCOe
RhBoje2Z3yBLncrFvQ+zYlLit2VqIfoajO9NA6iFWzzpiHSTU+SPpomkDWNrY2s3zT7FyW7bobU7
Kx11w8qMxcW0d5vsbtA5HnohF492HMQaQ45suCda+UVMDdqoBpUUHWhSkR31TU/kkyF9O4PJyr5l
B6tEog3IZvlVlusutdBJmTweWpVVRbcIyJp8gga2dFncjVm/MdC6Irn10XWMqMMR6z+XbYuEqkF+
YITtyb2P6ERvc0UbG5uaW3brCa4B/P4RZ8IywYUrqV1Y1xSgobSfmsWJwarGg+I5tpZEs11gQCtG
88uUzmoXVPOZWS2ZsOquZnDgNzdhp4ntwIRjAMxqqAdgjjnNiU2sChOag9p1k76sdHyEJi7OcPfO
EV4EX6BN4K9pXBi4F5zZJQ+HviEBt/T3QK2P3QD83aOVhzhJnDB81CEHTSNqHQ9xIk/CpHyaMjxs
7Dq1V+24mOHzp2TSLBSYb8eOc0W75zK2i27jx9CVDCO9jKMUiCCS9YqA5atQGM/w605+jgYbN48V
p5DmTCEwao3CX2GdBgekWfIgsrMp7w5Zw6ZRZp276YP0Kej13VwmR7vCyDcU1+mk8FCBG5J4P0iU
u2GQPHkud+tb29pj04qxpD5rtXwg1BPJYpbloLHV96HxekwhtqEThuu4hxYvHQ/+UPrJlOE+zgig
N8weh56iFKvOwbIwfrZi46IauNXO48HNRv/ixP0+GdmDnYD/x8KcPvawWCtJ58glxToRhD+GuuAB
2zl2/6tGBxci5lOko+gVJR6LYRhcBVb8jPvKXeRn01r3wIINr102DAeefL9S+maMbL7FQMg4usyX
Jb/ax80We3AXCtssv4tSbd2xPnWtwEYvEvNKDyg/rSI+YY1GuFv9JZyRMLW0lHTqXydS4WScsW27
WANUBbgr5uNGg6eeAbBwNtv7IEbtYwmKdwSghBE6SKQ44+/1oL7OdLJYeTtAaQ3K7HVs7ldzFeQL
nIuxo0e5m/tPcwVH2pxJFKtyBIh1RqeRFOXRAhCZovvX6cobJKxIY5oZxjDPyTf1Q2ZSvuR9DFH/
w/MxLtI1T7x1YS1pnNQc/xbrg3smzyWDMNjopoRDYC8xSuT+YE5PcyKtr4KqfS6hpKzr8QXeMY1w
Cxwfxva3eaBZCz+rvC5a97uSOZJHJ9SbwOWXywxT0yVuDF3VWa2SJ6PClYGwNwdiCIgLMalMSo/7
UTIgJhU28Vlyo6YOWxtsPlySzTDHzFlu06cs5GvxBNyGSIlXHvboeUA8SL9kl+TJjTRxRpMlTVFY
MCiFZ3Qyc7AeiT7j8BbI4jAmNjfjj89iyWUzRfFJO9lpzOrnEXD5LJKfLKN57nCGWdme2Ki6/x6U
rFiNmC5zVqu0QFTg46sJgZiEi95+UeVuVBjt5GnGghkkd2ZpHXUe3nlpcFe50l6lRHZyHGRPjz0c
d4zyu0nQaaabxxwrsN41wJ1IbDiDOnUuzIjYBO7W1Dz1eObs4GNI1VjGY1VKTMw0wFTpGjei1ERl
sNxmk87WF2VhMHBNF5PDeeWIylpHfswQp+w/6+jt29BbeKUO+1CSpxiVbP8PSeex3DiyBdEvQgS8
2ZIErSjvNwiZFmzBVMEU8PXvYN5mInqmR60WgaprMk/ir8BjzS7KYFy7RVbUY23dNaIZMCZwwu+D
SLM4gYy++qFXAFJzcMv0wS/J751wxRg1a5elemqVcb94eMvbLul2hndnDNBbpJm5eGPA0RTzivAl
1X2WQdyE+gfaD6zHDtHnSPDQMvCwWUV3b4TybwUFJqYjYssd2YCn59olcdWYeVKLgOSJsn+WHPib
MWlRDbcsF3oGRHQ1P3lEWJhT77VP1sviGdUhD9/aIYpIDEXXADwT3zQhPOHsPNW1/Y59wNklKDq3
dTddWhecyNDs56gIIJnzzEgfxEkIMaRuHbJSRjbmoY5iB7yxnULcm/jrZUHqb2Y2l+XIh5WuWG7l
vhlS0Wna5a/QIA+ZEP1D7b6dTDC4fBUQn2k6nf/7B3+WrSonXhZKlFV/ZEfo3mA8rIvbZzTuP364
BgSCR9+mWAE18k2Y7t4P8YU4S6bqZslgLqHAm9nhLXi91+qR6PioJ34Vzgd+6Sb6o4E7T2bynIU8
TD2aas/gLKhMPtS6D28tAbOJJDjtKdR12V2QmB/SBCfmBfgyjdH7oH2k5y+ZFZAcwGXVvnkexJYZ
tTl6VNKyjLDlXToMxfDV1BkcEt+zNqTqTTuuri0bvDWDYmGNhEWPToXcgai68+yO59lKCa4Jd7Wk
iO77hbGyWwDa4xPO3ypBe5y8hsL8lJqH0YKiwxexPxLe7nBWcgcL5MulEzIaiUEJXegYqfcmQS5h
zta5cjUAE+DHSnCqtj2i26Fz3noxf0Zk/e3EnL5PMn2eIQ9uoVwimuDFNhNbcc9pPi6an8ky26P0
M4AGRUpP6abYcQ0Ru4VPGyeOST1jKJBAnpY/v5QJjHyswy2uXl8T3uQX7hawNbNam3DHFYLfe5g7
VD7cGW0HzE2jhaAcQoHD210s8BhnSoTZiX4li3Qz0v0+Se5JDdDbaiFpAV7MXTE0VHNR6MLlfRSj
TGJU9L+Vyc4IXea4dQW3XCcuwai8AwXfUzk46HXl1zJxT1ZV804qFM+GMr2NnYcvBOtRanFW8/P9
CieApaPn1XuHDcnEUrEsq13u3w15+qSAbJbNDMViIoI4dVlEsKjYY70G7+wXTz27S6jY/1rLH2/H
KPu15xuheP8Syz0A36fy8ilqEyC0xNpwhvAIl+yqrIx02iSwyA3hCFNVFW5mgdiB5zS3orcUmBTx
mcQxz3yGvl29Miy41hVRWBFbRCHMEH8sdU/UylO/4hM6u/qaoJgYFn/jURRUVXgPmOR5PDhcEnZR
wRnke0Pc3SYENPlEr0YSakFg7lGqMUBZOtasmoCqXAAslXlxGha57IOieLRU9RE43KHhbDzXwoyz
rpbwj8G6emkALUrM0yFtf1NjQnjmlI/WaEMuXX7crvtzmtzcOwLq5OwjZIaXwKtM4HU2wIk2GcQt
taq3k9ac7ZvFn8lUdTEwT4Qiba02SE/k4cp93TvWPsg50TjQN65aqVeN+ykQU2SMOc92KOG55pAS
epiCoiZGzpoj82JbD2XXWkT7QV2BqrVSX1ScTpWzaZsRBL8wT9BIvLwDppS92DAo09KxN47vtXul
/yyzI9699fcSZTLwDpyDYvpsW4h3/sy23ZjHvQCNh3DFLNhn/nRplt11bRdi2psWZEcIbTTAks53
vW2PsrbL5JFtzXghROU8wTW7zvqbJUe6d2tiSJHE7i3LLo6GDnYAHhuih1NgHAgG7RmwyNShEPZd
+Z7Ac97gHwSnBl0JOF/2f2VWYj+w0SEDmW4uWYHBRZreWoX5yqLx7Fsi4EReru0SYLkPs/e5AL4s
5zNMYWQhVZQd7Lz8ER0PPRMnfN+WJl/qZ0qCNp6d2t3bjfdc6/y3LzByyyW6cY2Rhl/dtNqnYl8z
fnq/PkxL+0sndNeWtuKcASyCIJ0SUfbv/MZ6I0rwX0P1nBAPQQw8JDm/44lo0M7PSQfZDYRQ2XsP
fppBFpZGsXGD9tqnCt0DH3Ug1lza6MkYoHZo0DKbzr/A3KHYmxT1yIx+gSggOQhYfxNL9SjtGSbP
nFj00BTxnKKLqX7xb0DZpKqMa2ETWgufjh0LIOWal/1ZuAGZY03wqQsElDmmfAFV0LOza8IwsunI
4fFqwR1B5ksoEKNAGwTzwXjD6Kb52JLmjSrzCx4nkLJafEoT7Gi2tnCZ1oe8FyaQNLEVnvVXZHAO
qjLvYiPnuCXYGC3tnsgUCwls96f6DEKjWe6QkB1NnjcLMt8ShfwghXirp2mHpaTfB6HPLZfMkLO7
U99hvEtgJgbEhFQys2kByX/B2HqfYjwGBh6J/ei6n72IevpJCpfFsr6HAA59MIPHhXlf7lyU+ix+
srfF0r+mxlFYQfeQg4Vct1sdCRxGaFssZnXpvz6dCWUbQ0ITAFkPwEa7sjj6XgkrdXiaO/moPQdS
aJRsB2/uGFMCnptMTdZWSiBmyfwulZhVsky+0EyuwHQAN6ySfC2Opq1PEPPpp5v+GtRWucuD5Cqn
Aews929JQCQN2W50QIkrXRZ7OMeIWjfW7P3JYAHF2BYQJCbnUnpgVysr9A4jRKZ5nCDwoJPzFvlQ
WnwfwPLpzHlKS0jlcSchG3W4NA/FtVoKExRmBHbFTgm9j6J/A4/Wxg/kyAUKgQhjYnbksyPQRk1E
Yy4ufGDHO5DvRzIuXhO6cWKvNWKj3KmQDYa3RmtFV9cFICKF+aSSN0wzfNpOEZB1Y/Cp/DeuaBri
OjdAcPRez9ylmRmJQ4ZJyyjKTT/D7hrSods5NjmLjWG8oGvG0GVHz5hhiZ/35u+iJAZELa/kN1SH
HtXWhsC+kOxRKRi6B7cB5RccX8bL47zwwnnJdRA2d3uoEiSxMH4n8RQpc0dZvvXX/7iQVVTLw+j4
jwZ4o21e3DHqbsC4KeA8c38bPVsOnZE9Ie4ManWc3E7tu254SRtmzKkTXPIZBHLVB9tGBvMm46Xt
WjyBGW6Noy36XTaUeIdzgYh5eRIoA1es7FdZce6ZKXvHLCqhFovvAlDCLkPBTBIQ7ffonENgVRQu
+WPX8pVHlzNEl4fCGcgvjlB+OcXf4GZreBrIzADkTjQ1wHfd9jp1NOLubEjCBLn2UTRbc4hwLE1/
liyCRDt58GnadL44wdcYqPxcGsmnovskfQEHm8EpS/ZTiFAVvjf1HHBNaOdek9NsALjj/D5MHR1s
HX639deiKJbraCEFOHmgsu+Bl6ZnyUprP+TPTOgPJMxNG2cZWXtVPtcXpVaYnaPkq3a6i+uVE3Q4
clrlAK6xHw5unVtETvhbaThXmqqX2pwBGDEUT+lBgB6R9JcjsqO5hCeRBWQPLjYdqWNfgtzI96kX
oFMrrKvqrQcGZ69+ir6IxwQddBacOSAxqaVMAwl2QBz96zoYeBFw7TKywQnU8W9b0zi5rbhrE+tb
YJ/q+/Q3aliBuv2DC0kRc20MOO7B78lW8xX5nMOGGPfPBpjAll/PzArkOqGNQ4QwVuneO8bywMxz
2Ism/cK3Mx/sOjnVtXGnRXDfWkT1Cisk6MUiahTEEGOYLb6KtcwmO56PeiGiIA3C2EqK7ylv/R14
sasMVs53x9Od3ffavYiJVB5myteF7gIFZHlqo7I8pwb5IUl6rXUQEYuy82QiD46Z3NaRsexUiGDQ
SR7MrCF/L91VfJ+HYlhPHXUnzXo8ckuygAhCjVioOIXuTNpz+s7zVTl7vVh08R3W4051L7WlVyQB
UOfBq37DqPvNvZyn1+LMjzLNSrjGmaNUsQnDAM56+N1VE9zx52QN/BElYOFilFTt9fBbVPANRXBs
RffJpMq+dd3yOynH76kNzGNUI3v3JZCWqob6ZNb11tL0/p6kfGwTs4MmQ8xmxI9+ER9ITmhBiJFa
hh8az2lvu+OnLReJ1SttL6AWmwsYIBoZwz6XrbfsR2e1dZMHtf5uk9DVbvCLPdwyPlKSnDuz3bIk
wRjY559D1QVXbyDHqHVkgLy+3li90DdiND6nFR7gBFgTjR4ArbCJtima4tVDChEIkGy+w7trULTV
iOwOWJ/Y8MgQXQg4HpK2YLjlcdVDATfUHoz6lw3vCyxTaO8732HincQWjGyGjQ4vZcvdZnekDuY3
VsccTPvDS2+XDMTADKBTDkxcb7d0WsTiaDC+SU+uqO+pKXZyOGXJUOm4ykcSaLX9MA6BcSkaUHCN
5jpzEs85ipQ4M10Mx1IyMS4yIqvSjK0AOtWWE1zTRkX91Z4rrlXQyRvD1nsX6jCzkIX5r/nEHLwz
Vqm9VPkj+Nyd6wcvrpFuTSitUzjGPvv/nZXYoGXaAPHL1BNhMPBQ1eGN16ubHNXgIjgM2IXibytG
GpZKFw9zjajNTA1WxXqnpPiMEt3xTRjcqWtka2B8BDAE0O8V31TZ5tmbpAabq0xyATRvmuVZt4Hb
3VZm3R8KUD3nxsf2vWD3KCrmFDSGwaZT7pW/dHieUyM423b3q/2i2vcGgOsKX8AWfzejFOK9IToN
hKV69rdHjO1Wbdj3iENkm49cFTfLXFZ7NJdd6D/AAX3IQaoxELJpFdx1zrdjN10z6Wj3ed8uZ2lF
hwJ66mPkEj5vcRKDfhRxtzIKZ0yK8VwSyoYD+TYoGVcX6d08kElomHChgV0zh6yb4tOtoRm2QUVM
MmvsvlTvxjYxIF46hoVwE8zIjtDmPPSu6EtPng5+Bj/ZN6SFwDgsvlEUP+qe9JR1PMUlIm9AriL7
yR+tBn63Ti+4FTd57zb/+nFijROX1fiJ+VPEcibzPApDh3D0LA49CdMRz4/xaafNrxEsiv0JIlGm
16SQV0oew7K4KIeGaJh8sHJ9rGziSJbcwzitiWlk1NlkLrsSEHljAPHIX7K7qu3O8Fu58idB+Gko
z04Pt5wcXYbsDWGJHjzaefiIciq1rlrjOMz5yOj9NefhubVl/kZi3ycXhL9LIqIsHK4KqXjFyNng
58NcN/TgtyPZYfKlIhTJ+NqzFR83L/5rXo1X1o64bUe3jmV3zaFvJxjDrKbkLPAZnAykVtTpSxX8
JBDIIpSsuwxiyiYQLhpyjwoC9xLz4hx2RBLdmNNdWCRE+Xm1cSgK8+imWGFrvHEbGRgP7Uiywaj4
E8I5+2lmeTsSVnIITRYYZEb5O0QHBa5CIkGMQfwZDu580yi+UpMJdw0xgtfgnkx6gVrRneJ+Mt9K
N5v3vgi/FSZ3ahk6/SXnTyFNxdpSYP2bquXZtw37wo6Zm6lUsQpclNrzRzeTp7GU3LId9/gYlYCd
JvLKlMnwtgmY11aXREZPXj/e9OG5dYkiz/mzbUNoCnmyktjl7mqSkEIkAHIIXpYUmG/kDrsOxJjf
PzXluvJMPDyLFhCdaQJHZjgIQNjgjcc8cj9TRAFxQ0IU7+lZeoPxijgOiy0eLVgFsuvBM1hsBvBd
bACrHqcZ3ZU5QDb0WhyRLWl8fJt4BLw6xwBFyblp3IJ5Nd4H5dr1Ds5ptWtt4wV8Mozc2oM20FQQ
Ey0s7C33WkkAk6sZl3B623zBNe5YAPFGPEoOuT/F+NsOFocM5ms2oXI/h/jG9RpA6rML81ZrpdMX
51n6KYISCA16UJeoqtE0pAjSJoJ6Ml4FCZn9xFz8zs2sq+nY73k9tOSXp3rTesGjIbv7SrkjNAYQ
dnlbmPtiIniuDSB5mq0RcwafRusKoxQcdzpjT+bGRHF2NaLlTciZqf306YG6v8ln72DOUbrvXLY5
hE1+S8aCRzi/xC4YyMQh6J854r5S0h9xQ3k3VjDt9LqrSJpVf6r1Z+iO90M3fyV1TpblAHwH7QK4
WoB+CH+ZRqmNbPpiDzb6TZtcAI7zOSjD2LBoNS9WCRBMpN6xwTMZdMsRnlN0nvvwp8+rZzu8Cv69
T7uaN4xPsoBOym5P+WgeEDKdEPJ1xJU4l57gKrryg8XOCfcwM2amRnuWsVnsJuYjM3aYyhEC9aO7
UHnWOrz4/pxdjWl5jqbupheBcZic3OOWhhnX5f+8nnA7T/jfXeETskPyUZkQZyflrqGjwa7NK4uF
KaUuCP+6TLAIdvnuWN4xN7O5TkIUXkfUO+ZBZv5D4mf7ShvTnkEXGwbQWjHQYxrw+Y72AI83o+ud
mo1yryZyGCo1HCxYEtigomWftAXeC294hYCdPwaVcRPp+aSk6d0yFj0OFjMaz1vebFDLVIT+pne4
n9VM9Yy6gOxmjeikrV5a8lcOZWW99EtnXUams0aj6LuX5tctnQspG/jGVwdMqT8X0/mOBMFTAe5l
4A8fWaXHo8vYCQifOvlD4bHzar/KGSclhVbLTu8k8LizQjvaLd2km/rsMerpuQyNGwPsaqTD5zpi
aRz2BqMtZg9QeXimI8ogpKgonLvshveLI4eIo40O7XKvI+cFXwmqe/9TjRVDiLF8giFKgcrDwg8G
4TlFk9X8C23xCuCAWKW8cU4Q2e+5PFkqZ2zTuyS8RdKCaRKchUENZRTA7QePYyEcTo0oh23lMFIl
LG9k7eDvPF3FefMXkuh4yCRpB/08/PhF2d0kDWQu2ExYhQkmHEZ6zuVFl2SYFmkMxbWI3QoLk+MY
qLPDfe8yYcDu8zgEAaus3rkb2p4Mxfa+8ENALObCzG3WrMJok2UW/pog3azgswqY+GLr2M+N+mU9
xjYX56olnffIbGHlBukfbtubCEHxkRqIyaONNcezQ4Wm/xRox4vbFU9CEMHWB2CzHV14/fXMLIB1
Kxdxtwfi9YLHBFDmIK5ZKqo9FA3uvdK/p+C6aMAmmz60cTpxgLChYA/Yz+B86nVuS1gYtVXJ9ZOH
pHKMVXpkdQZ7I3OLZ7zSuNb6O+Q0TIH+I6SRPlevK2k2lXEqljmuuumloGDIXQAYS16/ty4iRKsZ
9LaFgzzJ6GhSRBNVhC3E1QyjsPvEldWSGgyiANgjwuzU2aWT2Iej85sXoJUbOMCLSJ5ydn4YqLrt
0qxXXQblk5jNrdAzOlfHeMxVdLTCc87Vj1W9BDDJzpHO7xgK7wP+3R+8BSDwGCVDZkvIFBePXZAT
fuKbxdTQwXNwqivjrA/+b+BP0vhTS1Ns8qw+ronYDW/7TDJ6MKYD+/OcSUYC+sqlD+0gijuasnqW
SEGGin9d+y+8dYfB1C2Y9RKrAQmLjvOuMvVsDgyiC+RawFVZG4kq+Eg60vOa7K9uOv0hZ/eEA/W5
72YXtrL91auUOAKWNFWjvzoHCFdQnnR3XRjXJIEZFwBAGAqxqSrS+rMqNAAMq3G2mXJPzvy4JkAb
rfnb8OttJQ6K7dTRL3Diu47FKgq/BycbE8HZn5mOpONRt+1HhRCAlKyW2A9KuPVruHlUHtLUOPg2
2TwWEVw+UFF3OqxRKUp6PRISwM9Jz+/PivK3c/HMDAnR0qV6ktGFLFKjl/hBG7TI5tRvI3VRlnko
lvze05m5M4jr22TBTIZKQIrquDggyK3qQRrpbmDKufUcryYOja4lC4nPcEf1yyX2bUSeixRsneGx
bfA+kQFtRGHgDmxl7NnGAc5/v5+mN+3PQF0sOrNhqQ4SZPLEe2216pI7bDNxCaYxM/snVvhIOUNY
zaO6AVLS5AVOF9PNtqzET3m0PM/C/EnqVTtshds8mMzHSBgXjirqvbx4xff9XoTqB1tPfVDNFSTI
G4mUD+XAuMhEUbcpbWe7qDkgVJSfhLu+cEISsBAOJRt2Rl0sIuQBW6vamc4P+yfiHNxk3YrQJncF
DB+/EkxX2HPiQC927AdOdLG0PHL13yV+tJ1mFPVEi8TZInmPJheIjzyVZsUsnM2mTwLsYFcssseW
vGtiGm0mIW5EHJS5OO9FtlzQok4bQmpYYPrhQzBRR6PAZWY5sT2MHEHTxLB56LKYr8OO2+Ejbl09
oJDtjq7IhsNizD/IPXqAsezPSoLNV1h/OBxdJVDlzijTypCBVAq1GKkJvS7nS1RBUghmm+Oa0WO+
zgjZcZ+xbkAI9hp8eHIm9QxMMNnlHiuJmr1c4hPfBc15GBigEexKSeMcltC/wfS3xRnebp2JOCDc
HD++aPbo9BgJoADaOVbv7bpo4Xc5BAOaTDknF+tkrsYDH4S5VwUAV9DUHxCSQp4v6Gc9wEeSrXhl
IFUNheI6NQnB7FUFEiGEeBGgc6OFpoq2NU9O+TKxCmeOZX3SHxl9zn3l8wJOQ3WOkBYR6MDeiIiq
V5En3Z7bfzNrzupOsoqByiJgvJd3JEK9cv4eegtoTFnPpAmvyarWQmrSLmt5PDnPJ8/Fx2Uy7K3q
8HF0mvmQoBihM1UzQ1/yr6qhKVgkMqRDIOk9DllAn7vwaLXhLaVZz76givYq0lftd2CJJBXbFL1g
QMAMn5My1uM5dV47NaJ8yslQmCt6otUxdlHtFJ676V2ga9/yXPEmMx2Bj+1fjWQx4zQws1gb1vqH
MRxXH07lGXFbN4em8lo0DWIH66dGkoSgcLRgQ6Pk3appYXqv2Fz7kt/cvrFcTQ+SGAuyg1qqhlcr
apo9hRzWETjTG4K2KlQG5bGVAQ+97WLg97lLeoMBlIsSTpJTd+ia8TbSkANpsqydBunRtjyPo91X
cPgdJsUZl32C/4qgyW3iI/nxPbqkpA95m/hs06H+5xjp2+SE/0RCS2T1rKe6onlWiGV2Xtp++OwX
tMlAJScd2y+cd7dqwMXPAOuxOLOBN5NtE6IfE7A34pw9OHcWKbkmuqYKvzshUvz80jVtTmT2qsYD
Bu6RDkdFXNMm64lQQh7/jMi3jdHlx9xeI59DjpmRPHRK+rsKV/OWfZjHLKF9rOyGeQ9vbYZpHn0G
a1U5Jrd93b0HKYqNFJ7vxmxRsNEGFgg+eDRPbN5mIjyZTthsJTdkbLoxGCe+ay/I43ZyjnJikmiz
901YCO/+OyrDfOK9J3xrbKG9Zpn3byrUcXRKNutKodJf3hi1WNuh/goqBmoTufPcsuDU/baEll0G
+5GM75pdJ8Az3zlrjkcShJlZDAocSA6HGhM866Lpzqb92piBw7iBjp+jm8rfC7qTgz6DJm3Y5snA
4HK1L2bcvBcecwo9hvMbH6HVtkoIq/T65l7k5U2fefOFiE8sbykaBwdNVt0Yu1JwrZaSzRh6F+PY
jwPDXY8AQdteDgzckJ7lpG/XJLhSz345c3/oTD6LSKKNo/PYs/wvbqr+VkTlBTFDcsSr+uQPETEH
FQKZCdhPPZLyOSqQ9dzy1qYQAGgRqMAnqGilPRDnJUX1vnaGhIQzRlBEjOzwaNCM49410K7y82d6
0djqN7PsT3y28KGL2dylaOs86Z/qgUNAE57MchhKYr710+aa6cLaiA6hQm8rFCaICWJrsO/m5Eqe
GCdhNiJ1NwsDRYME9YCmA6WCOoKNUTviNb8qRFjCwOhkDfSwjKvebWeGIl9TpVXrICVkJ1WEAMyh
Te/SwCAz2mXQ2ls2Ww+kajGmUS7OBuhXBK8tVFqePcN8kKqUVzeC75alNIE2O3870O82GC8g4iTD
hkqdsOrxLnufSzAxtjWZTPutfu7II6TR4W9WBPreHfWw00idIL31tCHO0QqsR9tGzkA0szj4isCG
WlOGwyWBH6EJ7+DoeRMhjSFRtk/RlO56GX2vQKWhjM0JwaE2nWmPghW3HMH0Y1LtzZxJRVZL5kHN
eDaMaKRGHnqIpBHVlcWUVY98PRzX9BRUC8+Tjm4qzn97MJ4Xdo/eMLGRwC5eQpgIm/FoRvgdIA6T
5oNzEr4+ikJK1bJEgYZ14qVU5VuPMZgwKKJeyzpFEhSC/4aslHoRGw3m0BS62YE4AcIzQ/JTh19v
bpFZrQNfr1qlR1bz64vlIU001JSyi6cGW93iLtFWu1RPa3mTRKAJgL31hEp3zzyOC8QFRjkNSFeu
Kx9RhfwO1PwRJne9T98lBeaBermrZUp8Sc5et6ng77UpMVDZcydd61B1rAEqOosssxio5Aapieiq
NMxlGkt+VTXZYzX386FugCpUpPls2lxn+zIYqGESFtEi6QxkbuJiGO1Hms2H1KdtZVhOBchFymqK
nEOXcU09vRgqP7pUoDEBMAE8Pbc/t35GkCNrbGOEXZ5HDglmJ/SU7nZ20qdZMQkylpfAr4qdQlbb
4fXgRrf3Xt96sPcgEjeW08ckXLEZwIKNYiJ8UAFyDmF4EBRETqVL7t/YiV2HOeroyIZ3xxH/EFrj
+C/zH+Zwz2FaI4AZ2mtgtHedDt5p8/5AGqLkYfG3tYcFe4xuzTgvh5gB6ESSffciMuu5zxB+Di4g
vkp4D2FesGYt1BW1WL61Ur+j2WHka2uGT0RXbG1HHSJk4iuwcNjyAxwPhT885qyFjgBQv6rI+w18
e5vV3qUrp++6IvfdZkVNg9CTKc0cGnH0F9+8PGt06BtaexQRNnlvyvqT7ZDdVLn49BPGjwHKNnRj
erk3oyqWZA7m4V1b5ffZyOQszKHamWH5nswoiUchQCgbX04CTrOPuMuKal3XlvV9Vnjes5/Vt+ks
/nKb6YyHmelrDLkCPbBONeLneDKm82K0BC54KJF6md92uXjR5IacBorbyTcIH7XEFqdpH4N7YCKQ
t59T5zgXptGMX83wDqO6d6mhQBiF9o+uewJcN6J5ZFU52uN4SVV9MAlhqRzGvU3hgE4AAIOh7TEn
7XnLC18cUMdwguDM37eFf4dRF5vo6t4b4ffdOUN/NyFA2ol1zYOpgY0/Citz5ViilYg5tUh2lf7z
f1/A9oZbZvPRDqzDfMkk3wbLwX2QONMJE1wbLz0A0syFe2lQ3C5h4t+u9tmG0KDNEAL8tz22syI3
kDf1THnrYSS9km+t6bhtlXZvy1LZD1Fin0YxlAebJeRe23O5X/y3MnBhiZFTDzjQWFX+aDlCpmwJ
Ki0fUF+uBX3sOgMK1GH2miBGrbEbVc00pQXTntIj1aGpTsLhJBWy9gGqMiYKnLd0tte4+hkNHT0b
W0QZo/Uv8EsQ997myeE/wlhrCFKC+VKU0dztGrbINjFLdydz6mbbyrMj82YmYuWTJ0w3rmDjEKDt
IGfomxvo7De9o43n5stAFByjAkrO/6G1yu6WIPDwOGfTU8YU5WAvQbD3JZ7wPDftEyrRa2EmJmXY
glu2I40lShDSQE0L2O5yC0WdpJJXGiEj+ZVbEit/UxNaTBmQ6FWgEWtz82SvFOcld1Be9RxySZ2h
/ddRBHGdpNyKnR/+BfIfmSV4YZOTmasJ6hp67kRYEsggAbe1ZIQAOCZcOElIUVGuRbJUI+FyFONN
YxoDWxaGea3y2SS0a0yNzwnRTEvs2kX9nEUGocj3sp94t1X0mZcWqMkifY1q6eBlsz7GeTT3Yde+
DsCLb/HXMf0Jg/uS8TxyxeuUz/oJmyLDU0g9KSXGqxuET/+xjzsv/FszRrc2W96UifzNYNsYH/Gz
jzrkTEj5WK0UQ00vGSgV6W9J/3u7NJQF9sDj0oMhjpMJaT6599zmlLPvMGdPlSVvZw0dEoEpJfSy
RoUQ5c0VIQsCRcWVzG4q8qULL2GKXCRy2mPlWP7bpMjyhIzxzy31u1HQSfrOg0tM/NXEAEhUhWXf
RXb9T6wwUKamyP+1GG4l9gSyLdUdE3+PrDbvsc9BundM8C0qg3OwSh+5w6w79Eweqo0sitt+uQHr
Kl75zsxbZn0HQnBQxYXhu2RFS6W+Yd/HXgsZzqVpKALH0nmth4AISULmecn4ECl2+ttA4V2w7yGk
q3tRNnDSh0QRgBP2MRm8hKNPc3Op03SPSLVlMjjZ7PPdZ39yxy2URYVMbLgxnAmTxGTsSXJj6jeE
pBY1jzgUxlcqSMDPgcRt4Nc3E+mQFLEW+VAMhYYXrPnunUnQDWnmuyrV7ns3sDlt4a1tWhFEO9pv
8boobxt4SfOYI4FTWWseOjuvDl0xGq+ZsHcR3OylQEOQmOwc8cOw5WOAYxxxg4ZPS0lXP/RrDRRE
uIDbwL1YiBRmOsEfY7UOBJlga6TM2z4S+V3WoDcZGy6HaSLZWQAMIqNlzY1jLROni/FopcZIDrHd
HlJNtklU35QBIvCEO5YwEh6trKMTnhJvjJu0RuFu2AT8Ot1jsNhviypvrbojuF13YHDWtzTCuHdv
Fejgpr+KIXYaDdYltf6F8NYuCjXfMqB7DCZCaStPwynMZ3nKcdIymvxwosY5g0yPq7EP3wWq7NZi
o2nWotsnwv3X1rq7D/qx2k6Ba8R6qoktGz39SEhSth8vU8TctCXu9Z4hDEbNcmPJpDgzjdJHD6h8
YvrFI0KQGxKUCaVNGUd4xfg8O+6lpJM5aMnGFKrR1k4N6xWn13CssOa6/mQeEEmTqLwSAAhMcFmr
oOkQS5zM81eHgP2KZ7I5mmNOBG/BIn+U5kfuYlZdp4meN5YPZRPYGzszxU3QLxWtRd6TWZSWJxty
C3VQUh9owMa4KPLxGtGKtUZkHFgB0Zy6LK6UOV7GEGUpYTY3lm0cJ96Fo41IXpJDGbZecYA6bcfO
qmTn1dtjbkBIl4btzX/sNukVwz70NQEcaYUg3SLr117a7AZ4yald2o96fJ3GOb9PxXg7WLA40MKg
U6V8xvQ7vvEylBLHt2AzM+UrxGp9uIpcIbxqEuupNLI9wIZz0Xfthbfv6MtBnpTLbsBLIuNeswGE
Qz6nd9HACVK7+sMpxzswoGf6IqjKPbhao/dCXqIrOil1bBhJXhjAfxb/Y+w8litHsi37K205RzWk
w2H28g2u1peXmpzASAYD0qH11/dCVL22ysy2rJ6kRSQZFBDux8/Ze+0k5imIlI00YbaeJe+Vr1mM
u3me8K3Q//XyT1c3nsAo8bqq9LUaa+cADZgWnDgLoyRsaZLD2nfn7luDIpylxbrTkuxNN9nJRzJF
ThN79s4Zo2AbN92F7l9yyuSYbyLPPIx26Z6yHAG4S2+xDaPqqPUg7ZBv5ktc7KRAiOghidNxX/aE
6QVDll31TzGRJ0APbzwFAxMiWlKM2TQcHIXZhQ9VxYTZivqbbWvJwYUgclAOUy6rpt9oZ6mGMADj
VOyXNBK7jgqjPXXTHMo49MG5xem79VpCsym+FyAYWmjJWdx7xD7Ttvf09zJRTDQIVL+LfbnPvK58
JverWuAAmLc9XDVdET8pAsvXv4joRD+x1pozg0gw6AvGrjnTciD0KSQni1nAQtDwIC843SZ1T4GQ
i2w3WVNxjJX8GiiaViA4MbV4MTl9Hjx/QI/FCqk93GXBMQ6m5VfT4WqEYbCu9Tb56OPnmBIL21VE
FFQWfdYWdME29G3CntnORBRSnVvxjXwMbIqc7XiVsM4HdfNs40xuB5e+XWzfOV49XNoZUFSEOUo8
inWXc207jTHDXzmgQKH7Kkda9GSOdAf11JK+9p1r0SGq4p+eZ7YUJBoiU9X0b9rIY+anh0Ti8m/r
l7pMBwIlGHlAPfjWsVUwJXEpO0YVrDR8e7wVlMLjiDQ9f3A1zblFYqBHYnKFmJHiRep4xeW72QAd
NZJw2tgSNbhX0ZmL4kfHHrqrzW8gyu7K3XsMKhpFRkOea2IBsTOcCxGq2C9j7RMl3IpkU+K/2LDr
QHwy5TaetLH+DNlr8Ya9hNgXXoYheezKwjs4CNBwF7TM0V35yrB+NSo0RUTQTK/9/KexMDh6+H57
CFIfSDMxzFj9+EdIWllONYo2HSPHD43zTUekHNWbTC5B3X1G6URhPGreuqXdebQJ4uOMhcnFjcx3
RDj7VMsPQ9qPr+CK1jRwJ1pBcbJpgofQ9FDmO0m9zz3Gt3mxC/xCnXSTrrxBlDhnKuCLReeccxqX
t4nx20kHiiBo1LQ0EoOMieHcaBTsuC3Alsqe1eYOdeA0fKVa4iDaZHaqFXO70PEOhRaFe9VhWYkO
ZDmwS9YAoSaKu0VokNtjNu0rh/EQVSzxqNZYFnuwaK9+liYHfD35tqxrEg6b6MQpn9+azOKNCS96
4boF/XeGNFr2HDlFMKec4p+d9edEfr3EwWScDCjHEZVNnuaKk6TNcb8ok/VE7IdOa6LV5D4ue+9o
gVHGVAK5Pwzu89oRjy2yJsRa2UYzM4Koc2868q5+KE24hxjJtBKRxiXMz8rvHhrfh2/o88Y2bQ/5
3M7eJyOTa/yxlT8CcUVwO1ZKO2gEjqA2dV2uQl1c0nFrU7DclMHtcG0IbDHw3Iy2zC7KaLAGsX4e
JoYO3Ep3ZSVEyGmG85mZLRKVkW4cVPWFbuTYySOJaddNHrWSnjlnT/SBxatH8MM2ZLMmxtbg6VBy
oyRDLhy66AXDQ5ZYXzwXzHNp+8emPa4agtechCjdun2RNu5SkCN0GfhJFjBIgc234U9JIaFXvnMR
3Q8zqgPCeBO1g3AM2CJyNtiVkSBbEtnLkD+2cLS2SpDpyQK3cTBtrXomKEuI0/h8gf1uxn4WvNTl
XEwZpzYIi3WP3h0SAepw+2KNNdmhuflONAj2F9O7Y3uhDSOrdhs0PG6DMbjI45Py6NZvLo67iyTt
18rVeIiQI85VMImqjoakgToJjtVG1/UIdQm0Lzcc37Q+epDjrLZoBmZkNFKVjaxDBWJtCZUeGjY7
vSJe0Ouh7/7a0lOXgWirO2iK/N2k/zoyURaiFHiWPQ9R4GYxDxkDF13QKQsNHtee9sh2VPVnLyt3
S3/zII380fIJxdE7WIz04+mk68GLkBynIBGpR0mFQidPZ7JZj6a/i5RVH9uiNu/1HPVG2+BwDtE7
cKRmjcqZokRjbZ+ID6ZVikFg4LSwGmIIDsABft22qtWZnGj5Q5nzmvDqJpyMARSLWOOVRj51zON+
YwH4vh91rp0+ADCNEEbhfVtacZstK278koix6UGLRvyE4YY2VIdo8DLoo32KC/QRSFPDC7o7RhU6
3Pd+ConDNOSVkIlZRudWT6VjLdzEfwqr6sI65NmIt+uIQ37IKWZZCA1Bq+MLmsXkC+HxQHaN5d3j
2ORZxyIFyI18NR5QT1lxvh4bR1v5CLm2zlSLU50m+44gAK3srFtFbMiyGA8kzLtfHWowp3pnOjj+
ULirKZBcEB2UutRODbRx3z+kYahOhAZ3m7J6iUrVnH1g9YRo+Gw0ggF/aqHCypNK3OczOHQ0G4Ao
GMlGTIz3boIhFGh/dGqPyjNeu6bJ7vQiTHbpYFSzHPOuBZD90LuwtCZSF1YlXcpzFR2lNa0hVKL9
nusYUxyg0Bufsmf4pPEN0fppt2ZePmLdKC9l3NcvLuIoYHOjc9cRnS21BvCjWd8nUcBoGZQOqdMq
uNMCddDi9DXr0+wz8s1DRcT4Xh+Cm5HRNCkcD04mSTHzQeXv+Rp/TaJDzm64OmltJmdm41cA0r9R
vdCWRq6LgXPJJI/mD/P+IPMolsI16J38wFE02cKUZyFA4FBg3/BzTAnV2O8aQ+xCkmXWnfcyTjpV
JLrLwpTbiqRLwptHg9mbfXGBmi76mXLP/rVqqLxPBSKMdVPX7LQl6Y9//xsZfwWiu5apzxAuFiPb
wuH9RywJXntK7Bat/z/fSxxizQ422XAqo5yZUokwvs0i+2jlTrCKWgHKB6yqPieyMv5oERmnPykI
/VNiBf6pSqDx4aI62HTACnruhbnDtrf1wL41CytsmlOw7eaFRozDjyKCg06YcUmLgiEfiA0T9nA/
fsGKiY6IgNlpetKf66LsMaWwr+lBS1dYFN1Wb2C0RxjbWLem9nkcydV2DetgdrhnqG/HocE6mtXY
5XrrvccuuDEazAdZNC1jL/0QFk5+r+IHIFed2VyyQZQJ0iKtjb0Y4/lNfx4iPOqFKg7mxOZSlj46
Ux61sew/LaZIuyy9s0gaXNlObJ+HtCGWmGZdVCkfGz3ry6AwaIDzPFrhYzjV5MMwmF4xEniuXXg0
oa/cVeQ05r7V9HsnpVulquDcZFAe2fGTrTea6i71pht9eex6cXDKKpKUM0I42gbpc17yg6eOT5QP
ps4ukecu67WVHJk1k2bbYBtLID5FvMeBOMC9L/ZddOwKL7p0dDtpr/sP2qCrJRXwtSPOZp/7tXZ2
E89YlLpfre3ENo4RWyKONK4njUrf3Thp452QAoqdNmVnbE7G0e0n49hniBFRHBxo7eG6LBFd2VbQ
r0DwOgcLzNqhAtkUSGYXOLoD7mOv/gO1iEP7nyk7PM6WxRiOe607iKH/+DgP3ZD1rRtgIBE2074g
utpT98q82SJ4GlOb8dXQKTh0cWJtfRIpGLdl2ikdCWEtyfI+eHGLBlWHZZ/G2rimTIEiyXALREhC
ZHNen8xCxrvedOSBB6Ze9o0UCEWyr7og7wmkgGw6DbwYzfKeOfeWSJcLRXZ9qbr4KKZXjzEksusl
SV/vKEPCvZu6amc35iVyI31nDtWlRzZ9Qz0zsaseMtMxTqbVnLORRHXbP+hOHhxC9Q1gPKG1OTBT
7vUYEEnhGFe/3LsyBH7QJ+0Rl2G2YRqFZC3TzGscl9Z18GKbWIZLXOnjIhrD/EIfKr/Qt/kMMucy
TIBaEm2YQ8rLG5q8D70eGN/Y8SKOU15th04/hJt6C8drUWJg2uD5Y1LLCaIO9rFTskwNDsFTZNs0
iVzV/IZ+h0vWRFO4sssE3g3D6lXCQHGHo5UOTH5OYhMdSgUjzuEUymam4N4CzWY309dThU4gLwpc
KcLpLjR87w16s0ffouujdAeXU9GvnMIDA1cJf98THRKWhnMswE0eFbVgr9Jj2gtFKmaArxDGyH+g
e8q/hH24yDGFJU2eKs/T3T/D7pLWM+Kc4c6oVw+D6V41Dz8echEbbNIyGVweBg5Be42wr1TLNhS8
0ZYNovSc+L4d9fLikSNBvLs5sJIYMcp6P6JVG7VMQusa5nY2WU8oAa0DkmVYTdqgbQNlOteg6+Z4
w/wF7neNFY3/aDYiJktRS42xnZ0IJzzIfeNY+a1WQXFQFrspESTqiJrhXSJRP9DfYY5dcnG6xmP8
RexcMIprpaAwWAh3V8q1g3OoDeBgdW5uqfTPzk4HVP88yykIx13ET3kwR/P461OF9V6nst7XJeQD
JCa3KhmHC4YRtD+5J+4mXHsOVqiTCtCwGiCnSdJYN/R0jsrJjbNbT3INSSxaEt2iXx2m/BtpZ4SH
SXNfjlAFxxY/xt/vhdZf4LvcRVh8tgmx0Jojcf+4dhR0zmMGPdEScttdY1VyF8x5hBjxTlqAt8wn
+edkymzLhthsmpACKjOsmaoIhcPWeWepvPMOB1NKPCBsSDlQjSa7FnrKxSdSI4gIz2P8QGzYFEIm
7N/6zH7ECTsnyVfharDbBwKk15UFr1RYDf6pGs5fjcbZnlRz1c1+C4dQ/oesGuP/9fhKl5Qg3dFB
0zl/enxFPdoxHNP5ZkMa4YCYb6eCNzmIR4tzEMXqFDKhclObY3zvMT90aDL+h6vvzUvzHwBprkMp
QkaybQiT1Jw/YcIxn+u9CEgb5zxHCRdoQGfRcALx1Z9mVSj+gVOVtid3qPSXppue8a2h8x2Gb9gb
z/A1vDflhl+DWYjt7FWGfl2CqegBAe7RbJfE2JuYfJkRYq9RSxZ/1nyNNsaktc+RmX8IlnMmbKQA
9xDFbYJ2cchj4i9QDgPmYLo4H59r78jpAemZP6en90Bbsu5nTyd0TeMA1iwd8Mxmp0FPzTG2rS/o
LBe1iPHY9RFFyLAux7HfWz62v5YNaMLUvnJKkn0cD0O1UdK5NZlz0M4SS5geT2n0NgY4EmyM88sk
xt/YePaLDAnaSfjfvj6TSJAjNBPtfCfXPuabmJPms2jpcixQ6RYMcgCKjIA5JszWCasAwUn3Abvb
QlDQ9JN+ZQyC7CZE1QNKA2KAs6tqOJmtQYMJ0Y2f6/RTpG0x/3rSUaSO/AJrFZEA26oQeaVP+ZMJ
b911Wr0CqjUnxn5gIInXdUWPO/T619YhJggCP1PPwlvrkXiEmYHwEl5WNCdK1rVaJvUYbJq5JxIE
xQl7wAlr7b0ywJzXAemrFHuvjsRHOa8s9Cwa9h201w1naknV3Erk8AgrK8rZg5tALRED08xYAvwx
1Wdh6ndzWzIxWwkEDZWmb7sDj0IHGkQTh8nM7uJKjgzP+50ziQ+9gosWdMW1d0nPrbJnWy/fIg3f
8tBDEbbwSgVtHy1Nh+9r4oXE/FBcTRhHE/3EGi8YDLBsCWf2oR4MFMgmNofBuJRKDejjQ7Whnze0
LpdWjFviP4sNDk/E4JBcBxuuSueUyHBapl09iTK43uCd5SqstshU8KSQ8sAe08hrHj85VaG2qiVk
iAHOWjX4PdqSn016+XRPQ2u6lzZUgzGN4wNoZhTm4WMGF31XFGhdC033j6XJ/Rzo4W9Qr+VkfPsD
MEoTNluUbKeg847UQtrFNOFb2H2+L4SnzoE/qXMX3+LCdA889PqxyS0wOobFaV8kPJ7NQGc4i2hh
p2HC7Noxzb1jmMHFC3nsE7t4jQ1gOX3OQKl1lvMy6rFJAQUV3FWamGmOcLWwZwUtoNbZsMxhucdq
HHvXgqbcNezch7xGSeWPAvPKrEnTE4FwIa2vno3cKkJauM4sOztGgf1oGX14NUP1sxuV3MuU423Q
ZNeGGDzmOOHSGc1L0obFNtYEiCsnzLaGgbQsAi2zB0YwMy4wynjAYYVPJkWGbg3VwnlMdTjPCDw2
CDzEWlrdD2AoiBczWvJEgZgkHH53qkMy2Nrg9u1ayI1EqmVkZJ2QHC+6hTmM3TEDA2OUEtNWSx/G
iGhMkzlwX0savkMoTqY5W1bRsy6FMt/71rHOoJuetD6VhyxKEcwGAApVaFd7FOxNMexJgZ8fBYqK
phubnZQcKJEfBiTyZu+DqAjUQfdMAU/bXE1+dJdVaBj8yDJOMD2k0woUHDZQeaV+1q0V7aNUK5bS
b+5ii64WujbaXGJ6BChSHTO8FFjUh+4tzjcu6s3U78a7wheYYmIHu3XaxMeob8ZF0pbDTZfBukF+
9gBqqK3i9Mzu8MR5qb6ry+l+guzGitjstXyio4hVb2Z3cAWlr85RV7xRV8BCjZx05erBQ9XE71Oe
cyqz3q1ZZMDUC29YWKyyWHDD+hjUTFSR4tMZKa12hmm/jnhFMpyLgpolIatrQDeydmtJSV/mL01p
1DdIl8ex4vHNRBiv4oH5Fwk52bIdsmQf5dTF6L8BaWsOPf2cbUWH67SdRgLaO4GvFx9T+AK2Yu06
IMn1wfJ2dcEEsivA5mUifsmEstZa6fJEQ+SJYlRvHNvDdWYyNdR6tOVZKdVjOYcOzgOrv99/5z3+
L7uvZdNU8pAME/P+x+KHY8xIBHMXY4UBBlUT1QjAOu1x1lXGDvPnTUSUQL++5//+Qw5l/SuX8isv
RtQaYfOnv/735aNrvsv/mv/N//2cP/6L/95+55cP9V3/7SedHzaPf/6EP3xRvvG/frDVR/Pxh7+s
syZqxlv7XY338PHS5n+iNOfP/P/94P/6/vVVHsfi+/ffvvI2a+avFkR59tu/PrT/8ftvRBH9232Z
v/6/Pjj/hr//tmuz4KMa//Ivvj/q5vffTPMfEq+Wq4OOF9DS53NG/z1/xBD/IEOTqC3CPWyAvTYf
yfKqCX//zZb/cOjvAAenxQPQd/4B6rz99SHnHy7ZcIbOyUWXuu7K3/7nN7/757Pxz7sVfOf/+vu/
h4pa+q8kl397iKAseQCnOQHxJ9Ox/hwnHcSkfNkZJPm0S4DdFVaBWcF5tYV5VkV5zXobKQm0tFaO
tARx96950Yibb49angybqMBSEvvAOWcDJ61W5JstbadSyjs991ladQyf+oW03G08YOTMqGZGp0U0
W3L6ngj8xgvnd7hlyzUyTfglvwoR0ZBC3Mx+Aj4Bh8yzYSdqVbtutiIyEYlzQZxCg3DbS3k/49m6
Ws4m1kaNeHDgmO2DCTZV7hi7gXzJBZUU3HimmitOn4ZM/P3QAdbBKFvgmM1wzjIjKtchXtpoNtX6
TDoW3Wy0VbPlFhw85tvZhhtp3UM0PPm4c/XZpttZ3pMeIOYk1g5yLqGzJYXkgOIwdEO8L150sFOU
tEzatG2S4MTVM47fURC9R717wiTWH9mAl8zwIDsbB+Ejimu0fjcgDTjkpQp3Q9u/SQ5k9H5OvbTW
ue3RnQd6xQKl6P4yyU6nfifD5Dtt+kerx/mRjy1icJhgoQDLhf0Hs/G3dAk2HLkc6Hs+qDGB/jre
TxxOFx5DBtf5uPdsj1wrU9+CGYdKGAS4QoirXxWO/jaJr9SK/bWvwi1QhAwdGEBN4k9WY3bUfaY/
lcE6qWhYLNPwgBtoXZSI373RxZwi8DDodXtDuLixPDKBDIf8pLysKNIbdz9Idx+B/kT+V83+BdqU
LYznSaGGCCzGEUPo3qw2TRb92L1YIvNxsXpEujnYMiVaGdQOjObYb/Db5xB3HYruEeFlZf1kAZVL
owqfmtR8Nfy3doamaelXbDWYaHTGt4WU69E3SbJbSF1TB6/Zmk4xbEQLpKLzqMINlS7iBoMnUoZn
T+ufIs27a4rkMS6B2owDA2fV0mkdrPeUdGCYDq6xyHSSAwVKSExKECqayly3aXzyWmTgKgzpCpgj
LRDaLM3wEmWSKKDOu2DM/caxkKyma4eMf4MTgAhki6Mpaj3MaMJaAUZ7wg2Xnqp5pA6fI7kz2894
qFBnIrWdRYErGx+2csHZIOe3t8Doz4n9Zuo4mAyoJYWeU7YN2ppATRzdTt+vk6Zm5iyqzRQYL+SW
Un0NBGqOsnExV4JcGZtyFyF3LYb+U8r0zpRA4404o8zwnKUyM1R2Jfu19sPzmffGNRmuU4XQoQ2Q
HziD2iiD08PgTtrGDFH8l4O+yruIInF2jxjmmO2Yni0NRbBg3YDZR/erwCjL7zTRdmXjp6vRKwE7
ewlOJ2fqwVsYxWYMPJTRnvhkyPngx4XcCF2PUUVjR5cjwV61LJYdqgQolWF30D1UTNaznVEFNLAu
WYnNNUIF3DJKvzUDwpAwXmcTcw+PWhD78ciDUUtSbWT4bBOLg3cm+0i19K0PJJIMt8XLMLgfCVnc
LSVDMYLpyFsykCvXvvrUL1gd1MZLtJICGGyuE6EfKUKu8vx4oxme1TjlBqRgCc0FMRtcEGvEHIFn
YqIvvTHirRvC2O3mXN2sZ8CVlQQrt928mtEiLUnizkjN5OnE6NVxWLWj6t0CaLi0SC5F3k+WnUkE
HZN5Bmg9qhE0q4yqNfGkWc0xaU0AYJh/I9/AkounaB7FSD16HTPQXVNEQ8FRcuubwcTdRFvj424R
riyOzRzHp6eEcXeJC4LqrnH98ZR0T0kk2k2JqgcX2eeUMCXBWYr7LweO06IwyNw7RwdRGGp7z8A8
LEt7H3YjzZk65TqBX9vS84F5iY1nZ0fhU2ujjVPQ9Wg10tm9tWgdls7AQctCYLvMO5pkHeE2LWtA
S82I+xy/12jeylS7DLEHkDuCIF5p0RMzgG2QUeXKCCTHlGkvRpptM15Sut8wZl4782QZLdZzVwMK
BbZCukiKG5Lh3Z3WCDoTDqJ9V8HKjHP5jemNGZDzo9Xqc4TMZUEAyWVqD5qJGdtynHKJWxDveHcp
GhT3yke8rpFsACsJeYohjx69HvS6g72aRHSDTh6Bhl3yurxK0XI8DHirR6wIucm6YDkBPRbHfIUz
AogBBwHgZLpAvYuyPJe3oclpuXVi3VpZvlLQEdNBPABooeCVwcEohyP75KtNONWibn8MvtJp+b+l
5H+uJcSVwkT6j+yxWjZ+eKgsnhuQapBihhCsAT3vZZK++qHxIGP8j13PnKjOgGW0BHqynKQr2Gv3
Jt5Gzsm0NXmFUx2GbsIVYzngiR3UsxTNj8DB7OMxnGKv/BqNKgZyQShRS9ZzAO5i0dbBRutJu5C4
Rvt2YLFmT0+HgHIBcdmi0JxdWfQ73YZHhdIKE05bk+nNFxxJWDR0TIYFTjcAH7ONGtRWnLI4Oj7R
EQxLVXCIiuRmcivBAndovLKnLkK/REwoMF6U+VXjWzstdR3Q0vnGNGA2lbJDGtSG6yAXPqYfk2ZK
tMsUuyynfbg6BsaV3OvJGs8mpN69v5Fhc5JW9KBN1rfnxhyqaEz51ZkQ+ld7bhvo5uze9Jp7Amfu
TZ3eklNde+oE3oKU7kIEkFDDYe1lhOg0/jK1z8KxgTvo5MlBJjUAhL9XAh1YgEECBlf4iQ336gaU
TMy7LVTmHXmdIwwOBnyxwqlhg1bqC6wvQ1a9sRws+44GhND3dVtyMvObamFWzX0dlCNdLHTiQYF1
stsTMMJLY7nPKKxsQJZim4eIYS3CsFYhceucc6plW993fdBB0jB88F7DPjfTccm5sUQjhdbK0e6A
QrH+V8aBgX6xMD37gOMnXpOwxWyW7tHoMfOrz2VGieFZvovddJ3OYCMXNWqWsyC7gllKk/oP5dTy
da0Zu9Ey9AQQkfjaPpO5ifiyujpMqb1ZAz9VIKplfxvxos8Z9NTD+qpoqhPd7vtxhmc0obmMWucr
B4nMSX4OMIdQ6MtzKaN84al3M42vYFWHBaMxGsw5XZbMw9bWDZvcqVkQHW1L3xENjkBbgWABtVsO
A/qeuMcSv3VXkLbVkM+B4Fibz5+a0ghpMfco3NbNNL6CVkWwMZoaeCiuBCjSwR78kwtScaGCOXFj
TCH8mO6yj5G4VvscWxPVEkFBAugNGAC86MYjMF+JAz/fWajzr5P2brNSLWUQPMtW7UH6ThQcRDIB
nVgCoT/N6nurxZXWjT/A2vP81vce0Gn6LUxK/W8CqOl1soZ4gGodbTN0/ht5U9V6LLQDOrpiCUsz
pOx1UTEbxYPfR6si/shUPi5qAHiruawBM3zJQtziqHlihHvoQFPQlQ2kVgf9Vtg3P1HHrEVg8bol
+IWK4eg04pMSjKo1rA9BbwRrMze4mug5e9M7Df4jjqKZ/pd8TFa8GXRzV7vji87EDf2PcWGRpHVc
VRiAUxfZiZNhZPBS63sMaRF7kYtMCElPpBRpiw5yS/HgFgyFsN77qyyXuwi9HonWSG/cMd7FQjs1
9Kx2ZMy+WrhyaitLUFLy3gd5/OXRUBnT8J3ZobWkkJqx3tkCBTssi7Z+RA/0luLLIAcn3XDeIQvB
ctfOhK9msvrZzfKqd/gQOiSletH1tBHcrySb98wCnyyM8642PiB7PoQNTThfTj/iN3J+Irpn/lZ3
WRtLYCi8XxGsHNWiX9TrszX4x5qOK/hdRY5V4GJPTyQ27GhV+873QFuTWKXK2tc92yJiNiGo+VMH
mlzK0qDlXzLQfzicKVE3F1idfYL9aGKL0ce4GTmA9KL0QvxCtMn7bJfriBZ7hVrTEJ9CFjqXEZGT
rbXbxKZTCNWOXShP+nVHLWuOYQnULWUwnrbskehSR6w1KyQNDONhRiINFZqKkIeEp9xz+x1AQBAF
A5epnR11ba2O4XAEKG1tzbo/BjBCuazEB9lxcejNxzh3CI4xfJDmdZdv08wFjiqnD2fMqa5L6kXy
TZYIWlZlL18sKl/mpXe95qxVgWTKFDdjcH4qVT1omItTE/4OEUecB3hHHayaC5pf15q7sEBg4i76
FCVA0vWbQvY/fM0usB/4Z/w28aqvuXht6e59iNKrnE4rYcG4oSPCxjNMxeXg89Q0p1H6dLscqCQS
22FiRsPS4nAZRvRr8/ShS1kLrBwmKu3kB2kPd2GpnpLeY1Ax9Xs5pzoV+mmYPBvzCHqyLiFHRZFS
6xUnUwXH2HbOcaE91m52zafo3eT7LPxl4YOFNEKlbVTh71QCCqFueTecCNljJ8TC+aEiUPKuUD/q
GfYm3elBWhYxMi5wFFZB0X9x8GWdTvLHSUJ+pjv1WfXu5yAHsTATF+9+yJg5R1Ei0lUvOHUPHv2A
1g8QJ5khIT7x0SnrU+8gb/ck731kZ/HeBbGA+jav4V237WoMmpnAZ+4mdBTZBFnJ4/cD/yS6TWwG
MD5NGHPo+ddMNyX+SYddzzrJonU38IH1dT1ExLJ0d01QXaqqcJZxJJw1jkPWGQXuAXWvr0nUoo5u
ruje3IxZXuHVFQ1vtc06Nh4tLFKk4xOPVWZcUZI2S1K131sT8zvC8JkTR85HTQAssIU3M/M+gxfL
6i3q9jBCX1y+2i0VTi36m1FhO3crb+WpsdsPzJmp8PGI2jpcCLAJWCjojyD+JpwicUAlZzwRWdzd
zMlG3xDeRyl7BjB1GuaLyQQfGtOcx60TBc+2NewkGHeIBbu0OyLD2IZJeq5yMjZ5PcJ700+ZPHEk
z3CbI5ocKnvLdV+y/t1b49WTNMkRAXDEqIe1DqFdpN6uGpzdeW8n9FoxlROE6e9rA8Kb1q2ntrv1
xsqvxYM5TOcylOfAaX+Kdk1Y6D0eWZSCBBgthBHtpx7XQH6QOg0dkRf7AnbKSoj6jNH1USEC9IZw
hSicoJ48fNWH/NM3YTLmiU4EBk0Cbc7+os28lJr3WbbS2ho+CajDtc84DuPM09O1bpZg6+aItebo
DeZ7UyqMCx6dRWs4poGL2FD89Khtmdauy6E9DlLdMpLotCI9dH23T9gOLWrCyWvuKqxIo39fuBr+
HmBFaf1NFXhx3OwIovRO+PSeqkQ9E0h0jvqzZ3V700Lg3mEa1rUb3ghEvhfXc0+scejFC4e9T5+u
jovatCn9L5sEyWGisCuqYxIH+5KNf5UO9YbJoA0gs1PqvtTLoxOUYKcZQqjcfTHs8AZ267Gi/p3i
flfYnDBthtqLUWqk7XFGVgD2JgIksuCYUiQk1TE0tq7JAMfP5RZnIYHbNuWRqUmI0Ox/lSkgRmg6
5t9AATbQwSHaYMSxtom1Y7Co13ieW/5ESR0fDQLad/mQ3KszS34FQ2U82f29xQRXuRzA3bw5eMJ9
Ind+5kPlHAzYtlC6Rv4Cs29ASIz2qUfaj95kPxXERCwblrxJ/Ghr6xTkwynE2wAduFtVrTr1xAiV
emABkgvemDGRmmi+D1z8PHM575qQGtNxE6buxiybb7eT+ynNjsxCNjHftQz9z85TPyedBo7LpEzX
+JEZ2hFsby2cexDV8A5NdFZ5cyxIeeKyGM8iOeojoTWDIc+i1rhWVFArX/hbUv/WnRbd0sT9AlWO
K0rbc3Db+AL7Xpfbb/Ap9k4Lio/QHIGZFpKkShNmOZq1tmBujuF0Z0gDynLEYIMorrh+CWYkeaj3
O1IrOPt0kOVt65xo31P6KsP7xBLrznRfmAtA1su6lTblv2bK5AhEEUuQLh/Mgs4k8tPQw7oHkmYN
LeZ5EMFpFHeqY1IbUvLjzEsOREcNE4jwRmJS85kRWTnCsIpDYZwpRC5yGRowQixOWTrUFAkPCgTg
zUy0ZywrDnSXsbiTCtlpnVuoB2koRbb+E68Pa3HpvFSp564Vs6mcHjxnFBpBlU8XRg6vLadh2AOc
ymGZLnRMRGtmxorhM8coJyt2rUGmYjBRf3JO3CQxE3HEpc+1gVxHUl/jrEPY1N8LIso7XHfkrEzO
fhqMvUlxgFzQZa48bwVWORO7ucCc55Zp9CJKZzdQEqzyur8na2qTG7SL6nzs3hP/IxcAEkn6vtVW
pP8f9s5sOW4lu6JflG2MCeC15rlIioOoFwRFSZjHxPz1Xkm7J9vhDr/bjmBL1L26ZLEAnNxn77VX
fgNPYeB8gj8fkDlfbEemFj0ysCuIPfAR0+EDrhSrfUzg3EAxmOQ9NsUBeaANULwjvid7sl5UEdzK
nsNn6P5BQsHQA72nU91nS/y8jejBihymyboiaRYQq9zyHPM2fdtPG7JaIOPmMmaTPfNf6iMyRgpZ
HVPE4vLjp02PL62qynVZ1r/MrP2RIt0eeHJs+3bmDsYt/iEXClModL3UVg+Smswgs59rvOk0r6Fx
FwGZvCb13oDDj1eDJ13jchpKIveuqrY8c9ZzaMdCzgH2mtwkAUce6Jh++nq8un4F6injS8HoRNlk
izGfH8etmLKbm9MKJfIaZZkuGgooZnx4OpDk0sNDTGW+m43Lfs2YfiVoctFCkLlVPIlbV9Ol0FAx
9iMlqZq27N7eJ0TY0qU5KYbth5qlMJZv4wco059VMYSYkBCBrTT4VTQuhroNIWFYby33DCE51Pno
RGMetjfBipVRGfemxVyrUvVrNsxnpbhzhVKeqtLPNqx4sUwR21+ZCQ1oNI+iS3LAyFOeIa6awlUu
eVHdtpdAhLmBlTRFslBvoEjYAUDT0Nym5RbuzZUJ7U866CN0tkgA/Ah5YYhbK6UgCVolTbc2TXOE
NXx+RhxrMwSKfYNpYlVnIyNQ0gL9QjQZM43/MWbER8vOYTwskIV9hlx7eKmy2HkUvMHrBcr4HN0A
VtT6e5/wuxtijbDKQhRhSKDK7EebZ0SDO1d0Igd5wV7WhywX437e5ZH8iFyaq4Jw3uV1/WERvLUN
/lvLjF0gSZzfvQTbXy/Rws08ZvEBMGXVWcvWrZPnainzQ9XDduiGIV9Z8POqGalBkV2xFe/IPqcA
KIs+mzSmH112OxLh9hrD6rJJsPwof/op6XVBfIDWUPYwChLHXgcDjRSNj/RBb02/bZzoTiPl3iDV
tuPy4s05o5G5rfLXmZgxEyrlchiZfwVl5DG9ySOt4SYHcU6FGX5wpOVbzAIAwUPTqrOYjDr1dZBe
NmXc/zKlvGZNfMc42ezGvjxKnr4XGBMnVQONEXkHZJnYEJ1X7Q3yKFcUEt+2l/6lseMLyfx7FjL4
YZG6Fa7mc2MNw2uwHhUXNdLPnhfIMhdnZR2KKgt3kgMhYUhegElE4a5rsCw3462qgQG0GQsK7vCc
ZAXtXrFxQVWh6qwmJtCfLLbcsxEZetYODrX5GN6NxO8f2Jr1q5wfoO6UeIZya2/y2mVbsjiXys0+
IygHhzHYY0PA/hE8JhCpVraRvIuM6SXpV5TUYbFrcGYtHp75ZDmFXdOsk0H2mw502KmRRnbIAO3e
zUWCtzZJYDBqQzST5lF5ySP+pxEuALI+nlXYsT+SsLxVYpwvlXmmgcu/RZi7ae/z4SiyS0FYoPdt
9jduMKAAWdVNSJf8S0U/n6VHVR+yfxImOGnZaq69jhnCbJt935fB2ks4HreRBS6IcoXVANW4y79B
OmATNs8nOlhXNaoqLbpX/LzN2nbcLamb7Epe5EBdhzzPXHsYcToKOVC9PcR/yCv93RWtobWzBxVn
FzBaI//azo82ixkCfis1zqCdaXTBRIkPZYnXzcB12sfi0bW5VvGU2Ay4YjcEbbZ2B5apceZ+9PQS
kvweKNYLPyIbFR61aDoURkvfLQiIkEIhKGZ8SXaBGXleCXt2NsPyRrsSrZdRa6HYehBZbBYFvIlX
zZTfixoEMa7IZjNZVBX0nT4a/M46OUHpyjUG3fswJAVLc9CDCBgwfIxVv14aFFLyXr8wq73Uib6T
MwRCZAjWKc/fqQUuNgXtoU0ZxYG3vHNHocGaDnpIFMGwMgkKeapmz5s1JgVhkKscr78OsLBNUFkT
ybBoOuFuwQSVOd8zaOr7ZaGwa/HIGxezsSIsdAdCFuFPjX9ldiL2HSewtkh/Y3WiAZFsZAMhcpkp
Wre1a2+ZKbLCe3hLseKvWa7We/zrL5FXIwAONiVy8F7m2XmaZTfwOC4CjuHWjoQ3h7MUOKFV+T8y
U3G4g/S+hsNjAIPM6FgPSRqMnLab9kozG3BBB5gYRECSWWV8TmCp1UgJVOsSfYxCfMom6+9oILll
mbyUo7+t0brwon03JU+DWKH72hwi+85Qp7TtPssO1QRMW4Bwo16SkJ5PZUa6iHGiuHCAwhczaLEx
Zk85SPy/ERsKqqq2c9mZK9fvXQIaHAV4z8KGdHgv1JxuIoR5t320SV45fvMejHn32or+2Y8jjvRh
gXOV4YnEqNjYpd5Wc/Uewj488a7DJ1WAGEnCjCpH7gZ9zUrCoOt4kExeoBlJYEhh4oNEniTGS+FJ
Tn/7V6RZiJOsTHk1auL60D7XDdkcjLXRiarhb36kJABj/8eQo8z67lBSIhttqfHAIomRBVHJe8dc
tR796nnIw7trcioa/RdQrFvbmV8Cp7/PZfbkxQFj3a6waHbjJdgaA8RD6XHjFxAWV4QvblT8BbV8
iryfs++CeSf/AFYveQJo0YPnwgiAcbo1xwc4IknLpBeLwt3OHobZCmCl7/WflaLfO6leMt9/pXxQ
M6KKl7obzrS7ns28exoKgpdVuguC+NCo8mpZwFuT4rOWwx98bb9ms3lHnl7Rd/nNQrVfRQJNy5FL
s2mQXAEM59fIRhqsXWfT1dSgpiOZysYyObhxymAmoDKg4W5uskKLYVauRZsYezsnNx2Wj5kRvU5L
fYj97Dy2OJjJZZOONp/Shjo+VWjK6Rz8phbxZM2cQfG0xU7I2Qz8w35obsiq33prNiBDMINTs2Dx
dAb3CtRm2Q4drMeczfS6KWoOjhAAE6+/UCHrH9dBhj3Xy0Ywfan0jrGNocACPIfTHK6kSuLkWTWA
Wlm7nOxiCLa2x/K8QJm6myXL3krU/jqZ5u6ssKFKg2xDqHQwgoY7PIMDepcH1h9n0nfS//KCifnZ
gKh9KHj0kQOsxa6bk+AWGZKSG84++GVuklB60XXjCTCjv+/6+Rk0t3vjBrGnchUqVAR+xQ3CkEy/
3sD5/bSlhkIdU1iaNv1XCLWM4p5dzJc0aRc65ClMikaAi57xQj1UYc57ElBv3sycpDz4Sui5T2yJ
lp2xkHQIF+cg2WUwlKpdUDBcLHg+p3445wmQsMoznrKYc/zojU+eNlaW1JHwroSildJ4CfFS7vp+
r0IWgcj37KlG5JY5gHuOVFj3nB3gCKyS3iaF1oqP1JNsae343WI48vqgRWnn6gFHx3lSQyE0jKsl
GzJMTKh2UWJF4MoEI0fMYMLosrUc9QZMgVyog7yXZBGGkjbPdpHffw8yhkC9mzK7pHyAhICCVH7D
/HxsqCdYm0aY7ydd1YD3FfLuhBeYi4I1OE8SgFVusJcUdbI7Hdoc0IcVPUdR9xbgIN2no5NtQn94
rJIlQiyanlnKIMOwQPDLbAfsFKdOXrkHmSeXsTHKg1/KmXTS5KNq1/tBRcVrFf0WclpOPZTDvlma
vQkXdMtfjY2gHgeO0JCjfKqSB/SBdTM6lFwb+cLtxoDK6vfNwQfqOrVUNPDEPkLAAQjVexvA7uvY
79xdK+ojLNXmEAaMrG1vP9V5vcuV111Gx9FB5xjbAgYu5HRcRUCDw22Usdlrp+YeprBuGzUvN7sn
khfQinTuFp6maW8Wx0iae5vkKOe46OJH4690ZJ8mFoOM7L4HG6ktQlRYmwLVpUWcrYpxOk9V/WwA
P4D5MbmnPEzXgYxwUM1kfGqgUjQ5YUCO43SXL8fMtsWxLl/dcHohm/RiQzbT+CWek3bwFNUkjF2L
FO0I724Ou37tSkdce2YHOGUcTDA+biKm5EMmkxsy9rCf4pKmmYWzcxqxS6rbuN65SwgGkGGisNKz
ZRbRtTA89+CwZb2kg7dcogGHlmMbgs1jtpwG+juihKCiNnhuZdgjSyk25h6s2JUxFhj3DZCnPfpj
mnYLlrQHCgK4ASoyFbY9v4wtC4iw6b5Z9m9JXI7XM64AmkbpQdHhsiohN+eOeM3IcGBLRVecwFBn
ENq3XFc9NIjolWo6UDZLYlwApofQ+kgbjv4h4N12MN+E578CVkgPqL2Cyx+FureSIzXUPkYo3KcV
qs/M7lmQa9m1XP4M/nJfUwi8yhuYP+boPrhRucPiLGgLgrOFEByGkHlnq6cur7hzg0j5x/jCReh6
a6NBnm5cBtghpAMxgVzF4evsgRlDTc1vhgxXzdB528WQx67XSAOSHziWZgRlgVnPqB68xriEY/kx
mWprzxKktXecHXGYfQ+Uin+xmQgxX6mPBeofson9EZk8mZtBbLEsnyb6AahHn1apSN889w38JSqV
e4E9NZ3s2llFIIF2acQEGmjbieXSJkbZ1E969/ZjmUd7o+hfCAKLGh3crqIHHzDG1hy5XrHhGgAg
qAmYEwrZXJWrDWXIjgksfR6tZpe7Q3qKeDiTPKV1BjUcEmT1olJM6IuVwBW1e1Q/qnlztvhGJYI9
26nD0E/H3PuecmdokojHCC8h75pNtRjUkKVxcQw4QS0C75+V4F9OB2p/pD+zQY6/BwUPL8thK+F2
k7/JYK9tWDXuqdbZh1jc1nEiaBirSBO26FxAdaBja6KY+c7UX8NEsv8YUIH3kZfd4wmBp5wXsnQC
57+L7oIUV5op4TWZbWRn7XHszLuw5B1qJMh6dLUgJ0FznGiwJYGIhLcAJuzTmfVplgLjyC7jPLtU
Cc83HUXm6MUQk94x3lD6S7zKNrDgkBw+ZRBvTkNHeBTrNWsihsXapXQ77fYiY5UOuXIzT+JnzgID
6w9fQD9fZmi5zG1+s3HM8k9nu09DCTYyJZ5bY5zYqDm6xHnQ7Yis7i2jAV+e415xuD3E8s0EsfdK
6mTtZxUXhTE5jBPWSbYg3Z2UQbSkBCn2b6rNk2vOpnczGMuVoDwAZgWsoKHwlCbBxM+OtpODSOwD
EiUVHROt473BiUGEtc2rLMGkunHsHrIuPmUJC2NZwh3tajIT3H4ejKgC+MHstxA7Z9bpzoW0rFPQ
ggOukFEZT1WD4alNdj2x/oIgx9ofynNRVyf+razidG7aoH1plniMmSjWcphOfhC8FnpuJbnJSTIb
PoKAqanP2M3h4ltZRfxGXrTeG23Aug8UJnaIARTdpMmNd4pxhuOIc5DAqzg36CUMHjUVgCmHjnU4
ZfmJjsMPP6cGhO5rZtOK9kEX0jk02+TgdWQkmGI2RuEYu9iXtxDIBoY45BbLaXWQOnpmLgbXbyuW
xBTwjU23rBwZkwSJfxm1l+AhrPaJ9ZpTs2jGAGVZbIFIb5snKHX3nDvqjt30yUaWWmeBUFvPOIW9
1KSEYIAbSji2YO224a31qwPxB2XY/ACy+L0FFLxlWAQb4zMqJcozN47NoCcCa5suWMgCtrBBa1Xb
JdBICPzl+zy0gV1zrsavcatRCjE0oOXWAeu1AoWgNKJHWXjpvmwxsSdd8mI2YfSW+OWTQSM839S6
H8aJKjK72geyJ5DD9nrhJL51J25NflyG50Wy9VT2FyR3fM9aUC4xtWZEDgFZ27E7bmYmwvVQcZVV
maDGNhi2RRCtM8DdF9Iy7M9wwXGmPDOqdCviHv0G1gbwh3o4qxAAHZa0ep6v5CmGXcDGwqV+iqkc
gRs66H4ag62aDew2rAmyvtuA9EIXM1lTV2Hsbp2KmEiehVzGC0+KsXZvhdfnm9KmdMOwc1YZU3Fj
kK43eQf1K0+/m9porLBMSbc/UPRwFXi1V6xg70FRT4DIGRprzR7I0sndQPb7AOg3ryGBbcleVdui
9Vk1cfuD2fnkeMOAdcb+li04xpyJ1FqdDfIgioo2AUDIBXfasJZnoEvvNLnWmykcf4D4AVCTYTKF
9442T2jKaB6d6GZErDbKKXgcJKNtDnF7nxBDc1qA28oLUih53b4OX8u4aC5egkJiD/k96ytjnZgs
11BMksx5qDv/Z5VpTKSJMYB89ka2eHDnDDtUWog9q/lsT4UK7rLGQn+wt5NVPbdo7LiYSiRS3kur
vNcN4nP03M8hB2MIO1hhQGVKswUsaz44pD0wB8/J2Sn6lFR9/VjbuIcj8lG5SCHsdaK+VUZnsV1A
lkhofnA9BolE49sC4swz7RBmdB269DjX83fX7D8UYv9qoswRCe1D6XoJaBLP/O+x0MUTZfwn0EUU
OY0UdkU1ha183qoBaAO/7J8XXI8mlgddZ9EZcFxmGi4Wmi46Gi+op6PXsqvFOtJ1GDCgAA6lvPv4
CQ0Y7gi6uXsCLYSQlnVMp0aryzU4Efyx7Ix9GwOPRRxH13DQjMrTz/8xE8WkJAY88fSro7dj0gUe
Dk0ejK/UlOcY6NC7CZjwui7sw/xTrILDTBdIrktBNBODpgTQ78PILormkFhXiICS0iX1GAUBwuO/
+CWGYufQOgJnnCtLH+t1IUlLM4mtK0qA3zYrNJWCM0FwqOgxMXShCZUx4kSF1vfYiXUELYKc3L+I
HJwfIJwcbwTVKHnRysecTaSY9J6D+pTF23oxdSrs4EFQ0bBCJzdVK7p0Rer6lUIXsShdyVJ0cEAp
5cOUqQtbRktic6bDJaTLJekRpSNd7xLS80JGlNZKml8kDTC9FNwI6YRZRnygqB8WtpZyXeniGKkr
ZHiJzBabjK3LZXpdM+PrwpmI5pmKBhpfV9EQ8fguBGxQh4F6qtQv+vJ2mUd9jTI9Mk8fooYTbDCH
FbroZqTxxh4jlN+4fSjkQLGme+90OY5HS47SdTkFvTmpdoiAJFm3OZAf5M2uyp1DX7x0NO6YNO8E
uoIn0GU8rq7lUXP/GemiHhp8ln3j/M4nMB00+eBrYBzR9maAMCycmpEJExAcvTQeYPJ0rW9PLt1A
iQxvoazng7VMzAf0Bzm6SMgn0kgLR/2qFR815psCmk9G99AY43sNaSOiv6Nm92b/CPkbR/qKxq/i
Il1hFJRqXpUmT8msxGagi45IdvKSUX2UcY7gW2XI8elFCulHAhh8jTjVjxWOfJO8FfXz3iHnBGQ4
R965NdY4ypZq2X7MFTufZeqOtolfn3XjcAAA8wNoH2/cyWLRZdOnOf0Y8AikFbVObmaf06b9FVaK
1mteOtY/5hlawwtmA4/Uf/5Ckr7auvRF4QFIdkpXSIlQsrqkVMqhXQpyQLQb6JtqW4qnfBqoJE1U
OO6SJ4J4r4Euqcp0XRWYyBqEXr9vR5yKoIGyXabrrTJddNXTeNWxm7OFtHExIlFnuhYr4GpvYvlo
6cIsUB/NobUImIe6TosscrerdcVWxQVd6dItPKbGIZpZ6QVk6gyVvnuWeYOjzOKBzi6no7xL1Mlv
EBirQdd6qYLhy6fpi1XUc2L68RWPKFpj7VwH7zCa4rmoWFXTFQbeNt7aPWzJlAGm1pAJxbF1QmRj
RXhuFeWHVYUmRAdZRBdZhwt0phVwPddYt7v5EBa3qSqfp87/rCnuOEneLBWfd3XNGetGfdwmjaor
0CwYMOSZNn0fvAljSXfkgXiYsXdyE3HjJ4AlnQYqpvOGJcn84TnDQ0HnWqDL14CE8scuEBBXXiL6
HPZx4X0A4D45urrNmChxa3SdWzIaP2vo0BykqXqL6XxzdPlbF/6wYupQobW/JboeLqInrtKFcSTm
iJ9fF5SwMeTC9e2Y0x4dc/RUG7tS185lrIF2Yds8VDTS/X/+7l/l7zT84N/+mnL7b/m74+fv/KP8
9U/5O/1v/P7K3xFZ/osTeOwWDZbx0uP//xrAE5bzF+yflkXIiamesB0Byv9M4En5F9cx+CPMOLa0
AUf9LYEn+QsN0zbI5XkGDBFT/l8SeKYmVPw9f+c6DkAcyV8IKcD1Le+/EiwCmUnJHJORvrHHk1sP
WIwkJCXHeDWx0a98a02jVLTxgrDfYAuUOy+QtyyCHBemrnPwqEb7h5fvfwgF6m/7v3xJlmOQNcN1
bQN583Tu9B+QWYjKQTaCH96KgfxIvBBTMP1j45t3dynvUMyGdzF4R+ZqRvhoeBGyNW/s6l575e+n
1H9YYAraVv/OuH5mjzdvh7FedrQznFUhYULPAj9ba3/8i6/7n5kYvJSGZ0jDBC7hupjIvrhZ//B1
p04eBxSlttu4rv3H2PGvAVili9+iPDEvbgO3f6rr7FcuM+8czl15axfL2HWMZiOIU2xF+PY6ZraL
a1BfOWXNt8ZvqS0u8ActpCJ3/+IL1qCuf/7Zk+W0PceS/J8VfJGR/uELZpuS9UutxMabmP9kW977
mdsqHPvm3RkLwtn5syOGDvWEZ3HkjPmj6XCoNyt4wQDwsQBzDhvy/tnRrL7e+jPI4CKRNWBKLWwF
1Pc5Gefz//5lO/5/f4dYpvR4ubk6fMmbxf3nd0jaN0Fd5ED7Ol5z3DAu/bZ/+xCVTnckfXL8+6dm
L3Euhv4gLWCjgPT4JXsG6FzIbowxf/0LxAQ80CcZy92/YUsddNO50DaLWte2f/3q63Nfv+3qlCLk
uMIfqP+Rrz/gTIWNark3wk4e6qpt8eufBJnKh0B/+Pq0jcq4jYbq5zQY711oLI/gQAl+jYAnPad4
VILtbG4PnXsIHGzI2MfPgFxZG3J1PrL9ILSyVMmP0iRr4fd7H3bRd/QfqugtQBFOUgCWnUL68YLh
u5ks1iXzEYGIg7NUKwdgBcnffm+YqXrkPPan6Qrz4Hqiv6mEZWu5UJGroppl+dSx3jIy7zShSV+I
67YrpyNqFflVA1+Rz0WcZOukkafZjIdLKI3h8vUrbnbw7Yn3nLREHcDyIeLmO8Fp6mAk+IE5bbgj
qfOUUhscDR15Qa2gZPqDVSEibtsox8P19dmhLUHm5P4b5gCiVQXQQ7PQgdJUk9++PrhCOAhRAlVa
xdb5C0X29w+DC8Q9mu+qadU966jjwFH9ZrNh3wpap38Y1nMSm+I7bQzjgQLjavf1aZP++c4fmrfZ
sI1Dav9Ou8zY9JQ2vC6A/3ZEXsCBG7J8FQ0HQBjJtKzq3xImCPELDbQuuTAPw9a+gGbPNq0VNPss
EepbxP39WquUXV7bffv6VIEUoRHF/fnrt0gt6XH0tP0VhzET5vQUWuX0NOKlQ01kBviPzxUFXKfR
2Xz9Ltb/WBrzDYxLOG++/gW0MEnQFZEQz88LFgJwzgZbxKlZnGsxjf/xu46izZM9h2+tb+CmyaKF
enYIueeawWTTxmiSLGdWuprtwSgC58pctMn0nit0BHGxnlzS128jo+Mhof9ACP7yuG02ItDCWwrv
xpvmBu/rUuMH0b+MRrEHZxsdUsxh7HESi8JcayQ7V00EcllIT2svRQgJ9IcwFLw4LYVFvddy6cWx
gM0G5ax1m/iUJz86djlnxlxtITSjO6BYtXdmsD2M4m60DvH4sHKv6UVLzIvqUCmBeWfnZaS2SfjO
Jol696lwdbY3Uo8mkp85VrDFA4EBMiFuPgcj6AuHQ2mdlu51Ml9HM/GYCB15i9rBOPpF9dn5Xbof
0jLajlEavbglQUs3Juqby84/i0OZhg7kKjroEinctcQ0e55TiyP/1y/NmQosj7wb2zBFFH7Inxwo
nslUV7eiwnOjigxnlhmHu9Kjvg3DiFg5ozfT2kCLimu+CFdhi1fzu25WG2ROcI0KoUvoEh1qay1l
W1wCmZ2mSLxOxtHEDm8lJ/VVF/neuQ6He1E63gWHAvkFRz1AJRcHw5aI0WHgfmPBbd2b0sNu75Q3
PI74s7skgYzvj1coepSUhSgHEYur0TefJiveV4oAKmiB5Eh/3nCNa+eSucETyPPqFSdUyT1guEXA
Oh/A2uiajVO2PCjLDTcj1QvpmGUYJsgKLF4A1zOwwMrBVoVjv7F0wKSrOyIi1iFOoB2Suh+2szVc
fAFEJwHotl7MetrnZvFpYxyrWBKdaMW82II1qzWqewtLdFuQlNIxHEoc2Zc8VGG4ARtpA6Qr4i0g
s3oLAyo7BoCeg6IxH5qxfg8qqQ4Whxi0sm44xn0yHkARsbMfoJueXZCxZZwmCOGJBdtbyPLRSziX
OIXzbOgPXARr3qo5hk9uhGbQh29h7GyoeHGfW+5ITc5JlV5NjOXp/GrM2VsD5ppNS0A6OtZvD9x8
p2zAFqGwr9dDoa5+hqm1pDFrC9ztZ8PhgjpddI8wR/kM0uGnI8b+JqX9wKWRPH99KCPrEMK5wm53
Eewj6+Rq1Yg5Hsvha7OM9rhSlvPWzNPynPry5OtjvKnGb/k0XSGqptt4mt01c05zDhd3ooUtsQ5i
Fk9iafdm6cyPctyTbDAvYRkYF0I5h5jnO2VQyKsbFQ/RteqJ2Gf9NUgb8xZaWEIrZ/KvRSohrwBa
59g7UEitoZPmaBwEWyAoQ+D1aWy8VmUI0rwdP0Nst61tZBezDN9baTs7A88bbOZ9rYrloRrn9nEI
plXTDeEploNHQcdCIH2Z54SuTgMrdj5ex3TaNKBsliV0z1YUQKlyKwBXyohvSn+Yodpi+E6WnXDm
+1x5kjvldGO5J/DOj8RBbEdtqgAZIPNyTp9SYYRzoCjNSbYKaYATkJweg2CJ5405hWIb6oYF+nDR
MvON0N/TgEGKTVQVwu1u5wu4iU+oczQ+43qAXESXohJ0QYSDg3dB1mvLfrDZsW9qp3aPVYaiJ1oV
axXgJ5yzhUnGns8UcTV1cmHQbs+V/82oc3klR/MxKoKGVtqw87V0jqrr1aEoeyw4RT7uCZo/QO4m
HGhn6VZU/Fdse/L3ZtJfzGZ5Dac+4tlee/sFwPUWuc58ChkmWOP8ymIzudL1tEkcWGYoQdl49kzc
/hp03Jvdo2t2JdYOUbIqm/EFLv6fBK3lIZwuOrrdJ/P32PMGoqaYNvK0x5W9w82Jo9qzyWUKc57P
2YjYv0xxtaPqljYTbsGLLOdV0STLlui9t8EFjom86T6DJCp2cfvmxIsmCQcb05Zyx3HrIutPw6LX
MwZLTi1TF53Nqr3EMG6A/bRgyylWpTKtPMDFCzeFPVoY1yvn0nFBUMegOziSfdBURJid2Lp0jvs6
+7k4i6Z8aRzlYc/F19RAU4hoVyjNaFkLioS2IWWykP0x8s9i1cWKWwXKz1p2KtjRjkcgN24BiA7R
zpvy58yefUoJwEJpyZl+VFtdgyn8EzVBsZ+U15/72HwrZQJ9daYYrGauqB3zxmmqJLFGAB/6U7iL
XcIwuUflHcYb3Bl9SfRflC57XM8SgA7wgAD0Vduw+TlSjiWG+gdmcvcMdDogKe047FhJWYYWxjs/
9crnICSiFk/oeqaiEdFb/lDzkp1b4WTnuoKNmmRDsGHGtHV54tq1PXmMYm/cY61+ar6uWdo6KUbt
j90Ap6WrcaCZ+iIY4Ayh5T24Zl2fBTZoTCHNp2yXkkd1EpJcJ6vCfrMxhIUNhyES8wurT+9UpBCc
6iE+67MYCZmA+RFbkVdd/aHrTss4ZOuAm+Imm0KIgcI7ZhOWo6+xotOzReLs/Dx32XI3fbmjqzM5
xVbyyBTu3ybOgqu6Ef49WrZeWGYfuCB+EmsB1XmvR6Q2LyCxUM9pearjXm2dJiImYUA0HsxZHeyk
f57pMeUBG17yYGgPFbHns5J2tm5EQchD3ytNSWSxqbhX+pqc6/khpPaWfl1foBz//QNQ0YnVSCrW
02wcXcx/O8MMMZl3IE9xVOCa6MjWyIELKAvs5UBIG8QFTgLG4fEDgJ+8sPR8tgMrOdiGqo6TNz9M
ohSPrdoGHu4hUF04RCxL7scRf366DM+hJueMUfzDrybIKpoPOxVI27jGiBB7tv2AIIbn1j80Xu3v
a33/HftJrW2k/AS70nylmaC9JNnVrTmMGbTU7ZJMF5smZN5y+y4YFB0wns9YkDeN6ZAtE8mnIjSx
hypfEnPD0T846nsdCIw4pIOZ5nrE2ZpvhcOpJJlMGdG4GbAEfKuiECq8SXDJ6c++xRs/gZe970X7
XrddsueeYeY9WRqMecc6Td++HkcF3JQrpBX6w6bGBlDs3g1azK5jw6puUanct5TtIkpQnErxPEUs
EtT5mwOL9+U/rzFHeo8hiEOq0eWya4YhueUqKLZUH1+xcimqNsvTQizoVBTv1kg7bmxDJUbbDJK+
O0VpBvE7iBBA84bRZ4nUXXjk/mbtQCf7cY55UvCjt4nXx2NJReXEW6aze+CEANs3ZuxEOwOM61Nj
1t9nK/Ih5zzhJp+YPkG/DlmTbikpo/lZjdXdnS/e+Fs6avnhpsGJdCPOc9dgaZMlu06R7Gw64dxk
yXIdgSR+SChJ2yx1od6U7D4xS1Sfnp9N5wir/OWLsl25dCxYeHi52aeAC3lmVFcLuxIZlyWY1iE4
muPXjOB1zRvgP2dv0ypwCUFBVHIiEWeQufeSeZ9h4kStqBWIH/L82y8EuJhYRYMi+wOursZqHWIv
g8/DBQPYk2h3c/AWFRwTCyt+6JMDkDsZ++JVJD3O4ogbblOHF58X5AGLKI6vahAwBuj/83Gg8SOR
+86T/tGpum+ceRMEp/wZ/z9m07bghsxyuOfsvoUElF/8MCczB8OmzwjEk/b2rgpb7oZ6C6I0ChZ3
hJ1tvbjckyOdn6NiDYN+q8EcmGtfheuQ9fDkQ0TvHkHGhqBL2HPmRPbHpVKa29wa0LLsyDqTKP+I
MrN8jtz2Fk2ktSlfmy7K8KeNk4v9kjk2ZHCuHgvHj2aF7oZBtseyy6tzb5E7rRqnJC5Mrczgufkh
6U7clswn5QbM1Lm/G8kTrCwe7Y8jkQ42RuAcq6GJLzFR/kSNLe9AsiRVJb2tU6hmVdZtdoFH9PV4
iayC3FdHt2xpx9kmU218b+3EPDWE8o5TH7gHM3tRhWtu+yr/07cOsEh9LXZ5GfAcdrGFtwraNhsN
fQesMpwiScWaUVoLJCNzaXYQjgp8mzhmIzAfi/DUufOjgy1s77pgb6b6WN8PW2ve5rP/o7KGU4qX
5hoqw77aIj4NogQxWY6A51V/qq2gu6reCO86mtJEOFrFvxN1XstuI1sS/aKKgDevdKA3h8dIekG0
HLwrmALw9bNATcw8XIa6o6+ORIJlcmeujJ370NXasal/l2PpPcIce4HT/5XxwhyJQIDJERt4I6Oa
8P5oB6aoSEZM/UqGxOuoGhkPEwWRO1OhAuEQybbNch4UDFsmeOyn14se0yKShSSZTILab3QopRu9
SegusSJrl3SgwrUx6065Sf41zXCivYQcyZsbWuXRyPL3vCS1hl+DOnR7KgBHyjG/aCnFezhDLjwW
T9DC7d6J9OypwkVJKJQkDzuEvLVataF9r13TDDpvR1PxPBqpe8kGfnhkJKfSLcUlakdGdTbEgY1D
BxAwL8FcG2rm59A8hQ555AXqny2DxFdVw13F/hpMKnoC6cixB86X3IiiR9ES3tUljsmiISugd78M
YWs/9bkLSjsrH0VmPqrRDfeY7OkznsP62TAprLvIWYOALPYeRS7vhKmXnEBxeh0IQpIm7AKsKjl0
KTxiF2yLOUvsRKQgjQkZF7p/zKLu9tqsLGSxY+NPd2NwjI/QhEmDiWjyx/q72RTHZDJpy6GdwEuH
7iS7KT9XtfM11S0NqrnL7+3aG3rqwn1McVhQu77a4lq0dnXYvxHJLzalq4GM8LLpJOfmXbZOcxBL
vr8zyXfGMOqO99e3ZU5B/8JQrQ5aNkB7xIKixYm7VaEH32JZKl23+tNW9rXOCy4smfVOvWzxbsP1
7PzmgDm4+d9vJhnehsnTJXzPiD44ZTFeMpvGc81yuoBSRuOhYj/QBSsxx+nkWHuV+QCDusbPSnws
125QTI9GZKCaZdDnedb4nfVu7eNXiEa6CLn4s4gUgH5Al3EQn8r/eqQu9n+r2ke1sJ4APxVlG+0O
5N5dS86iMdKLQ6nWyiiHMvBjMO89leUQlJCg/aHSTtNH19BNMxBqorfTNOLpRBqKUrIYraTPyNZ1
leBm4ra3yHfKLZWLSbwqGa2tfJ/BtBcm+rcMomY6VmjSXXodNJnDF436c53osGh891LVTUApknvs
5i6mnQpnrZ7KS0JF3kmjZRDJYsRoWhl3V36+9v4ua+FwYyk0NH9XNn64k7n4w0GZi2R4lwothX7F
FimxnsEKgjPTRCs5qnNYMopOu3I35T6bPV+HO8zGxOnsCCf0wNrlu5vOGbtr58KjLWTWryO3FSdF
AdrGU3B/RV5OOxJm/CVzwOqrhOHvQxEnhdoaJleb2qzMyH5lsvfvzuTTVdmPxA4XAjdOPKguYlXN
i/SWSS8gantCW19G4rDdNZGtLRGOexjnvwqz/l5hHT37UnbHFAejV+Gh4MsX7Wo1Tu9uyfzELnP6
pVItSJv26NXKPtE0inA1F8O7T+IIl9BwVqbGs8nulti5uZlzokdNaclHTCTskjGX7b2CK0AV71Dw
hqtcfF/hgvPIhxIoKiA9xvB2f4ahBS87rpqAG+t0e70AGJlupv/F+6WtfCoAoSrGEz0LXJBft2QQ
XGivvQectIwGvnRLn4AK5wMlSTRTRI52MkVhHJySdGZL11TpRWYg4uxp0U1HfoPwEs1ABnncGQYB
znYaW8VUbxwLVmIRUz4QTZ51y1KdeGA+GzjY6BsLtfCeLrt8X9AWJUubQwppRY555rWQg36NrEFh
bFHHGv7dgbXdO0Q654PEjQCCvQ53nvPhGnDArV5lxMDb6K5REUa7oLoIlM8415s3H1ABadjkrRqL
z7YayA4u69YUT9famOW+4WlfOteWGpH8E2NlEqDKReeecz50HULEG8e3AtGaX/9/aKJbvMTlY//q
OEZwiJ3UF51PT3O45mVvPHor8Xdj6LrrSNf7Q7RUAI026GRdB/mcWX55BJ2IktlvXxcWejxwfEbD
HUOpi0f2V2nrd+7V1t11C7mLmTmtx87gi8FziXcziov0t5d3X6IOH54+tud5alLWaddGQLC0M6VA
JCVaYHZikYAdVxW7cSKmbRnSORcWDRM6dda0BKCXWK32ljvy70xp0FHMTYmIsCfZpvXpR8+BFOUr
QiAFk+l4cfIEPIOr1ldi0zq2fURW3TJqqI6d5oZ0gFoesKo2P6WavJJhIXlUdcwpkiEMHJPob43h
K4hUQbRGQECfGMEc47HJA3ewS3b6NXo7I3urImxm0M0TIjfoyntondQwP0UdZQ1d0Gvd03Rrbh/R
3zJs3wS3mB2/iz6uu7iIUUn0HcH7OYAlap6iXaJtUjelmdXpja2WI4IkeSsvLn1dfV1/1XAG+HN6
e8eRZ/o0h93sZfo10RoSAY51g9aofcrZtk+2QmP0S+gbqvC3lpOmAUQUtcpNCA95aB8xwf+YwxIQ
lZgPcfk+a0BSfAVYPwmtcy8MUlm4dzctHbvcobVHQSD8OouCg+UY7g1XUpFOLHYV6TEPUULKNC/v
r7NGP0ncGSCx724/44ZY8FnYTDaG5qVvarip2KLPQljlnzcImwU3TeGtRL/MwSCEJ17y39THQ1A6
4tOdTedQ20AFYrqWwqy0VlI4fTBysQqc3Pspk+JeCxqQqeI5lD3Xrp6kBLZMveFw7WBQY7aG/j9T
Auc57UmZFcAHroh4Pi2wkHXW7WcGsgl26nXKKDhIrBqcD674YCAdNQ/HCfiIViOt5VAgiErNN3Me
Cc8JOs6cqkMjGXDQk9OKr11f3QhS7iJdWg99aTFwWvrIqThtW7pWlWkHcePxmBkz22VTJoGpmmqf
wrbEbYylvE3BVwKgpCt6Gtl9WZD2vVepFYdyCokkFWCq+wT2Ob811NFEU+5hxfqvN/r3EUvUimag
/jACyN0ZeSL3cZERH8XylJi4duI6+UatMBEHEA0ECZgEmdbYbykQADQrJm9Vhxm3vyg/qcwOZtel
4MzgtsXhyg7+yIqkSMs5HTxfOO9iABW4cEuAFLj4TyTNacUmaLGOHGaHihv6KbLkm2VN3kHXDI23
OfvPcbx2Ww20VqIdghcsHR28R55vJKUN6yn13zKwLWtLUV5Q29gTc/pf1yr3rTP0eG0TL6q+Y2g2
aW3gHCkJ840301vkZ4tj3o7y3TiXYZAywU2H1Ht4qX6qSYAWnfyw5zghrkzAAFBtdUr0Um2lhw8Q
v2Z77RpmiBGUm7WTqpQndkZ0awDqZHOBIbnRuEuCpbmP1b8T5Uhpzpx6C4VX0lyVHMAhz3gUdf1R
N/KAbx/U+EQzL+f+c9FLBr/JueXWO9MUzIrmQuWaoi+RRCDjIqB8qYt6mmQHkoXEVAx/rznDd6Vz
QcvK8NFxLH5aL1u4570b4yeRt/pckCUmREJjYZmToA0pMOr9vt2gBY1Hv/7oBa2Ukgdi5zgqCTJM
Cbe0tZ4itf/gEbaB+/cH8Psm37SIYEodIVNHOicd1fmwBvyR+CLnoByCS5BzPQR1UqpD4rT6gazA
7zpSGdB8ot1ukR7TuPkD0vzPUMUPo07yhXXw1nFJDGRELXcVwYntbXWNfGnS3ixpNprqE+RbEfS1
dS/mQNOHq1/nnw0SFjeVRGGrKucNb6g6jlpGd87V6trfMVmI4zBAjo+Fit5Kh847u8l20tEJaNPL
sk+8kIx1uHmpDnrPDM5yBKu0rU7VUnElYY22g0WmTJVADKIxDzCf4NCQEkCktA6GWAJsTQPfSZou
0j+tTAzBJqys9LeFRf5DjqrfmTYoZ7MDH+Dmqt42xEAfsjcNaCZwspDDurceQ7CZdjjYTX084y9m
4AHczbW1/wQhjIQawEeNGrxqke63RpeTSmSOftRzDQuZloDb8DBw08g53cXshri352Ffl7GLJB3r
aykLAyLVYJo7y6p+VC7u9WgQj9CNkMmnOLxyK6ELgM72LWJIdukwp4NwbU8pNta1Q9hs0ak2ZmR1
wRyOcs84E9lCQ+EbhlvJJPFIqt5dCXZ1Qcsg07+eK5eB1Zg5aMMlJXMfCU1YVu/eMMGQWiaVCGiv
FVuHoiBHqwniWTAlMZd+H8q0uNAal6y1gu2eVeisqSm5GUZ5c83aeFOZ/5cAa79upoTZcJZHrOmM
2rLaGE5UxiSc4Cq6gjSScVHkDpfK6b6NbeyfLSm+/NFqiM6xDEIMkHsRtseyqkeqrgiK4UE84Mz7
08F+ZRwIvcfLW+vwOovEHneOfzePdHQQ4lvtmH5o2CcR3fTvjlRi3RvhyDvjnyXNyFS+xziGUaGC
RgPHivb/Zec6B8+5Jm9NZ8dxLsA2QIzkICJ14uoIgcVUZPicMTMKpZ78EGB1/SSoGTC048xIdeWI
ajq2bbYzXa79RczJPiJz8NJmZJTi68/qOKhLsn8smtm5yglJwEguvGyBN8I/snRYKuEo6B2hL5ap
AJFmGSnJFvDUPav+HjuVDGY0rQ2VKGaQE83dhhmMzYR8B5GZc5TXzyRJCVsadfpGVMc9Jl4j9jPE
uaU7JH5kjHKp05sfJSWxrzuTTCcKTCPF7mwYmLrVYF+TSfsE2Vh+zHS5WNOCkkRXxr03PKRbmHtp
4wbOuGHeX6eWfLR3akycU0aKeO0bmUbxkOoJr8Nsys3sgmjXPnBW+DAaXHrIzPCZFX0wZY80sr4I
G6pr1i2A36XyI57TW90VYmsMRnyNK5bK1IGPFce+Q5WmW5/D0ZSMdAgzGKQK+qEydlFiPXKA11t8
FqSpdPLKEZe2wOwjkw8iPqtq9G8xlZRMdiIVMD21bkn2fYhsioBk/9NIoXzMRtceC/p4vlPuK8r+
zdYG+cg6SB81tTt5Mm9i4RjYH/KQK5L7zUaSu6/tWtonUlzF1mUmx6im6u4+1YtF/d4tP8eLbRM8
jc+eG84Cr1baXyxLTKQ/KASKgaPcMNYb7DmM06ee9ht/TNN97kqkjJBlBolcusmzNAbEgREoiMH5
kn6ZxTnfV8UtT0BrtTUnI4x36ZYiZZsGoEa/RR6CXFjLQ5sP0w+EybOovhw6gkAPRndrGmastrvQ
AxMt0viHIlb2o+3YLkz9N+1nYheJ2LjorJ0XWjWBRg7cLeJJXKiEJAIY9xWKhWd/+s2g4xwHGM6U
FoxYnH0MgstmE/VjwBtDqGex5PR8TFtywRoOXg2BIWuBAXf4YTqnG2/FWGwZJcSsiiW+EYeomE1O
xMeLvGOXBxdehzFO9TQ9zRLVnNtuoYH/rmU9bWA0nmVj9FdNuUDRQzod/RipeE73syXSN9EBywE5
7OyyWkvPcQu1vk3U30HL1Ftv+vskzstD1hv4xF3/l4eb6hnFc7GJ4pFyKOjFZea/i5mRQ2S79BNZ
JEtMbVK/gpcgR1Qp2SDBG2guGKmEUwGkGRJA1Mt4qdWopSVCjuqoQ6TVdeBWtTMdrAEVJ2uwfkOp
KXYGGuDKnbWQfawFZNx7kuW7qQ7MaNWhKAfovG5V8ufJQKEsc/1ueHjJew0l4Ki5/e8pnPRnCUh5
1WbDG4M+/yYADaxFSthCFY44ZWY0ngFoXR3c1zgBCvhRkK5OXm7gTgHCaG/z2W1Je9eKFl0NPcBs
HhWfdiiluLnsf5yoTUql6J35XpJ7OCW5dqhhMt/ZRu9NyJySdlcIy8uhj8WFkFNfYE5iQnSd8hZC
xmITU49+lP7RdHp4m26lr7ShRl/SudQDljeC3ENusk1Rr3KfB0TobhngwpU70IAoPj3oXQLlzvU1
0mm7UhDtY4jbWd2xCPOGVIiPbaqfQR4b3m+yeMMV5jhleAUbK20twT8tHMPe33ERe+flBSNjtk9V
dXk9XPM/5xKhIV8Y5rkBqLXWY0bR1rILN1Wy7Fii/t7QCkdBZVFdTTV8jKMvdtY8OccWHRGaM6MC
2qIvQ1JxsWBwXh062RECtpg9kk+Kn1SFF1e/R6FwZ6ycI/Gno+fW09rNgSBRuCvPrmXlp6pF/HXb
gSEHhLAGBlaCe2XNwFBc4Ej6Af28pMZGNTyztsUMwyllKVmyJx151oBv8pIt7ZJ/Jc1in+sSiNQi
fwhFWpdnJOKkntvXaeFmOxX0E58d8kpHIKk53IUNI8VzUlsIT0RZthADuQtwkW2FBmHJ6OEIUdV4
4RZy6NJEO7WW/tMEL22OOTfFsCoPRdzi8lCtT5eSdfRFlu7icM73o+8R8BctzLN2PFhlYu7qGY/i
qIH/bMrY+ZJu9Jxt2PmEUKcgTzTOqpO7q3wblqigC4FM0c7vjN8RwoZaRXCOXnoyQbQcA6+m7ZTn
irVrLtE8ZU5XQjVwypOIzpC0uXvtaB0QMtp9x2K6znvlH9uiPRPXgV1pV+81k988aqwTgswyTi+4
2fTrFC7So571gWRBespZTE5qKa72tMZdh6U9X9oJbFVfZA9qG06gNTFEpP1OpeZDH70vhXPjK9bj
6Ohg32DcD+Wx8cCaQNWROysdC/QwonT0ZtCX2ZVvRqlBL6ti6CtFn98ZXXSBn49WYPH0n7Aq8Kfo
rYPltpxb2j4NVNUQV8l8KKJ+0/FeRd96h4uS29npdiyqnenUAdXRx3KpibRHzCUM+6uD7k7WqnGw
sdRfYixTzgT0jabNE7JH9qbccT8jlO4wplmUj1CNaLAcBToDdT4FQNfK33dgVPZ+w4DX7gy1oOb8
m99nhJJs6Iz9csB2QlVTJZ8YR6KugRJ6/E8yZ0IGhNPnfdb54bt4xHBWCtkEhsP8fbaug6nf+8rJ
zmDi5bZoygxPkgPJm79JPLInNNA6lj0jguSzGecBGoSbn6zFVWcYQx8IgoS7KeYzBKfoX51MfmJL
B9K3XD/NnqCYZvEFkjg//v2RfER+qDV0j2EL8CogxO0QpJGLx3pgC2Ng3m7LPSJNskYchnrtRdVJ
S3E4vI6Ato1uBIkZfYamwkqnRm7RYE2IrhvGOg72ldk5zMvTRuvscU7rRyfncet8e10BWwLkZ2fI
1FkPnQzqDaNEN6q/xnC8E1+O71O7GMAZWHKCs59dydkjQv400hxPnkJUHqkpztzQvCb61l+UYoJo
Jxsmz8pJQHM1LoRCU/T6o+cKmTLhgxKZVZvSqiZ22LJZe4v5QXJMCMyE7WcCP69n5OtqrfkreZxI
EvWMzuvI2OVVtufRns6WaWM4SbP7q+htiIlnV5wFydj95kwRXV8vzDW8rU31FpQskG/BVHrigl2q
Oct+XZpAp7rcfnLw2tnt5N9VpQfG0rRI8alLQh2bBCD/5NSWkbjTlTitbdx5gSZKXMzLSDXleT5F
WjRuphoPFDiE9M1x8WWk+cB3o17sfngWnSx+jMDmnRAhTs9zDGzssz+QlbHxTevCrcN7Uxm/7Zaz
eueZYt0gta68NmyuMGp5g6zhv38d8Rp5fKyE4Ql2BDQIZk+BSM6UWpb30g6/RGwaF06+9El4za8Q
r+4uMqoYYluPLsLyv7a1Gr9S0wyI0jSWz7aJtzxbtGOuDTZv/zEvXNghMyLZHMkT/3kZgHH+NWvM
3cblpTFyjnJVj8+SeKu0e8w1mk91XwFVmBL4FV1O4b6PtfFuVHibvUxlq/EBvCY8ITQBFhaGgJvn
Wnumgtq1T/g2vjQnI0N1Fnrp7ygl/juK+jd0CG3rYbnYxr3unAF4whEKm3pxvHZQ4qpna7j6EtQb
f0NJjsmdhmhnU8fcofBca5Voltpw/4hO8/KSLF4v0dRvOldMDPizhqKVRF8FOgHB/Sv+PILxCfmB
2eunXYfsShGgmh9uSuC8TNlGLO9rsqaYwVbV7r5Ba7Evdfhbp1rvYkkWB2N56U2rmrG/x+9pNHj7
Lgq1ACY61JmlY/D1IjIXI7am3SI4L7cYGicnslLtX8bFBGl0ZVnKP+AckTtzoI67WNbRROqISg2D
lHzw8DtT4JhyQOEd9KDfGYnEgF1O+AOt6mF6KGR1/IxtjuaJ2GKzta6208f7rofnmiA26CIaPx3U
i7XfmfHJkj0QN930A3OSNL4jjQRVrbBOjNaxn90iiGjlozfKRtvxqg+mZ2Mw6TYlAERICLAbP3IY
lon0wv3o1MUe/iy40aFxv/rpC6PdT2JyNo4cw3r4JuNXTfbuVqOS5ZJ3OJcnkNlwGbkks81/tCYO
jZKRzJYJtBMMlhEYGLuw9NnWo1AIEFY5BhDSi2AwLPCvYzkd5wbtW68LgiN+w2i+UehqrI73zObw
SaLPXY+KzPeIfr4HKrksRH55JhGAXOLP4LBtR10G3X70Uf7M50g/dALuAEtxFaQY5jC2xNOq6pR+
0xQ5TkqpPmbXvjl2YTKj6kYaCSE2SCkxhA0QXCjPpgXkh2OZ1SFFxwOK8s4pUw/w8mQBFacmfi28
DP0s6afiasB3Vp9XrqGF175R2HRknJzsyfpOT4P4QNKNdxM17lqo2acY3sOZvH++HSdQREAg1K/a
9twzOHVFLyxvb+0Of1TS/1CN7W8Yc4F5tbPxwkliAwIHkaO3t697d+MLKL7TNB7z1v6P8D6IA/gi
3+dyppksbXBZ2eHd8MtA2vl/LmVAK92pxEElxo1p5/SWzz7dX2W1b3v24dBK1LOL7L+zcM2nhREJ
J4H1t8g+SDx2Z/j84bYynGfHlCgdFnUp9Yybf8lzh+oTrnC7fFme89gJyfT88eA2Jpq25QHyoR9x
yZ0J7q6rzBnx+9DhqEnNPEzo3FvWyhUMVefdm0UDBNGw8JJ3+ZEkzbBD6gHaLKSNFX36yfCAahsG
+atxxLGh+6O3N1Isjos32Wry/cDJwcga4JCxF7SOQHqXY3lIPQ+0xTgmQR8yPZQj8wz28HHHxHOp
egmnQxvN9xECzM3BvkShCvocd59xWzeZ/iYwslE1NMRcNwzMu9/7ZnFv+pQ5db4Qj6Tq383CXire
CM7GUekGVR4ADqwpIy2nj9huJI/qPB/nuEZg9cIHua6PbM70jWlUEEJF7rypAoWFO9P7yGniFMMW
Kdop3PpxqF2hGRvrlwUnx0d1JeZvfTAptE9lwkk07aYr/+PO46mPUIEMGQoxHF7G9amTJ3vm5F1M
XbL1ubFDOFguo4PTqrPzPlhVcY65tJ+HjuFhNNJyTGxAP5vj0ACwG6qF5a7RMc/SzCj73MdYcqDp
XhPPnwNoBtTwDhOWAy93KBAxaJJ6PajtTHaE6ewRthPlDBGSu6bghhcRWYeKeffp393LY8nIEohp
TDDDTZoJPtNRt26+wobAz0iX7K6zB2p9C6XyzoWetYGYpAMzF+CmpUXczu1sur9uwgmReDSVDz6h
6lR0xl5aMAowHoOl79mFh5mExJwt4mzW+zR0i30xRXgiSlISeYrgnhPtXsmMu5LvUWO+vGDZc3dO
DVPEDSudtpduTE6YzrDZjOrYcDmaLX+vhri54S+IacvwfzRWIt7KLHqHBKSOYmhb0N2sBarDixZr
xgc+8m5tOM1/lCdn9EV74p2joHbw6YQg0AWyLLe8Ylt0I3RHm/p4s/0Jejl7s8Adr/2ehnd3dgdW
DFcc5fJSRhB8BmhCB5oa6Z6Noue/7be4vQzIucez8E8kpRJ1L6J+eBokZLdu3meI+xysI7jhKzqP
/Y2yQQO/JjbaHF1NqYXH0iMFj5v8kHQgZjQR0ZcdcdLuaJ06Tn3W741oC6AysBZPWodD7HWtVFUW
JAmW9Mj0iv3rVyUR/32p6GPqa6isuDfRU8q+/go5zZN/7xr0U86183DwpS/PvpN80sfuBWJEfcT1
RdmxjZYim767dMuLyUN2WmS3Our+TMCqd+bUYyr4v5fIMbVTBi9z5yYUTb50BpnRsvbvl69/xiqh
yJAnjwna/8bCtHBP9EjeMsIstVdOV6erN9zi7H2h2h+O9nPI9OQ/5UjrZNSVtnIbdA3Tabj5h+qr
jhpsQn3NJJ15cgUJ5t+NLRuaBTrEX6seWU1ZfbDVSFzRxuA6R6fs3OPQmcxmPTAAg+zJ3Pp2kbFY
Y9IQNnd9Vq2l4bymyyGPh0vkU3CmGqBP7BUM/KCZXJM+/8j1trznKdVyPSOJ/828cEwIvyb/HT+K
0zjh3h6mIDYGgAfLC0mclkigsrdlIdN9ueizPseTw7SYURPLM3eY8X7rAnECIvvWCA0uwXH7vU6R
zWNGmyuTEIVW1uck5TzzclUs8pgGtus00Enig+D44HCxKTiOfCP9BNlFvrs0yABYjUELQgG6mRZm
NrXBKg4jqAi1u2pr/T6k+gbMzryG2wHF3RrTqxl56fX1KwGTeeUo0zt4/QVeU/OIoWVdLID82RTx
1UWpcfms8ckK+9ibFHGuvYodV/jMZ8hYnmEM6GQ9ebEjxf6jGTgbWGZqy86Oo6vbB76kbLIU4gku
TFeu5IIvsI34lPsBM2g6+sxYXkrVfkRc+KZ0JGo6IIMLDCEQcLKfnRtdmO7thqhq7z2R61Ni9r96
n+9VYtQM50P9Ru04luVB93c8f/G1z5v4aozuOa+jt6EXySFHs3iqPEI9E2DLxhRoe2PgeW+XTGyb
Y+yrNScCssIqasKRi6SfbXoPR2C8nF6t2SmOhfCudUgvRVag7/7zrmklSSpYb9GabaL+6TK88Io6
2tck5tbJouOZfvxT0u0VJAVu/Wwo34pU67HNt2+EfuIDSOVmVdkmXoIxaLPKfiRMyQ5eyhigzoW/
x3c77gkR+yCGF7IPhpvNJGmn00M+vdQuz9i8IScbxjPx0gf0PY+yFTLiL421C1PtOObFtMrLjOuD
kCHQF5pOXuGm2YvVHXcxX4mVHUnJjFO0bx3MoaMqtJqmlb7dQVECV7NcT/TB47Bg4TdAZLQveS2A
nJk8FJw2LhSdsr+MHBE4de1fZh4bwQSqXBHhe3Ww4jjDfFFF9GciHsOV2yvuzJ/F9t+mZvsMeNoc
7nuGtvqMaiphZgm32uypNff4RmMxS3TXvhMMpkGXxFdOhcizBfPbT2QnHGcwz52Jj3cgb9uZHxlJ
lEDPCu9seYNHPJTuEClOzED0s9awwpP52rsut/IhPeuToUhiCmsnGO+SN5lg8TvZLWMauufC9LPO
IWjrvpqImi+RrkQnhGl5HFEtW72DvWfqf+LCQKlKjbLyinfVnrcPI+jwLoIdHb+qCkbCjfzfuP82
SMCMhxZPzfAkVoWTOhkvs1xw9ZBQUqaypxRTwmmw6oi1n4LOQoPcRC2W0Z167n3EKfVjRBiRoXzT
fkY51URtqxMzwUlgNd0E7CrEjIF3VIEdrLuLV8/dJVxeZI272c7ozELUGqDNURRMf3idbUHbbSy7
co+vF2P5VQZ0n42EKdPKrpIPF2j5se4tnzwtdaJ21O3jePpTIWQCDkiYqvoQz1/AADKM05o52Lek
sN27a+UOiFw8m7keI4FW0bvVGtWRay9XFAxvdOMsj+qiNXsQhcrZaOkdorCoi5eDXwTXJ/esmXIc
XdthhBaXLqV3yJyNoLETqsN098NuVEEoVnsiSgP5cnHy8OTQRjRxnBCHtpAjE0MKeJtlqfUjV39Q
YuHRsavmfZd4+sqadBBOCTXBTd0yD29pDjS48S2+ET8sP7oUXqwdzdoDPfEcGd3+lb4kGwpthiE7
jPel2jckDI+zT/zI6UACejQTBWBVA9LekCK6U4c4x0N97+Z4P7f5dIqXQ6kj15QWUQVbWelB2OWH
ZrfdAWmy2ZNWp+qWBkCT/OabHcs3AfBz/fKalrJzDpgf1Js0aTwx55NOSAUfIkBTXIK7f2tR/Kuy
7O5OPOFXO9fxCVEuWmvW4AdhTOQ8T9rvYS0eBvPRz0xz/2Pjca/cOG8t5uJ1WWuHgZb2N/QBYDUz
iZee7J7C1MQi0dFvwAHukszkmtk/5kNB/w6HG0RFFPVfozR2sWgPcdOKAAeQBfjdy/YV1X4u65pO
3MqYJMnWUVsNwaABXc6TjnjeYid76W5dalaBZ0NZsmb7W9mlBXaEnvWCkPsWYYSAKR7WfaQqdnSb
OOLr9P/61OADyU3mt1bQpdP0NsHPG2K4joYjcoSL4T0fKyKefXbHikw0rhopozBKcx+y5MFtC+fv
dBacY0cXn7wV1e717FCIpM1eiOQLo9RjCDDK8i+e3XrXmS7+0gYxb3aG85yIPcXc8wll71cCmHdf
2/Doi6wNr9OC9ukVdhMtb5MDh8mAN91d4UjsdlFbeI8ej/fC21dI0Fy2gZ+PZhU/+9ghLY13JvMr
RkmDlG+Vqn6nIR7vbsRqVRgbRy+Hd2fKFI42RDhbd3rsE9wZrd6xVx2Iy/u0rMD/XEEYzX/lpYlJ
szKYomsuGnfs/tV7aOmdOUr6f5XaxQR5CbnU3xkslAc9LKqtZWTxrgRvG0wEfteQcqejprKfQuQ0
XMYx+GXhq3tPfNWzuAZZuNkp4rLE2YR0uLbKnlVXLbUTISyMtq+wjclC3/gm3ignQ/8qckKojcfm
3gw009Ic09AdU0g4ZAbIMSp/8u7sTnyzxUjgKGOQFUSDEvt2MQfKOhUcIsr4qNUMpRYcMhLOe2ZH
xpWpyLcMHy7VDknAORfzYGbppxd9YY7YIPAgXqNZ7+/cnVevDVxSMbHWRKERpK7JfzqkYolJXEw9
g92NyWQzgs6goGUvc3rRjfKN4LO9Tdw2PjbLitt76pQW3khkBDe8PybpZbp7oWQEIZL05Dtpsh8T
dfLqgfBs1sgtaEBy0u3/UHceTY5jWZb+K221R8zDg27r6gW1ppMuwzcwVwGtNX79fGBEdWXm1KRN
Wm96NjRXpFMAD/fde8532D0S0ybmkli7EyO0CWAVlVNbjKq0JupGhASh3WZwtxsp4EhoVjfNR7+K
LtevzuBoV5KnHnUiFPLBZJRft1dJxKVQuSAQvRJtfpqajCriXFL0B8MQNnR9OmCAGOueWJAaa69U
HhI3qB4G5tJj1q26RA8YnRPxq1G2HSIVyXcuBm8dDPBIqlg8Cbsy1p3VYj2jK06kikNvLVPu7Tyo
drfuqZBKCoq8z+aB+gWWeslQrHtREPsuNLiPeTmNTFgklh7+RpoztZDrSBUnYWHWUysqEnaOR5jO
BrKj9tLGCsYhFB9i7briLW0vHYajc2pCEO4ScM2zlsEml4tl2KC8bZJO3xlFRupxxsiN4AGAz/DG
kuPtJjOdX1+pBicrlv5DXNcCfz2fYRWrqEr4TjVqIh4SxDeh3tR7elL0hkPR3itVFJyaMvuORYTL
2qesSbmpdO4RUjJpvsQFZw7ygBB4BYRfv7dtyvYmNlCxVBbmyc6urrlSgXIGjF9U3jHl6kQKIfJ0
NigzWbn11WDcteh1KCScwngopwVGw804ANy69V3FKOR5ijIZSroEdQQUMWvN7DnhmjpmuIMwIlLu
myZK3AQ5/+F2c0N2376iS4aRiBNJn/q8t9o4YIY+l5GFZpoN+RZ9yKORZ/3OHeLP26TGkPVnoiX6
6jafbachbSBNZEMh8zMagxcfGM9W60psr9NWYowrAvhIfV03BdjYcmCLalvxe24WLxGJzzt9YncE
AyTujLNwM9n3z1JhUdB9xDidc7y97psS7HZjl5bKVYrnNtbkmSL+m7KVlvHUrDJqDLlGToNCuP5K
9B343LDcuDrdYi2r9X1nYIAgyhdBOWtib7WnbOi0VQa4ZP5z2bR4OiBDvOpcdYwYPWA19cB77tTW
XdXEHz4DmmWsGgiJwM1nTg40hEbwKSaKb1Hhk6XumyaviX69aTLRI/5jRW5Bp92k4YaU+QbTFoOo
xDw0nmVtcpG/jU68qAi9vAhpHxz226uwFuGWyPrvulOJtREhCcNHxgWT9gL5MeWK4S0jmya4WvbD
2KvqdyzujLDhExCDA1JP9z7cKvSB1IKh9CpZ3JfUdUuPwS6AhxAVm6JUFNLMon6+/Epv1oiOUFTU
9UfCaCCnktXcsbuHqoQIQSUBDDc/xFI7L1e/xAPTMF+0W4xXjzfrIkG/oMLtoVmZdapjTae2HEyn
WOVeRunbDtub3xYYxWboHBcTKYsvaMq9GSuXYRoPkaDboHJEvUscG11LotlWoD0iBgRg+ycJFAuI
m7HXCqOphCdmIUgR4Eixv427b1PaabpuRGzOLKbU001LfjQ7812AKwCJi3vBbNkeNCc+otzDi4V+
c1boXbQaCUpfaF1CeF5Dno0amw9jRh46hw2+lckMjXFJ3SRoxKYtc0+BVYaTgrrzj3nxfvsLkIfF
Hl3pDPFIti1JVY97m+Wcp7TVGCztWidDGVS19MJ160w04el2UmfQmmZDZGibcFQZL/fxuE7rV0PR
ol1UExdQtD25fU2rgIiwu7Or9b9uOFjSZVcPSAWBP1iiAGsSO8NMpzxZwmlxDjc3eRTB10RExPdc
AOdZoLNnzHP3GWPf9zYpiichEZfRkVgbKCtxQunmqZmAMt1009j3riyTn8iKGonCtNf00f5bSxUP
1P6mCtHEE4SzeZwh46Qp8ajkxhNPyN4QF0A7lgfY376yLHQvMosIMJnGqrcb6+YuJwlLE3a6s+t4
0m5NiI6OqIEiDOSadp25u90IX0Ngog1XwHU0vKchKJy6t66p6HooFM4zVdW7VRpioJssk2RVz8nU
qUmolj7SBSbg7eA+1OgaD4NThDsLU/rP7+hqrsJcp40B0uPRaMmQVDPUrVaVyhXh7mgUK6EdRWdY
W91Ud1KhXdCZzqfpjDgboibdhLr2ykBZe3YVUjejCiAW4sav20i0SOtTYVfDtiYmYGmlcYpAm1Fp
ZF4wsWFgogVkNkwFYiDGC0Ozz4ZTkyk0Dsh+Or1eIemOyZZ2SIxJw+9+DuENRxrjZ9eD2arHp55P
79C4W73EnhYQVL1QCmYVBmvGGswrtHmSLBZW6KoMGIhirALTWxB2cx82yEulH79bk+raFRnzVla4
SndXEcfqjFnMQyAY2NxWg6yoObxFTQ5rpEycMx2uLMrq6+23PJ56uo1Lm8GGgKaTWasE7YhVDvEu
S8rCYp63bHOb/h7D32Pnq8nKUDGmeMbYXVotezAQ/OShnh8jjTBduyJ/kIuoPGdA4e33EUlXMVjG
Cz60s+hRSEatM7w2G85I7B4aygap9ds24oSxfVKHRH+O0QEfzQhwWC5EDHWnNHc3BRXCD+rtqVUP
RMKig0P5YMY+Di0DHrgxXapssdYNLCe91fB7MjECZ8AiN7ib0oTW6ek98zbRCjgpsTjaKpPNCktB
CvB+aCxv6bnmS0xjBvgurmrsi5PE3SSqu1Pjs4E6ZOdV9rU2aWm4DnBPXRPN5iZRrfrh1SIba2d3
JKDWEQxxhbhDvUqGbdQlKv6ukshug+ZwY9ivBdPgrjaqpyFh8+Ayg97kbo4CnBgu2qTe1pJE1d3o
VUjQglUe8RkknYtJ1UqSyerZHMgO4P2wiZ1t+qiFO8LYNm7RDDhe1nH+IJ9i5gZ/TVM/hKGXe5pK
zSpWGIAqWf5FT9ZZWIKTLiTvYg306ZX+kTazKq6aCE460nrlETjEvAsHttcZhqhqpLh3QQIV/bjo
Lf2pcp7p2NWImatN2WUWksje2g/Tze1bLaLu63W6xDY+rq0DQQPOUKhewCSol7IkEs9CThcqhqDT
4Dn3Di0Wqjjj0HTG2fID5xLJ2rlk7PQcl22S4xAr44+KdknsHD0y8NlVMNpy6WVssCt2+eitJMkg
01FkkFyL0wUqboz0HyNQAj16oHk5jPCa1laqxeumpegXowYPYjK9DSmfUJqM6aZXyRGMejJBgsn1
jTLvuR8YaBVoDmZi6PdW48BcL5vVMK0NZTLaeE3QXkp2vzORuFhziO88uIcQWjKSQqvwyO6h9XaT
y8G1nSVjlOxuevnc0hEwIvwJdDNgZjzwpjXicJOP9x5Fpm86SP39eHXbSiIqnrKFK3petX7FsRsv
ogDgFlOt8CD68oARZmHm8L9FFj4IYWh73DVzkSNARuKItAKinusw11Bh/aeT2VCphmTl5Iy9G1LO
htBSl7XrlBd3SngE9lsH9ZXp6xyXqXOFFLQMCsxL/t3NXp9XYlihf/xOhkqIRYAburbTojyVjUkH
3b4Mzl6ji6si8RloeglvS8CL57im0+AyNiS0dZuj9OIa3sl9SgNqflNueyYmYWtQ5elnRUOv7MVv
yPahdMH5EK5rz7JfpBIt+4h1G/zOMXa/GDEwBXJHbIvCfyAxaWaRTbGXyDlow9hwmXpoW1aBe4gV
YN9EWndGxxLRWM1cJkJWfGgdvz8rWbgtDUaeN6ko7+/VG31vTcDlqVZtOSsSnNe34tuB77uxUmjw
7Lnjo68MwIVLdae3nsXWMJUXnXl43mkFjJNOMq5XcAQxQlkZlqZvCCtO9qxzypIAutgItzkYeOyS
vvnQR2dzzPD1yaR6FIqotz2DUDSoY/VooxLeGagVZ6ZjlI9qnr5agquelhvlTf4+14hv3NNlXWpR
5R/IEJhpCPWRgVflwnMQO+gYzRe9Q+PSMLpiietXJcWgSjfg1uC2Ii6i88K40IGM5wlxqAkn1Sq8
V8nk89JzgSQzImqnUIM7p/T8dRw7jLv62kBxCsPeSSBe5b7G/NVsVmzTmDFWyaZ1cmOfUJ8hg5Am
2g8/P8miwEVL8PbdoKVbQhG1SYOsrKkR6LJi/wR9NA/VOIE2qYt5TK5cIWoFjoDMcPkQLNRwINz1
nAyX3gRDCj+SYJqJ74iBES2hLLADZMEmrJi3VNa0HkauP7dotw5MIpAYm29MmTCbJOibi01mqXss
G+nWUcGIqzaRqiYK7UU/rRW3G56fR64loTTJFONBr/IwMB/VJptAyiiGjd6ymlblxA6nzFYSkrEf
dRzmte6SE6pg12NY6yXYEOrcnJkYgfe+ETi7znnOGBSfbjd+Jb5DUMAkyom817qAABIQodFgmMd2
oi3IkP1vEbBrJRuWamqg+ygSLmxxmk2yAnUo7+jHn7KkLE7V1Pu1fUi4tgMUHr9wAYULwR9N//bk
vo6GnV10YTRbLvYzADGv0rXVlS1RN2hm1B9C9m8H1QnB3/kZQCctVM9afukTnVIaxO4TDaJFFlcv
kMFoq+MB9maySdGiFBP/yA0eEYcQMTI2RAR42pc35A0lUJJhfeEGEGIUUmjdqr3bjaaIflMSQ2Wa
SJUmPEFxG4qbIWdsUSX0LdPk0nfxeTTK7KDy1eX2o8ByP6Sc5AfSeyKioV7ftN0F8LK9p1Dqtom3
/efogkNilzsosOIhfAYVAXyO1v0pqML1rXgWE0ijdxBwauB6bIkqEEnRAtWjxWev9ldHm9fsi95b
K964fq5+J93q063zH2mUnpqcaIaqR4iHiHV4icGB4CykZlG6I5K/eBE3FlXggEpGKaZURS/JiPXo
g5ekihjL1uDLKf4XVA3hWe3Blmuldo3JA7lignLId1VcWjlTgIFDL7CizyVSc8IQMcNJp06pUYzl
VhYiWtcjGHYh/GbTBVgYOECceyzc3UUzhnn+87vEuY90PNRagitblNO3Ua4hDeasvd1hTB371A35
8fZLX2Xyk4jiLYwLFyQg6lmHhLRhXWf2hAzrJ7IRqSZ+FsvzGNVvfa62LWIHBke/vnRtKGcOHcnb
D0N3SNYyyL+7kWvvwgwLgeWnzg4mBHGDTiTWKg6idZFQCg6ohTqLbbMtsKN1TNVmpjYGAAx8bUOv
X++66KSgUT3VlVVKdptUE4pVQhsKhaDB+49fu0J9MZpA3eijXTBO8OP4lAbspTKBgO72CLefeYFJ
Amg04fMSmwgWLmrFXFGBZuDc6lHCFhlIKXSZh9v3t5swzs+arzebSOTvww1IF0gS87Dho07Trw3l
HK0o2H63o76bdsbNdFPa9gvECg/ZXB1vUNYfbzsSI3fYlrjjr5ufu5RYrX/Cn//XR//v3lf2C7Nd
3ajlHxlBN2jD6j98+5/H+9XDf0z3+K+/+P3f/+fpra2/ij/9k/VXdnpLvqo//tHvHpZ//OuJTfj0
332zTCkzhkvzBcbmi45O/VvQ+v/rL//t6/YoWMG+/v63D0Lc6+nRvCBLf4dll5DG/+8g991XWX0N
/8cdfnHc5TehwilzHDScGtdQC+Z091XVf/+bIr+hjQTgblsmyHZNs53/4rjrzjdpqrYK4U2qNJYF
9Pcqa2r/73/jV6qJt81WIU86sMKcv8Jxt/+A8rZ0Bwu/DTGdoFGeHv/nt8x0xLy14XQhArT0i41N
AMoSUG+VwbuNnZneBrPfvDX/AtL+r/6fikSdZz4xxM0JK/8bdDhsIDWkdwblLzzQkO3EeWyfBvnZ
J/uWZt2f/zN1Ir7/FlQ+vTrVQmXhqKq0hP6H/2aZZaGomJlYEUjaGp+8jZKfQ+oeF6tLa35NOhi2
X3iVKxfhe7YDjbUyxVUT3trCef7nT8e4gdF/93wMCmzJuMWQqkUUCB/4b1+9BMc1KCGNHI9w1VJg
amZTQoouYsxVLjs8GB9GRbfJZQ2ruKgmC/KrNq7o7kqw0QnBWNH4HigSlQIoMTVlxj1ouyDEDxEF
l8IwT2jiZ6VjnuPSfEdedBidcokMfF/0zsWH+IVxIGqHjdo+VM0P+H4zMigxFMt5lqJetwBl0PgV
XxpWN4u9U9a+axrxI+Tlog1l7BIHyCirp4ZYDLc+DxrDbs2YqehkQpeUG9KaPDVB9czbbW8lwYG+
B3inW1dhwBQbvtVIbiHIKuyylD2wEXgNPvdETL5A/BeyOk8h3HFWLps+mbtwegMUzkgz2eB9mqgg
cmNEC0xky0CgIUPqUK0XPr14JFczmyau5EVBlJrl/ScW+DJL5xL9Mb1bZvct2G/DPzfY+8MRGIJC
GBjXx+BsN2jmKHargqae+oQyhF06yEkfcTb5fCBpZmhTEAFRS81LgSWczWDkfDJ3RRhFkUyqcfHE
AHo2vX9edq7r18BmMY/QD/CvNFxDNVqXhqyZBpZlGGgLe1CXBu+4HT0FI8AcsZIhXRD7NbfRNnHm
1dkTr9mN7jpmRG0yrxm/SO9LZ4Q1PMXELau8dKUjarAHroS328BBkrfVjDA8Yk2gWPDujeQClwAS
URfGU1cNKYMk2sZbq92nbJEbweXEYm/Hi4x4dX0gVoiPYnoKOkAiJL6AkbRZDrBRMDBOCPtOm3ah
ItMNYmKmQFXRstYqb2nrykaihZle7sjxMiK7ikBgBCHKKxLJ0WMTO/cZY9GvXrvg4LTXqLggcCyt
ak7KJqBi3G8BPNPijDVjZqJvTdPPdqxnyEQWFskqI8EvTnfWlJPMXg0+vQkMP7jRYqyelBHvA0lT
0EhCtViq3pfKx05MaB3eVx2HCZ9L5Sd42Pg4aQ8rgYH4wJnH5GOHGvnu/K4ryVvk76bPIaiNWVsE
M625VulZ4Yw03SuHhAtusHFcfG86CjYVJhBt+ykqalRX02FiqZwo7PEtw1uO9JFSgnKhHu6zfj2S
GePkDA0jMrg6xFAY41DJzoRznV6hGn75fMqVztvsY9gFD09u6joX8QaDwVoa8zpGsUd2Yc45yyyQ
TPp4YYC4quAYDKRBk2JJhORXyUGcoD3tMO/yKoP2S83WRvHZ88EKWiMUMAuXw4a3EtACY16PhHfe
TIAXk2a5GpFQW/mpjqKlYBYU6vGhMOwnVrSlmY+PudJ/qGUzy+CH1mX/qGX6Ion0Y+3pTPV5aCnX
RgBHS8xVByALinjDI2JAYWumLYSaL3NO/NL63uUkq3N45qSXt/IrgjgXxa9w4uZlDu9Ao5YunlQU
gTnM0Tj7zHL6z7yj9c5W1eV0ber7i6Xfq3xcGQZx3+NJdV+yrudWl0y0gnmAqzfgU/LpTUKCCsMM
/lK5poc6YwyDN4Wy1EvmPL/GjC6+Z29FAYeMJaSlaEw4vFpS00kKnTMu51zhWLQClNhAq4ovYPIz
Swes/xpGb6iN5zmJPqRrvqclM83WPI0NyxALnktudFrhYlj1/gsgZqSErIA8+HSich4IzZkLwcCe
pzRdndSM1U4mHKeT+J8FDJ9nyTGshKhLkb2qnNUkN3MuxsWnxXDd7Z+K/gmZKCnvHL7J18AJaFnb
kCerI/avhETzR9fHTxZ9ywqGDazotz6arljxlhnAKmaQGNdZAaedGTPYBpahHEaUhQyqinPReCsH
D1rXT5gunzEqoSYrO9VWJDetyrj/QLDT4S/ATmXGUBow0oI9eHFMZdF43tzCvdBbfCigWYMh2cjU
oCfD+pt8YVpfdy5HMB+KxhuTWNeMfXwjr0glpoMUAceM3S0uOQR/3nJag3BygXJDOeSZW9nFmxQf
AIb6RW+oYKYSNKRIofjkItYwc9dkrIkGBzwEjczx1nVQbnu93whFW/ZIcJjLfs8N4DU1UCKwLTM9
mg5tb327/v+l0vm/URn/rt7+VyX4/8jSmXL3T0rnt/Tfjm/D1x/Kbe7zq3q2vlGVkjSE6o8C2rAF
eUa/qmfnm7AokamfqYMltQfF368UJEulRBbU1bahC04e8c/q2RLfbCrrqdLVAAGQt/NXqmdtqt5/
V2Hy8LptU7yrWBtMW/tD/Zz2RV1imgJswgJLjAgT/aCjNVqGEFuzDlAO7SCyZuclCG9EhAKKd+3P
46F7RpK0SqV+LNO+w+vhPthV8urmRI82xarQ1HMRjfYGqhReNXthtOyWZTrRklhyPOTPFVC2eSOG
/Yg9mI1pOfo/Iie+cwmCNAsCTMMLNPVTYVoP0iPYQ6l3NDB+lDKEKTdxd4d71cS+FOYNqAT/B4mt
DGVsHcK3QoQuCReUXCMQgA6RJvqTl6z40BEPOA+e1l/JhNiNkjFMGWQHvcmQH+pskwFzS9hPytFI
qSS4eGqqAIahG6zFTXxVQonWvz5CXdPWoGSp7PoR3hRgmWVA1b3IVKhRSY8d2lamaHbLOKIR6MA5
5T5IPtoLNkhQVLDYINEWOYvMw8tJrIwx9+TwnFjOUvQmaAu7f7Fy5m8G1UtHYvKKl3qsK4RMKYHo
/Ch6970vGatIWL0fbdk9R0Y51ajptbPRzhqYIPHfzBRacnMaB8maVtNTqmJFJfB2LX2URGOnl4cE
Q9w60PpHg8zug3TEcDDLK9ZNdWOX2dosSsq8kbfQ8gu5HPB0MKnB2z3YIW9emu47V00nIdHjGEf5
2gnHlwzoESI5fAmavKODBNQrHnwErNj9a4VVz0G+TyFXtPqn5J1YFH3yKkvSPeIGgOr4GJRUNBnM
3JnhorTv4SBx4fCd8GTI7AAratMb7cMYKYtxFCibhBMsw/45romZ9gHzOlhz54WtIMcGK4IV4iMf
skNNjouaH1vPfNZb9Gyx7X2UOX26cchRp800uvoUxU82KqTE+8RPsQEx8CwjKeaeb4SAhfvZaOnF
vDXw6mr9spUqhg5iyedJmcrFWJLQ0/bxnh4bJv7Au9bMrhaJjnwJ8kIKtMyFYMXcROJutk0wDb2y
oBxf+N3woaFyAY8u7nAp4znRd9Y0BdXlRGqLjAxnlnoynbZlu8OWM+PYQ9ofLIdGP6Z6IlYdYKMZ
Hq4cNw9T2AjJE3GQxtJVRTU71CFbnq4w7/sKOyH5s6SOT9IOK0u2YyUgg6ihtcmYoZieuHJdsraw
UrdG4ZebQThPOk7arJ143xR1MwzTjO+jAzj7h1ByaBehMzBzLC6Vyd/k6Ucj2jO2+FfpMNFU/HJS
FYfBOnQrLJHqi6IlrwSyB2iu84D9l7fLLRth2purcv/IATQCGWJJKrJE9IeJFk711fNh4BmqweDW
gKanQaHAOqKRWTyLAZ6uJEuL3qLGy7XxkBOUteuyS6uP6u42MdFDe0NHTZt0otVaGFAio6AmySN5
bWrvBwh7Jnj12dBjwmu9DwexK/sNTmOjs+9RntGKTuBSpyVEbQNKAdlk+l1aUFCw6eXUM4mPEDZD
alrkfjr2c3KkEqLuWyIvWv+tqAxtFRwCD+Nu6DpvrYwpGDTYOQ6w9q6dcn/IcJgplriryxL9ui8e
CwWjOCN2mvqAxDmPr3kB/tfIYbB2+sb3hkfVhd42zEFHIjcZJkN86L45Xh8sk4r3K+3L+0C33oDB
AFr22LC7Kam2VsJMh3wOHXzMLMuRTIuwKBZRzL6g36mwCBem69qYzJiacIWAy55vdGJhOvmoD9Dp
wQ05y1JLv/r0jTmLwF9MYrA/nWsiJgySE1amyUPmpy8Kca5zN9ceG/qfQWHbPxsTf6kweQ6iIP/6
DN7+2JD7/7Ls0P80evHwVrcBKX0/u3/bz7//TZ3u8LPmkPY3qUvAMFz8bB1W4D8qDim+OaYliF20
VEPTpPhn7KJhf+NEIluR+taZKo5/xi4axjcewzYsw9J1k1ae+pcKDm16Yr+pOKYmljTg2jCrc0yN
p/KHikPgWoSQAj2CE3PtY0bbl0pMnKmMiezBRrMXRoQdnbNqSPLd6FwGLV4QMsxyvVbLYe7W27LZ
ukN+rV2XRpixNNKoQCpjK3OTFrydVcTLViDsK45SMFD+zBsbc6k20IJw+TTs6hRzxyg1yZM75hbq
EzlrZ50R5ahGLyO6m4UOWX4VNYwLsNPBHfONGEhvI6r90GjPgKkY2Hk+2gWkNjSsmFBhTkBP5hPR
MpAlti9C7WhFyr3am8+xJOS5LemmyMhQkX8ROhZV6UKn320SDNUI/5jSDbFNQqL6TF8B/nuxTKUi
wASTrimaZQ1HtNJSvFzOexpkb2PyNqI1gkW30qsMVxslP467WmkfzTLf6pOPX/qaMe9gHQkvvgS6
dmLctMjd+CtRv/exFs5zBERgCUhrn0IsMNG8eX6+N/N3H1xlo7inTsZM8iFs+eOWJKRFlT9blr+S
XE4UKIWRZa8KXSNAHr2sOqyBSpFbDByHWbY3rckdg8BK7Ylq9/C5ZcTnZN5GTdy1Yz4qkDmXBVod
LKAMHSpzHU6JLG77XnkMMullmOVKBGxUixbmikieUDI9EREUiq/Ayu6mN7kkK8p0hvcaYUbtD7vG
zVep2u9b1JkRWz/VYjHVzHfshsRvxKCG9larH/EbLDoW+pnfW8+YpbaGJthS9ZtWY+Cly21paZc2
xEnvwzOydXeeJdZa4ajTaQqhUyBBh9Eh7OOYP7Ib/IB2Sp8GLE0xoA+2RuMaPTuE3lAcjDRx/PAO
JPHcs5O9FxiLVvJAsalsg4hhbMIMCcN+pr8QFYFJvyN/G5svfZyIa176xpRpZfkE6oaYCc24lPuc
614y8YWCuqUJWRLvpOuPJGrAqWTDeEoibMBV/cEGg/HNwO7wDSAPyS7tZwmcwNvXVf8AlWuRFcBZ
4cwslJz2SUvoycqEBmeI5oerINCPGAIjamaom/XLupJs8GNgrL59cWv0T0zQiVfxRlgxPhbbWEQv
ft9HjN/014or9FKBzcO5Jw5tX/hrtkfApvDbMD6ma1hn6R7tD0bsdZun8574jCzZCcIo0PQuWka5
TfumGa+pu2jd96Dq1lkSh9vWt4KTMJJDIkhP6BxcG6STDJe0cMqtSOt8WTVFvHBj16G/DL+ol0dR
UbPin8foj/n2ZMXBo9AT/SHxav2+yaCPI7p2/PYyjd9FiWUhwKAimBxenSWR3ZSU3D96HYnNM7O9
r0T7voFO6kcPDTYzv/U/SAn3BbYiJn4D7RiYRKgZN7qFDMqdgwqYRWr/6NGt504zUji5WP6Alolo
M8aO1+PoHJZm+2jg8DLoP6LRwiaZz8tOnmo+e1PVZiOmcfnSqQ7pbjvVWtbesE4scd+2/SIG72EY
b64oV01M+FD0kabZ1qaPljfkbsts6eLPsu1kpggWxwQdhOnetdXRzLtlmQVru2hmESowYi3nTXJP
qNUaudC6hYkXQ/mo5KVPX0xG/WX8qmUbiZXTGgsM6Q81yVo4G2IOmFCcXE/cjemluoBpwZvi7wDv
45silK/FNoND8qQZ6qoN6IyrytryxTohiJyh/TzTzo7mzxWtJILiu98TY+EOFz4mOpnRouD5BZ4G
0l3bjMiNghyeun2XCQp32vsBNRrOopnvJRVLQfqcFv1DZpI8aPUraEarkjIcH/UqVxU2eHRFlYF0
S0d/GsJ4JVIbMxnz6xCQtLt0veGJTNC26ElW+kGk9E5B3TpWFUVuvu1rn60Glo30JSvxvZXPgXm0
IQqE/KInhzpclUgFia4+2Xaw7G0wMoP35HXBXdQ727haNkw8oo/CXuJSRfRjrElDRC1KA3NkPtFh
aw8cxDTw85CSUsojY9PJeIGWCn4eESS8ooiUsXyaRiTPnR3c10M4M2UMUNH7njRvZH3N/AnybpKm
a6NAx3TNSJe40pfCy9YtGXyIu5ZCffX8H2gaSX/7UdXhR8GgYuhJNwouWCYfypTlkHq0deQFWRV4
4AyPIAImLmfsf2asJ1WXzCJLnzWsJnryg9AMrgAGtCeC/WixnmRVHf2wWdjoy4squ4SAxhH5eQOJ
VdbaqAcQoNL5ERrx99vP4AEJfNqrBkaYSayfTlMgCGahAKYgBlSFhSvRmul2OC80unkRfB74ErxT
/lM7ajs87JuhhIZXRjZArHouvOjeiN21kkSnrgNNZr666nfcv31CokH6XtfAw7kGj2NJJEWGkvu9
Cp5S0K5jR4eBoPqGqR5rB5IP5FCxgkyqBvpkzbPwvk2bhRORKimvidktkvjJDF84g5Yms4yoHo8i
XwU9bid/63VEn6nZe+Tn7MPrVeIQKcqGpw2e3Do5EFizBBhCVx03lO0eWuO7NW1C6cc3AVE/TCxs
YuUcTqAU803FQe/TeWBXlED1VeNoM1jJruw1olvwIXtcSKPNqGFPqfNVYtZnMegLa+iXtrmvlM9J
KOMzN6iNr5QlLyNzxa60VU+rVCuHF8hns5LhmZ5mc4dzWu1WNptHLwHN6JULdg2Qg9N1E2ZrLAkb
nBerLIso2Qyc3kARZHukAx2wlEbvLrutov1uINBMR4so977aeC2yu149FMgNMny+3jjZj9pDmGEv
S5wfyMo3rnsfpvhPEFOaibweMS2SrKmbDDqdN3/oHlAjv3fEDRC3VmC2GOZQnhwCIR3cQpNXLb2P
bQ7UJGOINqYgvpMElvu2ppAExunPgQ6zDLTNneYHLVshlmjQvHML3wV8Vm9nFWzb0s8x7D8Ba3sr
ozUeC0+/cx26tBwBthg2sJc1SHvGLm77Q5OaITrb9uoF41yt1v7A/NnzDnBFg2Wc2y9KzgzRts1N
SbuNoCLCORUOiuC+sSFweP7wGbcVnvBmquZspjvOI4mEZ6rHDZyFqyX8gx4791Pfv+3xVTjdKsL4
BVKiGNtTIfa1Jn94mv1Zpy2kXHSB5bADyPtJJA9Rr9E8LyrWj4LloNlD+4UcY7+gFaHEYTK1q8eT
kZtL08/oYbgZE88PI0TplsYra5D0s4pnM/psWm2jFea8hvErK+aeJBvqLQ/Q9MuGlNkM6hs+TzbY
8xazbkNwiI9penjHajEbfDL+8rWbYsFnKJO3/aphoE2zEwNfwqWcXpcKaFwVYmEnxnfX+ZE52SGH
2t1FwbIWJwPFYILBPvQ5NjDoeGm5V8anAFVcx49GkyULhBGLNGcBLQcgmw5TBUBsx444goQXYEN7
l/m6CO1Fkd1LR9tkSv9kTRonujNI1Qdhz6yMhJIuPPoaetGnwie3jmFpDOyoIwt06DZjAXBFvBah
udSdnMPmQdLd6ot466oDvNVhE/MxJjZjgbblShw/mKwbSOFngfGWpfq9n21HndUVwNyC2psZDcLX
kdRt6x6r5+SziZgNQiR1ZApuUZ/DOlpiTkR9mj0EerjjjgyVzIvJ6T9zQXUSgsukSZ+TKboo9Pyl
M5SF631wmu5IsUPwHGIZBZJAGe9r9cVBzJS4OnjU3NgWSX6WZETMQxl9RZ22CO3+f7N3HsuNI22X
viJ8ASSATGBLT4qkHOVqg1DJwCS8B65+HtSYmPgXMzH72Siiu0vVEklkvuac5zwtm/Fw4DKJs5Lx
AFWMO7HXSpakRKOXFJlKP3bx1O9iqWOGFxyXCWloJ/w1733pfHgqAqxigSqd7OcEH1MQuAC9lo1Y
lb54y/QU4sf8RZo5AuL7EHZj2S+xUmLntDHefWMVtfj3g1ebTVRBbV1E33KcWYV1S5Hjj2DgoHMv
rx1H53qyH12HmF6SKSPjO9cvrWLhxRRnrhKsEtGR6YzDh1dzeyFtiVZm+Nm2SFoDhzvJQuF1ENWT
Hk8t49yFHhCUih0wpn7nnLAiF/mdX3hXWT2gOjsa00TRVa7juXgaUF2SDbbWLaWLPo5kKmuzQ3lX
boucJ4XxLgEb2IiwNROUEczId3HMkJfWjcFLhRhw9vHbJuA2aHEFEDo4xczP2OP2Jvk7TJwvXnvP
ZcnFwj0UxAfQE6Dn3lq5FL9YhttPzZSoAVVPKsJT6Fpnt/wNmdEGwamn2ii41FoOiz7/TT9nns2Y
X3BObmNAUJgb7aMkW5UwkurcuzZlAO1kQyjphtMcdGl7sFj0ZoCQmhAsqzTIJ0QZAJh3sOG4vsYy
Pmj1ZtEspcHfzEczgZjYKtwX0+SjSjqaKH6TVO8ILruyasSJ8mR5n2ShIXkkT9r+qnPk5v5nbt1N
ARmSbOep+3czwR83z3QJRoYFlhzNWNNvPnT9K0wXXv0ztDDUFAuz/r1nkz2Tr94lejW3vKrs5DoH
iz7UuEzCmyBzr731lM1mAvqUo6IxnpmsrYeBPrgUOwt3IEFoLOKY46VvMxFlQ+xtLKLWwvEDXzLt
6f3E+5MoPNWm2juBv0PoukbmTbfEGjEiA8vM9rV3yUz/bz9TuqRqM+XzFg5PQnklpksJv0RaN3dq
1o596fK/wDC5z79tFw9nTqxuc4hJDVZxfJzyYTerdOtiAKiR13itvdLFUzx0dyAR8LSfZtdfeaLd
TMSo8GCs5fypKOFZCxB4kO0lBZbKM5KhRyrJct22dD1NcyZ8YuVx7ExnL39yMZprlrkSXI/jP9S1
AnNiXy2XotpIr37kf3RmBmFQcyUTQUvZAbcH0Ya4iokwLN7DruiO6F93dvoqnN86nS8THm5b1/tF
LB07BcVWfO67IVgPXdFuiSo/Cr++T5gO7uoq2Ni98ddN4kdys/bsV8jMMJZgMYc9roEONM68Z7jP
GxEZxE30b2rx4Va8gqniyGCOvB7K4RFvOVGfiS82Q2vcT2DNTLP6ytRLzNrp0Hr+trCyRx0Gd56B
R6w1X4J02pB7QxhYsR277BTYv3g9VhSmu0Z1j4kP9oCC00+8HQFle6OeDgNGOdj696MEj0dwrdfi
aGFL7TX7kG28O/hcLcahwjTP2ACb4byqBwgCmvp7yh+Zl62mL+AMM3MXm+6qgdDDVt9wOJ0L68tz
O24pvEIEjfQ5th9eoZU/fgycrSL0NgU9gg8wk2iUef6yU287u9nJCTLuzs+Rz4bJ61bmdy1tfRiM
m5Lghtq2r5gX3jgTVvV0ZPXzg+FiP5AB4BIvWyX9DjbgZu67ddlkdxGBcuNCagXr0SIlWRFLT9bd
NZje8XSBZ5vdTZ6/I96k5ylXJbD73iGYE5Z1aE+3OfOOkQ2yKkg3nntLvSUHVgAi+PCdH+y9k0nK
zqQPjes+NlC9RzPZuV2zycEJhj0XUIH6oXpQTIOwFeO7IEDS6D7hzUKRYczeT+0W15ep7jsiqNis
QbKPB+hQPfqDJ+R01clo3YPGlrNqzWw3DAzuS0AKa0AckCx/80KFm7StJHGUEtuL1Z0mxzLvLiwj
kl+QjbBXjjdZvSTq25yqbTFQdtZo31aGRG9Q0LhGYs6OERsyGRrYsGx9jrzqx3Z+EI/jCNFnRas9
tuOusMnqCQO6B/p+iZSCFIgHImrWQMP4vw1/4sJ4dROPmyHkZLcRqFPZmTYd/74bjsjOTyNbN12V
Ozkcy/5KhcGCkDyubNobHWEIiO5j2f9GcJdNEjk6cSpqcxPa1GAMQ4fsIa6c58rWvHjPM7piS34n
5NbU7sH1cU95YFscd+v1HxJDHcAZbl2cNfGTXJBHDpc8UpYwRPI3yeLawUWWtFGuNG+BIDwupKRN
fe/PVKGQCU5mT3yYIj4qmb9p11fEzGzMwb+Rd1w1Joq8jezIwnsjUwqpzq/Mm3MWYHiJdrTY/25K
s0reDBTqsUPDiXLIzW1uYCoI96+IuwTN245gVpB8VIyKKtHE9k+AYufAFSdgT5VM0Mi6s6G19t11
rJeBLC2amt8DuueeMt8i5g5f5ZF2aFU0TyJlySa2PX8Rn4aHttTM1KLx09fVS2hg+CW6i0vKUC81
2kM7aT5rPfxUSGfsms5sTtdMsO0ciCy7LsTaxp7xIIHD4Zpd0c60HIC/h4pnJWgYZRgZpm84Se50
hwwNf4OzYQyLJrB+y0v/4pD0wrcDMtavAy2jKQ4kxh6kf56SBVXBiLq9jJmLxURQ0EKvrgswSfGj
EzxnLjxMauCofdNbH4EiJmOFIipLL/XwiqHOab6rurn2NQwG7k562syhXFagU0fnORsugmbLjoI7
EVc9UNAKjIbo11OA/cYvI6BzfXTwlqxSs6MZdB/AbdyxHCXka4Hcun+Ro90ZYBfIAL+xBf0umfgY
onjOWfc6cbhtgC1/dQPSPaZnPsBJPFUrqi+RH/GEbPuerJasgRjjbzoxQY/2KPJqym226YICVtr0
siXrrUdHvzZmwVoq2ojqtYjUgZ3WbSwGno2vzP0DHoicyA9ejrsWP07+6jovmuiJInEYPHxmRbWd
IGN3OC5EhI8UgqaIALyhfxz88UiXHAzdM37STVosGWjeOtWVXKUCCO/sX71AcXL+SSSUIHPl1V8J
Q49kTjnC272yqh8X1b+TniZA0ANKJ0mSeUOokWvFIO35mf2npu62sTG82P3eQJlppuGmpThBWVeG
cpsqOivo8lPyJ9SvMz1H5P7xUQD1nvUYGD3mm5+chUKSzruUpLUuZCPiRc9+aX7HQ3yUbVcfO78e
t7kFC0IjASBRZQVpY99YQJQ7/Qpj8zSV4kKN/tCIhZscqgH3EI+9XWJ2zrl7BzEbuzQ16sUVI1e4
mq1dronmmsht6C37kuAmh0F+i2a2EDTiPH2Zc18TPdoZ+aXom45hHtzVzgjLYyL9N4uIn2uccDLE
+Xum4te2mwfOl/zB0YTaxRGDjOmTACZsBPmJS3PC9s4B7yXxm2otB0kiSR2Is49Zqmxus3FvYxlC
cNhi8uN/4FX/ykmCZjimuFAfDMIOwP7v4uk4RM0prQvyv+J9HqMzZiBi1sUWtgeZRmG/Z2+1hydw
cgjGysyQaAO4XLm1aZRNA6remLY29SzZWQ+7sQuIM3vQKiFN2jiCz8BqmqeMK+r5rcyIIY+M6O7f
F6apARld5pmt7yMqEaoFcXbrWh9CwmVgLu4NitFQpTsrmC8iwFLRRyhovgZufNY0aF3qct9FiYtC
ExisLG+Yq+KalXlFqiGCPciIyELGZkUfsiZd6TfpefLJnc/y9zo2vjSRcWVI7cMEVzASDQ1WGGhC
uL2T8WUEje8t4SKipwScUDSGZbnJfYZObXPoPHdnbslsXkF4dauOipSLlUgKsm3qjmsOZ04kOYJK
Ft7BcOaFP0+62sbxO0xrTJbumhBLAs/FNu7ybcXwWfBpqcwO4s646nu9wTg4ppG5cQ38OiLFHxhP
PBCMeC4EsUC0ArCwEtXGKWmWbQ1iZhqjO1fmi6q0f7Qq4zsw0NqVHfeXEQXBGX7oFjudfw4cM4VX
Ody3xNQdAqtFnagv2WRZt2l5ikeZHxj3I85zL3BA6xuoHUZJmqmw1bN4AxngGmCpht5gRj36jLhk
wJMBZOZgZPZTEjbFTmTyAOADWYTiByCFL9phqXMDSCGaRBa35qqfJOg+PINafSHsImuBDdNVH9sq
cE5ekEN5RtVAlueIMryqgntyQD/GpiaqEW+jTb5BN4B2+/fFLHjcjYqmz0zbJzM2/TsiSF8c/QI1
O302CeIq5hKUkPuIQSfZ46bypHVBy9IfIq//bZEErVoccZmFvLTplHvxKrzvA2HprcH7U/lMjAgB
4qL0+/pEbrjYtTGrionFRl/p0wDNYNt4BOKZc3DSRdmvlcpItWvtCXpEt8GAzGkvsJfmAbcAIWPj
2nF4CTWf9lGVL26kqiOJTGdth8FZ2IKnV5HMOVbunh/ttWuXbMfERcrh2RiOrTMcZljAWc5jndLV
dnLlehTgg5y9bajrCuYL+oMhnliwVMD85p50hiLrjqka051v/3rFKIjYRsgZYHSEwFt8LqLsJMvL
TT9DnvUwzrpZ650CiEpHIIhfvs8HEpIVPgZyGBjfAHjxSuc980HPYR+ONmA/Vy1irC3t2cwQ8wKF
l8uTarPou/lhLoziGDE8D7xRbdVgvqaFDQEPQSCmc1bTucPnuo8E9syId074uP/Y6qkhLY9yeUoR
8UgHI1+C4DS1VcHE2ff3sFguBsEVST7Pdw/2ArBEk7vHyygucRj/laNv74LK/u7FJ2+F/6q9cVlK
/9PJ5mcn/E5Dw38my21o4SB0uMHyIH3vbXFRLjeALl8JbHTguScfMDJR4Hay2QiHH4gcgJaXkx+0
iu2HuOacdRJHH7TH5rJbGGL6gtpMZgwx/ES9xhlEBKO96xV7LkSN/d5v0teu4PsC0xjWDTmk20bX
d2NSzChMLBL1ou+iyZ6p9AmXCqnBQhU8hH70SWKFQTeEKNYzGMxVfAorJ5hopKP7NGdx5kfiAZMu
0d8j4gA4gi+93fVks7oXNi3BQ+sLzv2kSw/2Eo0Rga9nUIhoF5o/wsMGa75ffcZYJ/80WGxKID/b
CkLuoRXGu60IUixcSkqJ9GlMujdQMTvR9ZTuTcRTN8tn7bkPaVRCGsjnHXZ3EtbglK5UyPK9RhYP
dAx1n9sp5mCmL9n7TL+BNe8cPvnHtJw3JnCRQ9TZvw4rcirR4SG0jWJXNiVnZ9HSzjCO+PcFzJrJ
C14xw3UeBmt07tpl1tnF+ZcRNr/jaojsZ4IqImwgwQnyOmXpkd4hOtjRSOsenDrubaYTZP7KHtLw
rEbcyIX9OBjMqgLsEfzt7aWXG9JDvK2H13rdZPkDmO9mHSeqOBNck1mBWnMc0sZ20zozkPEnBdgk
Q9fNtsWTHcgcI8BQb1N+H72EEdmZcSpIjTwQ2/TTzCNgkyqvnjwMxODvjNNshnzWcNXsTEn6VqTb
V7sOsHPn+lSbKc8ZUZoGu1btKZoyF5kqPolxwHc7Lz6cHK0aRp8s3Hsk7636DpB/Hm/4rZJ9Ycwv
hdvf2wVZtE5JDm5mmHd9DURN5zvOtnA7jBPkpTY79V11SOriIzCJ5Am88C+bJWoO9Isiy4CxO2qH
TuQTCHRAqFf1EMAU2ZpdxEINICdI8oJyiUZa2MzQU40vTbKjshHpEJGi/R13SLsPGmKQMwT2Sdbx
QhNGvq0bzC46JcrbDuN3AxZypo0ato/3NjJqWmnhFYeOmywLuuDeQqUiGEOgKVfP4dA8hU7GaK4c
jmGGfUbZOf2DRpIxSLmDBUSMc0baTVondIujXvK/TOtATDSvc3z1iF8zI5BCcdy4W1l7y7NrWzdp
B9s6GMTRIbhgZzjq2TDyH6i73VOhcA2rSfOSEF7J66L8XUYMw7OIA+uJ6EeEni3rgUF08oCXa+/n
rntXVv6RV9DYTwHpUNwz18hrXozEaw95TQYzDYV9wH2fHUZOW+Q6mXtSsySwIY+wAeXKf1wo4pXL
DJ2Rg3WrUUXRB+r7SpjO1oDh907IdVIE44fwG1DSi7WsL4uvoA/CjznJ/hjFt+phwUxzNYGFXaiI
He+gjt3Xtq/VzZ44s1HuIaxZ/rGcYPmlE9wuw4mfSSjghAHLu23iBsyW5RqMxFjPQbJ652mq9/VU
ervElPktroI9RTErNKspT1JrfvUl/8Myq+qhBJG0hk/gEs9rVZDd2k2suGcL4cSXaMH8uRlonsCI
hrWckO7lOQMN34gsEp34opYvscyMoxdd3QW8atY5M2KrZywYRPbOysy/GcwbdMQ5O5eGFcDkdVdn
hoeineDEpRI/qEQcRubOpzDjJIAAQppwZbl3SRT2dyh0NPWHyi+zF1YE1PEFZn6/thMzPgQJt22X
TMZVNnF7G6JgFzn+dBsc5DWu/LQJsbkFjsNim+T1bVzaBRk/NeRYSzOel4V1QpFAssdEpNHg1vMd
kLqH3jLU1WVtAtEySIU4lTVjgammdYwRGj9aEfTWNv82/Kq+aJ2cSMIpnpXQJMobyRkIaIRkBn9x
RxaZQ3e3tyv9MTNeCyaRPWQLs5tCLX+Yy/EX3kG5CVPBPR3n+escFsVGh8SjK9YExzAiGhIcqt3P
TPpU6GxFOda3vHI+SEqmccvd/Nhyjby6MolIxm2to8SzbppZ8USED3DGlumQJ/Mn4tTyJ5ay65S4
xHXtmPUhcUd187iXdnbn9ttcwVSnjk6PRSyJAhJeSLQwymibICviijGAM4XdFWXZbG14IqfKTn/n
JV0o6Q4Eu+T34NfmTQY1OR6naYcvoTpRrpENMojd2HD7AIFj1Vb00RW+aHSVvf2HTM1pS9gB/Y0R
3ENrN+6t5YseAVBpy3lJaA3WpBGMD020ZNiQAk1dWL45NozOf//eUwAiyt6dd/nUGduy0WpVk92H
/AA2Ji5I36PFd7MLqrU73ovxEfby+Oh6ISwTw3mdm8SHxcUloku/vZBi0l1KS6CJyjJ0w7JZh74x
HYAAMg1ZqGImWZysALpsKzwEuOuks1MA0ZPcAVuxr76cbGbEgdjJ3GRv307itUZ1znyMmK8yUQ/2
ZPwoFqbcWpj43dEnW6omidruiz8TI+iqq+kNk+kcjX57tqqcfoCpJ0u2rCDIcU630my6qxXzH/o0
fGPD0OwGMRkfLd1sMjfX0qGUHYYGFVuNCy9GH0ByYbctlZGdxiYJb13tIiKaXNZ7c3oxCRNeoTxg
qDa5CVRLVDleI45WSZktuzJAfGe/tyMG0MJjzhVmWlIh5cM5d9lplHaYRRsEkGrNR2a+VnZ36ByC
jxY9+n1TxmKN7i2+XwIgdKnglM/Z/BnNxZaDO3ibQaLsUY85a57fv/jqKdOG4l4HcOcUGCHJDXRI
bL9mpeuqh3+sQh/g0ypMDAZ8icveGqXeYq9wn0VKConVAF1x5jsXE/ktT5wDsm5Ub+bFbVqqMgRi
ZH/39L5dSjFROBMDvTGk6UbAjhat17sokQShiLZ6mPqhOhoB5PuSYNEN51hxsoe6fK+XpsxfMDgI
Kecsnh6UZorBXznsR2+yL1kMJB1m4ik2a2tf2/WfKLDti8GGbqsVTkDhJ9kLAaP1IyX5LYyN8q5F
t7YrgwpeZF6n+xEN2SroGFtPQXAfD5SkKTOTkXTyrbST7EBA8rMG9Rd6dbJ3O2/BH2nnPQYjl+TM
4Ce3BhFNsPDGFEHNQrT/VlWq3kN/uDSBvPfkiJkQ/AnKgFgf2nHCCKbdeJdWCY3jVop5uni9s6TM
97uo9X7q1HnKXFTv1bzoyGW/IUmADenoPgwQILOS1lWGqtwOfeBtbCODikl61KpFQbFquRd3mA7e
gZ/EL3wjRmPzvoxj596x1JsIik8iaz/ibnrlBUJSTlYT43j7PHkIQ8KC1ViRDleSrfwXmeHa9Afn
z0S8JlcOl+aYMy0Ps85/lPD6ZttQm64oMQU2Jb+/VR6FN5+pR6Jd78Ghcfv+QxTdfKoDIkzq1L1F
qgfglg0WqzJ5SfgZjWQmYTLK3T2OPxav1tmDMLgZKxMtWUOim68ZXmScBkCgSboZaD/K3JnXbW2i
axNmdue6ADaITuI2iyJ6BWjou8YmlgWWdbsvqWdJf16DXme/Aqyd3r1elxo2/KjLYS9MeZyy4dp4
/cC/9vRRB2++37rYLj+R0r42Cjhb2XnnyYTN7neYrSNuzhooWGWZNgUq2WxJc0o0Gp1uHCOCcJ6L
sMhwdiM8UK26IEEC+DkX7bH0wGKVHTjx0cYOwRARuxWMc96oenFawHXZ6vbsZZwVXvCmaE/XptL2
bloSvRr28dsUstcq6+Hb65LmsfdIcg8LMi5FwMzXrSpYpYTQlHACzDw4ekjMLoiGn2BtW0wzadY7
EPDbJFLEp3rOIgUhCJiIK5SE0a2ug+IyIhdgf5S5W2EOKMqAWaF5QcNZKluv3JSP82TF9yS/JPed
R3o8b4DDaHg1dsSODwaG2MKf82PMvpJEd//sOtO1nD1vO87qjj3FzuUHPsfW51TY+VWXxmdnSqB0
kwrxdaka2/Lk7dIo/jumrXnK2umYQgj+h91v87MaSAEmYoDJhRmW+8LMM9jt/cmG8ztmpGWDQNlY
1bEYwaJKVKDe+KdYZDO6sn5EIlx0R8wwkwQNZBu3gj94b5KVd2cEbBE8O83wtvbFWVU4qtOkTbZG
OtbkCddns/fvs8L8aU3c6sG0GLIZWJJHdcVWI9CBcjEij3M3NZZxJtjOXjLIWbVOx7Qo8l4Sj3Mw
kMitekYium1z1r+jvfViixfNmoxnRk8rXDfAenInRSNQLJoD3dwxP2vRATPNHfBS8dmj/GYy4qiY
zdqMdTzLu+TQ5NSj9OzXppkrtj1yE5jEhsy00QdjtOWuks1LPU6/VdeNZz9yxrOxfPEFMRYlgSZV
ONOKUN7vymQC2e7YGg8KAUJpvGCA7RtMxTPlcr13JvqZISu5PrtKXGdLENSp3x0SnGMnAElo6id2
BtBv+2m6r4eWOUHSOPui8YkLtSG1gXPtk1xcQqu8C8KgOYCUC/ngwf0qnenXSQ31OLuV92gUoHet
gQis3hivHd7e46BI82LH5WzJigfe2UkY84N1VKW5HhlunuxbCOH47IICLZzuQ/QMnnLPwlf4w0Ge
78BnouRxx8+EmOJ1UtrfrnyJyIwGEdHN97N3TNr3aOgk2wqPIImGgqQm9jGdoGPIPtbII30I112O
LJH2eCQrcQN9lIk4VzhhAVeO8xXS3/EID2KnJfXJHHx5aQFFbiGFWxburMwy16aoGsb69NtEM7/a
zht4tJUQPZu0Tu5Ei93AYYQXS+TjHTGJZNitZz3Ss9YIogzGHLULMzgfjOSI9x9OYLKo8OugQcqB
o6pAbxiDYwvAV90NDn7kCpDo1smJLiwmGhwrrRjsNqSJ/aOU1XVy5ewibDRj3R0YZ5/kopOVyWeR
j96+LTGMmykRpUOEN8Mus3OVNc+sPwPyIiBiuCHtH7kEcNiCWylxI+EHkbiywfhSRxpRhAU/dpOH
9gvYO/N0cUmRuzC0hcGoxr1hzOOxksWrx0hpPwgUmnZls49ClyHa5ZKmcM+BQ2Gvj3m2Unc85yJ7
6SENiiRu752hv7PH8MLZ/0c0oEnMOT6SnC3HNDnDhVt2Hgxz9bLj1oVh8cCseVV3SejFOyf/5pg1
tlW4pCb2Ek6A9s8FQ4VTT8GC7HkJH7RnxkkbPAM18u0eQSKKaLQ4yR1i7ewwMV9qagv1gal7HIMS
A1n+XSPvA3yysTOkLE7M9W71QLnabt+VEgByGj6lQ83lZWXM/5uGvDEqxYBWB9REwQafVD7gbeMc
jb+q/8g7i844ydqLH/6EBf5w7HBUehGJw7PQuyHFhBAzAFn71J9LkznxlqHrV6wQJt+tNo33GGUp
iO88eqm7gN4WWPd6+TaOSLMpGhyX8AZTG1qhyNyNBO1Ob4IyJ9mVg8TTOtvjpg2a7yEkk7UUZCUp
gkjAIkJ/a7Ij8YZ7r41RKllzvbFiI9nkbWFtB8WuMWLvRI7oDE+hqS41NdVd4qJ/aAG742VYO8mt
iqt8TaIOJk565w0mRMQ+BOKiVEnUbmj6m1XxA4aKjEp3Lv+Ao0F7WRBfYvp4gdmZbYay1nhaumKT
zOFPj9MhZSByckxrK6SDGMEv60tTPw8eH3iG2tEu69x7U8p0O5hogyT94DqS6C+89iUIUKVSfPUr
qMx7XS3hqAPXhvfd2wo0iRPFnHZfpTaabVIhvGDTQe8d+4TMzOEA3CFeRKVvVdZ5/w4BLyeSRzK3
rDuGxRGp815U7MxTMaCpiefpFheErVKbMNS0a7jghCplGl18Q0xRxVFM/gPDvqyatrY1vwW95D1m
SkD/9kFAagl68qeRYX0Gpo7wOfUIioG1LeL+b2tJwHl1Yh7gHxPysOlkMayjlnGvt5DmXRrwkN2T
Gvri1A09y9KmoCSMzD+myNqtV9gAUoLHqq3ghoiwYxDB2+33gcFer8uugdeeh0g3B88lpU002IpK
A8xLN/PkT8UNnBygBZqbU9g31lUh1nPcL3QIr7Gf1h+FHV+cTLk/KjCOvv3sJ4Q+kUmvbgzu/g6i
cEhEA3ANRk8ZoXNIw+wkNGmmpCXo56giYwIXwEaRjbEfG2DhTMVCXDr531SLWzfG02PrUgPlL16t
p5sM2Dr47G7XdeI+qRhEXw7Gh3FK8dfJ87VKHsbEmg9uyLvfLBt0ryV2OaAVXM+Oy2KY55K3hLGd
n2GGsKUB3m2U1kHU6auGtXFn4Z3eO76K1qKeUV5avCT/H+Xwf6OgOf9HChqq2v5T/1dXJd/yP1yV
4j+udKXvSWFLF5sktIb/DnKw5H88RynOAWXDSYMv8L84DqDOpGlbjs9Rb0oBe+F/MtDUf5TwIHc5
rrAp3pX3/2SqpAX7L6ZK4UjbXLAQrut5lhCC//6/YcnKOVRzX7OGE9T6qxo82BEz9n5MEnktLfOW
FIm/77QgRbGs1wprNNUBi/derRn7+lfCd9n0e328ngudHWTq3MBWyfPQ9e/1VMXbQuJnjkeADmz2
51WFl+na2MS0jVN7lxvMr808FiCwZHEv+PtZv+FUmjPXPHmzvTfbNr5Z6JtXWeWLbeqk0bocY+9o
V4TURCXo+p2qKKUqYJwp+HO5IG5dgwChrpXDOq9sEkknmophNPh+iYWuFZN5oJR7VuZ1ziogBg60
n7JHygh6xyMKKJv8nzajsdYVjXxrPaU0ihxlU434lattxrxghjxz+aOTJq9hE/OXpGhYRQvltwpB
ImZE/44WOGRhTaueP81Klyju1mF82aLJI9Q3vcRldQ5D7skhJJUym0ZWT4b17IIHnlAEh0n3TTOG
Nr/46myS1nV5CfzokBfJbsiKi2CL24HMTSN2dH7xovqsorb0XsOkeCkbdfRV92W3iFOmyEKP0brY
jkbaW73rzelBTCESbTI7VwlBf3H8VBNNxzvkZ6uw+hpb7ykbKJOta13ha4vxza9NrlqU5z1sALEE
A+wwx7He10+e090LZ3rpSA0ayldgDZA70+C+94pbjYpkDNUHEzZN+4hZhBSTLZTVfMusRXABGn/g
N8pDn5XPjBJOsa3YYMVRvp5L54dtiLxUhnGy+uhZRymSmAkpqT/OGdZXAyQrYzjWupPDGL7FFCXA
MiHQBK+m10GWy31d0dj4vK9gDEwIPMhNMLUbm6jDZ0hZkmGUDDeV0d3ceWpfnbr9mJHSKbd+jEPr
OQ1Rsc+GQzJTulZ9i+hXMLKcGKQhzsqWMpcV2Jzd6XyEgRb6+abtR2szOeBLaytEMY0EZ8Pg9SWt
qJMSt41JGBy+qC2bU1gxmUojkotCHCJGV74XjCemwWM62ULsBAoH2AcfVhxlvFT8IhXV7YTbMEC4
NXl+jNeSbMesgW9UWWgeoRhjw692cOQwfqQmlsTAJhcelBlpsH+8BAtoYMDV6EzSIvPW3+HT7FfE
pDwFMDusOvB24UisS6H1Cy14uY+zehnihvdspfj5QwZ2bJjY/2YlUF/zKAn8OLEH/omUfExsSrOo
ib69AtvukNT3OZEGmBdppmd60KSmarCZcTXliHJw4H2t4s0ID40PROSk/cUmO5hAG2Y4/JFlMbaC
BUxMngwBIJAIsnLa8qNKRAJOpjqksVWuQXDsGvxBayM1JZ8dStVofKEW/YaxjJ3PRxHvetPijBge
+IO8Jzr49FQRrXTAemYS8mdq8NwO4jNHk7nhURCcNOm9KZDr2YYd7QqhqAFqseco16zd3mr4xRu3
xp+dvY8jc5uuY97CGIrj1GgOlp7GQ6gSze/xt6Mg3VBLDydfqE9raEaSEQcNkyzaz0LZm1bx+3RJ
9DQtic2xwV1P1TrurRLJjLaZHeWCKQi8upK9ksOApY302Rb5gzWDeugNdpMz/etkt95eqhQSXlQT
mt7i3NIQavxAX5SSjIUqcFL1BaExVS6HqDNNJxFHLmBBshVC3IVId6sQw56Mi5DmgY8s6YHVXhJV
OTR8lGInI8ySpHvaE83YuE+39aLV4/28sklGHDT5hCfCeh5Zh6IKIWza4AhJPCwCCPVzY2A2HjCX
Gf6YA6OMCmBL2TKKZRL1mFmxOGYBb1EQOTDHbO9JI/C6rxqMMqXn96eJjdwmsLtq3ZpUsrkuTz3/
syqs/xt7Z7IbO3dm2XfJOQ02hzzkoCYRJKNXhELt1YRQc8W+7/n0tehEZaVRqCrkPA3DsI3/6koh
8pyv2XvteDtqaAwzxKlq/Cep22HDvm9Z4DOH2X5sU2dfmem3sYhzDhjLjSF/uAT4PEctvbpRMtNV
82K4BY9OSKdH+8pOWcXInri1xM9pN29ts5LhNMIFMsUlmps0E3I00Y/QemXzAxydW2YXgR/2qNUk
9ikUlWng437SFrFxNKZupIXxq3IhHVAOO5vMVOstqq4HIhvR6Uf6dW6Tsz4FNGJsJBsx5K5VLs3D
muWTcKuS/oZDfFDqY82/CJkoD6UEwZZCRMbdeoHP8qPEyMPxQgRp1GCpZOYckg/JIRNd7ZXcsrAD
Qdml72QgD6ZKIrY5aT/lTBSLOpIEoJEGsy0Wi7mzjDj4Yfj4bZ/sajW+xknAKmI1n9kDjhgmONu8
V+EjhGtSYYobp7Gnr4ifv2Fi6E4hYKiEbNw4h400mvF3x8hEb5vZbSyy0OdMbNG1eBOsgA1chxlD
awH7r4qfW5SxmkOyZBET9IBhadl0FjEGUSz+Fsx6EZIL9BzwbyrZfC4LskZ2rLs0tD5D2g+foAge
rAIGQ4cntqqI+oOijUQB+HNuFaXbsFIbygFzb4PfDyMXRwnRsVZr16Q3vAm9FY+L/cJR62wquN30
6w5JYcB1tsIyI3RMYbddrILek8fXSjmNW7qDlU9BI4+RXs8ID4iqBotwjmPWCbC0YCoFMEFp5qZD
jKKrW371ObvQ0nHR6p6dSsRjHYdQouE3jHGqiAYQRWq17AwbDS3IGiQ71EHptuwcUPoxCl/3wtAU
6DchM7urGslm7IMWmg130v7EOsMaJusjlq94O2QBfvZheg4sdEj87IzKbAw6Fv7amkFY4vz0LOfc
Ih8Cnp74q8vUj3LAoNcw07jFS31kFeKmbU+J1lbffYwVmVw0uSm68WudE22VGe9UxJvfqNOPWpvO
vte0+YpnmUeXvTjzXnxnSxTgua/ILMly+r8p5QVaHsIGPyO7NeZZaMTwSJQ2UpJqvKACjYEXGrio
wwelEluj0rcsD5qyKfAfmNfKnLBc85iAjhkvLOveSBhqDovKXD6rV19Yaz4D1ncVrb9FRfJJIx26
r7OTY+vmgVx0yxtiPdlXWvchneZnIAVgG8jVP4DKZxPHpWsuzLnzOEFYTuzZ6HSgLQqlc5Hj4Px2
iH4mjICZJYJMbOkoHZl4MnS0mFtFBC1nWGK5A05TYP4ufYJsQHlYLPEykb/I6iJEdtOiDq7rlitt
Rlaf1rs05o4ynE+9JHIN62HpWfIR4UGyjbhvHBM9F9DKNoSKYcSEtjnyUVhUenb71fL6fXACkTEa
vQbOfWZsrxkfSDcz2nNhXylzE+Z3evRR98+duETzd5VfTPNaZrevRHwl2acdvY/NbclV8qZA5ZM3
oW1J8toiet+aCbmy9SeJyZuSNKZE/66AzNOCapY3EspGyIt2VW0XbYmR+5qOVSqFtGaDLETFxrCp
H09qxoOTgDECRKZCKZoaeVsi0sSN2i9DNKDpvUHE16nLoayMS5Y1bFPmvRzNQ5QOhLDhkV1dHA+4
KlW+Bms8ftqONxusaJ3ymy+5x5DunYC0YARhUDvYvqnXflf3RAx9wv/CSuXQvCdeTI6rivzH0j4Q
WU/BToZfSc/BpX0oABic9tExcY/jUy7LL1u91A7pF0Dr7qNB4Fo33SBKQVDFOh1vG6t00Zn5XQUG
LX8phnArcpJZaE+cHCvY2yCoQAlgtZTozm/K70YGWGF66TMFt2G3xd63b/SHEQxWgiQs5WZerweY
kvmL7G3CMYRny/cCpfcYTbyvjEB+VVYELGXusZMyJWg8p4j2koue8ibDes4XO+XKsC/N5JixJC66
5RAvFBUUeRFsMZuZb0GMG+T5jaXc4oT6Z36q7zo7sZv4xQpRD24AWfabUHHYNF437sgEC3uMWtss
8vDvLCFqEwaCri59rJAdkAQTpMmB8fNmGDmZXgLH0zBEM3djcgVJH+ec5XJ1nZF7BB8W5rw7eytK
FeKm2xSdCn4hb2q9EtELNJfH4h3hAbyZUSEkl9gS4pL2c0whV+xKXHPqflA+tQbC/YOKClw/JgIn
iZ8cRotstAFB/4GMVq317Nz2FXkgH3pTvg4ZReQFdzE356ZTdrQfEJhZkE33MrqO88VgdRHL5zI5
5uO55nMSBR5Jt2GjXvDhb03lQkEAjbibTrF1YhCXf/KwNL4No6N65mhtMp8EG6RLxLUazb6K3IGb
wbUeg/SYQb+lVAw7OlkfpkyRnknEBpiLJNBeriRBLeEuad1Q30EvgrpS1z9hvJXiL6g3Aw8tdsaZ
IakbKVc0ykrPJvgQ36kfu5xB/ZaQL6CKS+Q1aIp1RIpQJlA8pufmXH/qRxtN3FN2G64ZUsc/HKyx
CRN3A3HUWlClbzgkYB0F9gkRrGnuawbTkvxqDrNNrW6Vkkk3JhVGw+QVupHlBbtE59NyxSOLvbHG
kofgcvIm5yLrPbF9hGFbyd4C57LsseyztJuTQznjsDiawTGBWsCTNGq7QDuq+HME/Qsg4bz+XoNn
/1RXMkxQNTH8H24r7+7FhPVaPK9pyUqzH1qPzU0RYKXl0GGhdyK5QV2ZwQsZhaGb6kceq7r9SrUd
Vva5/Km4sTk77Mc4ezKQaqfFLzuhhlisBNDde4btN9ePPHWsTwVgy2DZp9mTru0yYDQsjm9YC7Ni
gwAUiENNb+Tz/PGKRt07zxl5k3lymPzVQRPCvDgFxS2HMzULX+G7gYa4HKS969kDEWtDwsv0lD+Q
Nk5+4pw+LaDpg1uL5d48IWkPtV06ezn/LnZ4AZ2r+R3HSKQ3NjKsjUmBA2kDLLC76k5DfAueBPc4
uI1xt9f/5ID/EwaeSjCLCeloW34GJEVpeOe9Uj3YpBx9p7nr5H9w0VD8IV1BJm3csukBIAnCP/TN
RxIpwQ+H0sWDXwNOXlVaHk45LujM3k/Kcba36M2s/pP3HPa0PQEjPhrFVQNe0uzRsc7xAVeOhdeE
TTWqI3K97CvSDcAVUt8W311+Z8vWJFhsro12nge3Lm5NiPEJVQRM4m31zugk/uXsKF+BuIBpUSlc
NRoZL4QbMrp8gyiXlRZBDMNnl2BZQo/D9mwVD13szp+zvtOB1LXuavVdAcdT+2g6LE19TLmxoyIQ
9CkyHNNDykAKTbzld8saWTE9TXdrCyowdckZbxpZ6yUMrAnWBI+98oLMmaEahSsy+C72VMebzcdY
opX062zXGTeYGEXo5sWRYJpJ9fPPVSFdnSp9I33Sl730HpIeY7vK7BfDbmn3AeXR4qNj5O0PlaeK
73gm0BlY6aBcSExBZc9qWbb7iMOi2Fn6MTWgoKF8e3XsA6+71Z11DSnIPt2VGL1KBu0bOzmNyl3j
rI7iO89PjVunV24ZWSLTRBDZq64/24glYkReMKLbV9K2FR0rxVnoO5X7INoRO57FboqPtD9zQ/CS
ModI2dCAF3eOApPGH9V6SD9qw8/mV0KzSuq/dDvCg9oABDNUV1Gf8tqHHAGtJJhRfWBbYaCnePxC
5FtZsuzhSOUsA17qgnUy90Z74n9lTzK6DsnWKnwmay13TAwRTPPJixkhgI/HlOJKwMh3VYjq3H1i
z6sxkwkAS4tJAIwUeBSc7mIzfui/FsUTnPmOxfkl767R1dG2DUMtSt4t9B9eKSqJCoskbzCdrYTF
8tPNCPmfGsyPpTfgdks3KSkCxgYrHQpjAdy+oATca4vLpna+DODcUxY1+JLXn11RrlPnURW12oGb
e259TJaAN5MB2ZHPx5tPrmZvfG7d6DGJbo3qE3aYG7sRQ6Modxy8c3bobql+sKctMiHrAVq0gxW8
9nIv4YdG8E+ZorzVi1cFgBr2cjotyjEKT4n4HdgJG0fy4GbTdzAraY9F5JXaIxU6xa5bhd8xYHNE
VUhEFOSBuGCReQdP3D0t93LnMQimB2d2E7lO5MruqKp7tTxx+Spcf/LkBJdxAF/JR39AVYm6sn1L
0jNqfWXyhzUK75q+BeqjSzjjyjdaDnDNDJgqD2tbaS0X09ojsKEOGOBbGKxtL6p2UPpjM3N87ozk
ZebwnmmZt9M3r2I1EOcB2T73reQBb6hRedObZZ8Ar2rPfBZTQygve5aXlbTRkiq5/kAavt3hq4TM
xtuFRQt+GNDxgWp7ExrPZXoImG81PkeuHnjc2Nze4/CiKX4csj2i3PQHxedHAtXO6pqCpuSvQDIl
eAO8CItywEF6YevJAKXy9QWXysGsXGK7JnkBqwACoBMvWrv9YuQHflRnP/rNnas6sFKo67ccPYhc
iX4FMDOds2emMJxOvDdctLwhVAia9m1YzrYYH0IwAfqdKhZwwZMSnk3+G7OIHvmSuddQTPRvVnj4
gjOgwFm5RiNbfEZ/HVPuKL1m5WEwr5Z9rsS+/lDDpxZcFVKE+gVHqtY+Rfzl6XUxXnTzIWTcwOHF
5NQjiQPjI+MYyrVvrb6wCbMc7KIutQnEYS5oa9zz4sTDlZ2i/TfkJK7/6pyo2gGppi8+KE9YImvD
FlQpv15MB+GpMc/JcjI6vG6XguYRBbnykNOVM9SsTqU4RuRz01WCnpmA5dg4CC9l5iXak4JWzPBr
2GXFzpzfiBYwuiMwxtzyGbBj/q6ZYznbxfT4RKWDJoQEYY76tYRqgO9w4KHr3bBwYwIHq8eL8o+o
8wr+Me4TTDpkRpEu8ImFGegDy32N4AznYuDHMVhheoM/Ql/puPiPfYEuci8I1HgViBfBcWEcBdLc
vlPZ8k/xzeR3bmhYrpqKVHdDE8+gw1EYZq2/7wp2CH+i3owP+qtgBnse3HTEzL9vvik6Jw2ZTdxX
VJDiq+CdGbUjpaPD2CxjJg6e96oaTQ+Lg8TVqypIP9hGo486uvhnRWK39/gTc7CB6qC+B4f+LgoX
ks34Gr3zxRB7dR6Ph/UpK5dKUE0xFGzmF/WVwfPRLk/M6LgTk+BaP8hvoBX5PYi3E9NPk4QSN3Pn
F2gOLIuJjw+3NBnlrqpQp+ou9CeAeAp0yklOdIJ3jTNk0aDgYW8Ih+wg8caUPWwsHLe2KA8plQIB
8AfSfGXn9V1MrdXoh0mxPT4xWJQtmkGDeReBpQ0ZMtmlyCqOewTHLX6GNc8dNqWzzoXb5VCZlgez
/IX6K4S5dGhpgRE9XoAaVO/G+BQsh3RBxbZzhHefJl/7yd4R2GLeAAoY8sucteOS+hRPhb3TqWqr
LX0cJ0ZOlnbm04Yjdhzek/ie/Als5Bk42FcwyYir3fCVnKYGieUWqaAlfDPKDgbqdJwONQLEUj8Y
rWunruFw1mwLjHY1hK3rUF+cp8VevyUbmoDuztVtDAUa15Z+Ptkkw5Mc3krmjUC30Z//9iCtsAKc
JjiAdf+iDYn/ahiwbzqeNQ69h7hY9ii9AJ9ZwLBOIGdGcbXn+xLvIiV4XNo/DesJ9QLpjuN9Cq54
SRaUKHYEJevXzplDMb2qO0w5wAoLerZEolky2WWEWX5wVWjmPQrRVgFwaTcPQcQ7i6AshGmJax60
TD/9SVSXYg6B2ax99c7DOMpnqFSnkl41UCkjMQWfawoNy5spVPHnP6pD9GhYvD5q7D7FD0HVbzs7
Pfb1ApJGc6UWnMzl5MQ9AoLhwIr+HNYkxTVwMcz+bE7N3QDIDBMG4TZtNFmkQDAYbeCuohYI/fIB
xALqKdDxapfKw4QxXcrugERwbAukeMWSeDUVpVkw1mlIg/MMVLd47sFfai0OmeneOWqHAje4x3n+
iumZa8BU3p3oT5cFBUWOo5zVkGKbsrtBHb1h20E4RgAXE9Fvj+BoMI9TR8QD2X4PoZJfqmVMz7Wg
ohl1FU0U7Gxwe8mvXhnSd5A3Wj8OZ22F4nnTDohSNFR6Mp5+KuChBGzeyr7d46d46WYL3pEG5ryY
P0LBpY6s+oRYjr4QgEEfcuLUJHawmuEspIrVq0PN/JIx/1r+WDmBLhtNMV6SuNL3CzG0PPfD4rN2
8hjwmSfkkJZnzPhZy7lixxP/BXrOoWkmL6mVmR4JrtwleuwKPX+y9PAWKr9NUr9IZKuRcSqq/tL1
76aR39APgphd0J0ymVSHmrxQR960EimH0NUddSLCnKgA5p2SpCMA29LysG3tSMercovhYqCxXrZQ
/ImA9jOWHPN1SRGVFrBaSPv16ugWDMRWy4G8HxDjyTZ3qIUdbmt7KvZ6+j3mJFNafBIsyfrfqPyJ
mth8bCMtdo3CYqFrMx5p05fMoGLqUEp29YiHxgSjV8u/YPuM7TyHAJSykH0p6cQjYhY8KtoW0B9S
9wyg0pIh26yYoJLnCJeOEklIKljNacRONeNdKFy1ce6IUg8sEYC+W/lhEBLpchS9OVGLl5rlEX3i
PNNpNTnV+HDs9eRNk6SRzAoQngRfF45x1gZ6DsI3Fuqz2ZKlgHUEaTiZmAtJIIb5nXfqtBEZHZkH
X/dMFLFDEgrVslMxAi0SaBCB8aGl5l+wxYyuGLuztKk+llhwhSCRZbcLW7HW+31dDY+GiIhqCATD
XJauiml4aMc3JEN/mWG3zxORMBSgvks1jOnIJzZawjy7iHBkojVF1cWsmnQIhLrpq2aUL7Fle6Mt
EEXNctrYEzSbkIwuxOMMWEsiH5GUvdppjuW65MZgWFp1eXREksp9rvA4j/braNMtOA2vWd2bf0Y7
OgSG+qXGVBOwNOuqVA5pN9IGkbe1sODxi0xZAEkn6oZcjpfwZilwCooppdYY2BnoTGyjROd6TNST
bSo5cMal8oNuejYJVsXkDaCvgfFgdukxsTHMpRr5laHMf9JMK2AQ1sjhWiTtw1z5TUkgJgIxBmg2
QQgs7V+CkRiMTgvoZLR3oj9sV2UB44NynbvpnPed7rZdVuDwnM7m+rPLqflY8sCTTcJdXEI2tbnm
0iF/lb35NOWGHzpc9iU5MfqYxG4PzFKPpI6gav7tIRxNTppxM7NVtsZCcPxNrBX4sAKUCiT2Qgbu
bxiVyOle8o9WedFJPOCQ+4UtcNAiHP9qWefb2uFk17AewJgx2DYku3YOn6eGMrlJrgJA2CqxPmis
zj1o1CuuCM0SU2kMjsPNzubrNDBkSnFTjVzccSbtvfGoxdmrUhD0ljkRPCBGNMHMtzTArDCc5GCh
iz912vw1J/FuNLG16MwAzQFfQTmnD7KdfoXk5ugEXJG+vZtLcmoklhb05sDAlfzdihkUsNIPZuu1
0z0AJKSDTJT6VcpJQmAs9TegOIO3EJUuFu9IZ1osgVob/S3IRO1F0ToHkvFJrFtMnLpvASQatLHv
QTK1LnklMRcglbVzIb4poB5DjzxMPEJWQzDDmMXnwk6Z76B27FKQdUMD+CCvKCwikBpunULTAOxT
sBmKzOjdlOuprbX1Rq2al2Uudx0oQmJanxRjhq8RM9jFtszbbtqcqnCoEsxfKNDH64JHh7x2rGud
WR1DiCdtiajUZkzTi5JkWy43QX7bODM4kpr6YFssNAyNJC1RMnk3E0+tyUTTmxn7YaQ/KY7y0VG8
6nTdASUBTgRE8TaGq1S8lk13HQ3tT9T1nybg0URt9+ZEPZSDKIQ6Tipzcl5zv0bjrTGZADeR4Sk1
zGh7spNdXvwxJGLLaio++pShJJKN45i0twZET5PWJKBV1UuUmj+ftlp8AH1nS6X9KaIYR3mK/Sip
0rcppeUvKuDTA/RAQaGWwQfeqinNtlUCH54HUkIegxm7vVZjtkMFFatFdh7j7p0rZPEUo/zKB+cl
1PEc980l6oBnqKXO4DrHA2+pbJuFGdos36ODZsNMcHL8F85QnJEcSs+ZP3pdlp5pMMQ1zWbfjzhh
TDu/9oviGrgbD5MFrx3Z8Z7lLYxXfFZj8z0HY8fJPdBDJ0/sIR/hA3/LNFRc9icIwnUGuyOC06WT
1qYwlu88Gux1qe3mUUaMsQhfGy3VDtoQMA0SheIm6fQABQ0f8XAlv3n1t3CT4mBijm6bZ8esvqcx
ODQlwie9Zo6Vh8ODzNt+V/D6IEZtDlKw4Yub+qYV3W3RdRdZOaJ0Q1d2IUZEJBHYvNn2hS1UXeiY
+5g+KW9sePt4Kt1egk8PohU3hD2eRBiWU6BExK3WA1j5OdjdQnkcDGPXNdVbGC5/kVToLFhYWKCr
ImkLaENab2ujmfB38+lrKH+yjq1HnT2hnmFEkiJoGhzoPZMQwJxHxnqz35glBB4wHT5L9zNUsJ/R
DFAh8JMQ0yJZB6oxSmZLA+PbyREEXmQk+9wMQFHZ07MTspbqKv1rjCDqyr74rBEXeW3JoBrMp2fj
cXQRWIN8ywNW6JxuUxBbXlXM4JWG4jWTqrHXzeZZ1EPoT0r5gBGDe7L+VgvSwbnmxy2awTcBvAMv
G6sSjVzfTuv6U54755orDcZVo2zGscCwgWTwn71rocYOOmQ8HAH0l1oJXnr7VIb2bxBm96WezrKB
YxrLSN9O+MOVqD1pUpBBv/TrordboK/KnWDSnLF4MczwIyt+gCDm2ZQfwvolastoRYhMnp5VKAOV
V5kys1T1AkMQ9C6MAgRFoqaxd2nO/ZW0OxwFXDjTvnSyYguhB6PkCPKkK1jOzTOkj+xL9FbujnGx
D+NY2SJbdbErftr0vbqiwcJG0w5aYtVJhfbICmX0w7GoyHd+d7QawOcU/lQGdG8rNECjhwLxPsM+
FMmn+WzaWkiSMtWS0Tm3wO5v0gk1diHvYs40j8UonaUI3uzKeqg7uODEmciN82IXjFubrvsyIZ72
dDJx+7pEeBmG+YpllRkpdHTsr+zMAdElCyxMQFHD1P1JRcF3Ecg97CM29MA99tIEHFUxbzKal2Fq
z6Rz/iGg/Tpa0Rlp0k+twKYDqJwB4CuYxtaCSUloDq9dX8Y+6gMwQ/W7YVNNLqkOM996r8wBPQ9L
05rxLfqzijFcID1z4OpWktCfY3DlocDvRP6StZV8XC2vXtKQENgJ40LuKRn2KqMCc0h43xX9UEV/
xuVdw7LrtQFirwraU4GfPH8MZ5UFnzTZ/3cqMGDbONTmesWXauYr6QpJTlkHx5a6BTXL6gQ2gR46
jDiX5XlppjMI887VKprnJBYfkwWFMtZ7lrQVpm2CfAZDU9Gbgdjsjad+Hnb5YpFOnzPr7+P6aZ7a
lyqXxwiO6dQJlkW53vrCy4wUIGVRqp5Qqjd7wlaFtIoHAsuKFs6PYOUtLHG9a6osV5raPtV1FrBo
mT2lZBhUTXTQ40gz4cQ4hCdjZ5C2NCRJ8jC0DndV1Hi5whrGhE8zKH1ztkc8BVIqgbsA6s81BDId
N4PbNtN3V8tghwwYyXfgsKWBfnsyQ6gsaJukp8jlr5W3xTGQJhEDurJXGoCqA9QyY6y9VAkOqjXA
TCJ+gOOwgaxS8FnjslF2IjKb0zwR7bE0wbkfovqKf4C2YiVU2WbUn/DLhiX92UTcOUSQVJXyBPH1
LsrlYILu9QRodVUZceOO2dqHX1ptYcIaDp8ID4FOtPEEPgSztjEq3Za8AiJxEXgW8KvOIRmhIEbT
m+iT4jIypbOd/CGN1fYIIANB1soYNEsIPKhwlToKj3XPqs22vomhDo+r52SfzOjTNbqQyHSSvTkH
lATL8uTkowPvhII74kgH6DptUd62+8GoHVA7ojuWPYM2XaTZnRwv7vAoVo9I0voMalGPon8C4BSb
S7a37MGDMxntSUvjwqzE3RIQl5Edp9gZDReHvHIxwtnxbYexRBbT/5gtBwqc2L1qoOssdWRTyZJm
yIl1r3TkNTDY8LMI32ENnq9Yjbb0obTGZQzJpKTWawdKRTVIaLZ0Y/fPv6KYnMY3Y9aRNI+g59Kz
YoiF8WtSb5JUS/22Jbgja7WPsdLTh6qtf6Fi3xFognIYuZYSM1/JmvjgIUdbMFrZY2k15ql2Pax0
C6yO4E+y0UFNpjYwCNsZi+l0TAncOhSyOXBW1ierd9xwtYgXNtrDSlaUOplM99Zgf9YrUHmYEvyj
uFPqMWwB08eEYGuQj+1lHM5SH/bAZ+hPlJyJ4FhfUGbrDGVIEjCG9NPOGd+mWh56OG0wshDBoI7z
oSyDh9BcWEWmeHj0MkGFkSGFijj1ZB4diNyGULD2Y8MqwYWMhJC1/lAmhA/zmBToE6Fc5nqg7fMR
VvcYqV7aqiX2OGfyzaooPCgUCHizANTYxBrNioV8NhkfkIF3NKXoPts+3tVjsLN6xfq0DMYRxA1+
GsgR8gbNWGvF4xUwfX6qwqbjIyp2g5aK05C1KNaMnv0146Usn9kiYxE3JCNeomEwgMAad8fF5v+L
jecZQ/VTXEx7dPpUrRmSF97jXwl1sGnlr44infzavZqPCbyL7stSnDcnZ06Y6faMrhqjYw2qDRlt
Cr2/Eqo8mRNxZtxfyKrjIx8i+oK6tDe1PRKqAPMFAda1RySghgSXy258b+q58HQJPzYXsiNpiI+d
WgWtUblpm/Q8BOm80SbWeSQa/lp24XhRN6XMGymcyr78jYBwIBmlDQ3bg4iVN9EClG1QEnrhBCMW
IAE0SIFVWkf/Pzj9vmvG8BBXWOgJtjOs8kha08KwgIFYPDFpKMSxqljmZWMI7p/SPbLkQBY0wrNl
Ga+JQJ8kZfPdko1EWWYw50gw9tpREW3Tf8KyNbVwwQj6MmWnrTICCVsdZAmT5nBUnJ0SyBMNMuxj
4yRFjB0pzyeiAdmQJBMU+ECL2O20mKrkwpZXj2FozkiFuxT5BltryymHqx1OrFBYrDaCR8sh97Yo
Ah5HM3trg2xPDHMC1dzN8rF0M4UNgTNkt0VBeRY35pvFrAKJjLW3Z0CzETe3xV4MT1mwj61PU10/
tLIilBdEmZr3f3HoZofWG+scFnAAORrn5NUZg/lK5mPe+gHsZ1j25Kxl+AIthocIV3SyIqjTGPZj
J6yCtD9jovTr3rg7DopJZQzqfa1A+rU7EwyU5OlDepaSTFu0VkTwEql0rAeJta/3Zq0yqVWzxbNy
W1/TiHQEfw46YxioZkhwTjwKJhhjUXtdvdSsDaFsAYY+FuHfvoVQwmW20+oJwn1hrdpDlehG+lSg
e+Y+i9hHAlnyiwRr/kaOj4M2PRfxEj469vDIl0YlrOkhC7z2jXs/hF6BBkbSZABdcsJgh1+g2AKl
Y28xsRu1I1jt1LTFSVWDbFe1HBKdGh+aeSieJuxrXVzcJFwARj1E08j+3QGxxHIdkvcg2OLVsC43
mmjfxoh5eYrIkTauEu6SdI2XjMwLggZjuqyQwGEcoDbUEfko9lYRmKM1JCSDEf2JJej5slE+wWqx
1h0qvNqGeOE4mKuFjG3M+V6tU0zapYOSQNuZ5FEhF+GWCEi/zs2GByOOodrJ8Q4QB9aiVO9VTaNO
bNRJqdodsnHErRn8j5hvJcMutG8D0izKeeHwzO+NhPRqzYhXQei/yZy4LFYH6gvpftZFRHxgcdws
O8vI5/PCFmCJc+weyprHnC/tAaMxsguABWhRg+C/vWDz81z9/R//9l32BWrP+98wLv81olf8P2N9
z/Hf76j7W7Td3/j//HN/P9vuf/wb1i5DJ76XoD1LaoZt/YchzPkHdjDS7YTQJbwT3fhPhjD5DzwA
plCFY9lc8BKf1v+2hDEkYOpnoZHGJSrkf8US5hDY9y8pexpcDFW1kSbz9+Bux8j2nw1hvTo6ltrA
rK10wB+4aloomIYvWNc6ZfE4MKGhTe96f66M1hMoqXIz1xlDIZ3vBH1hO5Wam8ALXDA4IPqcobBy
5xfMpiTz6woFhMGoKNFq9JMzGQUljv2UJBe9C7/irNg7/eCBp6CBEDEGTM7S3DKBl7L3xOSIyI1r
bcGVbgtzHzokrU2xdSzy/G36ZwLvisJtFmohCp7NYo4XpWbBkYOZ2IfwxzOUFZAQok2Y6ukjRLqN
tQ5PlE7YCG0G+x7m5a8dCJbqC+LEob2JgvplyjMkJovCJioQ46EflK86Y4YuO3QzujxUScY0UJoW
iw46U1A6iGTGnW1n4jrXjPqilF5QA4PkHBUFxLKt4uNMtRGhgcGkslSYMzg9/VGwNrsKu6BNpexN
pTxTYkxg8RWSAydt+992zv/vK8wL939P5j7309/8C1ZH+K8xmfyhf39/rX+YOvGYqqrjvuSdNDgR
/t3Qaf5DGuAgCOZ2dEOu7+J/GDpN9R8a75QANi9N3dEdvtz/en957bEKSE4ERzicDP8lS6dp8pX+
9QVekRSmwSFjSxWr6Bqj+Z8cnXNlRqHRc9fobddtJsLZXL3j+sxDRlCwW2I9LfcJxGuM9wyntRLt
nvM2VWMOs5CQ3bxiaCWiwRMNuz0STgqiNJxvJWjeIg22zACHnEYEpSR805p9WfDAggJlBQb2skR1
oCy8/Y6eYXlqH8e0cyHC4OTTUFmaBundcPUatpd1pf6EFfP9JlplbLgtOj+q2WbaZvxbqA3ty7K3
0670tGi1JRpoH4T9RWjtNtY1/RCMwWOVcTlGI3EEIZxII25f2nURNmBagDI4bc2AvrfHZpIFN7ka
xocsASikX2kM/zgEAsaZc2B4t0sMOH/FcJkK66jA9rx2geVhzBw2ejHAkgD817cweeD4bEn7nQqD
Ee+C9jWPi9KLC/RQpXJ3et5/B6qkDZqb0G6q4SHXscoUBWUp7o+pwkJQlfJHm+C+2CGaD7lEazSp
+AqpyWgkVWefKuVXP9aYtwywkU4zMpI1yztUp2hj/GZx75dq8+zM6ldkiHHXdONhPcuMCZgWreFY
a7nfOxbqFQkjSYlKMgBbhCVdC721R0PdR2Cu1BEaRsNmQOTzCwO/c5Y8QLFk6liI9ww5UZxHiHiI
ArTDlpS2/8neeexGzqzZ9l16zoMgGXSDnqR3UkqpTCmlCSFL702QfPpePAfd6G7g4uLO7+QY/FV/
lTLJiM/svXb45zjiC3fjIkS31uNeT6Lq6lhMyQgHvzaD/SqygOH85CO5RL+xDogqjw1+UNXY00Z1
7SnRp5/ah2cmm11NBxIxP1sYQKrMOeELzy9LQPcTD6L/43WwApoZr+c4VwYzP8xrxJLrqdrown2L
ZP3JFp2PxymfuoDSzi2hLlkaz3xmTOoBFiSmzcqVF1dIAii7Vm4yBnS2hwjAbxFNpC1hLlGJ2VU5
t1yknMlU9ZS4KOa45TY1bRm2IJObUMQ4UetZ3zTzgR19bTc6GtXkWWjsQu/clPlmaqdX3TW1XWiY
OoFF4YZUhUB5qDVwtI6jWjVWeekGHbXDgIKrZVqTs0Lqpn5reP2shFTbiVTORdCjh6vlrRowhFgl
4QGj4fBQh/Yi/s7L8dkx1C7yqpsJp3AB0RrxHKpc0VmvdldcBdiuJZDJQ6W8kzsklzTsXw0sI64i
uEOrr6o8zehcmXzjUyETrCelbBqAJaFXNPyIZt2wH/q8eXN7HGxZ9eoZ7SoNkThEcPQiH3kEuSGs
wvT+jQsK154m19KoXhq9YjfY9A/tLGcI6VjyoToAc/vKS2Z8Dp11SXtizX/t2E3R5+O0Ex3CK696
x1i4HUwG2+FjiqjOr1gjEPzzbTIJXHcge0gSaz8CPT7w8awmK/pMDCaNBNINJSSLjvitXeBmh65F
ohUEY7vIPf2r7iMGhBnT7gS2Z5DfLLjbJBvNFvZqO3bxZ5EwB00H6ztPIYxk3kBkp0H1PjozOXDy
zjKp77VBNGyTJA9W0RtHRoz7dor0pUT7b7fjPVCI/IMBaaOcW0Epl8OQfsY6rogpDt/Chsyh1I2b
tVd370khDvNsNkWTFGf9UyBpwbSqx7GA6qR3xKbTNM6RcTqN0jiEhJ3zARGDEGn4bqWSDzQp4VnX
4MDHMymk4vkDWQzFF40zrSGa7cHiPU7ZhOCvq4e9mmCqhEN21x4iXge2aeCBEO6s+lD9tYSGLj0l
yYexq5d2GkYsKz5iNPqtEnSGryGHdbCHDMM+64FU1B1hYi4rYUzxxmOdkfE0FejQm0NeF8+draPU
4/soVMHauvxjSb3zqpyEqom5nE8JFfXuRyOs9yQIvrh3Tr4TPcOewuCjpmuDlosPc+SqaeBtLyJT
bpIJHrBJJ71o/XKniQRzTI0Hd2KqAcfGoZXClWJV6DHiJI9PS62mPoVC27v7EGom5itBmoSNwScq
YYoU4k2vZz1pQIYrvs8MsYyWeKTvOc3ezXsGHeLJjoHouBUzlVD4lzbkQNanzzEerrregYWMdNBs
HTOqPE7vkaXwWoaorwgQ3nAC+RvX77d2AjdlPrmYv5SbwppDBCOmiZpOUrEbFd0jhzJlXhWdJFRK
XGn13sdsWo6gONsJNYiGU3qb/NMC3UWYeygzS7TEhsNW2hjyQ1gr9WhmjnswTerwTBBVP6fH4d6r
GcAiO2uQPuM7Ts/IFjDhUJ2sMOIdLZ3osV7Q95rxQy06tRzd6tCZODiMMszJVsiW/bPvRk+Rp+JD
GJbvcKffYpD96PCbYFsF6d4ovT+ugke22VT5xdXPkERFM2h3gIS81CW5LoRzBXlztiMUpiZ6sNci
9Y+d1j1Zvk9MovvcJsbam7ptFDGH1rv4HlSK3MwAD0bUTTcHryIN917hHUlnWlDgcpM6YbywSvM7
aiSxLQmkOa3F6W51l0nYGeoLaLCuhhx8OHuDs4WeGcBHzv+KFJmkm9bgwHHfo22JrK3h+N+xQ3BU
lfSzEu2z6Miu19sh2MXhnxUEd4zgq7i3XwPNRHZi9mAY0AIC9yzGOR3MQ0VWeM27B+mRuZDTrWNb
XdLOOP3/cv3/Vq5btLr/53IdSe8P/JX/UavPv+NftbpJ2U3tAGLFcuda2PqvWt2w/2HrLkW3DU/F
0i2bPjdHfhD++79J9x903zqFgGHp0pYubfh/1urWP+Tcf3umdPW5Of5/yrTX+bt4/6tat+b9vyHY
h/IHCdOd//l/q9YnNQSlXUnEZOxE4SWbGtU6FSd+0gyVMRlKuRlXGASAopO5RVaTOVPAS3wkCM1o
MlvPwHwdonusKwhtQ28iOMLgZkRTe7BHHSRwzJ3kzd5LplCeAEsVKtaceOgf7DDwl47brCp6Z2SJ
Lb4Gw3mqqWI48VnG4WuOZ6hufUcCaaMPmbffBZZduEms+xaGC3PNtVj5Nf0AZLWpDsJyUNb7wRZ+
ZbooHPdNe0EmiGkiIcyQGDM4JmwElgMrdtMAvcm1Gy75nvZeqw27Ian2Lcex3U/dDHj6lRYKPw03
h6/nP0Wqz7KvcgfK+oGdLhGmg3ovsYUBYV7ZU3u1W9ihevsakQep6+G0K2Jf3wgfOuR45/Psl61W
O0unim4xc1Kk8S9a24+LIfUC+Nwu6oJy0w9hgoYtwDNc41hM9JFIJY1inG38U9oFZ4PY25UJnoJO
nWUzSpgizu9NWLy7cQmrjaSd0GGTaEwNskjR3/uybtml4fMP0mlGuW9CHx+INVQ4lnq5Lsjfyp1f
SSTFFIbE5SK564ad7tavGZqxBRqjBTtKCQRC1Sumf9eOKMxdieA2YyO1cjIGBkNe/+gE4A5a/mea
mFkYsHxVbvs5NuPPiAaEyn/v+ELf1P4AwERQ6tYNOSohI3406KAU1Iimi04RyQd6rIhUg6Ri5zPg
9SMlZxHTyq2QZQsyAXtzmIOxkPZMQwYmAHxcZZkbUbPwTPQI6GgWTFsMVxOTdEiM9kNKz4rBYvaD
iD7bJsaw7+LJ3Idji6lTl/F6YPGwI0WXv5cPRr7B1rxQDmQiKEnGDu5DszCgrD06JSoRjyi+NiO0
r2BL7Lrko1UK2+aUvPfmNB2QiwEDKOqtZcxdKT/Wsp1yhKru2zhOX7nFjrrVCSaM88HEMsmLJI1y
ZDRllWvCGpJ1bXHltpYcCG6sd1kq2lt9CpBUkyaCQtwmJ62L2zc1Dd+xUNo5y5hLZXLwwfQb7GGn
tL5Iv/uQdFZA0z8TNpUF22KeDw9RXj4yNzNyh6xnGDXE996zNrvPKvhKUFugo2TqO2RvdQZiGXrr
SoxkuuQiPGTPVdCLg0TdhCi/ni7lWFD8wsWTasyp0kT8aPbGcyHU2vGzC733q8GmPO7hwk4G86y0
dYpN4gsGUwNeH7swT3rZn+qq+DNU94KII1lNEcIv0ybuIrHVicx1vKg2dQaSuU0UWQeNHJU9+3oy
l5y9piQhAKRGU3tew7jO1qRnhxTXy27CRWgr8grznCPKddL+UKZe96//aFt4D87o0gRLJNodfgwj
L25tHhL1AS4Bobg+mn9dVt70IPpN/STbElJUISJliRbDBncV8cGJILohq8EvgP75aIvgoGr6JaOx
CGLFPQKDi30SOuRKbX2e+UU9gMSQA42NbcItt188V4HW6/Dxxnm2tieLYirX7FWIBqkZ6ARd/Vx4
wadmNatGDCfS5PnwUvHZVf0SOlC5rn7iBrKTor5ZBZDnrNBQjxEkg6a0Xv2u/nLs8bUDs8Mfkxwc
tw0OcL5IgCKSm9PDbPUvDHRmwdigNcLhUIbpuRzDTQlvZ1kwQVrpmr8jxJyFg5th8mSZDMI4RCSK
7KVMfXboDT8azJGT4/Z7Hjl0I3mnMfKQB8/rzrBWPvvIX9IiWPoMAIlCdo70nq2VXUMj+jARmLRF
+6fMCd2gk+yBneiKqUYeyW4VmtMRLs6DEQSYZF1MLwgiu3lvgYARDAMKftMmvjP+nmIP10ketrCf
gVNAOWMfyqJctv2JVb5cEOcOVHUDKuhIq+ZvQT6/u+gNlk7SSspVp1mP6BAWsg+ejCkZl41JNBTy
dlbfAfVgEPXspiRjrBo2emPzaUy0pGaG1wbeCoMvKCOQGa5acfO8odj7Qc1vdeNzqlgNxROe1h6L
UmROaM80ZMVGm/0NkXH1TdxLQwDRCuex6X9JgR2j7o1TFnBmthk51ZWHer2sWNU4mOey7lkzgviq
dekpUxmYEdmgZnL86cBq7g1SvobG3rA2Tem8lj1BdU2LI4TN7rMOtoKpseYtpIbjsSieut9AlczU
U6jIWmdCN+4d5P4Rmp/RaN+1njk8YSN4JKxvFvoVI7cGOQ34AifGqBOhRCmr4VqWgBMyDEaknZXb
0DTvo249dw0Sv0iVz21X32ykjcVcLfjtuRqyg0Y24tKV1Tw+Y81ZhmJPJ83kX/EKuuAa29B7S/Ud
E5YnxQ/Mu9mf5Ci+q6Te2fzwOzaA0UqzCoZP9VfQhcckPDKOm+NqP+0AEU2SiTf2su9lC3u79y4A
wPt1Bgp7/RP7rraPeuvLRfNOUrS/dEPwbbFkgsflK+vwyWqN6Jx5Lxz92RnN9JKNOUhaJu3/JLlU
JS6x0sTLkqcdhilXY0ITohwC6xaGzjPRm2fLhLydN85uKK9jjZoBubm/ZFY2i+ehtngta1JzoF1D
PoO8wDX9ZQ/4q6pldjIL1uxmpq7ssq0DashNVD3Bwwj3NoELCZFs63BC3K5NT1pfPsYSdQDR6BB9
F7A254oGrHao47tG/LkxFamOISGIQaGAcsKOswvCJcks3Llh/dy28w0bhG9FBXzFY6cBoncZkD0T
tTWpcVw9WejtVGCqXQ/GemEb03MA+X6d6Ka+hkA9QE7KZqiWgRi1ftRJLmO0Fy5Vw/oRxuBVq/Wr
bHroNERl5265GVrxBUH1p55I13L7J8Mufsw6OgTo2VYVJgYvqs/aVF7oY1HTtBNcSjEzSq1Vktrt
PkjKp5yvI/aZCLTTzkhD4vT6zthZjnYkdGUei6D4zf1h2ecuCUxYdsMAcJCp25S3tWx5bTiFUVBx
oZM6BAZpcm5INhl/ueGfVxfTZsKHgU82eC99yPUi/gW9Rk3okmdaqe4SjIgdiqgA5cLiHEeTLleo
aKonN9KAObjK38k4gioC8dwlCUPgIlNkqNh+xdNqUQlqKr6erQab1KDLE+gzBpjBmUuPJCI/QndB
gM8Wzh2qcCNGwh92i0iM6DVq4Dpti5eq1hRYAweRYVGN/K3eybzmb1cWNxLcElwEc23FCFzrizmq
Ufsh6pu5mXPrYJITHMRTVn157Wtg0MibceIThuhgbZarrspDzELFDT2dRj6w80dGxWUaw3AzOFBB
2nl8nuO1C5OCQTVPCVs6Fszn7tZFJbOV4r1BAp1S8FhD+aLy6OxXxnvBS7KMU/U7MVCwCTZPO0Fe
phf9WM4Q7orUayl0eUGqOAEkFY938Pb1Pi6+h0Gmx1r30pXg+V2i0zulGe6IkiIG78RBFePRgGe0
TkzmAV4QbmTPmLcRuc7e/tk36nIVi5R7SmejXvpvnYGDqYwQKSJhuqbanEebq36Lrded7yS7gD5N
fzARubPyBsWgLO+2cWAzuiAsusccZY7dp4jjZVVehQSNhuYT1duAI8+3ACvJkTBpF4EgjoajC/dk
SOBasZdFxC0ixC8OCmH4d6hJFbzqzv9G2ZUdR3ji/KmoqdUQ3mUUv4ydXMUVh8KIPGBTGzFfYlJw
uyPV1KYm2dhYjf3GPjFzZPcixDe6ZlXnJK82OB2CRr3FdGmctxK4EyEVmV0jcYYgnmjJ2SGr0gLx
i35meNXam26BMwzi/qEG57ZowfyvkCluNJsZF7atSztQtjChpbyMop4MZ5w7/hwBZYzfkZzRm7bY
sBtIEKHyeSuf76zKIE3nnrMXDaB/pcZraKZkmkXqpEwvwfBnryuzz5+sMoTp2A3khjPdK8mRcZxq
oHK2D4ZWMltELDurNlA49JRKXTRs7D7567wnAn2+Rp73YkpRfRBY3TjMJIO0eBUGc2oHRO8KH067
phBektSDuiEtrzHb5xWWI8yMbo3ouGuWlFkY7OXZNMd82eYD4EzzJW+4HJIpwJUXl/sB/44Kugct
6Nr1xJA2qBMDixNZ4Qx9oigluLem2ukn77MX9zgZWYrUjBDHLAI7QfiaYE221Cw6PQPxbY89TNmM
dNx0fhwyanal8AoiPLLidjdljeBAp/4tTv/8FXqtfgWwiFJtLVldJnd89ZmiCc+4j/O/ZjJLVC6s
hizTnFYOWzqM0BjLu2qoN1hHfUm8uogdVu0igXMw/nYeX6dX4gRmNLDISkKDNDwzyyZMjlg7um0G
+Yb8Iuah2Rz+zNPGijs5exrZhK6N7r6EiI4HjlPQhOik2D6YBY07HrlvMmEvVQ0dRvGFLkDDY/us
2WQHFk0F0kL29fi/J/Q9BZrxtMUt2xb9bbRYyUu3fiCXgIo5h0cSEpSgwhHLYnuQLrbPqd40yShX
BhUb2XoTNJcejy1UzqWZBZ9iRMfsIWrJijlllf8Jk5QiyJdigUr/RmzcfWQPxbQDWEHLHmlmGXLx
Vyc7/oMy9+taiIJbpL5DBsYiCa+t7Twz9d6Nqts7yE291P8ZjKszNo9JnX/miPxJw0A91iNFSBBU
LGL3MDpFuaVII94m4YSOtficDRjWMYX4VvKWSgbdoM02Fd4g6rQx2Fdt/MtAgsOlePUZ7oBaoNvB
WR8z0IYF+U4zit5fpZcCjWQiNTDX9taYal67sJebJs227E5ug6v/jiEbuFDFBezcFkRI8Z0QdN3B
6PAzIEJyNiL19R3qWw7dIrtqQstIIfa2/oQXjSH4tWynG1o0qGbl+7ybzSJBkkgi1N7t7W3hYmrF
PrRK6tRZh1QMroajumufKrIFMc50PyQkERhMmRzyBCDkW8C944GTfBmqmAfixFHXltBXOQzRVcAZ
VTUBc/qEs24IM8QTreSX+ulh8K8VBzn2wCREksb4O/G/pWtWy3EKkLPNog0n2MRXFHXZhstRI8Mh
X9lxfW8DCkmd7Wdi6M9IZd/JWQfHVW5bEYQMVhA04Q4RCMExXZIeiMLMEkt78F/NtjUX2HijFSa6
pwxB1VL1ZbxOw6OWoZ/DLZRhN09WlrGOHREiJzHxRNEyGSWgKvNIw85yYIz//Cl8iYt+HSXKxHwA
yK5MsCYRBV/o+QXTEX3rRIQCA3m/OwNPfaA7XkzBQ6i9+YpFClLoHAgAWYYxL+4Do7CTp9A1+g1C
XUu0V8I8y+VEMlsdYgD1qrOcnWQxFoSoY4XnuudaIxZEEzmTngYVLjLwbO3OPHe2j4aT7ZzKfzab
YNz2GlzvAOXj0ByZy9sIV3ilqfl/O/ZKuU6dUegByYEzxMs1qf+vLYr0lUK3wC8zb4kCzEIASKOy
bFU3L0xqgP6lfI7KHwZKREypLCeMJfLR7wDOwygfO0vn5KvTpyST99hjgzwSLLuO+TAhJf+EDUYv
LMisweIXe0oEoS6sW/WANCSLXnoc4VJZUE6EEMO6EOxdbZwKzZS/trEJ/0+OzE5o4jENghJysm5V
lR7xWNKHedrjOg9mh6BjPVHoA4PpYfTH8BiS3jbQOtpE8+ZEuY/VGivaA26gP0x4SKOxvCSjrS+H
2vvL9W9IuZ+eKT5Le/rWyxh6bZtclSx3wQSuwxHYKAvE0kkHodEbg1OJABa/rbl2CjaEFSpjLRpv
BPWs7KQ7kA701Gb4qCgQg5LdsMo8i88Qo3vSlFvymb4jn+p0pIPuJmT9RaGMVc3ZzhuEWz64dEoi
IsrusSvI2+VsiPxjEPvHtnJeQytS66pCPsw+euv77PAsl96XDK3n2SOEy5fHsq2f5eyuwV411uSa
tiOyjdogwIUm7S8z4M1P9ChJPDZLWJQTmbfBs7Bsb28X2larPdKy9R8zYq2VMjMNUnWPhupsFaa5
6BP91eamX9idz6Ax6f8S4H9JZt+U6F6QJIebkckmGRHTncFTjvVp6vdOBip5nip4mYdQ23DOeWFe
2ZStmZuwJhoq4FkDjyL9Oz9Smt8jCTmHgXSyKIjEdDpKYFGbqK48g0eoRW6gU2Z1nL8ZQTgwuZBY
JYBzIQvomx72h1MUybKoKyrfml2M1NvTNJrGtjGZCJJh+CkHGx+RpGVpPGVy5TA2TGzS5JnLYr1D
2Wnmxc72xYWwNMorXlbWwN0+4mNlUaRvrLkiHmqO5FTvLpXD7Y/VImnjB5flwYE8m2eIg4gJWEDi
7CtANDcFQKgMUogZPGG5G/bCYHrGIB2zIBc5lp1qTwD8uQ8Yq8QVFs6MdtOlEwNZCTE1VZAMEv+M
jP09K5kSjUVBuIQ+XdSMZRs68Vzzw6/HTAB3dAIi4oS7jplCrvdmlj0VzMX36HvgnZnQ1hDm0ROh
ep064MCdbeZHnaDbhc9idEvcZ7pn+Ea2pMYvYTI8p+1SN2nq3baz5GyH9mkmR58kccnLkuySZSqx
BfZDxFRkIIG54U7IKtK6paQT6ATT4zxKq5VfcshYGpgw8nDrbYD9EHp6MltGH0B9dEctPOOPdOZv
xl2qVj/VRG3tgRU8sWFTB0Qi9E6j9oCHfx9nMt8TKAsqecqNFaYfAuG2XlZVj4WXPxYuflzlcbHo
nnbu9PBajmm/anDPkENy0ZBba9xaOobaVROAXU1CgRWQzyMtcWE3WQI92EuxCjUsW7VR7SPZkjwZ
Vlt9AJ+nuvl60DPS2C19O3qK8re414Qeifjq5fio+04f2N5odD44ophS4VjhT04qLohRYcrIC/x1
XfPN2bv0vdDDSMekmTy6S6QXl94yjqKf7hxHcCJy8Xpyq8TgMrWindQppsIwY80jiBcy5tED1H1t
WUzcjkJ+91Lk+66Wf1jlx51N2O2kx+l60Nh2NrMkLHGG8TRiIez9/KUPY3o8F3JUkaGHHPyZx2Z6
xPCEEMGsZs3ue0kRVUn2Q4UGiVSSBjKGiDgDYazLAE5NglvfqHnOiarbNQU4kKCn1NS0/rMLXRYH
wTtJiiXJkZzgEpRbY0sCZ0xnSxbI2S694Jhh7ValxjjfDHQYXWa2DGz7qS4IY+9g7mQJYF0kmsfB
ePZyyAyDiaGPK5NZIePwJCJrJdH2pQHaysaA2LXCINrO+zXnRKKu02IwhA4ae+a2Ghkom7olaAZ2
YKaBisUeMxchEtlU5NFKeIvGcsdHZXYUbaO7z8keovkettMgn8qOQ9r0xoMZIYCla1xjrqcp0cmP
dFvqUJGZDq5EMnLxwGMJ0LCj1cA0B64+E2R1Vz3F0zZxRmfVmJz0Fl4aV7OzLYHl2iqSsB0nSX/Y
SnhRwmHXr3eDuROBi0WgMmmboPtgLM6Nsz4abKb5liDC0hQMDmyhPH/g+Wd5k3e/QscQn2K221Ab
sNgOnUXHOivaoFfnhdXBkBhGaQJAzh6SbIbqevYa9XGyNDLIQUEKoZSJc0cuId5Dvm+VYXMYu+Z1
tBmSdZF4EgX4RjyfGzapVIpz9ejRg5fR3bSqdDXY5W87md8Dz7efVKxI/M/MkDeCCS5jTIIAJtAi
41Jn8Azuc7IPk27dq9ZAusEIzaGZhGd8bzPztcnx3GAvRadfhBAtpvIlxIgPk2SCipd9DuF3Ub8g
mbDasyu+JvcUY2hOzlKCoiiZw7jvnvESdNBlyQM3rnZyMINt0p8ULjYmpc6xg1kG/r56hNvRH5T9
khP6QMcKSs56MfWLE54cVgN28KyMLb+Xt6Bnq6RbF9d9GYEPet1bWNx0PmYs6PrMcJjkkjCDJZsS
OllAFAO7r4pJ6ZdXXQr7YerWZvGcO+OC7QIDkXc3RAuHKC55Fcp+8P1myVRpbfq3yd/jMkZsxKTB
f8yjS8MQVL2M+WNaffSU49n4nUt4YhPsomsuX9zx1MmbP/358tVy7lENxizcedOHrVjm2RcNa+B0
JN48GeDLnuz26EM+qqN2G7onLEiVf4QB5GdHr77X8iIIDrfhp0yltyGseQQlHDd70dKLvSG+3Hjm
b5mQO4cHJDm1zHvKJ2EfDZzMxauj/85k+Dn30c4ex+ava2+FeJ7kJSj/YvmaWzYHCEnM+mObf4TB
VwvBVFBAgI8GCpkDxOLes/lvHung3cq+hH81jC+fEZAvb4Z+Mf1iYzCsjKsVP3QPljdhq6UTGApQ
IOKQijJAnS6PmQVtimRnJG9iZEvgaXhPBtLUFSM6POPlh954yHpuGYBmJ+Etoxwf7J9cuxXp3irI
nvQWuFQxW5J0AqNPtpeqPY2YikGNJQ+ucYt43OSJCAxXW+aHRGFsPPTmW6sebE7tJEfiHe7deONE
uyHamcE+l4/8zoSEauc8ueeeCRGDgH6J/9oDkhlV1S7oy1WJElFjsKLUB25Y9toKLhuBr7NJp2KZ
rX1YnO6C4b8HtDDggpaMr+n9UNHYx9YFQkL4os4AaUq5Cpg5OfQeRrxLcRZTAS9a+xO1BBUpj3T1
PoBejYxioVNKhU66bkkinIftnuZAmqHmxCeHrhNGznLGjLlju61m4q9L+uNTiEGA4f+8PNtM+r01
7iHFBumH5zR5SuuPQITbwTlVxb4FeBUBD0bDaK7j7kzecR89VmCW9CtJZeR2EzKxjLVvr0dQCVey
IFCXELcr3zOBT2PzsrNq0DbGXdTFqmAqEcbohoxL4M2xuZis+AcHPznnzwFeMwXuYcq+eEX0+JhV
L3pJFMbLIP6y9E83fhLWeU78UY9M2Rg2pOafYDMJmW40n0f1OVQlVyyfCRc6AidgrmwPohsXpw4L
dfxyIdWEbHOSCTgX8grb/hjVE3pl9IfQ5FYcfMb4N1BLizRcSfoV48L9hnPyO2eHjc9xwWm28lAt
R2a4RblC/0NSCnj2RL85q8y9RsYnFN01HyN74hUfhcAy7RwSZolT/AponLojXLQjj7z6RU+yBv/k
9jAEB/8ATJ/8avylGBt4yku+pPm9bDhzWv4/5J5lqLMvxa82UJrBGJT9Dwk1Tn1zqj/LvbvirWge
0uq1xAarX+P8MRjepP9Z81mETKgH761UxmwWX3UIt5pVFFBKFSh682ced4Z1y07/0t4baFfEuFNl
kcd7c9g5OfE8AhULQzg7g349BzY2Qeepkfsp+lq7jxdDz1P8qdpPdvBrZlsLSgJ5GR3U1Ey7y1Cy
64Ggln+7GauCeis0xJs12cGVecShuwinNzfnneepJ8MFieCCYgvc7Lwx/Izav5SdSArIwai++nrX
MgW2UAjPZ4+LT1Y4IOwGbzvHLVbjhbTOhO6F8Nilyd8153AfY8VukzI3lvgB3ZUF5YCOG0/zb4Ue
hPVyYa57POW8bijIilIAYGW5wdUctNmOFOp1wduEnnShwS1Ksb/FuQ9EpeHBr5DolFQyJbAxVs5j
RsEHyAoIUcrHV+HcpRay890YIlIY29XgQ6yLKAp6bd2BoUhicvLg2bVOv5pDP9SyAmDqkV4gxG00
xpn/wqOPkpJ9vwRz1mszLrfctOZbUsAxlLznTBtYFq1tWS9tblW/qNehzyjeZaIL5I/5xCop3tGV
3CQxLm6PnpvII61ax/wLa3oeTXBBaE75nLUwdzN4W16lSKWBPmwl2yhUKJ3eA9CjoTOuW2yrBUOI
NHnFF9NNF635ICOTuoSrCPdeYCF9eVHUXbav4eQeMXzy9A6nEY+PYgeYdT9edHSck4jPyvoweY+L
/oe4kyWdGi6/eD1RMY2y3YzT+yiPwD42lbkndWXHNG/Fwx8k+qIletSbZm3fO84P7Jz8wFy0ggO0
REYMsZ9ZyRfgFxvTr2DQmqFd9wJkTjpiUYSrc42QkhHnpQ2/xl5FJVRPsEsltn3l4p9lQtPPOnxM
sbbz2PCJDB5AyHHppncTEQdvyvzxtgSl4h3etZ2D3ofRLIVxAe3Ug1OpEW86PMn6JaF6jSmlvJ+6
e3cR/Lv4dgtW40bvsA9FH5TwaCE89XikLNaBvflTlphOHQLvvoT8bLITVgsKt4BHwv/LkDeZHM0+
Y+SO24HxHGUoYEIe8IguJp19ormxZBfNPh7yPJ4AF3hvostN4XfPZMoug2h61rgqWJEw1EmhV1Rr
CGJzOXtCUPWiguExSedt391QiFW5cWhGGBK/WtFBNNqDxZ1KCsgyxfk+eyLslGEkQDQZeIcgJpoX
rX9nW0+dF/OTZIDUioQ7aH7njE3rgCQoGYAZqN8se4XDE1xGdygQQIgA7mlG3kppL4Ek7Io+etAc
ED1d+FiX4iAyf+f3bFf1e2N8TdhCW6Zuhiy33hAdfahASVQQo8hTNA5btAT8rGoNNRDHRXXAM4B0
/xIodPmAfB19Y0fldsiKfWhN214m25EJbTD7eA354GbeszsnxdTqR3XjUSOyiLhIwFz2ZkJPJ1oX
A88LnfqjO3vX0XgVrgMYnYTCYdo6fXJJ+pIQZu1UBNETOG6Je1+hEdrLxr/Ynr51rOYR18Pj2ij1
B8WcLsPi0DbjpuuxxLD+syZnGfmIrES+ltgbZD6e9NjdDMM8UiP/hmvGztAZRMWt9NWlFSlVe076
SabfQtHdK8NhW5o95E0DcTE4OhWabdlu3ZB5r2u+Vbp4F4n3WDfyRVgw/IjkLtKPKM2+rGnnOc1j
Ve4bDwZcqB31uDgaIYN3CtNUkEMWZNOrIb2nNBd/Q8JWhCbgQWr6k8ZaNNWbXXpo6+qj1uK/yiJl
SAXX1F7ZZX2pbOe3AXSdBfhk4vgh8Mc9ybhYiuzqM/WYInN84A6/olKzkSzOZ7ty36ssp3v71Bn5
ZsgrdZPveV/hnSqqLzF71XsJl/dxgDxX9L81uazN0Z+IudhkaKw8BpbuIU9RTTyP3r4JSUh4iTq2
I1tC22LjWlBKwIFJXiL5HZH3hl98kTen3iKW3ufLwV4RMDqApwhOj7GPW37IRca6AGjjYxO9AqEE
aIhDHWKFYqCmLf+DpPPabR1LougXEWAOrxKDcrQk2y+EwzVzzvz6WewBGpjpnmldBZ46Vbt2YAsH
qjLSLPA3NRon8yjtVpInyR/gM3aGyZUf3vr8H6Gc65iFe+YTMztZqwfdyngR+10unmPlym51rYde
lp0jl32Dvl5gifCvHK/lwC2FrtERsX9sPjnVFOIjGhwb0YJ8jLm0pRaQWzlZ0UV3QKa8oDlxlLyZ
rkkdWJRDKIXzifU5jCastXtaBWJRMRRjTxc8GnmjGm8pBTiTsA5THnK9kwBIE/xSvKFDgL7mr0g5
6MS4auMnCYVb0WUcKf6U5EX6Uys4hbmBdjDH27B6cleuFpM0/WyS/7rCe4Rg9jV+jdVuWGH/pB2p
LiaG77ayhp9fw6yTflKgE8iwvVfhPNpuldyJncIeh20cwFSzI8yEvrm88E4il3wbYx2QlkcFaqfU
30trhxQb8i1aGayHQmMdr4FrDKdvbeFXBvO27LzB9H76VvorXpOrzPhMKBfRdYEMOp4KCPzjkly2
1/2tJZ3x9OLGuNDxm/pbPe6y8GOU72r/rGbmwLdM+Ij0J/NRPTstQavWo6Sdz6VjjUnxymSc2bDZ
Rx1y4527oXbJEmIDnS7ejS7R4vreLE6teitLjHHRoTTTWVy3Nj4CDCLTeK5Krxf3Q//kX0uU7aSd
c/NiirbWuNpEMvtWtCGDchDo07FzczAQkd3U48Ehmz08jGwpSWtS8p9s/ido92pw0/VjgoT1L/Sf
jXQLoz+a9cHylPCatBiR39DxxI9A/R2w6LYe9OGIrj506aTrnjC+UYxF82rYAs/9L9mojmic4m3r
Yk9uVMeA97IGdEvvvOa6tXAg+4cl0UoqPnSA8dFtbRbFEUkf7HMKruyu/BnU96n9VwuegT+RetLG
nRDvZ5wA15jUKo8uO3bdXvSv+fqRIfJRusFpm89So7valtGu7X56GjWjvUXIKXK4cGZ/j9WjXG0S
64vvn+QFmNDXUdouP4W3hCYfk/gtnEgJXrZDe9NJPSF3tRV9KXt5HzMltXj1LnHA+WWmYTVW1CM8
LCrDxlEG1xl/Vev/CAWAbhPQLHbWS+rwLOuvDVOuTDTiDCVJYIb0dBFnpeqgWSyUN+xxVgbRjL6T
0SdizbeAFBi8YloboSGKGGyhDvQvv/EyUAmYyyvjmtTg4OJZSjfaorwIPT0j/pD/Oso5AmUOe/30
m+MYvvLma3nS8hHzswjVEYC9jolzvOaf0pSU1adc7yNlCza20la/sMqX2MlcvczLL4ap0HnR8OTT
1RrOTXAJ5W5lCI4j+19BfWQkYm4q+J/tptr+l3x+6mBYDodC3E/WrS3HxSkRmR8b4QLnmO0k/Blw
MWoBtD36HYR/pIJ5qfEx0WF2yqUtfpYP+HER5WddwbOFYjk2tzK/VNXWYNvuSZpnWiwt93X91lSX
mrbpHTZ2jytztW2EZ2hTcG25PzIv8olPPVU36a6NjcuE9FH4R7l+h3ID32+F+euKzoVSdArxFum8
gUSxFfCW8gyaYwx6wPe1xgiZSf9GWhU4m5syFlf+NhROfAvh9PXffpqdnoyU5cuUDwrb+Di9B8of
8UL9ras9GKHpewHWCmbV7iPLFbFv953INVoa6ejia7toWcowU9MlL/6q62LCsPtN6q8h9UXn3usg
sNFw0+wV+i6qnJlUQDjXsboHn8a7zIBRWujbtvuWMf/qdlZw7eb9tPoSKwdqA8PJzmz2GYu3KXvv
E893KK3Qzd2GBZVdZGSn0B82f41T2nWIazaMDUFj7dqw9JRPM7Td6SBoJ13b6hkjz65iihzUX2Yl
Mbxhv8F3eTMDryTAVWV5uDfSveQfCu2pJABcmzHHgf+kIbmTdiKcj94ZMBjYx4UH51/qzwhSwYFe
Sb2sr3f5eLT44gthLzZ7gbk5jn+C+SdH0iOor4U5zoCyDmyZWfxFdUZj628wVVroqHyA0VY92ru1
dkA7CqHZ1aCjziapMw03OKI65ATr5dtUHjToAcae5Vlhu9uPjwnnFcv70sHE6do8a1t6uBNN1HPd
+33w25XBFimSVd6sAlGrYwwPmWoeDFCqvb684BdqSLsg8E4XPjW+8Ou4dbFiIzbPIC08w4KHc7ew
GLyo9kyHGBgYy8KmDzYN9n/zs9K2Vn3KgJStFX3OKrwC8FWMvSut+GRBw7YY5a0t5W9DsePgtqyC
tF2XHMfIwyul/4FItUIC4c7malx9m7bK0vVMG92k4UozzmOHgxcw+lawnolF9uwl5soJcMh0mwPy
tZXowurwWQfZgHXMVvHSTHQXyThYFGIYWHwTBb7vKWDteTRAQYoK/9JXm166/qTQ8BgvXaFDQtPX
umr10ba0s2DtHoST/6MhDV2i2T87DRCWiWoukA8uo6yQM6d5EWo006Espm8GHdWGSAXUHA3T86bU
1irLUkhUbg3j7CJRDZK93hIF7TCwM8RA5z6l49UoH9jssM/gucy+8UCHprwp5C8JSbsJCtdpOzF6
w1KdAj9MtsghV7a1+YTBOFIx8kMbXTiZsOszZWBmf8o3Ldz7IlJJ7jaOR1atl1ajMz6EeY8LKMGN
xkGLTyVvbYqpzns8sWwcNnkkE/KEOb4me1sIn+uEbIJIO8/jmxHuhHQbpq/2SR/j1JbDI41z/SHH
ypHNsOiq7Z3FNCggQY4T/QzohQihTke7C36+Iz4soTohUshOAgdG44CwiFdofQVxH8r3jH5HznFt
3aAjoenFDYeHMclc+CZ9sTfH02DtcCAGBCCRAYR8HfHNGpjj9qQcBuOvMe4sbOZyAqp8Gw9T8kgg
ovv8rb7w9BAJVbRKEJGxEVhVKuNseixeUNAt/dAQj8dKVNkovIi/0UtPHBHzirbMfkf093ipmdAl
iHnr1lVLosQZ/zyEsUzWjFiV4yNm/af4P6P8avHyNyNzBxeQddQtG8+tixNzVqO7glklZ3voIzWf
If3IcNjC/KpiyeWEKIt/ucp1zWsGN69cFau2yNZz4vn6L3N4ibSrygKUsTlR1RtHZj0EnomdfsR2
JdkY4nH8G6nm4Vcz3oX5aMSvyca1MLsvTdz8GTRXM2QF4xK5uoqdqdrJ2VGWplU4nPX8nXKpqbvl
wOv+h9gBf+ify4HqWvQHJPQht25MBMcs8nUOiw/Y1b+s8JAKW3G6qdpnnyw9ZCWeJvGSyzstOOrm
GfGUMm2wpMQUdC36R8aEVVOyzCdvMXkFa2xagLMCD8TT5DbL53OMrV4oHyEb0qanDhkFtUc3aKfA
3JQRZRsrr4KRUWOJ00XnZbYygN8ZEuKgpfN9DdPRLO8jP/bYH83xgFunEu87dQNC1cE/ydyWk4VZ
4NTioSTBbOOzWQzQ/t+E0RRPWORv5GqrXWvhkoinMt0sX6DquwgtAlJO+v7D6q/altMo5zuj55h3
WHN1/xboVECcPf902AWk4wcLprXenRh7VPlRCjfoCmiUeCptnJP5bPJmuRwU5TbiM6jtE/1dld9k
+rQ+/2jr92r4jIXt3FEwCRWOz81wouDS4yqMKCS0sZmf1t108QNsDe8Warppna96JqJLzxQvHRgG
G383wk40wpfIwtQGwQVoz8/zzjS9Hu1pswWDXhcKagpiw3CypQBN0XlI/+uQ5Q7L+l2QwvbnG+j+
Yvq9DbtUmV22RlfxlIJtm+5F3ZmFE2Faq054C9zQobzo9KSd8M7Ay6w8rdmywqcQdqZ1StH1VddS
+VXZAeBBvJokID6Iz7J1V4uTjPVxPOz98rtUL8lMR/2C4pwPjpQ6Wg6st43M71rk0X2O8a760VfY
NdRb0WDA2zcarRKqBFH5B5Q4iCPtXreKoShYxb9M+1cEJ2tG/rxmWEMJxFVuBf+M8FdXNyO6s36X
lgD516i+VsnhsWxJj0G7qZWrhqImSYlNBCKeDlF/ssJfmADit8oNMUuuhcnhsoLkklAbJgm7Mz9m
RaOTPLBKbFJoFmcdry5a0jl9qcFeFr6bhquLklncaB8qqwRHgeBQHOT6rojvXFG5Tjs6btTGSxfV
NE+XcFtuGTgDTbbF1d9kefDoVVQ4cMJFoGxhPAniYai+F+1dDDKIOSlI/U0dla2a/qusSzL81NlN
N2kTUCBjGeYBLlPKv5QMFrVD+haDj92v2fQiRMJcFFs5hTeZ7PzGJh5rjZ6JoiETHBQeEXg5xWIB
cB+Drax5gn7BWZD9CRsdHiQRFBVtFxuJBwmO5DjqMZy3PWhV2x2z8oWNHkofiqAIKWANjqYS8iB/
zDZkEoV8L+0aOXA7rTc//U6qR9d+mq3b6W4c7BXlb8j/4Cr1LBfpYzXldxnYsnSHuy4JX3hjHods
p/qneronzbdWvTfdc5Ae/CBKQPKKF9YHSdlFGKIYOF8w3LM7UEWU6luleuYdoqXpEbVXRqCgADYZ
REfLnlm5ncvDYOx8+QsfP0Q9sEYPJFvAx/3pHJ7j+IFRBLcFNUO5ykQXVJKwYmlMVA+RQc0/uT+g
9WTh/zeQqiHuO53uFAtAPFqcaviNatNROtIMhl+mq/WMo2iy+hX05+jCcpefIyhIsNE9y9rK0VWF
dVIEd4Sm64DxhDQYkX+BtBGcFUL13HNiuU9YiyVfI0js8jb4OaTQSfHK04zvufgIhMsgXTXpUE3U
LNp85LirHsxYmr0MhYy/kG7SS6i4EolyyrduEi5rE06UfSc65+E1o2tviW0MixsW994yrCkylTXs
1mSbe9nqTyJGjbric8ROXf80eToKXEv84Wn6sD3yB6Z5anpgKIAGx7V8nfQzYz5N8hLK4CxPUsU2
sIreMvVobeLyaAAu0gZDuNAhmbKUIbwyrI50MIW/T8ZfzmU+vgkAdMzXmnGZFFv4M2c3+cgibyo3
jbbFiBMDLRsnl0o+taY9/2XYHhSYdx45CZK8q0kx9M/UAKrChEBDYmJl+sKjdqVUP/KwN8x7F97M
8jjom7r0Uq5EQ32vgVqJFFxGOSFjltXeTTZZQ3H2xz0vhlF3oG8mZrmKFjT468Cl8bLAsBFamXEE
sKnc2dhPDP3libyVVNqWwRXCMzRZrD2yD6KTdQUl0MpYB8T5XAXDhsMtTGD7rLycuj789+IIvkYM
F9/i6RhmPxWxXny1WhDBqSZ+FKbbWDy0wUtYAYf5zeKC0fAGX7p8tuQdzbrhDdOmpbepKTIrUA/s
5zFKX4c+dZavSdipmReZJyxM0h5Hz085gs7yUmWn6r3GenwRPVedqSihQ2CXeWWKJA5uMyTvM0u5
nFpppN/DBls2tpgFWUoZqOA2edNTd/nOWVhE5g0xyzoU8TdDrDlt8uCu9/9a3iv3Bl5vTAmr31Dn
Ei3Rvr+wWlsR04NO9CEm2461DN4lnx2mIS2UmXdZ/KZl79VV0W24Q8tky2YOzfZ2eZoFeV/v+qfw
STXX0k0rnZWGJlPxYE9Tkr22gAd4WGBNQ4a86JrNdk7vofRBryBNG5kwq+KQdxd4S6xuH/2aUbH+
7rQfk7i3jF3JssCAvTgKTqtclz9YZH8Qzx/8MkJxN6wD++KJFahyHcUzHHO+ESCXpcq2LoxlaFef
BoSetv3kGhwNkki3weySKLL+wsQD+QY8A1pVu2ddZ8cTiXqLkcdNVc9x+QBQLgyYpeMFsWEknKcJ
PM6bskPpQafyyYi8LhBSlbwD1unKsSRUQvqQ8g//WIAc1Nc0NFwJZmQzf8bsY6X6zUxegnU2WqKr
jnW/F1Fy0CEPcHyicZ1pwXJU0vAYl7+Tim1P8VSAStLmu0LKSYA5llQHfdWvdW6sT24pmIovfnad
UEFmvPSEOZE7Va9lch7B2+gNQrBGuGSLjSA2qCZldVdz6WXjZ4OnPlCCgFtO/uVjc1QizOmYg40d
AaGcuE0/XrmuebHl5qxd3emNB8MO+l/yG3smH+LTAvG8lEet3YTFtcR5kIA8w3okZOb6l1Yi7HWj
I7PuMUV3SyiSyb8pwZurOyyoixbiGcQywD9m0UfTrViaifQ6wlfNP06qDzP7hJzMOnJfVOcs/NZh
WI3xMQegMYI3PNUhW/wI4rYQ8OQGRWOPQqciNkdRvkX218jKEn3duqleDb4na8PGWp2U0+VO0Odt
BjY0d6SwUtCVf772HvkvvXtY+raSN2363QZ0R7ux/J67T0GA/MtFHv6HZZMWHYqfmn8PEZwv6EAi
vZZRXlHvQbWrgztQ8zqP98yHjrnQVL+ggOGY2tBQ0leIXDzcttlAfuN4B5cnNwWrtKnyfKK8NXy/
Sp6biNJ/wmF+iw4VE1+Sy2ocUlBW93S6PrgHns60DH/LTqEbaQethzi9cJAkWvRQQ7ahzFXfQ4iV
S/nYWt2lLXdyCNsmfRM4rpB218gfO8Fra9iZ/xJz2ejKK40U5RhXCd8nqyTg8eTlheA4aOBKrpy6
5CFECJ2fPRx8QrwfEiPH8rxN6qdc3rPmVOS/ll+s8ZmFtnwXxQ8NPZ+vXXnQRkg/csAbzm9tcknu
8Xwlg84CaiZvbCpQ79i43hPcYC8ctwA0nz++lNmGAJNAW6fujT+wmVmrAm9CXCxjT5UeZOEuqQVQ
GV4wu2gLzkZ4i0SUhFs0EE6aX0P7O/URiGBbC+DRU+JTpxZPBown7KIcVQlQ81prTSWiHNNac42C
YQwvAENMubq1T5m3a2Kt6gFBIcYc01FSqDV8rnEfFB/LSSyIu7aA8Jg1GyDTZHphk7xugpPqb5eR
exkSuCZ4ELnzAXKwYIMJidgI1+QPq9rOghv7eKvzAWRQUZ1187CQwqdHbG366Q5VeaWU53miaEDx
JSjpkGVeHjuEEZXmIVtaArgJZXfGrnNVyN9K8gNsb5C5mh8z4kwQOopyby93Q0/ezRhuJ+k2gjeY
zuLC98olN9UP4icmdWu5uUHddSya2hJFTsZBp0Mz9I0+bUv90dfsj/j6k+yqtE9FRyTppuXJlP+W
b8JQ3pThkQfv9VekY/Y2cEULR0ZCKpUgbdn7yK9E2ANOPv/GCJnXdfKLlTAQxGgweAS/gbKp0bwm
6fucH/jeiCdbdzIbgNUAwZJA6fdKdcPJpbPALE/QPWk4EXKH7hEWn4HfLk0x+zgyh2pEvi0RH7uJ
FErYDBhpm4jRE4RCanTl55Xg8DWMD+ziZ8iXufgeWFe/vrNksHWYy1iD4VpwNI9W4zTdoTV+s+h9
fKuqC0J8c9poKwSK/NsSiMZV3Y8PIsyWV+npoZhT6JQsmY6M3JP6M2vv4/Tm08LFI5wDmtec2dmr
NgOFffndIRcu2F5hEJXbfRsG0sz2amhP0dyr0V+x/s4HBt8JeGFEpXysRNJM0esdQwb5mrhbiUE6
ZdwxgrOve+a+nwqen2c9fwnKR6f/wcr3+53sfyslqpAV6J/2kueb3j+XfY7vvwMPKzqbNygpTnEn
XSAe7bb6LdEYQXHnBq1VSALmsSViIaJUqcsyj5iT2uZuJsqvityOBt7f+/EVxt2y8zESYlh3k6N7
8N1ELFXUtzF7VNGfwmoY7r/FE7LYYc1sQZKaY87wXWO93ebaDYrZupYOHbJt6YpxXRk5qUvsYvpW
YFqx5AHpwGbiTPJV/pmXH0tx1dsvDL5Ww1UmwtXH/FFEPNw15KRTMqycWGuQaHHVxvBm8WaOoEAn
AmVhLdiG/9u63BHJn4GEdW4t2yTmrsVqfDyH8m9lrOSOtc/R6lkcfM0h3RSla8KYvs85qP6HhH+C
hjW2hQmXBWCpTCi9H4F/pWWYTfYYKKaQ47YEdV0njGiF8q8O36zhyPtmxQewDJ54H93aHpNotyhe
ekSiGYejw6kl2CXtPoFNl5gkzXK9opwfiBE3fmToPYVO6SpPjUGOl+/hMy+wklTsFoInkms2nyTj
oWM0lFfHJiJa+Cqg7pAu+IulmEEYpAxsKiqQTeYb/hg+26xeWyzsUtw+cgyDdpJ0VRk7Vf9TqL7r
mWvyMNiDG3cH7L9s7u/I5ULR/ptlwL9IDGDCOCX9ZSFo+y1JT+W20p+9NIPbkmQ5vlL/NfXM8H+W
8C4Q9FmRTQLtYkMsdzJ7tMwbhK8N5KVpq3mdK0A/h4yBfIMj8Pqi6Gr/YAGyM1/ipAC2FhnVhPqr
56qAkqTWLxVDd9h72vS+zIUoE636vMydVf3d/CVUEA1Ia4YrVBdnBSNTjHpYSBQ3qdqn9T/NP4FF
FbgC5Wd1ubqXu9YcuNwauzJurN+k6mZC4nWW7PT7AlQZZgom+SNjHSgFZEmMFbT0JV8JOR+kpVaB
8tf/+OKXae1DRULk9p3rJ74ZZpiIWosC2F7oP6B+8YzR2WOEkRZyGyyOBvIOkxNy5W35lUWuqpzL
7ugHvCLUVL94RWjo877ABoB2XOQWC+kA8VOLC6Sz00HVd4q8N2sgdQ9SnApfFqU7SKJCHGT0UAZG
O/2HDRW2Ef8e8FGNd6v/irTfoYL2p/129Fi4wawnn/uLzb22FpiRvQkvfnsWPDVl3eqAUNJcYRvU
Q2HXxNXx2XaVXYKxGex0/B5r/uqOnKk1iJV3WdNLSPXgn3XzSQ9v/KbmzEqO1ii2yCJoj+mkrKqP
nIo1xsQq9b1bTf90GDEpKGvVXWqm/g7qnWSyiE2/6uzsZxfAzJ4mL8SNooUKNYzw1/AWrOfLsguL
31rhT6m+5mAbcyHivki5B6FJaDcmcoxBWWOJW5pw65yHL6g4qtq4DiRA0n0jnoo3+qAEUol4b3oW
K+VmED6kkA0y80OOg8dyUcUFhfED5+muRDiQk1zTT05MpU4rOhBSaAkvxbkmDDbg6nhxhRKxlSgM
YKgp1z5sqO0EojI9zgsX1oRTycI5bg+8kBf5Xm7aQ/qZUkhWPto0BRuv9aRtmreRkVZ1Abgtbd/S
fEcXA73erB0tGr4KrTipcwJxTisCmIl0ZkDmvaCKWcM/pbFTFy8TJgx/OknFZXneU3w6suqt4scn
PWrFXYlZAM+Sx48f3Jd7eeGbsLuSp+3y43f+q8EFLSKMOwsJrYRXn4PsWHtZZGQP+RkNQB26Ha5q
3foQ54NS3irhrcBuhgDq/IOiQOiYHD3x+cSzmNaDQDsLCLMMCe00+E9aXL9ATvuBNwLDHgRQwMxF
9YKCVikvyPFsLd0vXVfYaWtcJEEYWGNxOmc8xRYS9lAv0iQ+eIHRDYnU+NnaqP20nMjoQHeI8gIe
FzalOnt50nhqk7GQXZZ6EFrZAeV4+SgI68n0bEmu5ipYpiy9Iwn8gDAJYKwU9L0PhmrRM42OJZL0
uQX+ZgvCzow1pCDBjL7JruHJwb7U3giyytdfVe35NDstCCh6rFUOWI8PMwFouMMtjw2IomBsP03U
QHLxq0vXaj5i2aSSDhX3qb2QUlOZ3wgWdGV269QDtiP8EWqYinFNxdJ4yx+BIrrOLrW6m8F0LZHb
T/9hdICtZHBwe/PeJn8B1wKrA+0SpJdWBXOFo4qWKTQ+KyT6CoIUa/peaFFDRyrMlvnZLYQdWd5r
nskyOM/ZJpruo3WfoCWGPas05oFLQglArgox729eW1SE/SQ96xon6vqn+FCqh1ZCDQFJ00eafOiB
hAttyUy1c2Ax0cQTIuGUx7k9XuqQ7ZC/78HMehDi3DAgpnRgZZfU/9SAHQdCRAmClI1dqkFKXYKL
LITF+T8/FZFPbST/vhTT5Y3aX2JTs9AR16JEoIplARnCjIJdlbHjppZystUCV6MvGUReKM7fiKDJ
QFzL6xz3JrtZm/FlSp6qdJ7YMi9yktD8a/FGEMILF84cjpuA7FYBZWv92fiuslhd3RsYHhEGOOJw
jxY9Aet+E44EyNZagxK/AGB1VK/ateyWxMgDOkzakeRNp5ZfHOJNZZ06/b2GnDHhNxsHsMc5IhMB
I3U8ceIiB64BjIQ/QaeH/w7zLxYQjbqhexB8VkoUl1TcNuO+4U1I646e+KtaIDtjrwQMXfV6YJQY
6BeAn1T9Wg0/nGQxtZFVy5ji/7dae3TGVSPuXcSaBUfZda3SjM4pMPBgoybExAdhF7s6I2PvcGwM
7Fxgq8DRxSjAJjOkd+Bo1TZAZ+sN1quOGRIIBbe47RrC2/gmk0+ayGgm8fhSaMcgYxnF06HQ0WBd
ahtl8xNAyDb5BZO4xKLw13cCN8q3/pe2cCn3LdgyX2cMzQ/ai2gI4CUfAvxiI+AT+vYGecK6EzLS
ymj50KMoBZtt/NJTNgSDwxiUFStASqiJ79RAXNafWLHIAOYXvOlme3TJuVc55Kz0ZztfMLd9MjHf
MyJL+FfHdIckp7HjOprds+Wj4pNKNUoliRHacsi+dSQAwKYSlqwbOy4P+QzX5IdUSfjkQn0i724l
cHMSb60hdiiLevXzr24uLGZ5rY8UBUhfPCfrmKBMS+4hxCsT9obe7ZZqLccu19FKldYCohIU6taf
gtUQVpc068GUu5b/W4iPBR2S6onOqnatQnY6lZuAdyeGa3LpCH+AAHEwekDA60DKXty4kwwSjTnk
v9z4yHqncQNPyS9LKQjDI36OxEsxjLn9tJMxsQivcmSL4WmB2NBYLPwYmJEbieAn23SizAN3DPlH
k91P+8p4b4CA9RjjmnRnwdE286eVw0jgx4fS5N/IdIFTSId5lM2rXmyL9CbX+bqTbolhsLiGfwJp
flBIuSNUjUEoPKse3sSYI7UHPhKTitPJx4wS2NBPyumfkn752Gr8Vlxpy+9AE75GzEaUtiTxZWYY
r9gSLXpxXupGW9yt6rB8sWXiGR88b8sVkHbXTLy28qmsB9sw521YFltjJkhrtrAOqTl7hUuwEfA+
wYiOn2MCUKk0TTACF9Kp+js5I9mv7BD28/yvhkVmaNsmeA+UtxrCc9ISuZ59iMonpLP/vjpwJRiv
lohn6bRlblOKrwpxCg4WAsh0hIdyDLY0Gq+pvUaIjIrszdDXucfRKx9d/0+AIDQptEutW5TPwemc
BPANLQneWaxLz2Uprkb9poJrlMTyAWRUrzj4yzvqPjwSanQ2PnMOe4oXJgnD63GG6i5t6typzEfR
7KT4GvZ/Cqr4ImjxlMC5R2rtdhMzapBORX5o5IHQruRJx30Rt272kEp7wELdTWc0HTnbssLLu0OP
UzVzBPejYOKiZ7OuARJvHMw/pFX3VzWuLm5wNDMZ5rp1GD+q/FcP34L0fUKpMIMf9cNbPGLrM11p
H6x/kvgpTqcankL5wB8ItuDGxNz1Tw286L0zr79IepR7YFxx6kHscWqmW5FcMaZUu9Hu2IZG8Mv7
RnQrHUxh9avR3ekoUvInF4Ak7ID7KBYuyzhkuXvTrjAa4xAzbibzDkONQvy0zLNPomxzVli8I1tG
7MJ0JkLEuvs+ynjZ0+KtXG8VVv6w5CGqJurW4KN3yGCt8V2TUSSwAlseL3JjdyreZroZ8P+FcbFM
vARuwxSHCqnBmSA1ehIhU+NndQaDG/y3mi10+aEKxwWzsgi8g34RFxdUbKtyPpNJARVzoQsJshuE
eMLgGnpdKpjhf4q6Dat9lSxyD0gajBkGzZWOJr2mBKbxb02UL1c3QXGYgvdADwkq4A92sda/cv2Y
dbxxnJKOaYbJcLKgPuj7gP1apf5W88XInznix4pYloZD31MBc7oeJN4ApPTkaxMTVVy0jjJqJhPe
BT8LNtLQZJhO5AwoaQ9zspZ3BuooNgvdr9l8sPS3EL6v6PKA/5uyX3+Z1JwjRlWrtjpM32C2hkrz
W79qpAmqQtz2CF+F/WCV2RPLtGWI1Ju/kE88N+yABJIS5y0eVEjg4MZwuXbjBVloelM6FB2wO+EG
4nZLw4kfg8FCWPuoWd8uRbCvEJdBxtZ33DNBvLXk52yTPVURlQpVms3+VP1U5Y+cbULlbvJOSuBb
9I1+feyVI9JAbjfOClRQiD8ycWQM9dmmbX5mZJQ9y1u8AJUfCzWyXn8OxFhEG63YmDbx2ypT0CqH
tOsm23yEWDQB9PxXzUZQkbFoHAGxXrRjFZeMsC07miHprTLJj7gEjjwCjbhi/SVh8JI2/y1StWKn
28K6Y1PgqHaJE1ENTs3LOviQgR8ksLdwzEOsQ9aqBfWGJgd1MrjqSE+y1aBVZcVORBKcHJvmkki7
YThgBoxf0gNnnKMfXUfKakW0PAOLSYNuoSKklS8k6K4dgjCW6BJ492Fu3HF4IONfpWzzwxYtLmsI
N4KcTzAdifZuxp/7jzw+Nww+lkGIKSjON4qnOarg+vGhEVwFk1yTaRq7EjcEwAMyYiEqdmweKVts
ywrTKcKPpwz8zHzCtNdGz6p8Zek7uGGOsTzDruRw8enofUFlpJqPUrFr0uldcNrrWYgu/OWB5iKt
fx7Y7cvExilvA3PYVz98ZcqfhaXb5MjnKcCoayN0/xqWeLH2ySdxMJeyD6zF72ZwA3yxQ+NdNje4
uONJ6ogvUAxN2NThH14360EmFe8e8ntUkSeG+Cj/xf2vCJkeDChT7pV+6Wi8+UbIHtiONzLBKWqA
Ru4obgqCFOsrtnG4a75NgB9Lr2jJR/x510lzhzTC3aiju8I3V3xoygXwj7jNCU4uvryYJ4shDKLw
64uoXPQt+g/TK8hUODopcFl0Cv5aVrSzMPKjICSD05BO71nn9tYzjJ9h+Nfqd2G45f5hEmkNz1j4
u5W2L+VDlyG/pP3CA6kGeteZODt2OgL7HdUppUOENJV7jRzSySuTi66eZfE2NLgGXcrwT7EOgFtF
tVuMjr+rysO2C2HdhjbWZkcrx1szo3KXRNbe2rlBVa6t/fQ09TfcRUzzVRoHBZc/Fp6slZBYzs9S
f7NIcoXIqb1pgFxaudeGrwngvpIvZK4vH5x+bMivC5UPB99SPdUKoMJNojyP4a/MKpXsjdRySNgs
yAlR1ijDiQNPu6eZvwntV+8QbgdkmvQTTEpEYkzaKs9phGFrMmMLpx5nwnXxznWnlmc7WHWDZyVH
dtQ2WkR4SCPu2vbSMSYMZsAtQwlIcR7TDRwpnnItuixo/Iw5AM2fEp7kbkJ2VTsRMnl1L8tnK0IR
sFOwiAHhbG/YxwLy3mPQiVl++x9L57XbOJKF4SciwBxulagcLVnyDeHInDOffr/q2YsFFoOZblsi
q875I5/DQoKPZsL/nZpTEv6oxDx10p/TrRFKC010BmBj9z9eCsJsfNAfTWTVQh9Im+Gi8IwPp3sp
B0OfOahmHOIFDzJprUhapI84E2/JfOKtZtpcAMshZVgE+VJQ9y2eLiRUkfSXMB2Azc4t5yenFrya
tzrpzIdClsTsgqJU5cAQsXirMfjMoVlRttNJQgpffNfsJxBJqLyHr3Fc9dLKz+8RaejRd0/8j6Ot
cScuMcmRQPqLSqNeFescqZjxBLtCF1Y7zKbBIYMbY9wh16yuDghReWEGwjeoJP2XTiEf+X9kavQl
E9kmcl5e8RlNP9H0y/u3cOqdD/Sptmug3rnCnbwqsIExAuAjFaHtyVpgnrxCyYdsHOgZnbMVw9fF
hPS6pZbMA6ZrX4hJFYrTQC1Sc6Mmb2XFkZmje05OYbvJjX1JAAsVUpN24cdTDhYSeTQHoXORYdSV
ngYbmN8CggYkwix3KswEFxolFCB4Dx2myog+Hfur7xibMc/kSzJxU5tMgtnUHZBidsYra7iq5Qdp
UbNIWWthIO4uRXX76kCIAFLFXeYin9c35Tpyodmbg6VV51q587jA7EfaVoj4Ded4VopzIZ/k5AMS
CfG5xJFtxbse+L6S/ujenY8S1kguFgWdcWm/WdKGbE8c0ZiNd71mo4zuEBh/68a2jy9DTtHqQtcQ
PmO0GvLP5JAwN3vzhliH5CqOgDF677xDbdJvuTEczJALXVkSYAMmzu+WVefyzdZ/ADhijp6Wpwh1
C4rSuZFsWRWEA82F4nZe/OtuSEpgh443Tw6lqpGBs4nxG+Q8RgAC5HRLCVjlRFqvkbrWhkU/XyE6
Tv/0/Kz+eRy1zg6p5EhVCxSXprAnOZc4/K2TnRYu/dyFYfHzR4rAfxo40EumYxBfpKn0C/gg2ta3
B92QVdiacfbqxokkn8CN3AkPfYP0DXE6IpMFFEOkQnKr3cqnJdSXrxlDnzagNOtXBEIqYHB8oj67
/VXqHggruAnf0EYuNO3DoYiUmkSAuNr46kO+4BS0WFqJCWOM9xBOi/ZHRhooYIzx2+Jraj3s2rCX
jLMxHznY/gJPerxiBnIb/bcBBhCYJ9cHDvQaQpwwUVhMFOiBura9e9V9OtlPDC5vgI8uk3HiHEDr
3GzolZ/5xWbs/1qdfHRUAGS8xBfiuQImCgaLDjXDhDoYV49OKL7cgEX6ldurm5B4S/sSq1+KfTZT
fMXE6dsVCLBHS1UIeq0cffndqf5ae9aux3U/7AnXiWW3nw7dooO9uMriq2Wm6wg0oKyVJnGOGwP9
8LQA2A8oK6Wq/C/8gVQT1I3unSaGxeQ2YsvwgRXsFXXaSfMufC5+isLfBx840O/dgQxNEkK4Y7+A
Mqo3nbVLyl0ZXSP/2fVwBBQuEzHGZ+35+6ZHnBJQ4TzH5rJk8Gf6iIhh5KTqd5X5zxbicTBBgAHf
3zLYZmRTXAN85mhHDs6mXyPUS6KlxKfnnWOedRq5+3eWQDtfSiYBHKCCYC75yKaRbCyTQmDW5jWo
haYQS85VKLUPkPW5Wa6bZYmlcQfP12FMjlmHiBqm8XbmV5xgNFcGF4TxbbNLYEdpKOJGCOTdMJ6F
xDHijgsaifL5P2j4oNmSe0/iBbhqnm1UBM4tCS7suqGDxYZIzAwpOmqaytrJ1roeVvQwC30yoWrN
tKlt1/SpE0rnoXTgSknSdzW8AsAji2e7xK2YMu/MwvJmNwgIyViuNb77NQt2MjzT8FRI1zZ4dckx
4t2opz0IR73u16JNk3snTxYovbryoM7RtGdupv3arDJ589n08JHVLiGPiCm+XpudujTrg9Xyy5Ur
T9pxdkOR82wmriOvnoQezyRAeZ5JcPZZ4G8CQveVZd8/euCuvkOu4Z9EloVmHh2TWLhtTF4eQZqj
ly4s9ZXAIRqcgAPZAzkXdTF7b8YPtX7qK8dFKCVEK2TzA3SisQIij5TdaGy7Cv2imS4N/nrstPDK
YKOXii17Kn3Ml2u/3wJ/WNIRrzEgF48cSRVRTZQ4cqpmXz3wYBF0WDWoiakwPNYtkVgcXO704C4S
w48JOp0jUpSrAFLgl8ELl3L+Hm34r6pF8FNkBhWCMK4IyLDUOEh/mkVqCJPjjzAxEfmfHsbuHLbv
SfdNZiDmAR8IkfcMXWUtezOp+Yia+zBpfOIHr9kyx1cX8rJ7Ljtq/SrGhgLyP579BRpqPI5FV3V9
0NuBHcxP333OGwY3JO6kVNyjBdwD0sjunJn4VqV1SIk3CBg7UXRjaCTnNMK/aD8a9nQqw9mA++6s
WWcMgaLkJXB147dJtgnYisJGIfbqFAsUZBpRI94IgYusJfMegcIJMW0Dzji8Rc1HiQ1XcwcM8ty9
/BoB8GS6HrvloPLLsXDlRNSfg2I5DUtfsNwz3sAlpWehYD/0G/UeQuPRJd9lyVAeHHnMe4Vpthtm
Qz3MHYrd0MfIBMj+yMaa3Wms2NT6ReusGROG+o5zkuOZFwARGfl1i1CaBwU8OV8jNsqiLd3E3vMn
oh1SCKQEyLI/7ebgUGpdWN5i1M5sODIMIp4rZg0BCvrB3uEhEKMhqY6LquKSIH4kBMbt8is5giSQ
HNP2Nnw0icuvr0dXhga13vA+l/lLYrnsqq+S6ncuXEoreUmGGYNBGux4vsRurbbH2LQAi/i4vN/w
i24TIcGSRq6P4jLoES0nAUXe27o92/0fFgUJkUY0ukHs3n3LFX7Kqf5QyREiiLRlvrfRezM01eZf
p2WzxCLygF1IuAAYdqkrq7KranMAESFchy8h4Po0w3ROrnbqnIJ4a6evgam7LiK0DXgBk3eBOmSQ
xXwSRoQZ1V9oJZF4PcXc4bfM48DFVd4Aj3HyJ+E79Tqz3om5x7AqcNeEuK2UV8XtVWesIf5FNwhz
IqnKx1wuRk5BgSGB1ItthC1Y7YBVrlF5V9W7VO4VezehudTUBWNVmnxkTNwTT39qXAtIoDx7wTeb
5lp2GJzlRcLtxCCKyKD4gOE3Nu1aade5swMWy5BIgaV2P1oJdGBQJAQ3NikgKWLMDopjWLACKDpm
4AprLGt5+zAXLQ2LNs9MSeM3JSCzyXyl9mcxfGQQZzO4iBr8eFxYmYUmBJZY4zvh9EwPpokXqT+I
U54jT5iFc66hcaS/cMsMQ0wSvT7qKqJ9W9ty5tT6L6ZN4ZkZVH1RXcLht0UmyetK5FFY3Dij51pt
4WVzmKuu2DQw/qXTn3hLUJHG9q9h91z/XFY83DapP+ilKyb2Hpf5PO53QbVjThgbZEod4B14lgh7
HUWu3tJbSMxuAOOJchFbeqxz3hFuFYLG+4gIijFe+iIWGTUH/o85/1ggJOJL7R78iEyM3he3MjzN
2Gw/a7yH7oDoBFjFawFQ1pG5k3kgRq40JBUaLifNgfyrLrzJ4dlABK5smJd7jIOoo4iXN/d5COdz
FXNOBKLzJoSe+vtAdl6drW19q7O/ouJH1EnAXrRAzmK4gEclIk+GlcF32/xMmHyjrKbwO3Rw9nHQ
lEd0KDLWI4TaWe5O9g5as+/orhOjrhC+BdJaLGXMXiAImBFZjXf0BcbjCegflitzoQpaeaG0i1f9
zAkk0ZCTq/PAeUoVxgliGWRUjsaAGHIIeC6oC5B5/M+R9daSMBf+BMqXZ5OevopWNUH1sP0LgWio
4bEdnpIPSssMgqy5hxd/cZQKWTJPKtZIccRJ1vJh0jHQ8I9EaF34iKiIMEHdAuNmmif9XcYdoGi7
lBCpiDSgorgGPJvRASd3KWFj2TTVzilNwqTaZTq6tr4oo7MZ7sATyU6e9StrDrzEzwX7ehuyW8Rv
rQbynEau3koXeiSCSzehfzQBzOafDI8G8g1r1VpvESE6wAQmCCT5DowfpOI0K9W8SunfZLB5p0tS
XgilmGkc3UPuQnmK+ILwnzd5wru678eNM2mInogZubQwbiwXoNjLrt1Gon7B5Iw+29JZNp8exL9z
ghSgMMUZtj3H2SjPoeib9GjKcPLTjvPNNxC7ycLMGLF5/+MiLBpjPx16tfwenJsYmsL16qPOzcrS
JlINF0pxlCJgCiVdpjpBRUB5WJhRhvBo3CtHWic9RUHTPkLEHXLBEe0WzNiT/eDa1FijaTJQ1b2e
n1i1iLXjIlXR8J5k1EHZhmAC8YjpcPtQlUXHAWu088paRuA0tMJKET5CSICt7lIxHG2M79HwVgXp
HBFYSES8WgIxkV5lAfRy/vbVTQbio7B8uhLz5UvMMPEPj7tcnHznFHv3OvjKu5pittVR7/AKAFAZ
5wyUJS4oQ+BnaSf+N3zXmN3UnYEataYDoGZnLVGAs91j7yu1vcGXhpu2cPESjS6y7Xb4EgdrQ61D
UJ4yCdcHnRUZI2KOdI12lz2eW5NUgaL8ibVHif34YfbvpYVum9ANbXp5UGZG9qNZcNPqtDiqjTKz
xg+xqBaWsarUiyNvwTcsN97AdzRzfVVQF89cagybYXiJ2LYkZkdEUm6v2AEQPfHCPfrs4eGxTE1W
N4W/VktWAUkJErOuug76ZUaYt+nPS2a3rPlQLYtgMX5Fj8N31csLXIEDUxC7/WCmyEoI9m62GYsJ
lR/8odzddx43+CUR56X1L0N5Es7DW0ctKnufkKK1V5DrGUseB4RBihe/Ss2E0YCvWrwKNiE1w8c/
RDS9RRJlXF8pEeDjwbS22vhCZVraG5z+hnXz03Q2+sB+YidMP/3wWxPIrv8IkEC2tYMnH/o7PaXt
pS1mNX0COQkW4o/G54LlQK/f4hH1GLPg2BDWEqJeeTr6zWJxMq03ofN10pMuv3ryjyjCLEkuJWZY
WWndgRo6SXHhjULzO+FMG0MdfvlOkC5alnSjdYze5bv5g6FeJ62/DmkIYrfufSqx0UdTYDYXWBII
isS4pshP3kMxkwFgoPvgfiIYjNqxAhMqHZtzWj1Iqvso1D/SRbxqX9cUcHrrKftMIZwMreO/AcYA
OkTSTlnNFYyMYbEVPtJNR29gTvfOh4rUIDS+zejDKy/jiIqX8aplTpbdzgFOoZMN/817yL5Y9iQN
zyA+2wXRobA3E0eCHhxLk6++eB/zz4LWtwgdotoUJ6V79IIfWYvTUYHfCXrksNYfMAqtjKhBwln9
FePr94iL9ZJmOaoUE+BG6jhZd12Pnp9Z6/hueclCQ+jBv8WNghj2ohS7Sp4XYDGWv5Z+vJIJhl4y
bwEcM7h5tckkmqf97yxymIkRSSHob9f1wgEYPQgazCEnoSnOuf6rDDSq0Smmd27Aju5NsI7lW2y7
6lnvLo1+yjNp9p0TRtVuhI9JJdvbeQe0m9X5ibfcUi9m1RGZB4ZyM4vtIKH7WjT1Nm0/S+La0jTn
eyI8HN0kpXK5MJMvZSGJ3RntHcOH8DBv3+HWhYdfx9M8zJAAQiX7+gfMBHG7jjBfbSFddb7/Yvgu
UQR70reSrQUADPgfxLdxpbk+E9YbNV6Cvo6C37A/J86uc/sIf6dZYrBhE5p11hJ8qI7XA6dsZDLq
u6FyUZ2znh1ZeTTkLQiYiVhA9aHz+Ia2x6UN0oXUEcE8VBAZ1TYZgRy63iTiwJi4w5NKsBftmTE6
D3xRyGjij25G/MgXkJ5XLspxhZ+HTKCzZrK4Vr+Z9swb8F25XY1SuAxx+CFoIyKC4YyBg++9xXlW
iejw4iaxdcjyTlMVHPvU6ToPuSHdfyd9gcITIhPWVz//pp2Sv4qPcG7hSiPzE1StOcIS8Wc+ivQH
ARwSA1qXJLKkTj5KBh4mZt/6xgouCGivOQv+1Ac4GcK9k3wX09v/8b4A27WoEY5cwgql+MvUNj79
UQWXgvJiVI42o2uNRxBTUc8+uYHp1sk50525ZuzJlmsnMC5GKzdgO1XqZuV0/cJMyLJQz9jbAL1T
ADGhDRLMUZfymZ/R2ueSx9yI/irc2gL65WZu+5pv702y91JyJO0C1lOYnfFe67tSuamITyegwqpo
lhGCIJUnxF9GpAfx7LKCtbwD/xjCfiXqo+xFQXCVhBi1wJ3ZlGJBmrNEMwNBG0RCei59E5aLIJ4N
CDY4RaZn2Uz78TG5EMCfkBESQ3T2N6HjA89RY1JLWDk4j4UBq4bDYgJGTaFxAUaXdHZhhNBovwm/
SYnhCu9iCzkn6nSSoPh8xVwJ1kLt2kIqF4yryzzfCVyalkrgpcT7Ukte+N9heicdF1aIJI2EH6RM
n0p5V9jragoEJmEJ4+JOiNqCcc1wD+5V/mD72JBYreUfOebMYg+jO+S/Ro2R04U1qb1p5aUfsYyX
kaUPls7ijdYmkZ1JWZiJtZgwqG4g8BA1qUIYVpNz85osrMhXVC6efwJM0MzgnSWcs5xTgkSuwZLn
qs4sRtNODKfjO59F/h0yRNa7xjykLgFe2YZ6vFVnEcTnCi4OKIbqZihleGeWgpHwnownFKmgshLO
HENyU20zNQdc7/iE4deKA/FZeEDMfJmJqGciEfaSidRm1ZaEGGwT/B6ycQ1wAJF2iqDUmXeDw6J7
LUnNgDAFSqutDTlUmPKX9bhrb/hGbdawxDoT2z7z2h3okoEJyeasWUfItqTfuq/XQRHP6RkD10FR
jkcDq0N+5WBp1bfQfGaJvVH5AiOIch5O4EK3Lfa6DExguDpPgIX6SbUfIVYVB+L5ytkdh+lMszhP
1vdpPnTXICCK+csmTTur1QWVXstS5bSj7kA2OWCeY70GdwptCrFVzPU4xfNv2T7JPc3gyLwXsf2s
GIbblmdM25M+tyrB7hgPVxllrUvey5XTPqLiRiUFSXjNvCDRc4rgYci6WRfZoXck9KOgnIRzlRyN
xDlvHPk+/VNxiRtFd05QRaOHjIhDVTDjCEstkZyq7nwcsXS1U013CYlItSvcuFincYLIhypaa7LF
A/YTswJKpM5UJ3N41hnJck94bSlCkK3/ZRrVNgCQwFOh/+yLo/oZFGviNohv5xpgF8mJxlvVUgAQ
tsfIM/O63QuZwFc4naEMR4jzmqPRCWHr6stYnOz43ts/Uffdy9OacgCGtSJB5mVdDZ9zQCGW6Si3
Llt26jGYUx+i4whAsvLfBdPx/XncjtKCB4KEgajWRKrmoomUpWcHOIsu7YppzzujBE80IGtmeogH
tftNiXcJsq88fEmEwFWfQKQkxxnUFxegCRdr9jPaRxLVAuXPoMPVuUXytAiHD4Ps8+YgOX9Ge1DN
rYonwHs42k2T/nhQp+waxYh+Njau25OqLjESavjD1YXV+xstYQhAhUiZ7oLAkTA7adbLV3jDURHJ
41ZaRqsyclkkxYUqtjp+cvRgS8m7TQg36g5PFnp9Q9DtzVOWVsIkoUpbuH0VpEaJCe89SRfMvoUy
QKE/U3UvWwh9iNTYFUPP8QsthECJpglY3g1yunCev1QoyTagGnRmw5hUBDJ8yHTX965GNGQa/iga
RnTlalYthBkuqPFtgCWa3GFduogzijUPornp4fXD6C6As5FhNIT2tFiv5QkZrU5KWbMqkAYT5dsk
gB0hw6XZgLzfyXieh8qxlwGhABmdgYSDm8VNkPOoJHjnuCUR0zCWM26B9Tibcc0ZLXYgLVvhjBbB
mjVICdNrseVO6MI1IH08vdc1YZKHTLsk6a0lSyDc476RypXB4w6ds3RctnKxGhFmzyRRF7eUjZly
H4xzn3oWo9VbF6zbCg8lHNCCEArk6gP5myx1dXQn3GXI/wZQEYs9QzhVGhW0L13Y9OcovH8GWj9t
U+/ScV3Rx0bsT2NzdsObeM1XWn935jWY++th+gkCOlRwH8RLx/hMUdFWb/9y7nboA1txATF22q6X
MHvsEDFQ/AAQ+Ruwq9l0XbbHmqXK1tdx8QyGqzLlvHnbkocv6vaK/5yCg/3UnY08BXtTrZbOSCXW
e03GrSCoYZI5aEVcolyjpjSPkoOwViS58SH3IvhJCDjhtGiQYowkmdP/TGkvq1Lmm9ZkOufboUIv
gqAIVrC1BnWaYNkxowVRe6QK4P7HC9ON5w4Vfw4jVlRrECNDXenwO2lb0ZmdU6wI8lmv7+SCtku+
sqI8Gxi0SEu39i36c5VPNGWJl7s3mViEEIXf2BzQu8471lHvLLYX0pGFvNnuXMG2VJRCVgbPIfd/
pRTARP0sRoRfo9R14GRjiReTuCfgwGnFR0UWgV5vdCoK859KJzZDQnjF9TXxSGgW72Wg05Iurb9B
uIGZl0RA/heTo1tfQkfXUMCBngQcOm5uMcOSb2gztnwiVue1hkHYx0RELkg7IMBgDaEsoeleGoqh
4aIRGO5T7NEPj4r4/gJH8EZ75ASPRTdDBYcbz2pxUdjBC0aF+GMiMhCNL3MnGu7qMdGzw5wDTq1x
pjvRWq+WQ3PWBREhBkT7deYv00hU3HWQuOrL4SXDMaesBXEQc4ER/2gbDwoh4Zt38HnsVYfSpm5+
UZIXKpALT2erZanTxrdE30E+yDRbvPnF69/hI4+oPfc+T5IjEh5Yn/mmiBdM9JUaAYISsNhvvGuF
I3+VyTtUt618ydrNaK28hmzJdenxxy3IAwBl0pKtZ8WuURwLdpFBk1E/r4BfJ/Kysn3H5xngBcQe
wtKtLOTvhFRBMrxI+D4IyYYiAuoDAy2f9+YkR2s4bOV+RfCuiHtBnIlCIyjoiXz3mWC8SzVSs7pO
kaKU6+kOPkN/0rAAfec8YpGLglPLq1fHX1b/HUaLDuNWDezwVgUH2bzWxSsr0Uu5IuSwXzGttXBP
Zd0TxUckWenm9oq8qrJAdL7yvANgSB9/aMJrHcI0Y77VZA65P2O4Tj1xGxKk3pcG+aFgDN3E1kZw
2isiUJNhUasVIwPgdXAY6zcbswZZ6jSeejwmBDMkpEhsfR5E/VBzDS7J6Qw+AYcSiAAqOLAMIdPn
0NOhc0XETbHFJBM2b7VyHPWHRVoF3j7UobHn+rywHVDeJi+207DNwoc+JmtT/8jVO0+nqmCvQskp
NtgJqVDJ3W7hSiGlZpjWxN4SV3KCe+I2FSvXhBemn9MaMhvVr0rB17Vqi4tDa3Oo3gblU0VrUvNu
h+1iMsO5Y79GBsGY0qS1522b4KDpL8W/EP8qe9tCPyTmNkoOZvhwrDcEbC0ZFa9J2SBGDoJbDI6v
WGefN0Db8lgXzi0AVvEBRY1vuKKxOkjN3mB0Jk9C9jaYmcuJDq1RWWU+0iN9BBJFdSk9bapTB9yJ
K4AuncyjirLbhc5ClCCX0bXHIJ2naSPpTxUxTAJyJUugtMlryB8F21a+IzQtbsV80QX+Evp5Xt0H
5MJy/8MHKrW0SOwy5Egy4fUVXRB2SBJY/hbIf/R1E+FYm9suWHvlMtfnJFVviYVMUPflKDhN+ewR
cttshPDLM09hf5wQmhhuln+OynK033KdSXzBJQvDZTdbW9nLN4Iw1fqlhW9qfp+I4oJgkdxQXyZk
D6OXXfIXMOy2PiHlL3CoKaHAr/XcnO86BUkekec73ZcX8CYsp4SCjpdNLIG5kNNVb2JK4OcsO7x9
RDmAcEX9NajOA94plJodShrWSMKGzXE/UFpdETkCsCq1GOkxXEVn4g38dsBLu3Ssp5Iwch2CGMcW
HomcDA0b66L/qat/ET9rjwFPtr6AWqjIWYl3vrDI8DsnKJQAG5e2tknlO0WRY3Mm+Lk2DsBYk3mm
QxEEFi8VWff/hNvBX9LzMk+EwX7m40/CwmemVGXIV+SzaGnaQ+Y180UtPQlKwiWS5VeZnJP00Vo/
E0+BxASfCgljf0efEIZMOsqWouRYfQhJnU206p2/kh5OMpYh5eAEIOkJYSm6JRHrC68/Cdoi1dJ5
pP6KnpBIeYzBG1pqzUeeSwrAoVNOVQIsctCbrdQwaQusLv9JMbcw6JvWmsNBUFptSGDn3SETlY9a
mZ5pM3PqnqIgCBrO7yDgMnCAdu291+zooeHb0ltXLPXq2zFIyQgg7Z8/Mdb2vDlEonhkNZ5EzhWR
WI1gGpJyVgOQJbUxb7hWIuMIwjMQeqT0rzQyZokIxvD/uP7I+RkiuknSB9Gf/hTS0XA0k0siP/WJ
kK/hLdpK/HL9NqfBFhK7oqR9z3gVlOcRLKthyc3NH4fhqveP/x4coL9mp/gA+bzy1F2+JUjRB+83
49fqibAXBHcjPSDuSzTTdom0hY0cnLVTZ4PSATQQXnFLV9VwKDPapFZscRxXLaPVP5ivXbTgHilh
eAThErazi2E34Oq9YgPpQTfqVJyrHj0/NyHa6zj5wPuVJoixXTp3PF18WaW/18mACPF+i/POh0ri
01PNk6KsVTY2fNKYTioyDTg4Dqr8K4BgguGq6KnZR862mhBRMn6dDxUrZZ0/Awn4nZD24TvRMRoS
/BasK+BqZ6d3T5ufTHkKatISZ6dxCqy5wV5t7lKmNezP9bZXOe+E4/LIYzLFG9glDjZCRJhoaMsF
zBmJ0qTPBpEiGcMPDG2EfSokOtkcOQ5odbZV5B0feD486E9DChTwqT8jtPBM9we9/5yGnVJR17hk
ALRlgDjqHqD6qp4/u/8re9JMXUAer0S9CEG2jRkYhp1BqPZ+GtApMD4DbQKUOIgM19Ym4JXrbnny
ayi3oVuSe+L8grxa+W+Zn+LwOpi7sXWbZo/SvkczWKMBkw6D/uYAg1IQV7/pvBZ4cqM/RQYAzIGd
6seU3bxvo1/YIUz73g7OICZdtk6YaVpAk5CmoPybGlto6oQ9Ch5I15EkkisNsdGRY4WykdiBdBNR
OpgEKzVFk7mNaC9RLs0IXLSaMhfTQSshwSE5EMmUds8Qh9e3Lj6H0WtEOlLHAA5TN6uMYyMhCnrL
kD0Q6JdDUN5E1wswj9Rcy3EnwtoZegYKirawfpa1sCtY8VPoXz350ZRftXYN1R8pJCsdoX2xi9m+
VvyVQXSW8OtV3XLq1r6+Li1e25i0+IOXEdtyT0oUk9g0way7DS8kmWEw4EQWE1871s+Bgb4ilKV1
cWdgj/fnjfhBzC7YVsRY2PK1IyaHw2gEnTl6BYnIG5Oubr6fYdbgmViJZt/GG9YZxY5ARFCQgDCY
d9W9R8uDfAhDtKPUlFhrS32LpHeH45+oWSE33CigevXAS9O7I2Ua9Z8eFasKvsQc1/AcKa7DnnCg
teq9DfmylencceNeIqznYIW/E3q4rlgNI4/BvCjmzH94iYpkw+lrOl8ezGR0t5MVRS1muaW2ftVw
F4ekCJDDiNwWMRjVG2H4WZJ2g3G/Lw9h6+om2+IeM6qZXoc6xaUlpHqrLFgVbOcWc/J4b9LvXuUi
tgy2JhENBdfPtBVRQQ76mh+s7mbiYK+rL0lb2oPQaSJ2qci8MLuzqaKkiY6lzqNl4/fEGLVXCAeI
SVzG+4i1mugpXjoPLXyHpF7fkKPJ+qDT69AhkMQKQqyLYB3TkyRFdDDuBxiSFq9w2N0bfvzJwMe5
ILequ0cxRahAgTURfZPldiRol243bAnj8qNVbF1bh8mH+ULBWYILsCNDLECMianFOBDfm1quRvJD
1+0l7a1ov1KDwNB7X2+lMWE7f0IYRrhjuJ+SI0LYRjsY6GusKzUEECQ9ZyfJ42nIo8ZMsqPIRR+/
q2JvgzBXfFhuP+y06VAMp1H6lkSr91dir8Dv6aCf5LUefaLVsWSCTbBxk+F6ckY353zMMBloGLid
R1nfxl2YPXtACzBqGfSdB8ps/siENAnWrJZcoOg3QIwSkuTHd/5SkA+CcEOZ1bH/s/MndtIWBCz4
8hwe9G1CQIaO0mtVmPxJ5GgwWEZH+jMt2I6oP1nDZSjvef/IeGPqgmSj8UuySGHEf5+E32mxJLHW
4jsLtl6zllSgGevbNq8GsCI6clYG5DPUyxYssgs1uE7tp0Fwi6K80XjQWLt82jnaVs/qOTpZuV7M
EQ9RJSMjvheQLwHzhn0iuIanIUNyQdFLg0jiWBDU6wPXFSx4pv7o5duUfVO3J6acXltLXE4iVjDC
lgN/XUGL8itBv2f+2xjfTetLvLJgsdG78FFT/zgv2Vcgi8DajepaGTtFvVD8NYkzAo+Mla/C8NUi
tUq54Vu2/yQAFw1fYgrFdcDyS8aZ36K4+PNYs0m5UI6d/56Ov4kZLfoQkGWwKd07GbzE+XIgUCtJ
CQE/FwYRxXZ1G8crza4pBR7xF98AedoUOfTwNAOLFa44VCFkhqLcNN2EoG3+K15s5PrQteQ0FDZl
upueWmMG0tj/cpDiMY0id+dxZSHiS6lU8mEsD9jzxodOqRvTMyxHyu/UGvDOhqiU+Ky9C8m8ac1p
t4mde0nSFiky6k+VPQpoCgs5rfzG3lgQAgmznm94wAv9nZ8+CXe0oPOelsOJHOkG46H/SqkA80hR
hsV+c3yc77gELhpuc8JvBYsSfdf9Lx9j258texemd9lxAUWZNu3wmqpnPipbOgCQBj7BHofMIdX6
gB1TWuXlpQTr9fpdK51A9UbQJ7taZp23kuorEb8tu1V+5CimGBscGLFwVQu6BbOzeHB8bIGcAdoP
xyAbtk9NarioDUJTy1mrFrsu/ZyAJLEk+eupJ15hHxoPBTilhWDoCefBE2dxg5GadgxiIgWekrlN
/RwwhAWGUF8NpgFiaMlvREar1Nz7bje5U7Tlr06Gu5i++AXJoBBZJ1B6JUH7G1U/V5Qld7/KuPek
R2GdRmdfF3uzu0AiEIoaj+dQ/TXihjfwUtXXqL6q8qPIzkm/iMGpMiSNC94Rf6Aj4k/xHmb61nPd
Ba40rQmZr4r3PO5Yu6C1fMJ7MZE0cIDa3c6vo30uQPyj9KKCQaLj1b8Csp8mPNTA8uTsf3TTJp4Q
La3ZfvDt5PItKo+ik9egaW4CV2OqQs1MyrKCerkjb3TdWncDHS+fMsdpkm7l4awqRwp+/Oiue5Pr
FMVKjSPKdE890nUNBC1iUuDv4N8JSBTrS9BHlaso3ObGZ5Jac6+3j2o9sBluFcKxtY1RfmhE2Du6
tLFakHnrUsJ9F5jluP3YvNC6UNXLSQLL2/910pXgLj04jchMsPkuy+pW9MlCamyI73YDzGp2P4T3
Ib6Ku1ULNt4Q/uXGBC5JVYOE6WcofgqNXIhVo+0SHHTjiBXrT0cIkPm/qPIlD+v9R1e82gYcmF8d
SPbE4G7AaqGUi10neMrk86mgwwyTyylbVdG+IXHL5tUmZtQyWawvPlvpOIegGMhJ1jeywnIRg8Z6
FzI1tfiIDaCu9on1pRtUpaBjTPZTsenNYwkULavPmPgQsvdI7NSWifGV1bBYoIuIoRwybhnn49eQ
PBSLFHW8bjpT/kj3HbSJEgHJIqNXrkH/6tW1M7AL3ePP3Eak1XDqBIRF1d9Gy9AifU6YjnU0JZYI
BOp39BIjZrIrxDur/7F3ZsuRG1m2/RVZPl+oAQccgLe16oGMOTiTSTL5AiMjSczzjK+/y1NSdWZW
Xen2e5t1yaTmhAgg3P2cs/faMZcsG/b5BuHPqYW7mmAeumABqipUf2guWWTa5Sqsb0sgSYakJDJe
8vQFpRmFSkXHAskeXRhF8gCzOQx2qBLqZG0yPzLrjKXrMJLqNe46ezP3h2p8rXXvpkOL198BObTV
QJP5gr0voHGdcX7r7deANthC3+a8GxnAU0ZF6eOMJyM4+vmu6Xekq7Apsqmyf0UFAg0bhYfgMbSe
5MxBMb3rIc6wbzFaDs0rbVIskIowq+VDJmixE4m+0YBu9k29voZo9rXOPpf7iGQKDhD2gRr5bnQf
tSvC3MEKg3PDPJRXFk637nSo6qeSg4kxIPKZ3rS0Jmk3hCnS/WdrCNC1jzTxXQTiQ6SNvk+GxmQY
pyT48GhnleiPLsvhecEkZdBN7VmOguneEY+ed1+adDN47yw6MiyAJI/WCOUYKTlXZBVrTEDAn/VU
hzgHEbKmJBEKkD23Brlw+yR/ypcnhtVXS74LZUUp+qVzbjlToZpu2XuXZeOw2kfQK2j/RIqg0Nel
uY7dAw+TFptbIS5ul22X1DPfIHMc+WlDvjgPrd1pkEZNy+1jDF+amNYtAv2cvrLaKAIAyHT6jGYt
mZ+n6UDh5jvXxng7zl+b+lXF7wE1SO2SXeAdigp7x33J18kPGRSAZ5M7h3BV72IuARXbLj6G3ZVp
vdIG0z0xoqfPrH2pvx7YK+WExJyliNyejMZC9kOtGQHpMGgWMRNhYpU8f/rlP/7xX/9xmv4zfC9v
ymwOy6L9x3/x36eymrn4qPvpP/9x9Tp07/W3n/nn9/z4E//YvpdXr/l7+5ffdHm/efj5G/SF/POX
8of/uLDVa/f6w3+siy7u5tv+vZnv3ts+675dAC9Bf+f/7xd/ef/2Wx7m6v23T6eyLzr928K4LD79
8aX9198+WdL/9h79/hbp3//HF/Ur/O3TZVm8nsp/+YH317b77ZP3qyMt21dQL6RvCeXzq8b3P75i
OtJRUvmusn3H8z79UpRNF/32ybF/9Vzblsp0lS8cYalPv7Rl/+eXUG8IJTy0AiY/+OnPF/7Dvfvv
e/lL0RNKDwig/e2TkOLTL9Xv91i/Mk+YvpC2w//fFsp0LMVFVKfXu7gI+Xbr/xDdNydJNZO0IjAb
IUIyEmRwXbBq3Gk13Gf3yOrPi4ox6jYf123GaBJTEYG8wLU8rDZPwvwQ4bmo0VXzXf3tUL2GOuD0
mXmT09IJvrXcPbJkE0ICYUA15bdPB2crTwWOeTQByT47qemYSACyfF536Yxh7n5MSAjAwBVHOxNw
AEu9sEjy+ex5hwRnHwJxe2Hz2XT+VVmrjemve0TLy0VOEod2LLXEGxyc7ABgsIbrz16dLpecgVN+
sl4f0TTWyXuMbZBEbhcJOofU2D/PXwwOzclDaH/Jxo18LoxDfIuEe4FQNJ/JJz6knNUxlAD+LTWu
hA+rTZ5PQtFP32qbffHl0bBW42u5jS+KLVnR9yOLH6EvuOOQDDZ7Y0dAsPPS60Ces2gDlg93fKRt
POeUtuX2btgROwY+CejbhfsRoKulE1BcQQyn9YcGEtwJxh48sg5Kd3Xf2Of4lDS8aB+2G0rXo7nD
VuSDECJJYFtd2AirGRsnDMABx2EhjDcOhbGxn9TlwPUgOCOB6M3NrsT0RXYHcr4CyuqO5saDI48l
Au9g4+akE60QXjhvutghHBSm9RnmE2b5FibhHovzaub0UayYKNDH9Cyap2gpz/pXdhjWLZleWPSf
lisEOPDqabZO84bKjr7VTB/w4HvMbqlbUEoSB3Yu76uvzscsz6wTZqCr7KaMqovB4QxNXIlwwne/
bQuQijm4j6HcJK0jVxVyWXbXiISPJflQVTuyAefH/13//m79c+2/XP9es+71h+VPf//vy5/l/Co9
17eV43imwJ/r/Ln88RXLtx2phG8pwRL538uf7f7KsmSbyhMsSqatrH8uf7b81TddIZUlpfBsBtv/
k+WPJfWn5U+YiuQe16GX6kkT7cSPy585hjm9OmqlqKSGrodz4DgVK1/rjmu51FcOPonJPyW+2Fcp
msboKYtOQmdfQH2o1NrEhmz26NViqFh4EUfq7pqlrjEfszI9Ln60Lwe8AYcpQGYBaB1F1u0iwL/3
r9V4RDFV9K9e/mF2h+CmMG7kjEPlkD2EWHYCcli4MiRH8HVyEpzMuyS/XoLruWTuoXunm8QWEAVw
zhzxwrkzGeZ6eXVRT3yesCAi59TqZIzTatq4iB7nwaBwsgnGxXgFSsaNASEgsBRMUei82wkGlfMs
Z3FjdQP3UNHHnBC8+TV+gyRdjXxm9dsTGZRv+DhmunfzgCk0bQ9FTt6wwUvQJsZw10gbLnC+iQ1E
wfmzn76d1yY+Bt5nFzFpGSBz4nSVoqtlRn/ezCAmKlA+35p4DHWTVSAscvuSlU+OZwxywxzv/SxZ
Sa57CsbNKECZldE+z/C/UOQMcbq14CrmIMXDOlrbNJ3aAGUvvleHDk+w7Au4vAN+rwqPSx+hf4cY
mYYovIf6PI1PfX0Rch7suy3KGRfVswVAasQhbRMMYdBPgUI6o3hHX20rLiIkiY2hq75OQz5CJMfX
cDsmTzI9r2p4PLTYYJf5n/v5UWDmuQrjl9JEwfvqIelzYFrGUMJsT6CxeWyqaSUMdl4IoeJRAlYs
rUeuqbAx1ZU2oplHfZWxJMXOqKEv6pSLk+GQ1kczKCinTW0BYeHnFuRbUHYxu1jbfMIWkbzwVDU0
3iGlrWKcGVSlODdBhqmbhhmYM8HB6WDdcKNqWoEDChjOj3D5pWvCmgmxhp2GumV6RUdS75zGW45A
Gp0EGJ9zI6HTEDvcPRoyCyhgmsdcVsZtaXu8lSnmaBdYGDG+k0L5p5giJczgvHFV5TunRI3VvJTt
Y9udLFiImtrYUOs1PF5jaONjNxmIYKk0pxU2qLPCBMxXIueL7kADGqXJhvNl6pD2JMamav0zYX5B
d23p0/DCw8OTi4gfgyeDvpanNmSQhBC7o5gI3ccqEeemIi2PO9HjyixIlTarE4TbGoGPRiamPrbp
xxSKnkfCasMzkOXGmUceI9RM+iHbwZ5WNZW/X9nnDE9X3cCLpNqZUd0KKqI0RgQocZ5a06qsp5V+
z0aeFf3fMSKHwj5VXKy7zIDOzYuaTuBEIGNGlodA9TLjH60nvj4y99bPinfj0gzsDVogYAUIIQtj
CrDLKDl9t4j/cVb8/mzosTT/cDT8tjZKUwhhe6Zjenrt/O5oaHu+UFGHLR5+Wls2q+VaVXQUMxtj
HI9cQMCmfMx1lhqUIXLWj10m+KgZ4FppLWKPXKbNzB0fTGs/zttkVfgsJtVmgA7e02WrOiIQmRrK
Fi0J0mAf8CNFJmfRrtGPP3GzqEhVQSD7fNIfsmn69hloy1uT0Tt9f4VCaKYD4CCZyaNTxgfINx8d
xhQCaCp3vsY4LPrHYG5Bs0KlME9O8iXfBPw1OCc1eOexOTX1bTtRtSenwEcvwXsdz1BIaXBgDWuj
uxylnpy2f/3uWv925/nu3XV/fHd7b85TBls6++hzivwhxftmY0DgM+olgJ4plLv6w3bwVF3NBluP
g1KsuZDER/71lbBl/ut9dmzh+tJzhMOG++OVFINh+GObcp/xcMLXsS5snvYZiDPGRE3o2NQ186QD
smlCBAPUSO1NC4eRaQKH9rJEHr11Edj329Y8GsUqQ+VR3aYlCrezpj5V8lgbe8ZkRoySYJsyLzTd
XWUyZ+uv//ql6N36+2KGJ1aZwuR51a/GF/qVfv/EJrZvmj6+s9zZNOqt77JVbyIe80j+as7/+m9R
gv2bv2W7nk2BRuH00/1rrExFkYbUjQ7YTIrxVUYXrt9Khg9vbXj2N3/N1r/vh9dmcRAyXc5KpktJ
KfSn9bvXNvrmZIgAQbpeb5ZE7L2AjxWW5rRCdQO1q7Sg5k8nYdTPeHQUe8ZoKET9j+OItyUM1yWK
dfplV9aAWTzVLtboKKz+Uq/y6KmZRqWPZL+fT0b1FmKJzHcqjj4ndrIt+JCPcfdVgvgPogdCaPcL
Dh+rFeCXSWjP0ahwFVmW3LT+iEq63jnFyZvkyp43jc9iQTGHdt98rZdwXfd4CahwaBWyuepjhOHR
FU8YPJI52B75P7bXS6a163FGaYbJAinSxInAoX3jEWOtWy1NH24YedjDXQDPqzW+5I5F7qKx6/jM
A1dLFtL8sh1LKN5WntRgWuUeFGIOMpgu9M4bc9l6exAee9nASwk0Ldo40682HB9Eiin/0ezZaLGp
pQ6dIPYTljx9ajD5GUN/OBr8MJKJHwt9EzQH0P6JrjEhm7iwLp8GqmCXxnI3ooCItoLNz2FA2CGy
cYyvhJY/tfVNB5SAqWlC5V14w7pikwg590DvbPCszThYegiCQ6rJqe9OemNUdI+ZHoqOIwwmCyt9
0a9Lbyh5+bRAJ/FqQsXOap8TJCzCHorcZH3xXTJ3uOaaPW9GIqAPbEMN++a6nynOI2/t4Nro/EMa
cgAu+WUJBiVpnHtnRoE0lW2yx9dUk51ix/mTrBsAn+NliXqbuZdpx/uo9VGxGRjkMAuD5i5CtB0v
9oAWt9QaX4tDSbQuQw6LaDlJRCZU2KGInIglb4mLL8cMPs4A5wTPhwflo98u4PW9EJcKwzw2TUfw
25Fh+G68LTG25eRKr2L38tu+vPY1iDN9bSMavhxgA/fRwg9Qle89ryLgtOlijG7Lnd6u7ZGKneNR
laa4Lxsw38ZK70gyP9FON5fscUFNYYFGncGiB3SDq9uanN6eg5CgmnaS8CEtbI6Kx8FPVklI7F8V
krIuzlP9QBiUoqQ3tneDNV1UabQa5HDZhZwNIAQM7Wn03wSna4v5fisvPP9i9kF6cqz132xaBoWF
MgEWGH8B467kwS+5uGk4qHxTtlAePZQwnGaZmJYhoWAhW5nHD7cHvQ4MI7wLKGyGI7Z90u1cssNs
PH0cRTjdKOSL+lMZtwCJgZxXbHkMUngCzqpyZ9hszZAUsMayHVaCs0YkKAjEPlI3QHvP9Xrh1eGa
Y1FJxIverXppQeXG8aF2zVjv8rw5t7vw2/m24XGZ9al6esi7N11EeLX9rcZo6nHtiVOKwk1fRZHQ
1B2g5xvrNAnXdn7btyd9iBqdPSoOnz/jcAqPVLQCzn0WedE6MrAWLS8phAh9KHZdIDKwcLqc+fmD
OxGNQEhYVJ2K9qlKq50YwQage0bqlygsxp21d2FgtQmnAV7PgGEI3kSr1oOFTxw8RWSlq5bAh6YN
drW89+m9xP1jXl9tEiYi+qu6smgjTEoZBAP0Ygg2MxdsG/drYnTwrbDgadClg2IXVTxojssB1ucw
1xoICOArc7J0jbMy/gqGaG09K5QDHTzXCWIvi7T3pt9zu6opsk5NwbrPOZMUBFAkHLLTZqcrqt7K
rj2Peg6HnQnkzKklAiUcuem2Z3BXhwhbeioWq2cQ3l6nTUgKsH4IXoL+pYxByukuPZ/65gUuzfnQ
lFgH8x23FVjQY5+QBPQRFwiU6LRLNyMQbV5VXIOJbycLVpLhRMfjGzULAIxdxZGejpd1nmCj0f+b
aA0aINUm+xJdQ1ZGh4yOmj3F5zUzwQo5ABa3dSBGjj3yXNAHtDoM/ngTQ3PXWrc1SYsR44cH1R+z
6M1ZYClug+AFv2qMOTF86DgR63s9FvHWvc9QK/TOx58XW+KlVt2dRXQp87MalkPsGRu/1EIr9hKx
rbMEdgFQmmneOjWGAcxiDDEbG9QSot5aAiXUm66JCvPDTC9CCxax2yD6uBxoE3LKQNEfSvJivKcC
l5iVMGhiGNC6l0X0NvDWxp/9/oGVNUSq2It0Q+NjC9M/fo8kuQzp0QwfRgceVXs0WDeDCo0Ltgz7
YUpeDZZndoCAjw/FaneRWnBwStLm5EJMxUWRPdTQYTqSgchu2gUwGawDgO2uvKbpxqvQhyB9y5b+
EXVGybTEy1YOzvshJiPYxzxzPpu8FcSqja9KZrAJAd6KjQTgksJLTUMEWD0iBcM6YBlUXrO3SNIQ
TMSMsCYIme7oIqAiceqzTFyq/aar3fMY9aRigt300Vr3O2q6nankFdR0O4mvTJkaWmpAJcsTFRu4
s/ggsfxZ8HIV9CYre6k4+HfYStvoMEa7koFdQpJDj4aQDcEDYmZpkCt3hK6u9RQGzA+Jqm30A2Sg
6QAM7WHBZpEs8uNktCwwKDroToYYu4AYB8uTFA+FwPLA6+dz4AxfPPF5xqGb4XsGKuKi64tBizjD
mSCZJx1I54Fd5GLEU6JA0AlRmXGgQJ0qJeTvWXA8AHidtutFObd2ge5+oi/DIpkzN82fGhhUE/JY
4YbrwGB3ICy+Rtk4grL0ILxFnBsdMAge40CX46QHmBkVrv7DDaVoHcnzKG/3OUG5Nq4TMK799NHT
AzEZeyGMizi8MKSOQ9bDNv3Q+tNyZ9sPBiK8vgdDYTyMDZ108WHjZyiYW9kaFDMD+xQYO+WHflAE
a5MVfEzjAwKe8zxHuYTl2mu3JkHmpfux2MRp8pZUrHPNxNSXf3eRru0I7EEw+uGaZDS0nLzjl4J5
gqMcgEzjuTXjw7ReihnSZsgz0UBD5HCU499IaDU4Ft9GiC+gt5WJLqKJmfQxop+WmHbwcCZBtBUB
Pno4xA2jfiGqNfDeb9+f0a4xeI8SxPZYmVwPTjRt/HDOVx2KgLTisYsQPGU9HwCSrRJc9CnhxwMX
msJkJ3skZrUzWB2iUVJ2vcyM01HZEn7Jb6YVn5EFqjlvANUavbyTSu9QEk7ojnJqd/1tCkFu7OMv
QqhgFsMGwzh5OXzMTA5hDhqdJrxzWjLW3OJlXljoEXo35GDXNLlHvAK0xmgeJDlwf0ewBGi5hbgg
YCDL0EdS7dv+tOGMMsHhMtp0ndFXW2xjV9DlHhHeG0Sc5ymMTkwUFmb3KHkcwnkTJ5slxcTZhKRi
my/xGLCqj+tkTlDe0vKUSD05j7VEReHX99nOhpCOE/292Hls8wRYISdR2oYtai6Tc15X3obILQLH
2o4VTnGPGQYHz7RlK54mIunZ3dJ4k7Ob2yiwMmMB1M45A1/BaL02ko98z3HcrEgts/WWTcMfnvn4
AEuXxwEljBxBZeoe5NQdUOAxE6IDwiktBvhTkBMdRKsaeHyaAHZm1FIfbZ7peTwlej/dE79CpsbX
FpOYByBbjQC06fu0rok85XFZMNflERp+OATpcvZ18U4t8xSTLqE+ZBGIsutIwlVtxsi2uRptUi27
Whu2H22I2H2Eu6yI775Vd/87U/2LmapHgcvc+f8xU71676L3JnstvrY/TBb0T/05WBXCU7ZyTelZ
wqc0/nOyYP9qMyGQpu4EWHruSuvlj8GqtH+V+iv8oCM907YYVPwxWJXmr560lVCMIhhMSOX8TyYL
8qdWhGky8XB9j/Et1ByfWcaP5brlL6hoU7CsPfX6xjLpfVmZeWf0abKuVXZZWEDYitkhhj5laXfL
BP+/C1FuNFHShPn7kPdosoeWpGwfbzwpUHxazAF4Q6u2YdZHmzKsQD96JAXXzSbhA3idVcGWPAck
dk2NnsvpJCe67Maqxd6ywPYNfXksool6UgK5SMCE0/c0tkZivLtGG984pjVdhlmJYo4KLg3imZQ4
H+ifXSMAbszjkgXl1gspI5ZONA8uXXnDVcBcZUaaZsLyOJIevSvp7qnKxEiBImbJWO2+exZufu96
fN+atP7Nu0vukWRe4zMnF+KnlpXpzH5t+42vES83GTKudVFyuJjK2rqrEMc7ygbxWK8738CV3SW4
g/p+NbfkxplZ2ezaxH5VVnYpkL5MXjH9zfW5PGHfN2v03ZfkWQuXKZVN1/anZs3s1GXejDOTdKXr
ZJSlsByDxnKO/RQeuhACBxEuqPYSLWvjSHqWppWzXVxCl/zqQtGPW7XhEBworsqjfDYwvlZOKC4y
P5sIwDAvUlU/z3GIptjT9zvu1baq0he3Yh0OUJR/ewLyYblYamRbfTcN20VUX8zIxKJFPspMA/yw
9EQdxpuw0vyGMVo2BjZa3IkWOiUUXG0uhiuR2GzrqJDDwc3upRtZNGuRrUkyJxZnMc/MKv5whs64
KmVDAlBiXwaeJ65JB8eQRT0d4uG1AmDyRLhyw7x02UgEBodvD0iRL8PfNOa8nyQN+s13mSrSBZQO
0gZH35zvOmVF6JmDl9YMjSg2K5JcK/JP925oERCWT8fBwlxrt67aWSaH3iACBF3PD3niPdqSxqGq
qFbaJM85ACbxVjokj4Cv9vZ2Ujwpb3HpjQApmMn/KJfpavQV/BTbJw+Opoa9tlscro0BCGxIKZAM
yyYyrfsaeoSHl/2C/tkf6R3FIOsX/JU5e1QERf3GlP7epfG8VzEM2I6gy30QMIOYe7apOStbTGI5
hf7Yk27V1OVlE5L4oxo8yEAgL0vhxJfpEn5x+pr4rrI7hapot1WwhNin+IcbtgydUBxus4KuTRNa
AApISVO9ELumtcJNm+fWOsu8z5G7KIaHKNsCqQ8fVgj1oTDjv7lR3JB/+Zi4aF8sF2mMYBWXuuf5
3Z0abWfIrA7pWltGkEgiEP5tmWwkTrSeSv2sUTb4neFJhUhkZwvh1chEzkt80GHKI7Q2WmA5Ne3G
HCF6O92bUKDeS7e6CqYJTIcYmnW5UCUY2ArWoWF3R26zbqnhnFqIO99XrE7nsMma/WALa5NaJfZM
ZRrPmVkf0aDY6L6p9DyJBcmPk3FLumJ/DFIDQHRb8C/twR0b5DA1kktDZZTjFsiVfsFyuRTEEZvk
P6cwHRiXPsSm2DnoGPdRsG4rfLoLJzG6cLQkZlZmAEu0f4ttXqZXpZeii5z6lW/25BARwdw5/gfB
RtjlQ8vaWzFDO+wI5D8W1mk2G/wb3vBWSsYGTbBQSPslaungqs2BUlaVc7IlLnazgZElk5bmzRyi
nBAA3sz5mDNhHTNmVL3yW45LknK2hLWqht5aWzpFMRpntY5DxtH4yqdd23YwY4zWOG+F7pf0VGxe
1k03S3rJQz5t6IvufGNw7pbOvitL+y2MjIc04iuhazx5jgtjTie+zHOe7dIWqI5jOvVaJUWyH0xE
QtGUfokJLjlK4K6qddJ1asTM1UuL2jLkbxaiaQ8yEF9SEQQMeqb3ummVVnfywQ3Wrkw4wuvLVDX6
8TT/sogAT0vnv5sV0uK+8eCPBPSIawRN3kCPdrCeLY8GXSMY3ubRatQR650cTYw5DYCxHkKtgS9+
Gu/d1riO7HjXD35xH7rhBqZvUfRfGjJHUcTr6WcCJSPPjmMFU7stFZCDBA93VxXa06XOI6cL0VsR
jddJ4oZHMt6zwSVlKh5Mcgi89DwMzP2Ik7G25Lx2tIMwychQQsmA/TQOvmZ9djF0kbn165LgJvvC
7SD3VFH6rEwLZB1BnLGi/ChbGAR7Dj3ivpc1KiPlMZv2gdqCb/UzpjUt9pduNkA9uqI/FqjCHbK8
quHB6qOO9lbwvLjDyQlEjJKYgOfB3U6TBCs+7LPOcteAVobaw9Vo+9iPRwLQ/CU9BqqMsDJ3N72C
mR9CWO+N2dxXVV0c44+8tKr9oBTTOrlxMh/1e5Gdekc9pTOzJQXFVdqHYn5NYrxpgfIfjLa5yuw5
+pvJyrft4LvBimnpeZFrI01xUKKgqftxEarcMJ44PISALjEHyIYIZWUvhwr1MEgwpfZFpx76pc6P
XVqaZ82MWTX11KVReOm+r1z21RqZfhBbB8cxUYtV7TFCW66i4WKmtcXqu+V8NBzTvgfpE1Rig6/C
P2Z2+CJVO10lnL2YmdrWpZ2gGxchoxU3dDAnUNgisQ33cZOLOy9fq87LNqVjIsVe+m496FNeN9U7
xapNKt3F1He0usd+8zfHrZ9mXfotchHJSMt1Pdcxv63j363ThT/AXihp4wcRK67ifttol7HHsNZF
XUj7o2FX6hMx7RSKicgZsFri8A/5ONPVuUim/q0T8nWJyyth0LmIHUkmby4u/+ZCEQb9cO7SF+pI
25fs4a7l/nzummyj5JQBVcMk6Nmr16kojAdLsMNkJSaZnhbQhaPBZ0ahGVsjLIPhb54nXV38dA2c
Sj2Pe22xmAuhr/G7N8u03FAYPc3ZqKn33ZQOxypwtqWaoZBYMrryytsgTT8XQ1Nsj7+fHmoWmJVE
bHNd+HiCytiQazeQSAnRgAKFBG09NA6jRn3DZ7dYGLyE10WAdCXMca6kaam2ZQF0DH6XcSj0P779
G098S4JAemnm0jzM+h9MpMxDNS2UFIMZr8xBp1Ml0/UQLwYZ8jSkHI/IKk6UoFKRcgPzSR3GcS4u
j4w3EDt/vDbQtFIzk+ExhsO1y8BK2n10v3SEeRPWsP2b2+qb//KmWpz2Oe678tuMV5eB37+pzej5
BUoi3ozFfcs7ANdLk2+WcYL/XxZ3dgH7a6Aa6Yhr6vqBLoGLN7uGx1P3ycRzi+Guzi+9kVxMGjl1
zvHBmJAkppWP8CC6nQLolcnw6DEgP/eq6LWeaL4t/gMqLM+K1WcnkjrocKYjnvlA0ry7xVeAvOZx
ACOSIRdbRVk6wg+vvH2TjtfpwpzK7eWr2wgOXQN91C4Wp8qziO/yKIzKITnMo4rP7CxsAD4RKtTS
cO9cdSgNrFjulkAz+yxEQOO2NZmaI6ZKZjY7mlpwSbF2tv1AgyaJHsk1vZ7y+MCw9NmugBXTIRRG
uamx61Vp4RzhyMOpiZnEuhMJekZzIrcTDViKwN5oLEKB8X26AvYU0bxodExv7XpsH6Vi3bZbce8I
G+eYPIRY9zEMsE36jsl7XtnDITe2jWeCb1LQ212adUlPt8dt24tc1RLbIiFLNMVT6I5QSTtJ3kbr
tDPqmCHa9mb0PI2KEoK8v2oCUOwTXShM5noIBPHm4tkvmUe0wsZQq1qYggQNr5uCNHaaOHle5Vcl
pLzIDdAOy4VE8PS5W/yvmdWeHIn7dao951DCeZjwGSUGvgtngPQS3AjHxFKC77DJ1LDtSfXJy/IL
F4mHm0HjtTq1sti5hTRvPI5bURpKroDbF8RTzKyF/d/z0gPothaEJw1AuWZWw3DPuzVcOulRDPhI
9XA6skQd7MjYi7R1b8BOzPZLD5ZlZzjTZWSDNJUt4/Ouu2IXueM2vLErAbtVar0ETnLjNctM9FOR
r6fCpX2qR6ZDbdGJdgCF50wmHYAlpVlAvJ14H5c8GOnhqtfAK7bsJNvQVWecjtp9sXBDSievLhXk
nswwoRjlyO6a2cTXZi27ISfftZd7r81ayucyu5gW9970q4cyc5qnvlme0gAosUQe489+CCO/JZ+x
6El5RJ9mGg2AXLGQVUuWvNEr0g+aVluqzkHIYbPu7/Ikc7G0Zh38Yfy0Nlk1U3CZZ1e1sR6VfB+U
x4CZELC1M/gvHf0HXDCM12H6LXauYxo8qqKsI/6ketTyUnBWyVPXTfZaSj6ZBR+P86UxvBUPL0qC
hYDkuQVSRyRYzWkn6IHYJSPc2WIcmpVwb6rF9O+cAHm68MR6LAz/LvQF4TmQG0T81a6D7EjIeg2E
nxE0B8QGyZuYqX2j2dWOz2xrh8B4/KGeNmYMO7zAb2kZxMxa1g14zWbEEZXRARqAwPejByg09q7H
ERtb5iQPRWWTB1wg6TNpnqR8Cs9dJPtnlbVqEwuSXcJ0LId/M+bVB5JQhE+MXHgUu+rWJTQ5SyXh
620NvU4MDxVHJPxnz9M8YtE21bH1BYJBQV1ai8MCjXQjDaYvjh8flhHsZcJJOKuOxrhUG1uNb0Xl
g6lxWCab5W1YfMhonF/PetAHUf4SzRNmcmQPzYKQNAnJcZgylxR5pwQQwFYStq91loXbilo7D8dn
y5jrC7+pUoTZ5WqqrTMztRkGjRR4DlsQLPuuXsMqQGvXohnvyxoGRF1NR5HHONEKAYrakzS/U8hX
YVNezaIFmDGBhRopECMEXrYp1jl8oWXOgsu+k5fBHHacvekc0+kLz9M8BRnhxsB1HaIpPY/WREMs
HFaiDRtXfe7QTxbEKxmiTnZzA77L7fnIt5iv8xY6YgOdVHX+teENdJ0p2PH54FMwhhBxLc89fcpb
liTGxdPyiucD4JjFj5XEC44NyBbuOdhOKyXPO2/itRmiC87C5TAQ7T3pgK/CUNCcyhREbEPl4JIi
lbbq6JvVpVT9y+SPvNpW3bsLPtooVI/WHOH3C5uLB6qy+Yqdymuj64E9iMGUkOu4RCoaT+Ht0pFI
JycKGg+TqJqMS3ep5CYV5oWkKxTy/q2h99PWSIBBD75xmFr5kMcJ0bsIA3w529i/jbXvYbFKOrAu
Pn7Xrg0xAWbIDvLKjA7xkn64o7dc1gbanHAo8+14QAcU3vmWM+/s2qAyYJxDSS3QdAwEV3W5tSUo
AAt0U+79Id/iqjqGrfnMZo8mMHHODWu6t2r3frAsj6FQRf1khFspmZO0yAw0YJCKICISaKnuUzE4
1A3sq4kb5jsIRI8mKhTY2ouwnuQSMNZDsSIIFuqGA4QNRU55CLmE4DDkpDS9rsyQ0MLEyHF6Drt4
pA+KcoZJXcf4w67Mk1EAV8h798GyTXpiwvexN2/soCCLLpN4OEkPYATNqHCJ6y9WzuKrRnFrT+rz
uHZRHZCnNu+jaL5ASgrwvGFINYb4KMamJJhME3narQf0OCjmGDYBOTjLkB28yLh2Da+lFFjaw9C4
PmIE6OG+NwPzgEziGdWtF01fLSS2KD2CfTQNE1oDB8YnhM++BfZZRNVLjrLs3LXbm9HIkm3viy8N
rZQwzaBIQFxyZ/pzaYh1MFpQDdmNfzmgGdp1JcIQ1FjP6jQN/jsLAHaSYX73/A+xkEvYKxq9nUJI
5acKuq07gX8taGstGDuD/ORlmn8Vb6YoEatxHpvtNDQN+RTwArvGfQsGhAA8AP6qc31k74td7GB7
6go4fc3j/jQEdXfpay3y0twotyQDsYauWuUF+kQKX48jAwLnLc2B9zIYzLXhdozzom5YKQlxLolD
HoLZIVsHHtT/Ze/MluNGsiT6Q4M27AG8isx95yZKLzAtJeyIQGDH189BsqanWj3W9QPzkkayihSZ
iQxE+HU/XhIdVVYw7PsIYpul9SWR3kEAA5vYLnHItoxboKmcGN1Vb+AL4yw2w4HM3vCWjl3hnEzN
WudoUNU+oE2MZtZBokgf/Iw8UDIeMVetddW2W6cZJTHwhvaDGff6uPhKkymd10qmqPIs0FWLZBoQ
3JHChJOMim5aHkRat0p5D1TFQx+Aw5yEObwaVIFs6wk+n99P0ScxPdc4zpbT2G5mc77ufNTWAOng
IbHHk9WUpwwR4JY49efOyMIL8IKga4DelN/xWW/tuWlggBLO6a0SXIO8dk4dgMFQsN8WVhVts6FP
iF/X5lsyrdmZhjHe6wacCc6u5KEpYfElZNcI5ftEaDUG9pjZQiBaNqwFHbCBPT1KkqUoc/Gbgzz0
SVT+jG9O/srsTO9dZ8O6Tv2zmD/PEmK2P8PEUZAURMIZW2LbK0f4ZQlAsnURkI526NuseedYjOFk
09DhrONrMgyKvg9/mxWT92jXgIaMIHzzdLK10jk6stzkh7GG5Lp8ZoogOo4G0eB8pIxxHmV/aNyR
GnpD2Q9rM9KUf44lzymT6tgbhyduJd8tnzGvjGfKlAqVbqVa6CtKfx3BjxxkR+J8aJpp7zAaYfOu
jlnT8JwYsbn3ABVNtQV6nNHTS+g0xpYRLQ2CAZjyGBypn8UoUcIFJbFSQhh0Qobv9Hl6p7xejx4I
42wq1i2M8N5O+hc/jm/5eIuF82w1xg7Bib4TA6xAUjfe1aVizWG7kQNLoJ69HDd2GzCcdt0vfk6H
tOsoEBENxjbLfTHz6idAypnFr/jm+Em7jZeRClJImnFLkUvaTTjjE/7udN3n0rtVE+TflB3ZMFAL
z7CBg81YGw+m57W7YcU32M8WB680QRsZq3OtAgpbmJHswlxR2oJFqa/C7KHzEPtSaKq7aAFJZvbQ
XOSIysl99A83O+vA8E+xyQ6qLcbmVDLInlvvsxlm9j41g5uK/eoaiC6i2xvi6PIreJP31laJv3OR
qZjJAIlWK9cakku+0HxHJ5WHdnK3bYgO3rmAt6zuLSZXP0FvPgyg80fL+mWEEk6/B8l1aST22yw+
kq8Ato/n4nspkvyYN6UmEu76aw9b6Gjp5sR9GYaC5+ACbEf/YiSIyFO6THaaJ1f59rkaoiff7cut
nYAE+viB4UzlyNiIjpEQGkEF5Lfr6nCLzKYPfm9iS3LqWxtA95G+fsnnnhxEXItDXLFuCv7kzX1u
MHUn+OPUlWEaapKk38XFpLA0Gc5uyuTnqMB/gNn6R2om37zij7qZvlYRpV1hmG9zHcX0GoQmoX4W
3ph7+2TFl4YLjULW3Mf1B06qKg3/cH/IbSKIE1Hr9cQY8eS1xmuhfNieiwspmSC9igoOBqdrYspm
vq6DajonxSJFNmip46hikEBW9ZR06nM0ldXBGplt8mcb0C2m754cqn3jZdbVTIwV9yPi4IqUvh36
3TVqsUG1UQQgu3L1uTN7dzMkpCOqjLVGsNXaoFcyHYM9vW0KHJfu2O7YxtUvNg5+tuIXN+TIbRa8
urpywACqtTQwQrhkTlZpwtHNMkrrkEDzLmL8SkHJxMz2n6o8eck9ExBoyk1Ke+j9EwOwjg7VgQaB
YjaaDSvlL3Oeji2O6sfObsfLINiBLq0CNnf5BkuwMcMVa3J5bHO/e9FxD2ixSQ9GrbrDQoKNpU4f
rTRJt1Hm6oOOYd04rXJWVWzkmxp/M91rnD5nR477PMOLmqdNd7YLDf54KK5FUzdvoB/n3ik/L39E
ZRvjtbfMx7bX4mXu53Q3qfGpXuYDhacw1ngzt2Xhkd73ITzrhGr2HvEk45yDqwvHVZkl3aqJWbRi
s/zDdN6GROChfeAlAHY31yFodzR2u2kZD8gBB4lvqcch4dOZPslxbs+Zm0nSVQkyfovt2zFEBAa7
4vxSdGBtSXw6FlkS0c+CjEy0VbkLEN8lst/R2yMCRfdnRwkVrDg9dE+8z7BUywSKQzyRwMtbDv9D
ZZ0aFMHHfK554zsnjVtmL2cuGGX6Ry0HvGt9deI4q1KXZTW0aVRt4UVPDT4EctZHt2ioXi4D3kAO
rXmqCoddh49aeMSkKhewVRhAsszYobThRFdigE8zjAPsbqLuTkloc57ucCYB02CXOBgw8MJsl0UF
wzlU06klvOe4NLRShYybm3YazkHuvpQIQ73bY3+TU0MeuExoLYi79Bxn4AUS7Kd+2wWPGJ9+JXbi
b/vIPltFyBIeRxRNiZawbFVzSNM9ie3SVdQkDTjXpgzHj3JeHThtzlTX8Pb4+fRzm+8h54PMsyjt
6FP5FC5ln8KxkdFsC9R4AqjZpc9Y6TJ+njIWv4V4abru9K0Fs5OUMVe1b5ZnJ0ELytukekOEBqmY
gVdnVLVTSd3tSEyEmyKrTYjhribEna1VO4+fC43JrYUa92iQHoQTXeTXsG84IvXEJ2M5fW1UcErz
aXxxes4iXueu6joLdiqym2OD74tb0R7MhvFi1g7Htsn8AqPLWaU635sVE7hemZy84wEWTf3GBIs4
Ik8vi7n4bqTDvvYltGyFrlcKNh9Kt+km7Nsv8dKtphze4cos+Smi5l4YDs26Z5FfOgWZZU/Vq3Cz
dmea/BMiZhpn2hq6RhMelxjyYTZfVbdAhwciAtL6XMbmU84fECaWgygYUyfgiV2a0Rk7jpD3hSgk
qQZ3bchK7cpR40Yo5WrOmRxq5g8pythKspVe7sc6HDfVmPjYm+q92Xb7+xXfhhHNkj5c+cr2FsW7
B0Fe9ce8pl0XnweSqRGUnyzBhFWXIgO+iM6VTt2naCJaFfSDtwIsuWk9SGQDfhAgSFKtW6lcRPO6
P7dFfRnqAGKKW/8IaIhK8hCsKXdBU2i9vb8Jx8kn7a/thd/DrzXC1mBuSspEvA/L3+GblbmbQd3q
p8bnc5a2/moJ+b2bwtdYMfQcEmAh/IRjYhUkDhirZGM9bEkVED5gUMWJcTapAEsGkgGmi4DkmGTm
5Y9ecIrqqjQ5WNBG8oFcwKLbBJn36JYGzvuZnb5nmQ+sNMUnr2tvthxYvieeNsOrAt4yLdkYxmd+
PzMvh98RFHm+8py4O8ctbuj7uHEMGNPGmIVRv+TBWWhCSUUaNioh8y4AsFI1aus2qLJI1MWmLJdn
DO6T7WAniHrN/xoF9SOaj7sOjHhrIRQhPBI2nfxflUzcnVdZlKnYiT66gldHVe+qM61LEya3HhL7
evKbnSH1TOeIERCsQCupR9JypXcyLCVOlmN9QYmLuLVj6MBabeYPEpPfaRiIiDKIxCEPpi5brr5Z
vFe+oy+tiOuVU4FJTGl8kRH9ZLyDWuDKFaLTYdg6FrbjweOkNC3z02H4aiwXujaqc1pWej07Pq3j
IrzGDhmk0eFmkHrh+MTeMl9XmByPZXzijsz5drYZclT2CBZ2BpMFWDLrin5r1j1sZR+3iXZvhpMf
mfbrbUD3EN51DOteMM0b12Ro2aF86PApM/kFUgdygi+tfV4TK5k1AYLeTrN90KWndiD2IBLnJxKD
2EVtu5805+A5hWGZQ9Jm7BsgBCEuOMYJ4UnyXvUkm1bja73MtEe3ekuTCMZLjZtYjVG+7lThPba5
ByC7qaq1XGairRnuu0GHXF74W6OQE1JSTj87iRGrxIKeu2DXOMATdItYPKg2wg+kwh9u280wwk9t
oEiV98aPtvJxEbSvk4z9J9+MXrEo1ecwMw2qIVo6zDPytEpjnLFrEEocsh6mAlxd6mXVra2xlmVU
rjSaBRcAzLpP6OOqRPLapHiZmx5rRDdZ7y59AWFQ57sod4KDIg1GlqJ+Zbvhx3AWJFLMyhu/OM0E
7pZ/pyFv1OWm3EgzuJaKPdYwEEjwJjyijpHnp/tDbJolt/8BHE2fceFkkE/9BcIjQTrtkNwOWZRf
rHDu1trGNzRM0bs10IvtB/Q6u5n3Y0a++CQBE7WdzSaCkR3Q0sLbhoYBYWfphcHrwGYmWDhN9le3
G/ZT18wnI3Ge08gHwZiyDkP9baDlVJxXYZA7TrMKDUn0j994EFwrvDGw3tiSfMQoTtwhn3PWCa6Z
LthZgzOdPbP+5jbZhFHeCtAqrEMZ0deQSTpFTI6jnrLbT+2UlIeoF+PGa+2ziH3+hZnsc5FQCFTN
JqHXBuplpOf3KLdvOhInVZX6YLZ+exWR/sPVTfJFmxgsHEeHW5xBP7zYmZYk0nfblPQet84qmdvw
nGOTKBxgfLr+khvFG2fSgDg8bupOPIRWWe1VEB7S3NeP4QBudfQxitRZ2KyHMqG+gvvsu+OwtruO
8bn05pcJz/Mnyxuno9UjiFT8a7jorJfnQcXU7YzNztExJuqRCGc1LxvitN9r1NNTSYi564ptKfvg
QffErsfoV6Sz8nW255+FTF3UbmSKIGDGGgfruQGrD9dma+UQmlhKWiw0uDWd1TQk/b6q6n7fd9S1
VkFIEWT4cwoDjB7shB5bBfkxdm1FkW0NExymbeD6XDve8JkMmViX7rgr5ow4VVo2jwa9HPS02CfH
QlSXo/aeXc8Ah4Ur8bGuWa5y/3lO0vc2dgiRBRSupjzvjweesuqR80i3Bn0wR8EunxJofjn3QA05
QTvmuB+T5lVXEY1gMpgBLDyDxDE/+QGksnpSVGBK+cAKx3vNZmi7jMtWdQqQQWGevNZtMHHWHD93
nn0p+uktbsaVFbD1Tdq3zk7P7ewhD4oRxlP+lKawhrVLiGhGjvsUbDOxAJTDZHroh2+VYqtQW9xH
/AFbZls9KZSsx34AXNWmIQ1dI6UgaG5f29RiytZwaHMd5BgxLmVH9Q+EP8CV3iVS7GaEOEwRmDUu
jofll8nY3IWFy93XKfktCe84TvhcOtGzbn3yVJpSdlIOQedAbe6qz2UhLuPsjhvspSPZsJBgVTeX
sA+iCUw4yG831c+20507PIe0wuROc+pkpx5yX1FsnQp4EUYer1xWR6xVGKeyrv5V1H2xLpPRWOuo
23VjcuQMF51j3RrgK4jMD3EOSG/+ocqBK6dFYGySmKoR5J7EtECXN1/lgFColtZU8a1Nvfcq2dVD
HmySEedFW/fTqfbNc647Bhe2oCx8+hH7TBuyUr66PQequupvIeH8XRH0VDQyHWLPsU4rBxsRfSgz
SYLWXo4n/ZvmOek8tnwDphw9iudSR+9+Ywf8WiFz9SH9YbTxs0Acwr0eVOs2ndlmz1dpugxnO9pv
HEnUrkA2Ghuihp7JfRkFmfqeRspH9r0BhVqsizKqgC3CJtWBczVq7gXsJsm4I503SymNiiXInCXA
y5QDCA9KDH9gRB6rM4IXiAj1koOR8SHB9fZffCAHTjHEOsrqCybBq9uAmIx9RpgSTz8VkT1v3bA5
N2V6ap42gTPgdZquVTXukziBvL8fj4UBaNXmSD330zeb+E0q3TeX9lQVdCRdbIpOfrlJs8mN7MWZ
85c6NoeH/zJdFNK69DlaQ6UsRjRjpfzn0JH7ocheMgaFduGduwji091C8P8O+//ksMdu+R8c9lIP
36Z/NdfzDR/mesf6h+kHjh+EjFZcx/L/ie1x/yFsoGWYbB0bDJlp4b7901wvLIg+oQVRB2bEwibj
m/7HXC/+EeKFxxUjCLA7SzL/f6z/f9q9PxBz/ze1DHv/v3hs8Iua2EZN0/PF8puI38P3onOcMpLK
fizD/qs/Fxou6oZxPuoxNniNPnQbmdJeZs7WAoWAiV9croMkbY4JotRu9OeLuWhA/kRoKajr7mD1
vv3x6YzkCMFwopt+mPStIXuy5jhKhM71rk7tjswgqjObO0oSIZuwb6Qjdpby3c4bd79MRbs0tTjI
9C0nmna+Bg2IjqHiUHz/7sBMad8je/jmABynmYmIUgSV1EWYPeStmTENwwyelhjsAzNk492Y27Z3
sXaWZcLww8qaWxBZ+yyVoNBS8gWpaybPJhsDO1Som7WTPKdBCbYipw3TciOHLuO5/KGNbhP1qvtc
ON8UBppTgC3jKE0qNfzsezol8kwKl3DfEhX3sHCdu3B+gnoId6V0j4PyzOflUBVYjDAWU/H9weji
vZMN/Hp4cCu/ex3CYNWSgCAbWkm6bF0pTmgm4oRrwD0wv5zCUX1heXjgLlmddUwzR0yP2VhlAJiW
18EV+K0Dq6KFIBwvyDekdiKMt6acf1WzsYQYJa1ny+ucdaRje83kTunkOa6rU1DgrVZ9VxGykPOm
6J7A8oHeV9mw0o1BRDUL2bPatnGtZWKus6G2qTcS9q6LF14Ty/bfOJ2tJVfyF1PYcsEKrlfT9y1I
G8L5nbFhzmY49lMCo8yovFNXJ3ga26Q5ZKUvP9OYsU9wcliBq758vNCJX5jryJ4RWVNOjW7uWof7
w9wk9sHKKTbT5jRtw0m/YWXNjgUD2yMze/eVxOHU/jGmS9yxx7VAVG4BwyEsnqIgWtSDgjwf5iVx
CHsD7WkkUtDikY8O6HDBpsFHe+l/qKKxjr3hOzuR6JvFMO+KklmT441hY+q+3t0/lYx1dnFCkjyO
Zce4R0e7eR7Q5NIY08v9AonMCQXYL+svopw5khcYVnEa662KNKi3HrYMznUmALKnk8+ZSZlipoEv
OASru1KbclQJoKwGuVrQ/RwtuVPz2suwtbcebgTkeZmQ2VZOtr77kJH1SL665rFZHoy5XtyqhbkZ
LeeMHTt+GzGIbAhdiI1MdfImfesc9+EaW8lDzsWVP0r6aXtkAcuYMTupjvpOd8JgHE/YyUNqNxJ+
q9jpnG2YxDk50vAS51jjmKSO1+b+bkVgjClmmCJMZNQRldkT7zeSPCpdJZFVnzstoZun5aqfRm8X
uebzXxb0P9fNv8ZknMW6+r/WVj+ENmkL4JJEynFE4vDlv//FiphbqeOIHnASFpQ/erNon7zMfi7Z
zh7rAjlAe2a7EQqVwtMvLvFgKyeg6IwgBvwOcE9uzsQl+JpGC1zbyVjcGEGQHhxi0GPRcOzAM+Jb
AVxsAU4VQ4fIB8nmrU8BfkTlLVTxxh5QN8hUx/pvbIG/wds+/jw8gZ4rPEJW7v1N95c/j6KYyUok
+gQeumbsmkucEPWebAwH9z+WJPxPu8/dXdl6e4/0KEATY94wretWkJiWyskIGcPLvn+sVmnDtDZQ
HSuLbDFuNBHT45ZByenj9RxLWm9K9Jui4YZTMKJ7ZiT0Le+DtzBWE5gDoBucNp3r/SGdAn2N8PJM
j//5dXV/v/2FxN08lPQA+gxq1++va8rMzqV+kjKMfDZOcVKMtzqOXz2lpvfAwwJJuVaWoGYpDJCm
G247bHo3vyqetK9UTlM63SUUsyFEPCvDTg+lgzBU2/rLfZm+L9hhrwLCD9RGRKG+Fan7UgVDt43z
atMbnT42WZvunTpfOabOt1JMdgdwRjJZWJ4XG1M1XpActC1vB67+XraYtGAQiFbNn0Mdneoieb6v
2WOE+wEjoUckV5XW2nDL7m8WYGapv70VUPgYYSwXir+ATv/NwiyDysCeZDx2uQtGgcXDD9qMaE5S
kX8yPc6boF/8qcuumZVf7GVzMC0ABqctSU/LFr/h/bbuiDrY8q/Q0s7Kcv9SzuZ3U4bs6L3KdF5n
Zu2BZb7cdxT0EsMSFiGCTO3d+jZtn9qAU+bHEwaaEJhDKvTNKVI0+dDjlEsGzwmpCauz8lAVuAxT
F1FBcU0++S1n7XIMkqPUHFzLCdo8KgSt4kx6KJSg8yIAAdEl8MsnY35qIk6O5hTeeuyTr6hSeFjt
5S4jlE1vx+L+NMPYeW3JR9MpcprEiHBouO1xZrjwFM3+mXkLkM+g+JEYw/M8KjrV7q/1Pe3F2BRk
tzuDZl1u6WMDcTgef8VZEr7N5MwozFy2LUY8IAz0ncbv6kEsw4rH6Pihz4Ly2ixGXcH7Z5nkvP25
jygad6sltatqeRBZK9YNAszWVba5ytKMMp/UvMVddbXJPH/WhToLtgzuDoBHDPydm8lUYLl3svkJ
r+b4RGPGVrTUa98f6CTaftyklp91/xFGalSU1OuaoWh17gP1E8JUuIqcWZyN3jEXPXq0NqY7q03c
C/NkVkjorW+95LkoVkEA+iLwjIqAoaC9yDOxOeSCtkSqv+5bGpLD/iMK777NodRUXoHVVYbxobYH
MGm6hx+J9nsxJsRNK32rFy2DO7HD8EIs9tZpxm+1jGojjIfkAD2gB8Le3+/rRZfbuL5A17dLMsx3
icNQikJQQY5DSqlhSTl45P+05uE7gSS2XX33nsA0+OSZk31VGY31eYpVKg+JpsNpiF/KIR2oiTfm
nm1IgOE/sZuLSI9RHsxnnXqLCZh1ds4rDpCwEldFWL95i0d8MYtXOht3qTHcPt5HgwtsJhv0MR6y
ZBWNQqydWUdwMQa6URVpi49dz/0iikdSd10Zsbs26+EnabWAcnA4GVpQkuTE0Frmpe2HzWGqlmYN
4bOTNAx/IFxFEtauZmTrrKqIJqTt6p52s0xmnDIX3oMjik07eVXy2Ez6c68EzMzlHeBM1htMtuBs
e9QMeHyWW8QkoxExb1URUnsQpOwP9wcTWz1tvpP8mxuay3nrX+7XLFKCrHDgu6zwQKN/u1+7dkcQ
AD4/5m6rfewcKddiMrP1fSUxqvTPT+9PqrDZQBSsvIwKKcAG/oMN4lsUCAUqaPnayLMDhaZ10mMy
53QuIRjsOwZtKlQLPTTu6kOrZzosjUI9tsunPu2HD7gxl2bY73VVpCcr6lm6BV1B8fS1G2cQA9q5
THVChEC3T0FfvPYKKokj6GnWzRA+2LowqdyYsJEbJDzWE2o79fFJsWFcJM8R8urqP98OOX7++/MW
eoJ1HfCb65P+/Nd9TpD4Y+WFtGZnKSqbYzjilNaGuRIj/JDE9+oTBvsuGNgREzD44le5ty3zhmkH
ubkmTfujsu2Idz1dUOWAj6PWARdWJFtKDpoheDTG1tv1CipVn1b6kx1Gf4jeZe+aGZX5bLnYbwjO
WM+xTMVGTWwKwRRfTFuG19Itj7lf2dchGR+NAaml1uLryDESKnarLlMS19CeaA7toxwRfNnHuK3A
ae/g0ry/8lacHExjxrC+3JWWz1xySVd73o0JzVaeoZqDr/ynjODS9f7AOOhnVi1cZOGixcLe+HJ/
bzGxJY4VBCdcT/6mW3b3I2vk4/3Pvz8j94ck6GkI4lQWdDUeK6Y3XzsavL1eHSy/pudneYat5QGN
Pd4POjgMTv1ecwC++arQG1xfCPhx0z7P+VdcsFeebCahywNSNHmMrPQ2/ZLWjrgPEHFML0U43YIw
tA9jAK1roZ4RXssCb6MKGXFvc793SmXrPmupFZdArd3SnOBDeGyuPfkcBoV6dpYQgcaVerh/zWqK
lObKJbK0/NcuLumWqoD9GDJ7q7pan+eKpW9vqgy0WVBwXk9rbLuGZTAN1ssSx/nfzNv2sXb45kcr
sbp1VyrOS5S42LmGf7MsgBhq91xc5/vxHqRad3FkeDbDuX8RBI1o/GvQ5CL4oNivr/ct0ce2wswQ
ImpRpkvYML3CCqi22OQvg1qwW7j39HI5JEPeX6owHK9pCZdYTdhVAmGQqE6c5Aqk78+HHE2grud0
KdakYTbLx20+ls2tZnaAqMstYrl+kogCKs8L5PZ+cc1B8k0bxmnIyvAJaQEaVSuPGkDza4N2vSa+
jRO9c7qDMWL5RUAlKSy5cRvW212JaInmPJAIUcBVmP7cc0v9Pz+6f42MukHRtfX54z82zn7U6O+m
TV1BbOP9mrK220Ga5/WZLfep8H4M9N68YMYr9sRkfhRJGG3nEA5IybtW+d+DaDEuUl5wSXzZOOzV
s37vxUsmqBlgBIdOuea01vJadv2aOaB8jAewBSrK5Ua7fvI8OZ8Vjd1D/SbnXpzuL10WxM9Zhtv1
frckLrs0/lmR91OolvZox/+O8XE8sZoFaw9Aw770OPN+nGLDIvmmVAykCCH+2lWUjeHapF2QcKWN
uEEkpnppCnMVJMq5pYW8kpKZ3kVU9+sSB+QjEbr+rKt8OEfxtA/9wd37vseXlq/jG/HWVddmh9Yf
PBAlFVsuIs6D19jXdsSvKAj1kHaHTcyGhDadmgOJqSkel8ZQkV1f9JlGMVCovEbfph58IsbPcUWR
pPeiwgKuCnvIrmU6Ynhxc0vssHsUor/1y/6fYyS8pijEa5ib2T63QMOZjtE83T+qAtpd7Yq3MiEE
NpZMu/oHM8iADc6zYW+0Rp+ZzXlcsSLSIUyPXfwaxMZNyR/OIm3EpGQ+Hmxlz/uOhOG8qFz33xVh
w7KnYVkD9C2iOgoPZ7PO/fwyuqr8uXwgOUhsE5ADZI9oWEAZirrVKBcHUttRcubJG7JCdGPom26s
aoCNKQNah8PKuLUK5Bbfo4lnH6N0oHWqwC0TGz2U/HxUDxNuCVZNvAm5QeHNLMxjDJTqU+q72Raf
wZOx7Mhm0Sef8gCPGrmoGe/74O+WXy0q8dDmjcaH+M+HxONE5BtKr+9f63M6hEp5dEYHc68fjSvE
jOm9iP0SfEKTXfTigrd9lPlaqPPkjzSOY2w7VV8Gx5wf+gLXKeEsahp1bW2Q46OrF3zP0i/su2Gr
1TNOx/tH/sK2zcsXFz/8aqozapB02+zaaiZWteya7w+d4OhoA7YqmgrbzQIPYKDKpHORddTiLLxr
LN5cOBybHP/qeTxLjkyew2TWm5mQ7kPVY2ghhoVzPORVKXyRXwUOi092UrpnVxZ7d07j9WAX9iVn
wUVXyhLAsOqWDcTGCW4Q+C956xgceLR6KKI54iYXRof7R3KKAJXfTx7DALepFBgSyhQxhvWJxAt0
zAZf2xn/A5i0EbCA7DmMZoZYC09gDUwt7uMAoS1WUtJlswLc5k2heK2dLj6Se4YANvgwjToVrqXW
aqcbopAJIPJ1NdbsBJarv2SO3IrBJWBpxM4ee9SmnbExjA4/Loh1itdH93tXDi+4wYKLXXEo+Xge
w44sOfZ8mEaK5ELZBdZVWZIg+RCQmzbVDdu5Pnq1dxJR/OIul+/9oeSaneKmP9rLl/oeDdl2oE/o
ELxhNgxPH2KGxwhtO9mZONnLjZrJGMjplJYJ4Y90kLtd8kB+yFuXlnWuOvkdQWGAem4qH0PJxCQH
p0RObGjR1bQQPkS6gNay0sX10C76thUHihZVYkXq4zATe0eDfAYraXDwGMpihap/Jd/YlBtbd1oa
a7rYglomXYbLynoeclfu/daRjL56lhhqRtMgrWgHq+SJ4m6Pio1Qb4Gg9YRMQiSHMsoWxyi2uyU2
Mnw3Zhp57w/CdF5I9Lh4zzKO24t07VpMFxHVvGOXf03DNP6StgOV9xnjbMRa7OJhXt2cVL8bVsvR
ulxKW2dIiXJIzb9RbKw7nvevUpxnWb6HWIMQ7LrkqH9DE+MJ5jbZA8MrGz3ty25sn5h/yR2R+2vX
qT9qtyo5ruOIKx1vMXP3TEddrAONZea7QPSYCGI2l4HyTwyZS8KPDeHQUaYBrdM8HEwrFR8fuuVs
rj52LF4GmD7BzGd7LCv1coLCtrS1lfxiEs46t2NcX6OIZI+s7elrad/miaxhnllQUulJfbGBdGyw
MKkl3m1sHK9BO77vebrafszmqXyAIAJ3bh5rtD80Com/ZDcLOrJqX/6Q2nF3rg6sy4hyFJJ+J/LG
CTEyVLFNxwrbU6a8W+p1v3IfkOaY14G/nxwi00MKR9L32ivH2/E2DPTde9Eha4un+72hwYN2zqXc
i4AoZMz1e84Gph/3y6Cfumgdzo0LCNkqXj8ujSk5JTVhR9eltPC+rqXmjP2OXcuHygtyZ/o0RrX6
4gTnoQeon3lttL6/de8PkKOaVWRmT7EPInEoRLfPTIqhx4wGtSID98Scm4PSxF8Pngl1pUvS57jZ
Vsuzm7Dn9gbb2pYEK8DQedU+LkK5Tub6olU4vvfViky1+iLttHozqpam2fyVHtnGaA5RI4rLXRVo
VC7/LrT+r8F55hOM8oBpcQ62hC+C36VU1yhEUTdejriS7kcj1yA281ruU+pnFr2o4VZ54CDwnajk
eJgYCJ28JnmviIafbQ5eIqsv92f0/oC95sHtS5x0KoyJV6Ml353494dECUrtsG6uGX0h/C1kBc69
5YEUl89MfflQwgvaTMvWoYsXkovv2P1DZLfA49A87odRlQyEMUTU7UNeqJWWLpWKHf6fTh8QwswV
ZX8CUzBjp84u+2NCY6Lpz+45BNLB3n2Cv5MG+qMd5oNS9n9I7v8mzfJEcsdDeQmB2gjz96B668a1
Z8ZElKY2ejJ6NLXaREAOl49wa/9RWDHK3vKl+3/0Qu0wgKKU9X/lhftHTVizf4AqGQ8t04gqirgB
Ya7rkuiMba15uj94JScBk+6izgzYLmLSPzmabo/GouTC8uSJqrp1A6qfs1SlKUesQs5Mg+Htgo6l
eGot462LiDXXS9yXOcKOrRwMi4m2aMIP/03YeS23jW1b9ItQhbCRXgmCmVS2bL+gLNlG3Mj56+8A
5HP6tk5V9wtbcjuIARsrzDmm+5Di69wy/ZCPecfmbLBb8uAiTK/aDJLwn/t4/fOSzDV1Tbc4e+nk
HQ7JT+AmVUcJpXQmoSAVJEtr2dbWTZ0zskXCVrgOS7shtHfTaE9HfPD9UyBrMAZqp+3NiQGDtOaj
qvXMcsccb5NjnEdgIqcYPA5a/nQBClMM9EHPumJgmVoY+u2fn8ISzPW3CY7Lj89OWhfsJFS2fp+O
eVcmLfZ2lkjzMg817YEstk4tbgyaWI8izvzSDoCSA2Z6d7O6hEiokCfDsZkuNexDBrmk3dWYLIHv
69XBUSrz2DWVdgUM1PuOcfjnn1f/O1eBFQo/r2OzleS2Da7u88+LhiscQLjC+cxL/UIcBVnU7nUY
deW2fjMO0rqrp5byJ5e/nLaafLUh4yqIkSlhlrFvnQRf4wYpo9coOK0Pjmpkpwh8wjr4NGlaN0T1
Wb4S59Yum+KEkwTp+r88lc9H2PJUgOM7KBbQBYjPwzM3MEpbCa0GtqeBHbIL4KVSRRu9/sNMwzsn
Lk9B0Pdv7Lsg22o46kKNyj9hOvqOCJCzXL7NuDFR1tIyJqmrHXE1WrfGmaybYmmMlIL0X35o41P4
AgevLnSNn9wQjP0wKn4aXTXaxLXWRo4P2HVvLXWLuRioEAMlW3Sw41UR8NAFmX795LD7FESssojh
RobilfQh1TPbMPb7JmiJ2yTWGck1/n2q/k7k+1FAYaGenjgIb2v333MHvC/j/KZbibUPMVSBj6+K
G3ecX8js02NadVTCXf9nEb0eOuoEaE5UGB5YYNJq8vHflemE0qI2H2P0IzhMljm/gbt3Zy6TYh2P
ya3Vgj0Cb+whopKwxAJxqu0DXpQSkwdR7sFYvreNJYgNXv40LG44Ry1No7HYpGA5XIxMHpAvgBxu
e6YzCY6YZdJwl7dCPogH7k4fZc6CcvlaAm7bTMs0QDQK2ygtBC/AmcI5HFq/m6GS7yr9rwI/1Iby
M8WF8VImWrYzhBFtZQayWUn65iElGOCQj7qPmNu6jAjCoTcGF6XMr0mdxE/wAsGvkmyz6CUmmgY/
GhKwsf/dB+WqfLCreN5qE4vuQjmvhwFC0M6TwoFy/5+pUu9KFgbaRK636LHGZcPEWB5urML9IWzI
lwnbMrqGIEnKHjgbSXcqlEjq8oIJ/E7TEEzZsh0wnsTE7vBaHwqnz08jkVxeNY/qVpW6fr8+GCGQ
ZwfL8l+/FOnJYgAwIIq0kfHx25xk7HeiSlQvYfqwzZr+F7XOeHUqoe2iEdttqvbzTaho2Zwo2oll
59i1+bkujODZNOfmoGBY56+Ytko8x09aPJEf22UdmTD+OoSMzIWdp4GbbRHAPLctxsL4uraU62gM
2Kf2p2FgOJRugVTchsrCd7NMIhxKgW1NXJQ/ZkgIoNSJjd7MhLeCA/KrOnVPQcK7r2jDXkdmuLMS
o9giYmPIu2j+oeazs4nt+7HMrAOJh8mhGlj7BEX8y5bjeFUnJqYzykktb40Pd1zcJ/2usSWd5Wj/
zkPTuRnjwuBdmtKgsJpDL5JLnKF2nsX31ZYXTLq8n9rphxNMmHci4nXXhdb6YEysTBGg3Gvm8KDi
iT92LVBpkpTsfR5nTDhJXwLFIptiz+UUvinJ+EJbHb8tAcFIoqZvjj1AoFIofIuZ43X519Z/d33Q
VZ7sXIT7j1YQ55NyZCR3NIgkuJUxxJQ5tcQtyErCbPuh+mZlEfQBDj+s+0p4svVQ3BXglTfpS9Va
zRU/IqmLtj7nZ4MuoGVP+NXWu18mf5o0PtdAsElAjIIBlxpDQWbf5ZNfNtUp1Mfy0rhBeIyUpRq3
lL0Z69nL8oz6wOYe7oY/MN7Hb3XSo+kuB9SQ6dsQOdauDIf0orgY0nvTdfdSa8Akznq3qzIuJXPQ
YGEhF5bSmOGgR0DIRz06TRbZYn5rZBYpE8Sj4uhBF7bOv3KzbXbrtMZG+XFqO403TkSvzOfRWqYS
FHgpn0dLEpY1mtFuMrPI11Qatqatg0MRY6oLoE8fpctg/aANpW/nxJxsGmxm22hAZz4xV/A0oQYo
cMOSkrMvp3NpvsVcMMhNyp0KthHidSGfaywiF2MOdnmZD18Stx99dX6UOWEcf/Xt61d2jwlYiOSE
xuirhiDNF0TdXBK8iaOsp6c+7ywC3OrmgPIr/5eS1lgxjH/rXYkHNQ2L9QrlGUCrT2sptBBFMTIs
9P/swu3we7/u59gFbVhEYy0zyn5jiEGD95+46lnth0tlYiLsUsIpxKB0p87K4zsd4b+K0575Subj
g8sOJPaUr+OIRI86pDsB2NuNy4x1fVh34Ypm1vusxVoYu+whoXq/UyWdrNKxXpMhTnzkrHsm89iY
F4ULL63x8HE7CkkbhvwwGzvLLeIDfWJBUtijVIPwmzG7YPfXbQ5FMJ9TbHRrX6v2xL9VjouBKn3B
Uh+woGTqNE5VcOZWR9RzlR0NFQKUE54NnDXwPZNT1+fmea1YcUwW54BEIHx0DFQMFaczCE/LQ7NI
tbQ8zAZjp6EsOk9nosh2aU6M/dg6BGx37PPVH+vnton68JrZ4YvSBXdQDZtzMXQYUZPmPlDm7x/v
xUw19BKO0i+4qWat4kX0DL8MhzURBMKbU9ocDiqlmDK3/YtliHhvpyRO5EM7pAB4Jt6Grn3/uGGy
7CQAShtNXH/lfOmhXzaOI4GPkNfmVK6704JWu4gJybWQ+EpNPrgsw1ifjsnzVAfDzRzET8OclMNc
V/rOVVhejmqgQukclbditLYyVuQNr/a4ZYL5w2Ay8IAxZb6zbBsjaGlph06z1sAYASlADqwNA2U3
FvbLMBjWH32AlunTE7P3a2KH6JCjDvw5CqhNk3f6sR00AhFMLJOsBe9WjcG0DCw4QvzK0YJNr+v5
YR1Q1brasdvD6RZm8Z0m2sIXusCLSuR9zPiN9omgK8T25JSus8bKbYKtUs/ahX79p56M8hkESuHD
VwLKKNsZYLj1Nau07GyZQ3Ze/4Eg7vODLQk6sMYxPZcZustKLdDcNeNzJsJLa8EbS1NMHLHTGGc4
o18qGRqwTdzX9dVdv+NN+FqiNDm7uC42tjJDH+QE9ZhFl6TgSBYoSVxvcuEuc9/4O8pzCilH+WIN
BLhO+hjtKrNTviBEFd4UVl8w/Mx+aWfO5DEogfsYUi+CFl6ne3HOLyOHcMjoiYNjhR4JZ4ypfuP4
+No4sf2Q0rw3pt5etG5oruJe1qxbitnUdoQoUdaw4fz5IRXpuvlbLpfSG6eeFcdvjUO104qKWSjM
DAAry2SxrK3pMi7qKcK6qIFKxq3rtwAvE6+f4nxfx/LE7s/6mY7RK0BdwD84Bf1JbUdMW4tMwhnt
y8RA96amjrEBmdHsPso0zOy04F7EEvdcNGF1Vrr/fLX+mp3gTe+1ji2fIdl4WTHEWN0KiDNn6ff4
8X9MXPqHYBFhyDnSDx9zUtFqCPvSHshloW81cBWxa1//mj407Rz/OTmTWDmnsErWWlSvgwf8Gvs6
MJ2TsuRtrrVvjtHrspIG1q/qikmykqrYClRcuzgtmr1hh9jneX03sJlZlfLo5eu9187T68cLQRv6
CE2NMQ43/g3AGm/oLCYpxvcwyIJzF9Unwyzt4Dx1eErm5RpOY2yFrErUvR6p+gsyKHcLFRrAqK60
93qX8foyXKg2LuPPA8bHj4pGlBX2HoCi71A/j6bspb/OX1dtL8Vlvv+4+c4TDop2MDDOdPkjw0QE
YrK7NoEuTq5OLpmdQp5gMOPJCgwSyhn1qE84dj60qebEB5I8P2Lx4hBp5nLWG0P7fa2trcUlDuiM
GNNld1UM49e1lPznFlN81lMut0GBQoOjwqS/Fwjc/6anHMH0xv2UU/hZoEB7t3rAvQXcq3KNV8DA
xzGZNH+scISs+8sYOsCkD8k5n+vmIq44rV6H3uQCmIOvtplA4sI5dly+g7cC0C5cwIZqRndStRm1
XbZYJTgXihoqFgofmsISai31QydPgC4ghgXjU9TZ0Rvoq0cj4oasiO6r0jvtaShm7CW1FVxCN6wZ
kxYP//x6mJ9bbl4PxxYmYy6HGg/x/99fDyQ6jZ5XYe9T2rGw6aDMrffnsAT2Ci7qm6JFqi9UVTkJ
K2PZlIDEZlTK3WTEjqzZVXZHEnl2h6guu+ME5G608CzX/7H+GoGunb+unCplFtv1xuiUNDZVXqNa
/J1yGG8cLMnXyIymbTLG2pZ5d++HGsi4eumUg9aklVs7zCHuCYeY9Wzbuy5OaBjHu4+LWMJJ9gaD
XY9saCMgt+TQggD6Say6Xa0VXoQ704uX3W5VFvKjk/nnl9NZPj7/v85iCssoQBU6VglCN8WnOivN
LdEKrWy9j3s7r1jGtaCklyBKiKBZlveVqCHqmS2BKHTyWHcgAeXh4Ldzlp/kSEsM5/sBpyfbOFcc
11k2+tnhUACf96HH0/cGuPziyqEamw3S/+AxbBZWQ0Rs0hc2RLizU4FAevkKEISFz7lJd7IaoyeR
m/6okogxxCSEOzaChlJ19zrilRYszt7s2RqC9HYPSBSqHTOYeNckpR/iNN+nra7eWfKhj231sYm6
A5Ge1m2QNJmKjg4geIxTo7w2TkR8olsBttUxu5IE1g6uJMGa5J28XdjONIEMEievtEjsqhaBYBND
+cnQ6ThFdV3VqUGgvOWLNB0bPJmxi3ZCGWR3Ju+Z5RzImTTBKL2uBWpuiEjvreKugUmrkSpVhc6t
xDf2L0ug9Xj4/++vqVuazsRHRX9KHf35+MgyM3WSwBk4kxftUO1Aa2lTrpyuWzDDjvWGPt48O7h1
SVtHGVoPFnKWgk0ni5ZjlLOoVE0xoPqPQdYY0y+zRCFvxw4WCZNgItZEvpsmQFCQanSoaa2nYaLW
zKykfbaGwUttm4hDcIz20J/tWBINiARIy0JBm5yDJwjagFG5Tf9YVYGKoC6GQNzNLDOT0dlb6rzw
aMcSvP8k9zkH+yXTTftfBsGa+flK4JWiMFYZiGnC5GD5NEa1TK2wFKGu61fEpYnCPyu7H2HmxL6m
WOJufVAhi90R6YGhmLlSrH6Leg2puZba1kENYtKiCz6rzXIkO7J9SFzQDLoKmT2P8m9Y4IBaCTs6
NpbtF03ZPURa+8TWI35Lc1LFOvicH6qQBfYT5yWCRGyHj7kYPNfs58NqlKhRKp4tpXhggE5MoGE3
D3rmYjnEqbsN1Vm7VokW3XRlfhisBkFo5eDIWSoUkeKetCb1sZARpIYcHlafTPd4X6H9StQf6wNZ
huKkRPr3wKymo2zKkShoFV4gwr69wbpj1Te6swGXdhryba247yQvDDd9qMv7ukyqTWj9/LgDxyPq
PqPvHmua1wLT0y5khnJaUherpIHKlB1Hp3YvjRlq27lU5uaG+yT1ViPFWhqGqbrsaoiDnfL6CN2a
D8FybQ1sJYKZ4Ke/VhOp5IVeu+7Cbm3Q1GFx/fhsxs3w2rZpuSXTpdsljp2+OLhfnIAmMFBi96rn
CNRBRqQQZbn+cQBIBjgmeoLVVFSDZ/h4CUMu5LhVrIsG6ATESAQSQtER0UmjegJvnB6sGoBdGYEX
z41c30YO6IdZV8x9oAfExXXUc7IMMHi41GVbDAAxGr094Fawi//dH+UNiOVSg+NEXeBlnT7v1lMI
/i2el+SRe0m2qZHDnlx2VHslbLVdPrDhoZb4GqGhcmqOUYe/kEkghdb6bSXKn/98/1hljp/OFyjJ
q9cIjjlT8L/fjifgcP3UIwOw1Q5xtN21F8vOv4149XareYgTPvf7SJJgtahuIrtUvRH68LYonaWB
Ly3r0kwDQ8/FsTPb9FZa2Cm3vCYDJLSN5M6BYYJNtN0LsyzuuVeWHlkc7MynXD2MiwQEx3XEjJHh
f0eEZCnjoyFzAOH0Gm0P5wcI24ub1tZ1lSk1NZMctIsZBnazx1/PYMloq/EA8ZSkb/nx8e7xFWwV
cHJ+aIvm3i3n69q/DbZ1rsypO/cumCy1ll/YS4jb4osOe9V4wT8FhETR4P+DzHjVTnFPu6wnIGMD
gk4AMFpeM6vlt0qBrtUqZeRN/Xzf6kbwb0ea+nm5ZbIRdG3bWHS9qvs/R1o7FVVG4YJyGUMiC05U
NesiPAWldVWbePYxIBCRhgWh3bhGUG2Zzedezvi0+lgOhgRG72M+uBcroFeLrAbERh0jkUxjYV+s
DuV7NIf7OjcTasqcILSOfhDnRialel7NjIprQqOvocLwjsTblAn3NrMDTFFxVPlrueAUs3PW1blE
yte8pk5xwu10WasPkuKeqjC4MQAwdgZaFpj5nbhfu7RucLvLHEBSNAnlWG4r5HZBkKgQmollJWBM
YFFCojDw+i2eAoZhaDsRE/Ges3RJEe8EUYbNyK7mY8mz9tY2osGBuK6gVfvCLyR3sBszztLqAVh4
87g+1CMKgCx4rSwj3dP+m0+1iIqT0lwciUWymyPrhTvDcG5sHStkKMk61pkC2y6pchPByheltRUu
FtXdaqAMdN8O9HLfWdWjEtCgkqGYPscm4Qc6EvEfVpbCMGlPY9oeVHsWzzG8DnYHyfg4MOjYrl8t
vIp/vr6dz8s69CPUDZaBkwvrK1XE369vm3OjlhDK/I9xTcNCihkxBsJAeygnkXyhgGJdOOuJHwFL
fyD9iP7DZdAunGggfbPWPlwrs4R5olBTcPXza1bK3Gd97c2MY8tht8QIs6iZfGGjK+sqPReJ4b7p
KmxEjI79jo6PiGlDdgdJtArha1JelBROkdloW2objoFWNnfwEvY5KqqLVghuJd0E754wur8elJkE
6LaDmK5Q3x+Rw07ato++IqvkA/Mxs43FuyXlr3qxJbbLg4Jom9l0ejchJFIXu2hSkx+8VvgONe1e
pt3whP9zAzzgzNOPQQO16AmS2ncgLSyW0eDBnlBgo1qB5Gw33RUHynmd/yGdh3U8S+1Q1+2xRfeL
cM+o75sZBiGOum0vZjqLglQKJZvbBzXPnX3bNv+2Gvyf5spFkSt0+OrWstKk8/z7u51WCqGSouGE
psP213konYy6adRjaEflHS1vvmtyo7wbTLgESVK/DOxVt3oihwgRk4uFM2UENLrl1lFhg28ARKnI
YPlQxGF/GpZCujRrsvsMkexcPC/+4t8+qFgpvlKkH5jkz36C4n/fZCZOSDsWyBx50EosuPh5kAEY
TFEkeL111TuPEAZyTTwxHaMDDxDyVD3ESAgv//G1toCwOAggnKkGozSh+nk2PGlpxG9bVGBVzIbj
n68b+/N14wpMFUwQTILfHIv70d9fybBoHBeO9eDBIi0OuCL2fTP3L0QvK49mqHpMgdMt+KJ4vwqa
k3oejr2NRIcpr+Gq8pmyIQDpDnR11jC5aRjLW9bkQS222CPbk6xhDK1frQ+iBlK4ZuI4OVz3MJjl
dX0oLffPV7GlQx1KZ+05TPbkuhyTzC4vZluIY9i7RK+OsrrXZNcdLTtaoioXTIkbO4epAu7ROIb7
YZlt1eiqtCTf6oyNdq3uNiStRF/MZZG8Hp9Kulk83ATJlQhlHG59OQlkssEAZc+kxbnxj7QcsbI4
dU3PtV5EAM9IK5/nxDex8QFFH9SdanakZjaJ6086nIrOaZhKOJNyV3TTAysW9xQHafkv79zyOf88
c+GeqVqq45g6kU7/2wroErRY2lF1fHiTeocAXpToRFoGxLk2XYa/eY5fIys5SLz3N8J7iLUMRzQX
mUt6veeYbfwkU4hGqhMziKgYIUVEKRzW22/iZqP3MWHC0/xNc8JDv/xh2bpvpZknD0Lw6jZzUz6P
XdvvgyJNjyAqf6ljAKKbedBugEKWcwHfBXn6bsCmvWGRRroRJQ9m3d+I3Yxo7ETEBC49sQF5tuuU
K0eE8VO7bUgzIUusj8CSdaCnIr185ZiBuWe1+dGsF8M2W2mIq4oklagJ7XNhZufGku69qKyIkO6u
vhX9j9RWzRe8EsN9b6vPnR0+aH1RvpSiIm0zyttTFtgB6oASAos0PxgJphMUHt117rNUfVlv8agR
Us+pMUSyG1xlimiOBWluMa7C1vGsIgUwOLUA87OQrB5ZPiF2vA+rjlFKXHD7XsYUBZmevlPVXsal
4NdGmz9LU1POVUlyd4BHweuKQJ77BfenCO5Dro3mwgqI8tKqyIGoppNP73YLjTaDE9MV7p06sjAR
WHm36eIwHW0l4vTHMpMvq/GQF+6eG6Tml0pU7Z00y8AC2Pq2c0PzmYLO3MSxW3wPLOdp1q3mt1Hc
savWptp+W2KOSATGnxf0cXXgzt0cioIrx12Xe5Pu3APwI0Q4y+/XUV8u6KEBB7K00ut4U5RRyVoB
s8oB8/MBeK7mw0E3gELY6t3oqHCXICis6ssyluPFnJmYjuK9Qk3nbCKBSHYRV6i8C5eC0/EwQ/dT
koaxMEe5Vdo3jckzvZvanLTlhrd+y4t8zpSMDcnykq+/RK7e1m6V+OTaVfWUx83zat6xGYltyybH
StkQ7Jho9rQR46QdNJ3hD6LC9rFOHFK+MueXO4vgzKztzwNX9g/U/OdB7xtuCBTVacYFVNgsa3Mt
vdpxy7O2eRXcokEyvvwoVkloSN5GNqWlDG5/PaRK9DwVSbMNHBwpH40XTkZCqMmh+OO5Ir3s+DHC
zhMHbaQYSL/KGst3BUr+nHxnwJ1D8mhP7jlJh/I1VixCGxSGILiige+yOEkWB4QDD3AK+iHYhU0M
F9qqxKtCdnqc28adKOgoWKaHQGzrfi9ECXaKvcUbnnomzusxmOj1l7lz3Ie1/HSdMfNA8QSXNCOT
mGsI41Vh3a3O2lEa924bnAlLgONRudFTpNBsG12hUzTET0ErjFdtHBBCW3/M5JZah3frCIGAOsRo
djEdtCpR6JSjCtKZKe9F3iQHNFN06wMK2IZM57twjHFZzOJJQQHwBTPW3Ur2qKQB0Hqajc2qo2Bm
bN1MG7RRO1eInJOwJ/eiLL7IJSw7S6tvSdVF2wLcHXYkTCJRFJd/PMkZCKI924+E2KaZSRHNQUyc
ipImxhMB9QZac4Jx1Ok4O2b3jtv8J6sH+yv+2RCaj62c2fjLC+GiMH1HOhjwLOljSozVeXLb53Ve
t368dCVSztmYsTgrgIsxmk0ftG+4MgFOrZ7rSCGokXmGZ2lc/u2Mr3r9Kp2No2mT6dTHUBVtnY+F
7JMx2JlpRb0XDoRWFiQvOyR2EDY1fa+NhBAbwb6kC0lRJc9O+RLwP4fGdk85YTfkO1faBYqMeqmC
6uljq5hwlz0yajhPixMF4F7pxb3V7sl+i8+tI78VSdqdqi6FMEd0wcugt++wxRo/iwMyzldxENY7
zCRX7sbDZSIczYUVcVbKhOoJFFce5sOzIvhMYpAmYgC/0FZACf3JnBzsvnRmxswZLrVltNkloeY1
wsQ2BQNkZ9caWhiIC36qIi1Yi7mUS4cdfOkbtfw+CCXw1LlLrjX82LuxZVJc2vJkz439vGR2jpOD
RHrsSn9V0OdWQvYz02OP3th4DXoCExaj64UMSDQ/pu1smmTXhsqL9rEJolt97xn/n+Frc7iWJjSe
UXeovsNb0mghedqYWEk6qkGzQtxwEuOXSIEKWjkHV1ioiJoWOIA1VuFhHaxTlZbcupUX2IDUWkxu
r5mRJScFG7pumMmDhGlVTnZz/pCJMe94D8cBvfTy9wy8RWcWohiF3TYkzGGOty5kN6vRrZ/O2L+O
CfR6VDH3c94nD3HnnDkSsEF0fBBPSjaEp3CQrx8jfgwfG9Wh5FmhOFkBqz686gJybZzK91ntWLy4
tA7CffqwDyvFRbKnz5t5uFJrtrdadx97I7us/3xMEalUuvbnk41M8LYePqkxhSzsYJEvIush0n7D
5mbaKlSAZerytpfZBO1bjl8CtRPPifvbVGaU9ctiQ4m1jOE4QUoOmS8XSrWCOT07z+VozSM/CQQZ
MziZcIcD/2W95BiplxXPudU6Z8cJPTmXF7XQ4e6O8btMSmWHqP6mId45BOxYiMHqj5pOBn1S275o
MUQtaVk53WIfChImQD+OZvO7S2WynZX62wAePHUTQQy8StvttNPGTOdfTFg2pCyyvjWHjdKq+gb9
E5aBpvMBFcwINiMQN2N+IRiZPadma/4kF5HmUMe7yUAJpQfkkDqhluLX06It+H57S8gIABaa29i8
4s3Zl92QHFRXRzjcRCi+wLjtK80ieT4szgnhgS003a0pFKiUtmeI4MvcV8MGX5C7UX7WKfy0lNJ7
N8YEekXpj0wWd/kgfykdS8r6BymP93mswxgn5A5fqVKKO+Q6lVL9sJBdq+Xwq7Rz5KTpPSmSZ9fe
06wfO5hULnyVzoqehTOZRLW3b3MawlOaKbT0NnuW+QxOW4MpPjCDyyskn5rcyoaJLufbaSE9T9Wj
xYrbtfYY5y5KGL3lwcQH1GTSj6Ei73DyF6PN7WC4jRqEArvGVFxnAirkz4Amy4MSzDp7caI58yLk
KrKd0iM4VbNpN9lojnP2maIxTzKowy3cwMhzBOzdXjBTlbn6BLRXdiL0dbbde2QwP8dGP6JfBG43
m/1jls0P2lwB34su8Th9U3Ky7/Jwn1gE7xA+vI340MxpC5uz7e4jOFTKqH4Z++JuxPiGGfTo9i5I
FQihDMpQ6nUXENDPRpseQ1U7Wan9bTKImaP4uASB6ZHCiLKawg2IhPsLAIHHWUUX1HFvSgwIRXXO
X9Vm3wUQVd5NxQvKJkVxyisWzDpSBq+OBnVTVeLQD/nryNOcFPdiq9XPGSOsy1xjg5hF9cs++lJp
RbUTIj3MSB08Y2pCb8pt3hZMqGrWETtnl1ihpwcQJK+J0d6qJHSezUj+qPOMzN4WTYnLcGkTNfIH
05UHA4GDmAIvyfRD0xZHtci3wzKKs5jM1cYcbmyLXsIhrqrM3G0pRXop7w1RPtkB1raO28kcuc+i
6OvNcTRxQznilsxxBasTYbZBqicbaCyVKDb3EAuJFZ/KcJvN2g8HFFIrhoroDgi3DNNCaKIqxy0Z
bH1nYQrr+PQN2kOf6z/hbb1mOCzMR53ByQYTEV5gzLBe2gOHV0A8Iy3EXIdEoVmc9+V16CUJaEY9
opvDKa6rZeprcV0emrC9RIoy7QtFJcnCzQ+li0EL9QmnGeLJ8lYZKZdS+QWc20OXJ+86wRFIMppy
k0znVMEUzqHAZCMCV15Rs4xd/1I25KSZuvWWJCpGXPUMNIeUIss4sTUbJJq7ObgZCTnKNkFxaETL
O1t0vP/T4Hhlq9+jm34kcPMbDKd0MyckR4FV56MAQK2ZtthLbk2G3ZKxVbwDK+nlFmvRIRjPga2z
sXFHdedG8eRrwwyCvR9eYGyobEziX3Gk7LXa2mhlcAzD8djaVs5GP203y5O0kgmLoolfPUytlvfB
8m1W1+V0GUY12tRmpaO0Ty4R85Xls1AToGZHNxi9OTPOskZgplfpm10lr30pdxoack9jvu5nRXKf
ZlN06Kzy2Uhj7HmAjnm6/tQtEpVYwfMJLkRRDZ5wBITOVA51lfw2I/crSjJi50jyiVKwslJLthnB
QNJCBFwY5PMJ93drzroXIoGCk0UapZuUT/x33qczSOwsHZ5n7N2ZySxl5uydI3S3CAAu0sxIY5p2
FSvobUbFQhVB0EAg5+Ost16AegEEWXFyCrD0AWk7hM+5pAVnT+pQ7CO9jk4tv1c1MwJFQtvxEjld
+ogvpoTFG4D7G552v4QztcUVb3tVVL4UMwGfMh+8MEeJ4Zrvukh134wBnkmZKCftvarRaLamTRCJ
RmJKRxu/MQKUJqLCjWHU5rOiupTjNFCHIsgIiTmpoNnIO1xWX8xJi2CQfIBj4zob8as1ERFNBZof
eivu9l2ljVu0gNGJAA8ze8YFlr9YyvScRJws2ONib6QgMmCv77nxH00tfW/cYbpm0/ALB3i1bbF8
e7HGb+xZlIsIgGqp5ZY/mNZ2mtz6hBUOO2PbQ8M2rY6NG6stWpWF8s2hENEs2JbOYjxDfuboJDoG
WnxWY+ipQW5Unu4SWWW0ZESPPBkpOPyZhOcbi5CWGrm5T7rknRDVby2IJU7oDIJKR9Idb5XnqC1R
PEEvTuhkp42aFIcxVmyMmZrnMgxfunbGgWrbMJzNap9SE88VFK5QA0An0bKBkFP3VpRmZ3Q9W1dL
mwPwaCRWaGqcJi2vKLnxd6pvESAyfNSFx6jot2mG77OreJPonoeKFDNFggga6eSilymzPScfH2Wj
P4sMyVgroj2COpRfunxkRUIQfBCSAyqMI93Z5CVDpv/Q6UQcPVFeBotDGBvFSXeC/NRAsfLAwmPQ
y83v8dRKn2TVhHiw8KEZRfiKnZhZSEk0hJXMO6uovkt+mB3YsDecwX7Nj7+dGd+Cp4M1ok+4TaIL
6/23qAVMk45PXYBrrS/HcptPhFXJ8SttY3Gp8ohX3n12ofvcqCrs7cJqHXB0gWHUFEj/5GsaaUkn
nH8d5tx57HuSTWpNJIxEotETPJubvjykKKq3s8pVwenoXt3SiU59FV3W72ZMOWBvCbogBPCg8rEN
ab/RaFKNWLmmH4KhxznCa+raHED0O37Lh/tIej3J1jixJGpjx26ueWABKuKoh6yibocSodlYam/9
wi7sIO5oA/yetsMs2kXW99bM3lp3OLtqKf0ssne4kvWqeJ+XrAmsWelGuAt3RFnUXbq7GVP1MIXD
YZCkYrGHPgg3xyNv0gtp0ox3ldo01zpqnlcAGgD7eJ/nir4zFm/CPJc+/A0vCkrzhdZPu4r/Y+s8
lhtXsi36RYiAN1Ma0FOkvDRBSGXgbcIk8PVvAXX71Y2OnqAII6okEYnMc/Zeu41YlxmJ/dK1Y31p
3BwJ6Xy2sQT1gLDLVzZAvZcUJiSrPcM4hi6Qe8DPZLnqwTEM+vpVSbSGjIgw3oUwBd+bRlljnrK+
8EoxrGHEOXuTSqws855VM58orPB3keXjo0kS5DE2i3S7HJ+6G/VA+QkCOPdtrDXYluQvF0vyaQiU
lhoZoW1WRsE9s/X2ZIB+5IEYeDPUjwwpUzDJa+zqBemwuNm1eEU52r+1oN8PqZcPm2iq+jeT/MVN
x9PlUM5nc1E/NYPi3Nq6NZ+FIApjPjxh0D/rDs+s5Yuw0xNuQsttM9pNBJ5hIIiA3IcrYPpNj0X8
jpYlui/Hp+RL0SdKoP9/BKHgg9t24Pz1IKUy4GoMA1UOkSPSAOUb4RxNxsZus9+9EUnci+KfQ7pe
Pzgw7s5/LpiPxzQ23Clzrn8PKeVKxm15UmioMgvuPuAcGGswmCXZZhnJP6rT8N8fYaJhKWV1r9GI
UItvHaf3BmF3TLqdW4Aemc1SDF7fhROeM9hzr2qLDwMajEnzKpheNaU6LRcoskvXLRhu3UjnmCNV
RcNE27LvVXGLeoXsRj10PkvP2oG46nZjmausAjA0dcNkXSZazW8omPBa5G+1JvorvFi8gF6mvjnw
C3cUeTykxPAarUqL96CncHdObeWzimlZPyLxsgoo8G6Tts+esI1bqGa7LlCHC59w+HTGeIo8T/1k
NDSo9zX2Ecqn9qx7Ovk0HNdLKgwTDGaiT7X82WuVB95asEhPgZAEIl/LKp4+pqR5FqR/UYT2/CQy
vBAsy8hNHqZf4dibK7Ny22c1LtNtqzfolN2hh6fUh0wUm/Uwd3cNhbpNwhhJGSNvL3QtFR/+nnd1
rQx2ZJcMN6eMcdA0bnNIKbiezQIoVZJP9U+R2LRnDeW33jrXWtUJVVJHax0MVFraLGio3SBlyrTW
e7Iau9toNeFJFa77nePB/4obhbKk2hGJKt3hMJSWc84iKf1Sc+O7pZB70NmN/iAjj4APo6tXqICK
d5k5BL/1o7Ur26p877T6ydLFZ9N1+8rptOdJ1Yh6qkeyZ8T8O20L+FINqV3LWYKhfFMDqVmNKRE5
Xt9t3D7ynnjES5D4MUm1amuC2qqavRgnYt+wYu1sqPp+V1f+OJTBG6u72mm/G1E78xBqnGLmkjcj
xaK3nEAaDSJVs15Yr1mbIpxuOujPXa/17kufNjfOa9+pQh61UsfNvaFIfaSgI7dFY7WfhYZja76C
YpizTi3NuAwoqUBGTJOfvgZhm9/H0RYQEbJjalLownjE0g9HfUoc1L2EqHVT6DRe8mncAYdVbiJt
A3y65aspbeOh9cckbyLWlEm1n8zmWR9yb7x2Vpj5Fd4OwrRdZZdbDFX0WM+orBWmCq7GT8IuGQsA
WYaZVqbgEN0V6fS+nChoaY+jAU4KtN9ZmTeA55XTsmn50AliBNx5bpn3RAq1AEkZu4e5qT+nkf3Z
LO19JcZjs6JDlx4NOBvLJUvz/+91y7GuzU+Ys/PXBrohXI4Jc3bwJbJsSFjmbD2SJKl2x7ThipLe
kKfWB+Qy+s/WKB77Qq2/3an8qbhWcx2xxW/SYNw0ZqUwk6DMwae2Pw87FnwI5+fXcWn3PMfml1WS
IcFLQiLJ6gLF9nLQMAzqyjLb94mDknJQbaSuFarX5WWTRsY5Mj+tGj9T1KHznMMHnGyob247N7j1
5nc9H5o8C6BWlRqPo6tHp+WK5VqscOmuYG1Bzg3Z5duyZVmKevkKaQt0fNzom1JTYEpqpn6seKJe
ZSmKTaU10WfPX1pnsvLLKPHiOOHwSlmF3kdeMZKqiHLNXkdTCTboXfGmh+VStHJXQp/a96njc27H
VnMBzOdsDAOtTm9RLcwR0rwXvHXKA+mHhE63EprngRpCF5S2cHuFTMLnKqRLtlwCr+OcObHxBoTX
3dIXxPOd9+rDWDViPb8RNrDglajdkyoc86VHz3pIMWX4beIUX9UZZGr7lVlR7Ae45A9ioJrbR8UF
oEf7JYvCWBuTCxxTQQZgCRXG0JybXUt+KyCoxrVjtnKbIkLZjqLkFzxvOgrBaeYZD0alGo9x7ch9
+BWocQ+/kQ9NIZTymdp0+dwaMG4862nZkSIHYBs1n26l1YcxsyNECUl8En1ZAqmZXy4bOxHxqaq1
lSVtejOhll2WTesG/7xadk3h7czCS4+k9OkD8KyR55pBHyNxOm9FBEb/wiLCW5dh7fpKkRZrcBQG
cwwFWwlT6A/WAiUxa67xoMxrHXSYd7oKRKGrEpYgxZOjqpH5DKMguzn1loUqN0hLOxVHYiYOoRDa
bdkMSYBVVZNEJHqpjuc1i6NzUVM36/GOmpb3NeWWelw2dE6p+Mwbw5JTvloOto4rfazOT38vWV4t
1y1fQbTJfy5e9v/r9LK7bDrqiNtKB3TT11N5Y/kMH7CN/VIE5S0YZOKxjiVZrA4RU8EbK2/LmdpD
aaxZ3XnZW44vX99h4V7ZOiTkZTcBU3ezO4pWWdy8LIf+fkGWoPatW2zWyzHFkE+QbfCzug2/cLW5
TSWF5zwytioexEPjUQlSwv4ljyn+97L/2aVO/W525spTyEEzPO+lanGlVsx8FKwT17BWjQ3WmRGC
o/Gz6QXKLnf8EkhbsDxZNcJv83uYCGnHeayfsjQLnuQgDEzJM60UF+dTZvY80gXSLZYyXkuWR13r
9ROrj45yGR69ZZco1UcPAD22HZ1SL4ljT7boT1FAE1TGGUl8prLTm045A4D8OYQ6UcBl8sOjCUpe
rMKidkKLIRAio/qKmz2I2+QRujfNFNbPL4WTfcQVlUpJqoaJ8XRH8mO3i8sp/wBtTuh9mn21Vqtu
MaaGaM5V1m25Hr0E5XBV6Up/ObrAE2xELPZwqd+UgjBAgiW+iGLSnlKhP7bNyHyVcGxynT61pLY/
40Ar4YphBKrKqgXgqvTPloxyXzXgHiw4nKm2gmMj5h95UNVNk/HwXKwoM2s6r8zqtOylKkRDi7I7
HmrxuBxCgTEBzqsf6p6KAdWy8j6MdnGHX6f57tAY68gg3LHw8gP5AJEfG2htiV6em4HzS+psSJvN
2j0BkvrZjUX4o3Oq94Ye93PGmmk/ao6z05I4e/Hy6WW5wJ2dfzE5NU8j98nBy4xwN1aA+9zcu0ip
hz+SxhYrykbuPdQx/vbNCA4Zu+d7Z1BBmr+JndZ8vC0fZxrA8Myyb6PQkeoZyB+UISjv2KeytciS
9MWpcU4kVXdaNpFujL7WZh+FlOBw5LyYaajx4VvPFFxSluZtHYJ0kCXhXRTx+MJzLX3yMoHO26sI
rBkBcenPidIN8/1ZcPuPRChE87Cf8lgSslZexmjg05CE8c+OdK9Rn4BPukgLIk3f5ZjmX4YSM7pH
iSwFf0M9inWj4f2AHcRjSiAGFKZ9irF7M2XIMa1M7Udkg84mV1z1Y+J6P1JNOU6QGZ7J68oupT3x
2Z2PsyJ98lAjjJNWPeQFVIJlI8PYXsXZ6Pko44B7tSSf23E7PiwbrAUlfbRYgaEOQd90iTOzBu+x
LgEh9wWSy+yzry3vDkEc0E3u/E71FgzLvKFBPvgAupPN32Pwuo5IN5+zIKUDVJKqWNmyOwRAeuH6
scDTUSo4aeH4Hp1+RZfYxImnRN+sPFOY2DWqiVnSMIkVohK7t5ruvRFqRGgrqEIk8MwDjDy99C2r
/j76wSNDUE4dxXV5pc2v4ASH2L+ktiGX7jF0Wnn12kReA1oW12U3hvxMuYKgAzNiqY2r88GiJ/Ag
SNt8sLHvbsa+z/h7sLsck43ym/zI/BhT0rIKzYDegW7PkcK6YCw5EiYb3HOjsQ90VsmJHwjpKRW3
u5Sg5/ap2Xiz0rM6hBNUyDFKtaOHqfygOENyVruOHhY2RUrVERiLinWqoicGM70puVdFaW0Gs/3h
pWF+bUb5K0uS+IXiGGugogWBONXfGgyBdcdsqOm0K0GSZE5ZLu9eTgG1fstcG3UIHjSCN7AhmalY
q4FpbjLZXfQ+U/ZINotLVw3/3jT19Nnjlao1rcl2ilk7WP1cfSXGsJGrzLDqy5+XI2FVZ9iSVady
Ai//E6gA68R//iRyhb9Wb8lHNR1gKqnub2UqixzXR4Dgpm+mXRGZJWU8oJAtBb6W+IutThEIFh8b
Bf33EQctSY402zfLieVYy0KU3/J8ermwDVWC5Zb9wMjqArmkuCPCkfsqLPSLDniNPqQh+dxL/bIc
s9G0/vNqPjZkwiPwj9TOaVRMxpf54N9rStZyaqOpx79v8Odd5svwdMqjltOM+fuly9llk47whb0e
Afd/fe3fN6BxO6wCGXfYwvlf/a/rdEDGxFAhmp5/oOUy1ZhgSMsWxlBRjn9+FjRZwwrPgFxbtfB8
U9TmpW3n0SOOHqxQGY457RIwZcpgnJwAsVXI0nevGYG9LWQ3QC8x20OjU8ynjYVkfrLTowwFBCYi
oHYxqvhpmt1yJWNNoDjIVFPCfserE5XUNxfGXn3PVe+785S33oyRMiQZOnpZJYHfdIBDMQdBwpPx
cQq0QFsN8C5o4+TxjpthZBFtjds8+NWPqv6gQka5LxuTVJa27uqzXVs0d+ZQqbB/pAFXgNHyXhtX
7R49px3g1LcXLRl+WDL5VMBy7SvL1m5pAwzMhHyv5YZ9cjoT7THOWt9Izox18XvXVe5Rz81k445p
vTU9gomjotuAJ0FKIa0jAVjNltHOWGu6yB5m909TRRZrk97h+/V3tIr1GlOkziy8s6950T0HYIW7
TjNfMyKpKIm12puTvCSgOmANIU5CplkRl3BgYY9hjYxDZJxX3VRJ9JrCEq6wS6g28inEtmLlCO5f
cNwURep1boz9oz2CZ6gz6iSp7irPDhY1kmVMsfHqKnwJETgf0dXYrJU5WzVlci3q4j2e9xpitu8Z
EeHLuS52kedJa64jSPImhDH90g2DrPJlV1+2KSPvcdn8ax96EIP9fKaPu/r4d9d2Egd+53wmMGW+
MfCTrXvSlh+xY0ePFfR1ii3ihrksesyINzqzvP1zbrkqajaTC2k2QO/2ZxMGOnm+HeDFv8eWV4hC
h3PRDP867nWjc3WWjRKAjC/1hhbEf94plmHOzMwCnArKky5sWN/DHuVJPBQaeAG1PBVvBpiF7fLJ
6+s6BvWHGTSXD2iUgq9IvE2G2TMPoXw+GY61sWAWzgjokmBstBIVxoJVaFSPMVXRwyiTX4aDlwt8
5T3AwXlPZKj6lZ35AZOsVSjG8U5rb6Ru2UU7yADpKh/GnXCrAgk79ySmgBnH3Lu3fIzdS1UBuema
/FSXxcMUB+XZiZvyrCUS0pSBitcpyzbbLAfVUf3ntJ0lmHOVKLIOog22y9m/m+Vt0O0nGM2eVWjO
4BZAuvDE2xGjEQN5jKYPBAesRx1qGTbuDUKSXHQeHE8Smr5KgLwemgMKRKLsz4mJRivUXnIINzvM
FzzDynbd6hmxPDXdX30gJ1atsgFsMY0Jr6ino0OTD0rUrdPJ4ib2nUyKUBvfJMU4/KCDQROqGN/6
ZDdj1191B9bXiBgZriFXYUOyd6jF5Tafd+PQK9da2g9wyoNvLdWF7wWKeFUkxcfW9VnkyYv4loYq
3yXt7ZM14BbIHc1+b20jxN9YKWcPS+CLaTWbAoHKnopJtUOc6+0DL5GrsnWNiF6WK/ZD6aAwSXvi
H5PRYIal0YCYN3kdbkWKwTxolH8OuYMGq6E4e1ZeETE9BdG1noanFtXHoYPgj/TL8wp6/6Cr1hlr
awQaXPN3k9Vps00TPjmVVWtHJ1BxfXnLVpU5gb3L4WXBuWwsjSkmIG4a6QbQeQvu7s5IO/0t1OsK
CWqekRyWNG90uJbDwPeYM4CEiGcfdGwrto+jED3VvItEk+zU2Rtt0S2lDSFu/3W8yE0bBtW/Lk9R
nFAubY5Fkk0ndLnTaXnljRFU5S5D6zSSYYqp88/xITHkafKVKla+KUeuJv4evwAzfmOTQW2Tp692
j1cvqlxjmyRJwIMj2etul7yJbHhPhBoTmTO1F8bBFmYVv/jlFdm8krqypKTQd+Upl6RsA4ShMWco
x1aPVVQrkFHMqEYRPzDwm8yPqPGNPSZ/l05s6HEsKiN0y/zlkkjNTlqu4i9eXk6JfcWnkTNc7Eem
HpQ2S22vAHVZJRojeV/1J5JgOqJpx4NQKkkwvZ096M3ATcRqB+7wVxATdZZ54lkOuIkhEtLdpyx+
zO3cZ0KnHSDgy3OvVvK8vFo2ct79c6wcYJ8GuNLxUFAUIuDGO7O2/2djgKw5E+B6oJWa+XVfE9GV
FcApVsIOnFuU1O4Ni3xwIInodzLvLceLHPeTRvRykPBoHeFsECxzUZ3J23Zdiua+LoM9M19AOzmd
ATVthiM0DBBYcmUQfXErqu53VGvWSZr8ko1m8mAQj8/1mLsnPCIfTAVJUjJY63/htksPiaW/D7HM
zpbVKtR8Rz5OXn/IUdfXqqIemizepSWSY0roxxKzyrEygzeMrfhOXEPbxsKl9zzYJZ7Qjga81+JE
Bd+oIWVfzezOwqRZ2TQFOo8Yb6YCf+IQEU+ghU9Ro8pDrlDpS/Rx7+irkgCHTRJp8drq9O+hT56I
qsQ1RkrLJJSDIcpqbVbqmc8F+TD6NXd5tuVXjx43kh4+ir3aIMkBcOpPtruNQeLeJgPEvqbMLmJ5
VXJSPpvA09ejrWtI9r5L5oGtBAOOne1UQIxO+sGHjhPAtY02esoEoXAPY9qIjSyfhwpsxWQLbCRW
+CttyvYAMJ5keNGJVRtCfdIleCMcdmQyF1/wuDcjKvyR+ykJHfKrI/tZDaWz7cJh13k6ywIdxFk+
eIdo4KmtwLFah0yIx5Ta80ATxZXua2aVYq3m+c2JkI+osbDXRpzEG8HsaJUhbthivj1PCQAWz014
JAbeCTcoJT5tIJwYvA65rNPGi4uLSAxrpZevoL8GXwfDkhcUX5Mc7rJdae/Ycmm9N8lHF9vhGo7N
Y4lOecOGn9GC2y97ZReOob0lZ8J6LbDuqnMNHBX3JQ/xUMuwA3ZqblMDS54Lje5aau+uaIu3iq4j
M7WcXNt5tx2NxxZt/CX6ia9FJ9QXPjQp6BgbniQ2lmEYtnHtdW+JgE5J23Od54gic0eV9IvVi+UV
4aGCW2BAkrUnCgay0JkqN2G7DyPHXiWCqWvlrjvCiLYesd2AkFydxgIK14zSzFgAdPAcvcXmEK8b
DXFcNphQNgqkro7mPmZxd1YTqv99k2/ammW9S6JN14oXIyzrdZ1KDJQpvQA6XmhZaUWctAC0DpCv
PBbZsY7Mn04I8YopeUGtsVRY07U7EQE56X5RAj/IcjWGUr0QvP5bpUmzKmn/Q8+XW6FR1cF6iO+Y
RnGMKxU5X0qCNTo/ldhAopxpNtnVQM1iQPVdlcjwVXN8bqXRkJpUrUxImDaTWWxDFUztComXVw6v
TeQpGxkk+zEylGtiUHmzVjMcp3ZGaKsAUjuXB3KsCFSovZIgLw7vjespvoF8EI85T6TO6PdGSy5v
5oJDRtZQPvL/iL2ncvRIV6/7kXRm1kOOiyYsEXs9nJqH0cYiCWxP0mY4aL1HnLQZPVEmo/dL/nuE
FKbHID0qdCEx4marxGw/Z/IA6cNXe7Ktk4LTf0C0dy6KORVkQJdSoQgMLLkHRtuRe6wEGyaCzyx/
r4E1Jodx6Lpzp9bjMSByU5QFK/DErc9YV3D7Jt4BNPEXtOPs5soZBoDIMYlZ6UM9BDQZdIWfqU6/
s0ztu6C5cvEGfqAJ+Jefmn32zMw2VpFxebAB8dlHtVBOOMSuE4PxQ0wbMMhWXkc1tVWy8p4lTfFA
F3CtS2tb0Ih4yGBuE6VIhFtAl62oWtIFZWdt3JYZXtPqE/Df5It2YXuxail8UyFiLI3Gl9amqmPk
BLfIJ4OPxSzYHM9xXk5nmURNR9n0P/vLq35KlQ1RKcqfE4OCfrk1khrHf6ttCD4AxziJg2bEO9EQ
ZIX2A8yDIPsC4e01YKg4u7DXbEpdR6WzsUh55k6jhHPIEQugu4VXmPYUjGmH6qH2PKJTrjo3XjHG
5xm4qa430Y9mDtnzKu15nvXbkYcR0Us11igaq7jQ/TL25gaNjVgJ44JwfJeE66NpV/7iKCga90ct
QOva5G+sgipd28gbN1kVKIwBQbBuyxERxjDXx1LY5GVDonEA0qspkuJS4G+7eXpmbILZtqeEjQNE
M7uViJyQUwhxnbTpoYkbaxXKJoWnpJhn3QWEoYSUeRswETFjoGpD12J435FfhY1H41Yn+KZXuT/o
UyFM7+iUoePemVG797SxumS98xADcMKohSxL5NzJ9exiDRyteQgScRm5ap/O2o48iw1cFf2mYtyf
qIMjTRc45vFmaSLzGCJDBl+UkZkJkxQTpm931rtAO4i2piuxcCLz6egg/KnVyKnvt03NGgFgRH0m
D6Y+k2f9A9MUOgkjZK0Wmc8R8P4drSQUoDxN6evZDCaMISnybYV50IQIqM2PitQIzmT87NGj50rx
Awq2SoqXXW7HEB0odXKEvt0lDY3xWHqfFa1GnwoFv7IM02rNcunYKdXPIMgd1iReS3fL866TVfzq
tOEyUti/U61HxIm4CcsiTNk8kNln21qPRNolxHy6/GmMxnhkUGvWRaBl+8iZrLvBui307FtsVXcz
ajSMgbqyLxxkPJWWUW9XYZiMAvDlvGc3Q/3QythBMsJd0ISY8XtFoAuPHNRLNQn2jmN+wl5nOZRF
u1ofH7oyM0gwZ9M0vXFRmqpad5qXb7EO/XPCptVGT2C+ZjQrP3CY5S4X//3a5ZVRU0hNDBgD/+tL
I4A0CNeLctN1lnHBz4Q69u83dnr9Wtst0Jj5i//1LbnbdbIT7I2ow19xUQxbJgzbEO7aF5kI6UpH
oPHeeiU1N9iKVCt6dy31wXzE4AhQJTLzm97rrd9NKvWVcFJ2xNXOsizxgiRenlTS7DKO4vN5I7/d
ZbzLqemM6ioo6PXhk7iiB2LyoUXNQ8Rt0JpqdKzN3OOvn+UfeWEi/EaDeNLrhAJW79Aw8DUrmp5G
NaM60w7Wsa7UEy4476EaVP2ZJq2KULZRjstuBcp6gwMy2i27ta0A7mhwtaEdkHt1FnyGmEfPdpP/
oj8/PFOF1x+tfFdGj2PqZs/DvKns9LcrlP68HBKG2m4BQWe+Y4X3unUuuS1ySnz9byNKDh1wmnVW
h9mqan8S00NLrZp9BXEBvLEd1I3StTdRD84RvPbaALB0VxIcTWWHHa3gAWbXIr8ll2Tqio3rxXIH
jta9R6Hp+HWhzDw6LFIR0E7YTd+gTj2gRFW/K3smZ32zmxOVwlr/HLSmZJ3ObTO05jWrWj9z+uhI
UAde37za5b2PUfjgCvvLxS64sp3w1QmYU0I/RM4Y0J5GK1lXEJhzx/qA1b2OGndv6FH3kIXt8DJb
oDuHJib6/miXOdN+6lK4QuWgb+oK80AzMPUPmPS+wR++mWTxXTQdGXp5Kcz8kU7RQ941OznVrJv7
fdLVmwSHUpkS66dFb7YIPjWNGZBWKoey9NaDGK6pstUSBw3zmIpVgzckN0ofV+8tITOFTvC9Nu2X
2itvTfg4UTwVEAHWE9FdnROXKz7dD26Y3XX92HE7i9H5TfzMgT/fd8cEOW+MZlV6jCWCwBuH9AUq
QNlgYG64Ydv11Uo5Zg0M4ulRKybwU9XBCUjAk76aS9xnI83xNEApFfV3lCPMByjVt/wRJ/2skG/R
o9jDe5LmkHfFkJ2NkaWBeolzfNulW+0T3f6qSf2EQfJUDlW+oq2EGLe3wewUvgHqTor+VlOR9LLp
M2yBV/3Ih4rVgvVhGY+E2e3tWEfkXtrcchoLK21tSnRETusrg03ace/9UKcLcvVDnekvSI3fupj4
HMwtfpkjnuuyj9Ayb1ovj7S3X00GzHlxgsjnHMdz3672QRlta3x1riJucKVsgqMq75HMR1I1z5Xi
3G3Huzm6cqCWMsNCqE9aDyog2r4aS+rIki6c3T7g83BldS/AYniDfCKq9MacCG9ewFS+hvau3AaG
flPdUZfGG+lMOBey4xBXLwNzrqAJtoScmr8UaR+5yY894BdIIg9qQpcqgneF84lGdZy/l0ycEVc9
9USirnCLMO5oPGoG9eCmlAKEYn3WJq0FE4wMWrGNJGF5mtuVs/Q5olzm1OqrU9Aybudi4Pz7ogok
Vhm31apUzZ8YnskS+CpyYMB1gegNyMWRxvJWKVggyBZFPtPcoRXDKovF16h6h1yLtxYzQHhoG30W
qa6ljVqLmU3CmJja4lhhtc1Zt4cZSACP6bBHEiAgG8sZD0OgFas2xX0SBkf3c5D2gSaAYk+Pk5d/
C1O+ytA6oIJbp0Huy9G8YFjcVrTAw47WF3x0/pgbz+p2yHf9eCS9ATwojaENiPF9PuJgHtRLmci7
6lBdHyJKJgY27u6ZhwjwyODiDp90aCfYkqxaY12Dizbt3T75xgK4JZ7n6gjOOpWFYIXCK5YnhvNp
U0b2tumyB27zH3nHwJXRTosjWnXJJVPju8PHxbGhR3aQyULvvZcgNWKWr0V523fqyjKagzT6c1eb
B01T9qWenB2XsEnSYIa2XDvpzO1pvwo7N06a/rNSPi2UgvtKY2xsCAknu13daj9aXfuu3ZS1E97K
KfNRiD5aloCXM2K67PuTZ2cfdCsQWRohwv3oIm31mXm2b2vKrhaE3Q0aiv9YkR9Th7dLR2tE0fgd
4VHIDVt8I0c/VDY3bd2gvXTojRsIosGpzkJDTKArx3p1dJQaIcGOQzw9d275jTJMw6MyMSPI0/YD
RDzc+/BUeuXJ+oGNiMDh4arxYML5lWcRTgruS6m0KI/OZSFpKSgbWLRkZaXD+1hPaEJLWF/eFR/N
zSIEkU/rLDlJdjArTshZfJfEsTD082G62oEZYyVL+UNEx6K1zmqNG8EJeUiAPYi7FY2MZwjtrDzp
Vg7uj2iK3khVvU4elVf5u2CmNIGVbZs3ZBXdqQjDX3oQ+KlMSc/Uwp1Xy6vV+x3BHIW00UbweWsp
bfR1h0GgvpgsX11Fw8ifb6dr1aMKt1FJIA8G0s2tYlGgsFLytVgInrR++GLJgtBEa4EYBuWmjZKb
WSrHwQCn6Zb7+WmjpsG7prQbN8ca46ivo4njyKFyZ2dGueLZsrPp1oZ6ig1Oad57kW1G5xm51l2V
mufXxkPaW98GXHWrB5bQ8omtohTfR/NRZsE9sZlCqFm7NYSKmADR/6SjYzJz8Rm7yrVCEYevP9vq
eKQVnnbATVYUDg5EoxST8WUSEGgPDXZK4TySirvWJMo7tY3f9UwSdsfjHXIhhSvTuklz+EAMQLWQ
0lmki8fR1N6t4swi2F1h6Q5xn+R7g1TqVU9RJKbZTRj91bStG8KIbVkMJ4Rr2NdbmK1UevWSwiBR
KN/JDrbCrmFmy7yq+lTc9P1uejiOLEVj2YX80OlVcyNMHlyum32l+DuplV2xp742RfF7CuKbG4Nv
YZHBTMCwX8wGm3NBdE8tzGblwHMo4mus0jXsWSc2pbdtSETek2FM+HNCjm/m7limBBuv1a96YQKf
tFJqjemvIhIvquND54io1DChwklzVWMjxkkx7Wxb/VKrEA6MvkVtuI6xy1hMxkO6FUG6shUdjh62
0Q8LypqFQtEYKKSkSKMhLIx9vdWIcOiHfo0hwQjVLRgSGO/qVshoJ2LhdwnNVoxRqROSbpT6SIfN
zE9524Q3mkDcGE20iUS27fTUT5tkjt3Z5CYl8XEtItT8Gs1wqGqCtntqOXQ8AOKIHBV4i5Sl2FGt
TidSakwesKLaoP4jEELbYOHdGSb84Kzdd46xFYBxRXpMJn2H1tXXymAXOd8FaydiiA42smhZDge9
AMBskN8ev/C9z6ngP034gKqM21GGd0bG41jyc5cZxQF7F2jGjpASRkzdF8PoSxexbez4VVL60PG2
FaQ2nceZcDdGOW7TUh70zNlnOHd7yhh5ot07vrtmmH6EPgAnGzmQuNcbZS8s5DviuaCWO/L4CNCm
UxQ+hGlPm5/iTqueYEj4peFsh5QFr4z39BK2amkiGI23YXXt6YIEQ3JoVc+Xk3YI5kID3oEQ9wbL
PD9zPWQUA3oLFQ04f0DajSHvANFMgxtX2IMf6/GhIm9msCskYv1Oc9qNmYy+EtvrApZIVKQQy53D
SCGqoWrg1A/Q4XaynnwqhVvsTf6I9sJirQwHbiOEQ1HY8Ruo0bKRe/AZfqMjqCjdXQnUWAncbZKv
K2s6eGQSmvDwEkosTnKNc7GdAKWUuo3K2NkrHWjlROdfjMnEkhRIpChPY2ietqbKAixLd2EYM1ef
w1kG9B7qk0s86Xy+dJTNoxIDACrWWHMOmYLhORs31f9x9V7LbTPR1u0ToQo53DLnpGTrBmXJ+pBz
xtP/o5t7H9fZNyySsiUGoLF6rTnHVNJz4jt7NnDbwnbwVs+vQbcSVm7NOKqtsRMmXKGa6lfi9Thh
vGOoSFbGtAo7c5uUxd4EapK0CPNnaxeAoGSDfuidlDDUiESkZW7ouxbucNEX7BiaYyDSiXvzWJTR
LsC5EuTGd8HeSuPgDdVp21nW1k7HFTWjAPhN/sZp3HWiqKsoCC8NvVroDoDH1R2B1qtK2WeEganW
d5JMq6SEb6xYB+Jv6fq5e87f1aDuGqU+AFzaJHw67khZ5y4S4+8oNC1pt8mpOovBXiUYdXWr+GiK
5oS7Oag+R7ujR2avDVVbZ7NCcKmGY0pZwXrgO/XqrTBs0COfLXC1BF0ouGoRP8gbXJQ7pUgZdPXo
ZgV0Lm6zcC8DJtwsDLbMuD6Ze5jwJkp1DSnGYX9NfljLDPXcIsmTYaYZOaM7hu3n2poeQ9P/ZmiE
w0bE9EgMp7ypNWsjIRytMoenFKdIkyXlr2HY1R1d/hS1vyRxt0xqjrOFzqMrU2fd+FpyDHFU4Q/I
aa2Smshed6rvJha1ReTX2qE28vky5kc9+4NuD1NZQTZjP/nJwUrnLxkxR7NeubqhV6w0FQgCKEr8
JvQA9lmosNFph68CKEYcjCDAvEsImROGPjcyZgKvCdZXEVzlFX7Feu+pJxXAwIlwmo9qKI03i7Y2
QmV3pekBZH+zU08SDiqR8fKhiZRRFIrfbUNAmOQ5ptr0Cj2/ZmwlosHt9swotIECLnjkEnJO93Xe
UDD+ldzzYLQTjiEvQvfEsoahITuZUageNHP2uFx0dGSycEuxOW4UVqmVxNIYuOF3LFBryWzN8zw4
gHSgAC+ifMnqYywaDXqB6afsBOCU0NoXsDn0PVxyzJsv3qziZhpvqFmStQcTU1B9mlBN0Kr6yZYt
+LVU2N/gRui2mBFNlgqG+D4t++fvSvWYsFKvIowQmmDejkQVixscx+iwe4bxLNUpIBuzXZZ0q8//
bvIBOJ7vpGPykQ5s4omulebs5CXIYMhM3U4GtJtGn4qLXcOwmiysleJ37jJVQooV8b6G1mmuucpV
//mCpp5SPGwPvjb9hFlpXWKMl70MuqZnE+5bkKUysC8RkYz/8vtaQl8YBDcjPAhHo/HQQ4MES77X
vbq7Pj+YsXZ/LOfN7RJzP5lKTCXDjXlnV9+f9TTYQSPxj/JGZmfkTvRnjGZr02qCfhSJn+oXlWbe
xbIRn8ib1mSZYPZykI8qIWAqc/sCUZApApiOJ5ioRNe59ZvgT5vqlbG6P8kX4aT9rjyH0F4tCs/a
rCoMwxKTvRN/qZZ/9N9Lej52O1VkPo3BRv5EvqbRd+6knkX0Mxjz3PqJqiMoGxcUdTtdMNT+9K5T
76bBEJNSFbW8QW7iufdUZW0L7JrEh1VV+qhJZ9/LR3ZgfodVNeDoa0cMg0a1qgUTqzfNt3qq/F0U
Td6pt6u/GcT7rXwkbywN4uFK3sVSTuhsQSy4O2ENiEvjYzJ7iJujvnWtoL+b+n2oR/3iWYxagRHB
cSZg7lToZYXTMlj4AW18+Tyvfa/6WAVH2tbaFE/XsK+RoKJvVwT4SX7SHJvsYnWEiLgbsPHaer2Z
fM828bubKIjEzWAGzCja2ELphQwG17DfrsIKxmY8YlWQN9WAVUFHXbrK4hRiG1EE+cav6IVncxuv
bAAvMK8Iew34h48iCV6TPHxV2nBD0pO+6+mFb5Hf4r8sBdNHLD51gvjK6enDQZbnRFVGcyd+Nwqd
fu97PYMfb9zRYojeaoIaWDya25MxS6ZYjXWH9lDHh3NjKhpvTMhf8Bx585GPlt6NvyLxTc8EV118
1tgLhu1tWWhEIM6IBso+UHA3FM3K8DVYYR3hi6Idq4+xeWZ6Y5xNdfwrHPj0zYbXsMWIalOq77oB
jkCtOzSWS3lUki7jk5HS9bTw4dlNjTFsS8Je2r3BlUL4qGAzh+9+aLoI3+OHpveHTpunQ2RkHPZV
nqGfj4m76pNrxIZ9bwnDryFuhipgmx1XBIVYYZGtUo3+sCkqG0/NYRUUuL7HmT9iJARTER6mPcGg
Q0ZADATdqDHCo4weIdsdWU44bjVBzx6ccomkzjk+CVm2nkZr5k3sOeqcvpo6+K9NB86AyceImDiC
/SYDOKfe3gGL/vAQKKuCh2fojGEJzUrfiSi50GGq7Tk6Y5OuzjkH+bnBdnVMWqQpTaEWZ3oupLrR
UF1kXnmqQnB5ZIyoW6GjO5XdJolandYKklMn5FQ1jbqlR6SP4Rq/gYe9Is34ypH/HexKccUev/pu
Vp2B/sGRDCA3QfDv1uZ/1QQ+ZWoI3Y7bAPRUPTvXtBt56xkf21bNzfxYNqX31rnlydYM79VhixQY
ar/VHUPdtQggV4MHLIoIiWRV96mB1tR2t6qmtct8xKsat736hXfjxscV03tDGawktwjCoUjg9szm
HqhWd0Cy1SMlMtHLiYc5l+izTovMoQJSy9s0jM5evGL4+uFUh4jR4B/olUlf0ohfuNygtmtapWDm
1JAbvCr0wtmD2XXPkbjiGyIVOqM2QxHt4nVP2+CQQOWRcFbCHlcG2yPR2eIoSd0/rlP8TI3XbOX3
0aVpsevhZdHajMM9iMVuFzd8BTrylsZHmSy/xVCrGcKI5tQUf2lDSx0vfl0QA0M0yrA/czTCUjWL
8qCruD0QPKSn55cFbDQ/VH5Q7md/2IxDcggS199bjUawr12Chp+AQpCoI2bX8/9GyMp7jdcyFmTg
qOv9sFAbBaxynWTVoWiNgyxX5E0pxnSggD/MThzZXkSQQd++FEjMcO7nNEAr175HmW8srKxrdznC
L5+5DIy/fNo7KlNEWa6YqYcbk5FGSjG4lBxUrddMRqrT1kmdGG0ZWGwS3BMMk0AqiWT6iXEpYmkD
p0U+ayZqhMH23YM5BGDCpodfah/TWMdXtVQ35E8SnR0YoMfbYHLYIvU7CbxyC0f7JEl2cYEkW33m
ihNuypZOEsDeQ9cRM2Y6xbDG0ouC0dVh/4R+9GhN6kpmFOi3cdfNyU4zhfg1u8kbmZQkJAviGPX0
6DvVNLQEQOO3WD+nS5W62V4uws8FVU08AEspehG5no7A+hR9QFY31KRIi+N5sLxs2+Qenm99aK7P
+quqfpQWx5TSqMbZEzcIEPOT0yv9bdAQmcml4clhK22EZahNjNuURbydAm5IpRfmTT6XZZO+TwKG
li5xGGLta5AvwTISd5XS6s8aYQBNnVy02jKI/MWylKWp/fBMB0gBMYqHOh7th+8jDmCNu4VM2FYY
StOdlmb6JcA6hZ/WMz6CqQuZbv+qODleekASGRjzTZoi9beY96y7GDhHQpd1NSPj22pTAnm96Pb8
bDwnzKV34zKfvC80YcGLmg/R3Y4L5Ic+blAXQE2Xtca0CGD9nwEF2seJXB4yGDxgFbQoEQ9EGytW
vLN8zgMyeB7j1NgVofUqy7eQLFw24xTWgAp2MctI5aJnkl9bHaVo0W3agmzri/qQJY1/sUUWGXY9
gTsNXf0XOXnGTpYwAYge1Y+zvUWL6qpSVm7MuEacbfZDuLbmvMECzoCih338v0/WdHj0bdQnAEDk
ymWJZ2oFGriFseMukwHamCGlFSLNYiSIdCUtgtWz8p4QMI2+qx0d+/UfH7qLbG85VgzAoonsuyXE
hH1r686hJlkGLnNNM86hkeJkNdIRPJuvtfWNo6dd9yS5r6I89q4Q/dRznyRLCaCGGJssjHkw15Yw
Ru3l35I/yaAgIGc8dDq2rEUFHY8LbeUftIjR21gmIJIV9UUt++KoR7F5c1rtJ4wYIewGU0RPscW4
oSHGoU+wkeCzUdqAY3T9Zmu1+gMsub81JwT1MjUSTlNH6mND/NuQkbZpsJ/Y0xe6y+IjsrBS9YRM
rMPKOgT44j6TQumYfg35PaPhsZmJIjqqgreOPJephFi+2mGoNwHaIDx/VYdsCT7PPCHkcb1gWtlJ
Wq0yCiBaT1X63o04h4mycW66hdZMHz3CI9zOBnYCj4WQCpi0IcwWogsFyrBltLDHJnpFCBxd5PJg
luG3/PLCmtZvG5rBhkLUuynJrzopGHzaFMNt2h6Zyr8Ds2EHEVQ3S1fMm67/F82AVATLdKIlb6U9
F2j5gnM91Y4VwBAQgfTh7CGny9W/S8qeE2vHSR9SPFwRKd+q/2qITxu477Kk8rajQLvZc/lFdFt9
slWPaFeRiMTBATHn/yOPk2dYL9omjghfsTuyQI37HJbd1qzM8QbTZ6MX2s2JcdI+v5+xRiCd2fUd
ULK6sbQQ1qvS1acwAoint2hHc4ecyZ6rCFV5+k4kRPQ2VPO8SJT+nfyl+JW0Yf450SP6gI0gT4oV
bhLlHoTfoXipFYOOQxiXRxwQ6sWcU2VFoKF/RmUJFpIsBZKArJfRKXBWacG56JuYcYflvgfJcEfB
Mj/C2FplATBnFo2uUF/kJjg0Ypcuj8gILtEoojaaPm1VS2nMRfmx6UT4g5msHHNI3wNzQqf/TnWr
/TYwUGFSYVKmELBqJxa9fLc+jXb9phpecZkBL+5whH0YVfZhRN6qE8RIBQEm6Y8E2PgBM/UGDQB7
aW7cSuPqaTT3SKxtcoHDjUFEJ92EpYaG9Bzknr4bh5Gmt0I4U0YpDNIz29TsexuNs4DIhHCFhvzA
Jc8aMIr0nzM6hJ2uweIG74rSzy8wHvEo7+rwYGC9TWEQXNy4pVVmObfRax0ucUQfKoWvfmWhiftj
yE5N25ov7WufjgEwmSq/OWW8TFpINfqLzCxpaCue+54lWP7HJnPguoplMbNDgA46X0UVzurFryDC
p26PRg/ywyrQld+K2kMtCX6FqsYXruHLycDx7ELk/3u79LU9Iac575bwFHmj5Uzl8ikNStACBNMA
TnnJcst6oJ6xH01BogopPO42F9cvFK0H37WZEbjVd1FF0ZvrJe6tjM0doujoLSZQjKqOEo2LILO9
0HoHzymG5dZv+Sh3SwMaqNuQasUPLY244aqk1+aZOe4XREdBhYPp30qrYoTHqEym0ly5K6+evzrQ
Xqnxk4bdo+hQHY3ltyn419QdMHQYppz6GXoNW1esYZi5d+UE2Jg+HX18quZwwkYmAf4z4yCPkPEq
GnSkhV28svqWeBorVB4eZ6usd9qg/vQmz3g0gDHWHjO2tXyY6nkD95QpH0Anbxt52Uequrcqq6Yz
54X1Os7eVzwl9blLCPWbIE9v7drly8NJcZxQC+/MNs6Xfh8YB6ufXpGUZEyt2RnhfRUYoYgBeJCe
mmhs1naQY5eZ+2Jb92/1mJYn8AVHeDL1NhHtoMn6Zkng2pPieMoCJb1EAjE/Kv2lJhjLsjJtx9Wb
oZ9F892Kwlc/trJ7khq/rIFoN392gr2qONOHGzJ3cpk6+/pUL2UcjW+2+gkRMLhVpd8RAqsvZn9C
DWdN/Kd4V+vtmpkMOv1wOwx9unDn5ocX7N4xUGbbKkyKdWQheZULeODo6hcTWqc3UGmwgSto3sYq
6O5Uz6o9izNNxilLTjM2IVL8WtTKDaEusaYXG53+2y7TlYL+dNOgFkE1CxA4OrAYVoAiiGilFBpp
GVxjK87YnWFL7VDs2HVkfKA3xo0qCsXejexr3aADFsmlRdnv0qbtb3OSATTumKewrXKWtZJWe32I
meykxqULw6MxU2PL40KzwRL7onUH5HZdz5Z11GhnI3QOH0H4E9uxvi1UP9/qfHj498DTQKiOlplu
/dcUU3Es57zezb5qHfV8ejeJDr7nYGI2GnQe8DvmcQz6ntqNqifQuTz44CQ7P0PdYph3o3QS9FDQ
7SLD/ENhUZ9k2p+8p9hxz6BB1ZcO6V2rOMXY6AlbOaJb/NDqlf87a1TJoQ/6NixnkrXbk6l8QNlb
u3Opn2UhbDs9Fjz6zrrYtBliO+qOSQwJmH6Q6uTzW6NTnj2XDtPiQw2gzzE7CT5cuggkxOnM0jL1
RzYs7abadfh76SdXzBvb1r0OVDgtsdfPXMPGUrbDCBeiHmYCByNAQGOsFD392MY9YOHpUq/6ANpq
HOBz3YwWuLkEfw8CEp5peo2qfXSX1InewkVCdBkAqa97NfOXudWApim6Ya21Ybcc2Nc0m0EnYUDu
KgxyNTbkjMYoKclNVLo8ZrvNZJHOKEphlt0xIUOQc+Snm7xvSYI3GiBjmUohOTsX0/PfC9eEi686
MVE4ziUC9b0mkacAMjiGR4Qm/3NDHFbEVCX4ynNyMnRob7ccvwpehD6BHUl9EGX0sHMGRiurQmUr
a2M2MfQbSlD4sOh3yYCL0SOYmhlIzxWuTR9RaIMOBrEvr7djVv9Fqt9fjZEA5agx/W0nco+tukNb
XcMuiDvSyjOfgm41KMSXeQyjlnpu1NcUNIhI7E4T1zshQOU6p5dx3KzdAuVC5BoNFQwLdt0U/S7o
xlOrWCdGCJTdRv8IKue1RjQOH8899TLZlO2xhZzT3pnVd2I6QDK9Ak8oq6aGHH5EvZKxl1VtCw5B
r48gPe7hMDKnq/s7td+H7BnY+G535tC/uIiBBr7dm1G6wyMhF3x2PPWdIl7EAQ7sWb0OBKm4wSjr
Qh4k7st2ja2Zxtor6Zf6wRTlW50XO9v0inU1Y97Q9OhFp2bfVy0uVGxK7fMc4OhhbVcNeyl/o5EQ
YOVO+s+zXaCPxa806qmjx3wE7DvnABWR2eitPbznVXgrGewe9CKBBUmZt/ZjlUlGGeEtnItj6qR/
ekcALqtMTDI7fx9ZDdAsvX7EbRvdghrzk9iClilNv5YOw0IZati0LnbgSlGYotpsxH0liA70G7S7
1qo8V9Znz8bGDGtuKQu9vnDbvQ3lvx5r6wVvL4rNyFiMpKVv9Lr58nLyA2rsF02vDssYcAUD1HI4
NwapsQlRnDtonYwbsnrNbMT/BGL5FVL5aBojEi8oPths/qRcahfTPBuHKRqNSxAbN7ONmkOixe66
MtkZwHhDnCvK3bnqTrSKjbfKV+xLnN5RHHeLrE2VG+E21rFWEOJqJVaevJzAInajcrGTYOXa1lsr
09i8NH/RMj1ZhU4f/UocNtkAA92D2+L0nUCAkjJWLJ/NpDBDC265NKv0WvF3fuFBbE7jYO95zLPD
vhMuDlwZ86B9M1zNXjVFKc5dYLnboMqHvZUjEknmFP5MmN+A4iAVIdJvbjVc0ybXVR/VnqsVn3qe
RY/n30SIt1YLDw4qfN9jCGviSv2dvAlUol7kZ1kpa0kKLnIkBqZPV9GIeEFRsXLK3U2R1+1aMVRC
w0Qv04kU1Hhsy1byYdOZ16RL/toZoE7XUexzOzftHSnlf96+Wil9W1Bhp+27Lpn2EIqwN5gfgKVB
IYg7oKAJnJhPbWIoZ60wvBl5BLOhNrQhz7FjDL4cMVaQp0OQVSn8BdGYM4ocm0XiOW95pn5ih7X/
on+BEmW5r87UWBtkk9PluZuM6WfXYLBhShLB/Ew87cDgfsw5ETczyIpHlo77LqA6s/zhlzw6tZCA
wjR3x61cs5O2qSltp/L5EO4ofcoSPHZBIqFZYtjh03k1Yn9tdpjUE3f44HfGh5h+ycZnvTyEUfyH
bIp2SdiFtgnF3lxNOu9K4d8uiLUrtvA25+ZimhF7atIRvDxEce1218qI6KDZ49+41K0j0tDwJfHK
4cClnOaM8oiIM/6GHfZQ+qH+nrgzEIW9bCIAJzK3EbovY0+bBFp7pmsxEjVutcYbg1v0cqRasu9o
R8BNw0rr2JchyZLtCqtl5zfju1+6w6wdNZP+hLzHR0hqS5R/VawCdEBQhPybGQ9JXmLBggCkVta4
mqwMy39NLkYYSLRfeJsspWDUAlK+JjV4kSc4ZEULTnbf4hFVzqIx5xHbS9ZjJicuhSAhe6eAeT1O
rZqDubdoPk90zgvFfOnA6K5r7KiIXJWKhtfwCMQJUlpk4HaIynfxVGKx1IhcWiSOcTT9MdtN2AUg
qTObtdm+y1OzLOtcaFU8fHRWf4IZBY+MS/BwKiGDa7Z9bMhG6wJVO/47uuSgZG4o4ko3AhVZ+CxO
ZsphDmt8iQ8sWkVlSahdFI8/g83KI3fP1Irugr1Vte0SLd+oWHxWofcCUMv4jl4RLFl/XcxSESkG
lh7bWzexzBcbvsdRL1u40WJHDIW42KAi9/C4YebGroFUVc7gwDHttbj8wfpZv6qqtmSW5N7lIy43
BJdDD2Wl5odzQ1sPgJW6RgTXA9+m+QOMqLljHbF2lk1bOrBiEukhrxID6nUGQCqbsJD/vbbJe8zY
sQPIBXFUIX+JzpTcOVFRtqduKJ9PyecTRFTLluz2RWkrzvHfjZ2UKOSb6oOyOuQN80j+sFP/WPNv
WbioeQAe3VNinEKmf5A7VPzR0bFGCSq3qiDx8MhSp690KMyn3M+qTdIn+UtZ9DTjORDMvaFF/VKO
vP7dREmzSkPA/5ZKvQaFd9GpevSrrEAeNCqmdPJ7zevY6Bb+hegbrx8JaZyApNQb22eCu4LBkJ2J
+K6BNoewPUJ9HdrqNQHn+KEObrMHoLhCrj2hm3ahXbVjfSOutr320e3fM/LpecAqVYxcGLsJDoER
MUerNbYcTEQQNRuWubOHjmDL0jN3HtqsVWK1ICIcBAEGPp4VnB8oj0UMUa4btOyq3ZmlNrwWyu1a
3KudKrvaL0luOuccSeAAVGOVYzxG8YLymCaZeQ4V4Daxbc+fhU19HFiNfzAUX4OejF5AKiTIm0m4
JKRZRf/Gaaudxs5750VOfcchnW/GLIhXHGqIWOKg3c6pS1+kC6gbQh+skjis6yI0ibSzjQ1dQuul
MTlmKjP48t7kqWISRaJtWMQDdOp9eFHyrLi7VrksLIjo8orZukx4Cwe8HDEj+DKH+KwMXnvXlKJ6
TwXAgz7Y2NAJMC3DeiktunlAeoB82arFxLcYS8aHvXvSk8wFxkgmz7+HUQk9lrgAbQl7iVAdeYq3
ZNXsZTe/4l0fYEhdQJnVpyYeyxMi/3mIt0UMQrKQyfTKwJcehqlGP5VsP7lxc7yx/+MUKqV8611G
o8MZLhabTiw+nY0atm9Kxme+DXK1svGqWoXDCNOKH3i4IIgS/yof2ZUPzjM4yqWqkb9C3KS0APGy
wZmUPyD4GggC08ef0WB5orfQrtoij/m1wGxXOaZIVm3O9N71MbxbOfYxt3139S5jdoJtqy6MB0xg
GkHxjB689pP12ACJtefulFg0fVKH6dxM14rSgoGl1rPNb5ouvhTMLnF34g2GDUTZBWgivOp+xpYv
bKBgo/v81wZPo/l30f6uTD5BmWCuTuUnKqXxmMZWe/Y7nzZcgpSM5gDZWrVKITG170FIKynoL/FY
ZK+qTsIjLDDw2uyOUnBH1yhS40eFUsTLpnsXT+mO8CfG35GOqo1t17lwmvigBXa19oJGv5p6/xEO
MY6XrC/PXZa82I4xowF8xGKQQx+xuuZXxNEeb5keAArv41MzJcqkAu41YYG/Wx0xl9WS+RTKVdQy
qj8Ojvc61G26s6r+NsbI4w29wWleFm+inVg4wfjKeLBfTo32hUIEvYhcqEYkQiOidWKbOHfDc9W9
UF/BapzNfdz7P8nkR88dpk+YDhA7VPkBFxep+Api1McQdszz3PaA3xLGCcrkYiJjGprbyBfcNo62
5lwFvBTz5X8KLuZmWSMQHeKfcbltN3nN9BwE53h+Lvi55iT3MZ7LvV7QkPHTIt2bgmEge9YlJutl
lifRUj6ni7c8zYw9B81yN7KDr2QYykJlooYWxn2PJbZubXUb190zjE5uPKn1M2xTpbL2VMRxA3r/
hxbQlADHArHDAe1e6dlXWigQ8juaXT46UZlTPM8kvldZ1K5l7O/chPpR3kvTbmZalauriunKqa+b
U2S0u1azOQs0K9J2PdLoPC2vvpjPyB4L/9JlCh8TSgUN1GdWrieXrChf5HGnA2ZfBMHQLVIR/cXG
cseZMLDD4pEfdkR7lEBQpQgk8N2C6Nr5XXWIw1YNkUBdlCVi8iQFR5Yw0NAYW/yfXHKZUF4a+IV9
w9uSHGLjLi3NnZsT9zz01qWonPmBJmFd6tMZsnG0hJNSftT4+ze+mSGW9zPACU4+EciHXEPeRLam
QbebjdW/50KcyI45reSUItmrDkssAejhVvPV+AjHOFs1s0KHw69jgtiiGPs3P5APPZ8mCTWRVPB5
kItZB/Bw9BahtCnsIXHjMkp63pMPbSP7DULB2/573g/tZBnPSrqdWkzsOJZJbLQBPrRchkyAUke4
z+wCSCc4a31KEKuVfKqN217kmSUeWQTmHR3S5uXUaUJsdLRLT2h8ANgqY5jAhRdRxPUc7KBBvraT
lYcrP0SwPONOiXp0+TaDshNjmuool+2GiJmlBooQL4xYA3t9eOOUKncBQ1Skl/zF7YDNfiOFh03F
mb4F9VKtq9ys76N2aPzIXMpf5SdMn4MmQYDoBFdnJGKE7zOa0u4dU0B5dHN3J3cfjvtixn1J/J71
AnXYOFpOGtzstgtPSJ7NRVmaPTQhP8a/RmBZaSA8aOoORk2S/O1jEMoAbiwYsDCexRgkCrCoAO8Y
9h1t9WOp4X8NYZsvJqsadjIIVt7khacdetrpmTs+5DICiOYRo3mO4HWe3cpn8hcYCeSGqAg2jsxZ
rd2ICCEdNWvJ7qWlq9a+RsTQnmTRGkxgFGJPW8q0ZcXDB1NyXEwoUs+l0W+DsHTBOJ8DvfZeZS6U
maj/dSKttSUpZe/XPWJtM293sW0mW0uP3EfrDGZynk1K2XEsy7NuQlgketH5HMvgA+rzVR7ESutd
kQwli3E4+2Ey/XLzXN/HMybQIXDU37yqd/Q7f+vIxeH+/5MEPo+S2B7wX5hEq4U0krto+jVF6Y/8
Ku2qoK+ams1OjXz7qlhqCvOvcg+gv60ljYPpyAwGN+IKBEVxz4tacIg0vJRDRxQadQ2RHdWX7s/5
n354pTuofWGSZ/Oc2Ak9oni+WFkIhJbt2IVsFX8nzy3VwDrgNiRhyYeWqNwhi90nXwciQyLKwtSG
8DpmJHAuelJkjimX7EqpnW0IS3wBIYsrZlr+FXcaEBM3VpNo4XRJtWtGcgPIFppx4BG9V0TRvlED
5cf9ds0Yvcug/IjnLJQ3C9u0ohe0zLuEa8TdBKTJol+KWANSGvyaE1B+lZ1BTENsmv9R4eXgWn4C
MEGL/OaH9MaXaTRSkoA2WBV2+D06mfXbz3OucSACIGf022cwXmNl18rWcC+3fNJu2TE/cpNNVCXw
YAwcVVp4n+eBIxOcMYYoZTjrvpAgBQMsQSY1B3R8EVCPkYZNFqKkVwrrEA9Odyi9CvcSYBlP50VW
VnwI86p694m1V128pMxCknPDeXe1Sp/M9tL4YV3odlHhYPESY8BU1xws4SGnkxnv2Um5F8x06spS
kvzR42LshN5AXlxlX6OEYLTWwA/x9Sv1fjaHu0LmT/fczUB0qtJY/fR1Q7k2inFVtMRb627NTI6d
WVpM/Z8ym3Kdfkib/xkyS2T+qFbxYH3Qn1W4AzTipNkWGXL+36CM3wOcKYfQoEdICdbekSHm4uSf
/5CRlC8yk9FbFPn/hZiYX/xRzChsLslSxsO+QgqkZ3xwZ1UZseA1ZJ9NqP1oeRsfhetN68GGVTcL
HTX1Mh4Qrj6mVSxJlrBffbret+d2yezj6eYyZw6QQE3mAj6pvZ0DRrNuaBhrMsFyeMA+gqMCxmKr
YZcNSkZIiqZ7125exh5bq4o1bDG4/fTRt0G5hbSKN74d9aW8DJGo+j8XpH8XKQcZmRo2Z6WiRat0
4bDRFNhhC90NvONzCYcxFD2FwfCE8c1NYPSTKjhPY0RWXECyjGxXABBzzq6BlUQ0L+TUDDHop5eU
1vapMrazYu8pQIC1ECwLE8Bka0dRiGbB/NtPXXvISDhdeIDxSsYx5I2YkbXxC4oamtbdDe4QVlMG
ZZfn4QzCINrOCcqmPHat93pAa+eo4bSTm56MVX9RdNi0c1I0CtJo33FgJMswSox7opCTgwSXhCBy
sTRRcVQtMDcbtbfIvGVHCsVplVextozdptuzbbAXnqtCzM49LJ3B/blN4CWRr0fH/4a+JbiFf+TK
SgK5yFdmfuugMLkNc+ivUkE267PZOSBfY+FTUArYPX60Wiq6qgy480yu60L1aNk7ttU88JG6V5/E
DQPNVG/S5mMMOpNuWzIjIJe9gaEUG2+kINxCdrvwIxySTbJB4Kcc0HFIvOg4ya8Do7O5LQgpeUrB
+6pfK2rRbuq5UR+xeLvMtbMafTJz0MQ56dWqcnGeYs84Wm2VnFQIWABb/Z2lGd/tHFZY8ka83XQA
+pMaskd7uGFyKyOtJmwixBRLUo5RFu4pnrr07Eetyh48KT8jEjNSNyeLNBw+5dsURv4rCTqbpK2m
5fO7ZRxiljMy67CnFSzaV+3E3tstSavwI/eX15rZr1jNd45JXlTld+rq+Qk91d+ml4IfcxWMimaH
zE+hFzVKXY6e10s5TNLFREne+z8PvZZXTmDpJ4BIUD+uFWOr0I18LWd4aUh+kmPSrfqnkFaETJqs
ScK6h+o8sm0kz0+vgHe4CocB36kShdZVt4l1FgW/nRBH1nsTVpfcL9cZ0I2VJVJNHXFTxt1HU1XY
ww3CrfEr5AeGNEvaiPgE8HE8S7T/c0EeS0AV665V642jpd22zyNr//xEnleJsaGWEJ8jtcK9s+r0
iBf9rChj8hpM0QPY9fQxDOV3xjTYC/uXQowkqsEX7lzCZkwseFIeBFbdufkz/mVINaQFC8lQYPoB
RtL0txR4/HN/MMVOthVxbHnc1c9qcRYOrcGwEQ4ZNykpVpGfwO/BhDN4abcsZ8tEa/yQG+DYq3aO
BTsD9sQ1AXN/NVvLW+ZEGDCGqO66H8cn8veIRY7KgjgagA2NiUVFln2aQWItwHuAUdIbo+gYkku3
/vp/XJ3HkttKlES/CBHwZkvPJtm+1WaDkIX3QMF8/ZwqaJ4mZsMgKT29bhKounVv5kkzayowqAOT
OTvodtWSLRRjg8flpfkoK9rzuOTFUTg4uDwfDHFuIjOWAyjTRWDqWlSvaWVpuN6A6IAmJhyssp+h
JPf380BvoKN2K4mIS7MCo7CeAdmV6//aqq8jf+/ogvqN0L7r7HRkRtTftTosnkNbd66jZJOPzHP/
9s6SliHQUC8gUJqECFzWrq3SaNtF6B1Zl6zzNPG1LV7pvGDrCHZFbo2HreZPZDhPTvEzJRu7BV3a
V51+b+EoBykX0THT2qbfqb4k7IJ9yK7EsBrR90Y1JsVy81EHZDe6jKimmgCd/phzfJfKTwZxWzrl
+1Kw/xpN/Vw1lnlr3PyTWJv6kzkaih4X9V/XoR/NcopXz++fOf7qX8FyQ+suZVuAb9U+6qZD98wi
l+XjzyrEtxuVQ/1eTB13tVEGp6w0wsu6ciFY/Eiy5dHVKL1od4CVMrVLP8CUBn6AMm0qjhOFpntn
jWSHcE5VNh4hMONMs1lsRcYKfugsJux2pZtEpuIZYHD7x9NglTn9/ETiKKF+c/wWj7Nxh749u5Wa
9H0YLahN2WJvhGtzvpg+7XLCfx5UtOEKdMubBaI5+jQHZLabdfsRS9TWlTe15k7zcaG7gmmal1lX
XAEj40IHT3OdMMxvbWaVDJaZRrqgNh/1EIIAkd38m1lZPg5yT/3w2oVYVM+HcdMQlDksyU9mlABE
/nsLVNNlhK+Jyq0tyAcJR/pXDZGp5G6d1/NHDEkoFUyBcw+YsZoppAsaBCZtpU1rvRYBgjgGwB0E
khLMHsa/Wmv9axcnfwIW+NclJFOtBUdcoXZ/rbKcTN4oulN3fzpKaoggUsBovdcObfHdeoMg6kFp
z7ELDODdUuXeq2qIwKQgmC15GWPWSoNkFyLtOrrnjg4Df0rG49LbyaPm6eHDOrWe7NQ5KYvEQs0H
xNC2CeLRmUuWenRwtTbdqKaALz0v6lnswW1SzziGPK39ytjy/DMyhAd7GcMn9cDf944NIVBghkfs
aWquJrjuN8rSx72TbArAN3dB8UcNkjvB9txiD28E18tY9ndA4GHIT2O7b+TymSXGS6xX2clP0xLu
KLG0ZT+fVblh40mAs4sSM0yJySkD1oGSY3ZOFQVebmzXLVm19NUDV1pDfjRFoSo3HFLOuCmZtK2d
7UkbH0UEtQtLsjNKI4KOSh2H/rRXtrut4OjH+GX4QTj0N53E58XOxDWfio780fEIWXGzSn/ckp1Y
4NGfa0IwoRh8Y0qH10mODfGqWQDJKiY7cp4YLV6/6XQ8X7jAPsrYFbexQXarVaQO251GCQJYG+DA
NE/IxpN4r8vvTD10GbUmvXTIOPJ6DzUreQROG9MJY2oFIIqxU2ilm1yePA2h1VctPLNEeXcYQb07
9Uw9BMb096URaDDJ5Z+q9+qKQF+v7oJd2cY5lncY1ndrr8oToH1tvSQlS95YyMgwd5d4monndO/S
Or4stY3fY2TemfYIdqzZM46d4aeQs1FYrTMgp8iR1nsGlJ1U/4n3cD0kaHne3Jd5f1VrW+7tEMOR
nGKSjFr2lH8ihD6YZOiW16d9yqGihzWzE7F2cgZAQv8eoNNwQNexpliFaNhePPyJnEQmy/+Cx89y
EBnJFwKT4dz1OdG+oWPs4OpM1bH0zo75Gphi/sHqmEYpOwEdOY5cBilxgZ4dKq9Pbx7JJDuK1/mH
Ne7cbvoesbWelKLi31hr8ZCGJAFy/7AH3KwH3NdotcR7R6TGgm7tuaPsfGnjgoDZNDit9adLzhCm
eRHdlCbWqrqXKmJPz6QnrwDAsB4wCDrCdSBFtEHkaftmgLsxmsNTa47443RONEGFIjakWbhZhJUe
a2D2aiQrbL6RISO1a6lSWrP0rPeLaUaXxMa8pZ5N8uVMO/UUB9ZJvY/3PySuk82fjHLLOKKUGmmC
QH+pK7O7qhK+Kuhhu2W3W2vbtFoaQnUwxvNfeHjwgv+1BMv2tlGctULsa7/IkHLST1PttdJm4JAu
2Pv4dqjdobOCIUHjnFbu13p35AF2UnIS1M2lbrPUtshwzhNGJXzkJ4p0mtt0crZlNlpXKuRbkbgt
U9KJThw5fs7NTT8MJByYt9EOR/BgfQDR/85gJijIPHTEOZnb35gb5oMy2WJ1AOwgiwdhVelWzd/r
xAkeEvI8GGab2VavnRcI8wmOWrSmKrakh7ZzJWf+nh7XEAG8AbuNOFU76Ryb95lAHmSSA45pjzMI
nURy5MA1qZ6d6+c/sFvVZ5s5yJF4J2aoatLSeQQXWuG0mfJx/mBNfg98Jpq5tpAFl5Nio4vC3S1e
zG9tSHXUug+gn35RpabadvCGUnRTkLgWybtqwqjmjeHsCMI12pGxOix0tzXapzoxv2Ekz87d0pjn
ccKwFkVd+aBaMgjFGqr3+WaBk/uybFRWWunHL4Ip4iFtHQECQWo7igmjq9eJ1yIADB/YnAJF1zxG
DlGVfDfdLfRjEnKyBoZS5lV7FEHd1tFERYQ5YE4CYRHoYTmBqjf40/yRks8pv5kNyzOjwsEnOLOL
Cfc0xLnLxfwVmfHPIA2Kq1Vma9v4X2fY6QVNNTdsiGLFs8WBe4H9/Yow7NRMIr7BsEL2zwR3205l
/Q7EE3Alrp/j5EHqxRGFqku38YHAZ/K7hTT1LGW/r/xzpDX1Y2ZP8LFLPPlB2y+offBb/T3+0gg4
aLohjouDBo7qg8mg327KIu1fy8LcGalR3+HzKB6rnOP5WsPNxcKXyGiztILm6M52vQu77HtF4C0c
QK14tF2Lby3pKRR9jXzhjmrcAy3w7MCToCChVaFuJDutmt1klcSkYYB47YuOgHQGM2A8aGFEzfir
scBBqF5grbsfTcopCIXAUh7QDW416AXXzkDGG5mDODguSg/1suoNGzFUuukTSns1lF3yynuSefTq
HI7OB7OkadyrfX7J4DgzNEW3wMndICgilzrZPi6mHasuxDGkI4RHiEPfDJAcGodE6i5Kr7bU8xV2
N5yMhZHezoh2SlQ3Ns6AX6Cyrt08IQyw5+kxMWuigMovLdCqUyNXHRiD3k0JgWO5HGkDDET8nd/V
+8EV3lAL4xbdoItlQLr+OQvk29J37qwCZZL6QEkS6/AotycbOc7fCnuOXswINHac4+ds4lm7zUmP
EKknLfTmeZMHl6nj5ABvf1+TrHZV83M1Tm+qud96nDXAbOJ56Xyg00gZxdmsbQyITu6A6TJAcskf
XY0H1Uqaed27Xnqvbpx0V70YYoYbFUbzYOoPletOz9Ws1+SKRfXn5Fh/n63vTXZ8iE3TAbS7zJeS
ospLAxxmCEaYKH1x00c7oJfeZZwQz0R69LEWdlNVdjL7bdrFbBVXshDEPomZP3RyLOGT0XJMWey2
E+RPum3+Qk8lKKyt6lj4IlooauIIFV74Tk5U/ibQ5Ht24X9gswHA4oBBHtvOujmk/m2MpohepBwa
mlz9HZ5P/MCYRP8W4RtGC2kicZyaVz9L8ajXQGFoMF76gDEdoOxNWBHuFUiBgYjb8I7v76jRpL9p
NCEAY/QgWmpEi/891In/92WEPueA5MHc6fSVCVEjEkl4MPDUhoJ1ctrTMCy3AfazfZNBysJvvngn
L0IrqQwzPiBOFgEP3G7rPuOXbQv9Rc0t0gjTPeqR3WBAhpWZibeuGjx9R49bhpHbGL2sIX5ZzCjY
rKb4zkRDOc0011ILIG3hvyD8Hem6JhRURYCtcWy94Qa1fPJS66jlpK7lpZCjABh+xwaP0HaWQrOx
CYKV21G17QuGe8LW6oZDtmQOcPbInosJsRESh2AZwXLS2lIPnTQPz6aLXUC6cenXNrhx+2i/toao
Ye/AmlMIT6mDY8VCZqte+k43n75ZCUpNJVdHkrZpbFAd61nCi8f26HNs5Vsaq0szlF9B497UFixE
8APxuHPuORZh7cwOfK7oCqd4RG1AzJEqjFQ9pJ55Bfv6OPliY3X9pjc/fTr7XwGtrP2sDc550Avy
XBLQgiSutAduGno9ARC2BZ8jgl2IJ/P4rjZcdSF7sVfsyZBJNhkhksw0Tft77XMoTZen0TIvnDaK
13pevKvjFT/dto9vzMTjfeM7MCOtXgCAzreMjiJCIgWLUiVRNiFhtC0KKYdBsrzPy7r7oWk+LSv5
qvUbFPF5OhwGUJ7Y+UMOLkFkvbGW7avaOSvlA/OS5JtFs2obaXC7Ox9dJSeIy0JCzNoZynmF3daE
5XdaYSF0AF2yO0jz8VuSWGTbNXN9/74ffqseoXqonOiWkriGprAuzpWe1JdULC2IDPFdFY2Ba3WX
enR+htyE27UEZf1lSI0zZUsgs3tP+39PMqL0kUYV2ApuMPXs34OJXZxkJKxNWjlbjz30sC2ZgP4h
kcLgzmBgjwN3otn1v2Wls/Tmm7VwCp7+jGE5P2lwY06Jr5O61JXvuhCwQzkfXy0HAMxSGNWlT7y3
sRXmXV4Q3R6anG6Q/n5iOuKUqRu/4piOeNIxprAIIjt7RMc/46g6a5LOiX2bFI4moQUHhGETZQtf
iJy2RDotWOXacT0Qa0wL9GcxV9WjH9hb9aqg03QNDbM+qXXHLWmD2w1AJXzJ93zgx6WpzbNqQk1W
+5cWoF4Od+u1YaBxU3bRhoCFXT/TgZpmbuW9CIZ8F/kOxtEkbshg1upPwh3sXcDOeBYFkcRRgHln
3WdQw3/7d9Yn4qdqNond/BJIzY6thSGtMKPfjXS2qoc4nfQ7NYDEao80CYJm2mpvUy7iw2ACg+2d
aT8anf+kIwqmK1Lnf4XLla5ttMANPms7odWT1OHn6Olno+rA4XXJtYUW/zZM39fpnY4Sslrc/k8H
fFwPaFtrda3diORBrmzM7kOXfFOFHKTx+OSRybRpRjfAsZ+dWhvBakPrCoYFLLei2KrOHasnDSoZ
qs0ZPRhZmwc975/LIgKlkLKLFUO+10c0lJJg4shThiKpLBPcwMUGe9BnaA0jO0OSoO62xt/bRvCZ
ZGMNp3c09tPUTscR7dktCovgRtQ0k0pwT15jNhhu2uiSIwThUI4eJTKL8azcGiyaZJxYNB4sSpBg
LD7asbbevKY+a5Hpvieed41Cy/mFnfladgO5TKa3E1Ha7qbiHer0zsZHdtPlz0QrJgP35zN0ki8z
XUjN004NJYO+R8qHvfLqa0sPdyKfz/Tfncat3lqLCV83Do8miWT4xlx/bcr0GaqjxKCrhmwVig7a
BfWguuNqSEVPeB/H+plYrhqUuAFGQAvq43qGcE2utIR09VNjmhbqN2nL5sizUSZX4i1MolT4ZIsY
YfzfwQRtC/xzWfko7KDdxw5Zm+slX1XLEeUoHB8pSUscq7x3W+bSc0DMomz/sgfz61aYlsb2AYIg
KB3i4O5zve5PnlQUF5fI8uArS2Gxm2nsoAlGmVCqQxyy5Uktmelo56Nv7oGRUnK2Jvpb0TC/WSwI
rHEA5I6EpUZwHIZuMAEots3WvRptf2fQfjopufI/9XLW6PRlfDthk7TSiM869HfrR6ONIyJrLyVT
Ph6HS1D3xmEtg9wZTApTqfxUOTIgaZpLXHRBr71QynTb/zPLJTmbND6aLOiKo4s5GfaDemicGcW3
AbNdvRR4uwrXra+zIpFQ5ZGnkXrv4VJjd+4Rj55K+7HWTfv4ryGhntVY5DbGjKZMdXrVzEDnBNRM
/P+UHHPibLNfKz7N1dPtv7+XZ7AuQq84q2slzvjRO4MImBaMThci+7atLHttNHfXJ9SYHZs8tDua
4zqduHf1LOtFi6eQAKNRGsJn3UDp6FnWo3qwBKjWvAxD5yMx8min5W7O9LB+Rw0M6sY20vgqkj6+
jpn9JweJZeyGXG8vOr6GbUC99USGpfWqxh5+gz6HpeTS+Hl1qJzSvKS9jGigH0erxHx34rh/y7KE
I8uUmK9ZN70OUoNIG0rss2jkGEMIfbz1NWB8VRc1F7+JA39bZD4Ech/hrVFHz9IPfs/4r3hNy+ey
A71emqH4GC2UojPkrfWZeo9OrdiM8r31mZ7tRgN8MWzXlPTY6zpFRdRK1CYdMg7RacgxxBQE3yfh
rRWOvSG3jAxzLRqu3eS/dpB+zr0ZG5DGo+rWybJNPXMIaqWsBChrkr4UxYN46QhHfXSSZn3lWmWz
5aQ0z8hc2OsQf2TgSVXnsO2wjc8mEhx1BGp67htGKOFOXaf2XFF2yr9zrYyp1HJk6tp9kDbgMHsU
QgjHf+u9V37rUFVzRhpmpqHzb6Ns4G5JC/kQwuToFyr7RmB8hOeR0gpa6l2dLe9LgJ4dgVz9rMfI
I+KUmFKPbgdTV5TSTIWjQzuhbvOsiPmZXCK8zvrq1eXBrg8uboFUvEn6qMOJQNXWkkJgdQwElQQw
jRAsqX28s+zyrgTdD5l3qYoTxjustGzBNoCcs2UXrrdiUbB8EQVpmR/96NTMziWdGxIlf3GmnGFJ
Opn+ZN2tH0s0MCmgAp4PRQOb0Ogb87BEduNvUsd27tv6J36ghElMlzzW8lkXECzhFhsnMsyDGuHM
QGI2Ugd3tYzQ2vUpgos/TSuQPzoN8anyYIvekTAaJZUyFljXqSeOeUF+bJeA5P9HlWu1ycNvgdOQ
vE2mHtFZyJzhdk6zS4lslcbxwE/VLT+Yu9JRauPpIyMaIZ7S87oCrGQGEwc5Ra3oiZ2G9ZUMADCZ
8r2xhc27qu61ezEZzjHz/D3bpORtoZRVD0WKX6SD436224+u4sRny2aXH7nkB6sjInUOJ5O4JoS7
mr8kh68lknCbz36xM/+bNMRZXG2XLPaOdWNijG0cG3J3MzG5Gd5iy/jUUm96dEf3F2vYhj+eXjgW
MpyLCYXpiG6JtGh60aPFviOc4rmmb3ERnnhSw9hG5kmpZ1lzZDaAMwq7ufD1FeSlZtXJ7MTblLSi
tZtBDuupSkcHHgowprHsKDjGBZ561kANY2Ys1VmmNfQ39SogWxBttFQxYfq0tmNQlrDBPMpXeeIr
e5/wimg+MJd9HGev/kzsyCU7ieAkx2adVJrnyBAwkYiZy4qM9BI1bPG9ILialn8FBlN9ubpNNk8E
erqxTXDr9DfPkYRjunr7brrYqFfKYqp9qc5dR08frJW2VYW2OTvpYzXQbxiH+3KIu1+12d3rDNg+
DB+Brp9u1aSy1rP61DDVY5+lHzylxrQLpVo/9RJ7Y5TWrbEiWjO2ndaAaM3uwSr80+Q7HPmi9Neq
PAHDBXMg7e5WuX3Q/BxI37yf2nOiafH1H2sNLM545RYKjsEyvVDndkTzEapeORXDpc7AZ2dGEcUp
pJrZ8Mgb561/72fmdU6C5kCzaNo7JhG3Gm3znY+E8lfd69mZCe94MtL8vYoW9zkhaWhvDjnSL+qH
kNuN0rYzQ/+TnivcXZH4n/h4kX+1lKdz+tJl43I0euC6JsNtIDP+uVpQHBipfmGYD2p+mPpn1QlO
4YAxf9omzHduiw9KIPEofjWXL6HOqQ09Q8LjvelbGUO+kUiUwagF81w4oBgcItxn/fIi+JIfY8Pd
E9qwvMQhb9VSBBQtmM+9hsmlXrbJNWI9P/2/Z+NEisBYS9JYH+uMG/FUDZjRL2lMWHHu0mjrdOFd
ZYneNe7wh2nvkVYiKXBYDQ/25OGpBOX3rptIbxo8ED/HwD9YaaJ9eWU6Q8Thag5m+slDxaFqHgCz
uIZr341YmTYonZqHwdGdbTNWpK+rsfKi2xgRpVKnN+gAxWHmnFTLIJ681xr13laY7XBeHHe8eYDk
xt7/YZX09bjv7CgIdxnM7EvcwqGtNRx4TYjCXi++kbTw0Y3evS+mn+r8MFTkWxflLOWEFL2ILCSD
u2W4yu13n8/wyP9btgaXi4u0imbrGyRj9GlYv3St6Laphn5dQ66uBn/4I4rz6P1wsNUSWWLad1FD
F9gzSwf4p2uBmwFFoYaXBbs8A5cLBvJnn4JrlaRAyXLQbPfiqMUwp+qg1nfRODafNjULQ4k33c/b
i1oy0SilxKr5Yh9/DzzGs6qJn4FQ2dcxYlh8RsxKbO1GGHyYbWeaAweR9s3OQsD/bNhWf1m6yngr
5wGpONJj+HF1ZJIenk72g93StC6Fk22yMcd0QP8ZgwZNrDZ/4ZJwzniDu8d5R8JMALwBnHWO2595
aXAEFr5yG6MIrgJ36kc7ZxYm7QRrEtsqMjvxbbQW69EfLGgaVYZ9h/9mrXpJmSOlkF9NvRz8Rtwh
ObtodhJihHc/1fKp2haWTElqmuMC5BsDHrTOsOGcYNlmfeiJHNzYtnvO5pogCiOgB/ifv8jxOB0O
NJPUvKwwjF9TUDmHIfTvlYI4qeYPjB7eU5zgzZVwBTH3nD/ieZ3PQ1lFZFP0b0MWyf52IhGnYFlE
a/wtQhMB3zgqpvfqqq4LQOoPte+VOw9b9quptc9xJH5nqSMhktRiFEM9mIfiJ63gYfpaihEk8J9i
DA+9O3is5dV9G5MQRIdnE3QZOIbBaCDBy0V1CNyX0ayeHFWHQVggRimWqz7sl6QM75nOJngKLIwy
iZcdc1s7+S+Ll2mA2afu19SMWFp6g5ltlVkZyCjtzRHDa5Kb4dnvB2BgTgozW9UZdsaZmrNGeOFE
hn8vNW7qwRi6kC5wTnhoFi2/av69m5174zkeol/zMDsk2HH8tqK5+An63GkL4g4SJigGjgxgpBEC
ZL8oT61l/kbMNNz/e1+9xNz7VmoZMBEpnVIPdrZ8mytbW98K3d7a1j35VNFY5iRal/nBjnq65KPm
JEdgAKj+6XjGXgXEnYJDjdji78Te3xWJTy9LVX5U9c7VzhwapZAZo+rDIgHsKPtto+v0oMxtyZXj
2QgO4kzxidka8xmBGGhk2l7gak0gU5TDD7PIuGwqIzqZ8/yxnnvVpl3ZVrWLovm9Mr3mBxmPqugx
apv4iGWGgS4P9V0MXMPtAHqRHWIeuPz61aT/7/CWpl546Lry1ixTfXFL74JB/SwGIJCGRpMIXgBT
NKERvTiyzGO5o8fRNnm1C+r4GXV/e9Nl491Gs2VkNE6EH1ksMyb5AKX7q8+mT/YO7DIBbF110+lO
stwMcl2gMKOBU35YaFkZmjy+eql9DwA3ZcGfjvGbnOr0zwHkExTp8cnyU02GzKSvWpM86nE7YWvr
kA7o2nwVpHZuVMUhBNpbUHF0qAaqXvxhxZlxW7Wl220cStPQd25A+wlcTrrVZ805pl4xX5Fi7Vy4
CfcoSL5x0kQsG8mgTA6/CKewdZwgtTVb3aUsHjrn027GUS7zREp4Ou1z5WDUR7O/r3RM7L1BejgL
2wsCccZidUGXUmIVfKzPG473H6hFMeKLh1mC6HIBRhYcnr8nQGd6qUSwDtYwKpxTAjrPeM+THVQ7
VypaKugiKGUXW8NwPTMRcYLoXtA6PFtNy946esYJX3l0WuW+NK1Ow0yuntqikoVToAGU9ZTD0oWZ
muXPQ7k8WYOJ0S/H1JeW5oNJd/zCqBhfikOiWGa4P7rETHDQsXOpQdwY6ualt/PL2Nr7VdE01nRw
ROJM96XRurvQRR1bE8+hCryk9beNO/Xfwjy/M+PaOwZjPe9Ugc75cztaWNC5vn75xnQrS2v5Rdu3
+tFF1p+ewdtFTTGQdFh39eRWG41osE2XjD+DQTJuzPqpoV1/U4LDEGwzcop+ekwNktzVAGAqARMZ
CCZ3tgVbNe6rU8gVqMwvPsaPO9gE0DssdwTPnVqHSD4rde5hJRnP0dhuh8ALTpOTJ0+lSydLHppQ
dr8qVlLL+KJ0yvwCXs7Z6FliE+zk5OektetTXnvE/rREqa4NGsqMbWXYBOBUenFQ6/6cotjGw2ND
CIh0FqTU3ekd3lM/QTgQFcAyCa9+5CAS48/WxZ3yY6FyRGeWQJG3fe8Ixzj+IVJ9QfU+dsc5FCz+
njn8Zk2Arl0hFovLcl9okDj/LQJIT5G9LEu4qzDz7H2SMU6JBSkeS8L8NdN7sx08R2gzzH3G1Xor
g7beOIKWN9dpetaF1W9CxG0nE3sRMyWJwR0RlzcUz9TmMacKAENKPle5UXdZhbAzmvmhJ3yM5pH9
3HEE4YTYfy0za8JWD5GetxD+j1ytnGm0mMYHyp1rLgMAY3Ljrm6TM8GYyOqSr6wQVpXrkW6Pmeix
srr4x9wLf4OVrL8LquW2OtOj4gvQBX5aMo3+SrPbzHwoWrIIJ2++MzNC4CwlmNLGqXnRUstEjdcO
jytaV/UuDETlLV7moyWKgaa+kb9g536qSoPspdZ8GeyeYkhaJ0Ygy6nk2XBe0blzK34X9VI+qGcD
mKp9oqGxi0sje9JKy9/wG6S/iv6H2TXxhc0DQUXd0snJw+zqtUOLfUMquojH+eagF94nlh6tH69V
Rtv1022CcLqPwvtGMJ5Iq3oEHI5QxRATasUqfStjHVwGxBsjEmhK5DhCESfRHFJ8RmQRScN+GzN+
TurJW7WQzIKrO1H2H+q7NIxGhkEjfNx43P+niN0Zz4OkG/qLO+5SBN9cbjih2Re363s2esQWKcqD
C0RDAeLzM23W8CDqOn4dc6vYzGH6m4y85FUMOt1nHeH+vonir/X4R4RvuOffOtlVZuA/YkYsohFH
jzpdae4VawuIzZFYHk9wp29TvTnWPWl7nWOGF9ow5SvQVaLVQyyIZZJe44EMMxPrLsOUZr4Qw/CA
nmphCgUO+6+reiCidakD6452BR5jm/a+32d/dcSZkR1VkyzCqbZziP/aqnbZ2jODzgUAhDGyiYdw
0KJi07dpT9AgD1pahFdEfCdXas3UW0u6/AKKYCDNyh7Udsa0NX1Ur3JIsuvYDZXPuM416yhi8Cwj
MJTRo6mYhpb5XHEbYB10BrqpaRfqz2qcpLvRbyvWklMbVu59XkQmhi9+0cIVL4GH2NwU3/zMCu6V
NpYlIXjIxfhe17htMfkGm1XPRvfIuXbaNQzrZRVU/23JB8twqVBL0KNc8p99bRwZfeU3bQqHqxDO
80S6ym8bSk7Yi1fucGQSjfiEXFQelxFCV5yVR62d2BT4djfmaGZPc+3OZGm5J7W9qocxSVHU1Lg+
s+r73BvtRpURCI5QXSo9dcpVpkSpeo4dnrxdf9y2Pdo7JXfgO2R+Sum3iRMDiphscqoH9SUaBj3A
Wjca8uLwU4vEADjDASk85AOaOAXUVQ/mFGBHT6vP0c5grkppjYeI4j7GAOUhmt1peoHVKU3g/mtJ
cphKukPKsAuljpwTdRT39LTZ0aNLsvlunbTRIiYuBpl1BRFoFYLEfY53GNA8pyqJ3pZYcvXgEW8F
xZx2oKj7P5Ek/aRxqpHQNs+HQJJ+qqX/GVs7p3I6nB2I9x2AxnuPvRDkmh/v/YaOUNGD84CZyA/a
Bt41ccie6+uSo3yUJT+WbnlrjlHW5d+rofvJEKL+voT1/RD8VtqSsU/yi10kEjQYGNfUizjPaAEm
4lXgU8/lzsKjcom0wrlpb0qioB6UpIXAU8StHtF3FXjdXTpH/hPNeqzG5HxjCWNvRxX9QlTlwk4x
c7tXwaWa8oSUa/1Ktor9rcmjn6MbPViJ31912tjnZJl+Kbm5Oq/FxKVtTLQMZyUa6azKxVQziF0L
q17plxAshMcUqNIm8aL0R0TQLJJeCbGBM9bkSCOcYZe5JFla2nId08x6jIS+YMQpfqJUdC5VVNyU
q2MpnlUDOWOsp4fvLK7zsZPnOsNjV6ytolz7mEZIUk3m0BNX/YEAzQzygTLcUKmComLt7SD97FS1
b2W1fqyOtPPnF9P0wKEl3vNQiNNQB9Gz0Rjh3TjEBTSkKtlbwdxycREBUoyc4qJ5/I7YH8yM1nyf
suiSjg1oBTmxr2bHIA6SCl8VTSXd2g0q+h7xFHFRq67MrP1nNZexbYw3EIIYzjr1xkDtfY2GJccL
LhU5Hc6KMrPta02n5OinDU4VNUiJ9P5i9oIeL5gMMqLy5FSOjbulZWQQVzY5d9NCHhlmB2ADBctW
MyO8R0Eng4Dm9GlhyIbTu/POXTQ0lybA3L5RTyMZNFMIm05OQTzRRi/SH2ws9HqILWpDUoVYGrRv
tj1wdB/pLaqXic8n7BGl6MpanIoB7fhV/YIInX7l4ZzuBWqv1XpnS7rc2hElu1rsRoeYK0+fH8LQ
lr9RnIaEIQMdU7VFbgCnnhu0fVDIJPYw0joQkGZsHdDwZntVj/ZEpYagizYB7fWTuhyriWbL+n9Z
vNbY++Tlyg51qmXhk7EggXZd92dBhsRTrC2dtG4EO5L2gr3osoXP3ULv19QPc15hlbGXU4L469QF
egXWj8CryERxFghchOrBRxe7Pvv3nif/NBsxZdSQpHb//gB81Ymcxks/zRVeAfd5VNqBJKcOkC/V
egwU0yKI1mVxxDp/D7Sv8vGTs9S3vvVdWKX2bMCN2pSGzrDRKR4hS4EALahVNNehVp3wH1ckrV7L
VEeIkTRvizy/IlbSJX4Uob58aXBYaP20pZvbzHSUCd2BHrqNBtIUzKX+STk+HqKiy76hlMuAImZA
BypTY7AFUnw+jCd3bptfmdS4GOhoNug3D5DinI/ShJ+oppTeULSHJUekUs82iloqi1Pc98tbjpv2
p+h7WilhgLUVo1MaG93zIhKGyqDR70yU8dvYZKwekIGAIctFEUlxdWumO9UpBE5tXqvC/abamWHX
/apCz5NpVEzPahE+Vj5bmWg5WdhT652LuSDEiP5d7EdAHhZneoQM2dx1SZZvNAsKPa2Yp6zg4wV/
czZ6c8NQTXw6OsjscG4FylkAd2oFoWC0riFaoacBnuKmHXqfgzRjULU09RWjqjyLn//NeOqRLWfU
sukQudl0c2IUP8LMVkGTTFB50KGQ2v00IFsOpuMyeG+Nrw3H1faHx/0mEPA+jHZ9yes2fFEP4HWe
kR7H9+qVBksA3CQgpD5ItZcG3MpfVaebpsPG6D3vqcb6ruVB/Vngsfl7L1ZgQzviuhq2qWhE+8il
o5GXJPedlgFk6oPiMgDm7XK8fV9TA7KxJ9S6GLzD/8MttD1CzFU8BlbhKwXv9WoSBNzZ+vx3VSpI
ef2nZ1DP6AQ0VXB1HGJW9BRyfTQk7UtnwNhrZ0Q5bWM2L2mAFbkOtFfdt/3nApak1MM1DRmONiaa
tS2M4LM7CKrTHQFkkijbG8clSU9LZwZfkQYWkeN2uanNdgT4KR2dbZIsh7ZBk0BcIfZqvfEwcuvG
qSjLgRNTWDLQLuNjMATTvU+DEvV3Qp0lvWL/Q9iZLceNrEn6VY6d64EN1gAwNj0XuW9MriqKuoFp
xb7vePr5IlDdVadOW/VF0ZiUShKZQCDCf/fPl0JWbdGDldljt2xi7sWN1bTZsYgw3ObsjTEIybgR
0t2I1yKaN6Chq0esLOwpgRsr4PHkMgXuWxJfOE3LYjt/t6tmfsmC6YXimtfVyNbTBlzV4wsAByrS
RkbUNDK/CISuZ61Du1q1+dTuaJkOnO6qh8VvpuahrDhusc1H/G5uHtr7iPPiM2zkEBKZRgmr1+V0
aPH33SK3+erMTXFUr3RfR8HJMxRY9XqgOHHXQ8vcotHNN/XLNrFyR9ri55u7uM4xZraZ5Pmpiu3T
sJypiAQvbfimd1iCJt2pbXPfaruocA6gveFqmXO4i8DLnlOfqqfZenQHxh6ceLP62pN5U6djNe3+
44P62ggdATR386K+XspJQVst2sVsOXdlPSOW2hvSfWszCdhEvSDW70M7XV/nyfh9atNfQUFb27oj
4l/5JtzevESlaC5FXUc3mj04z/SVTULcinet1f/Gcme+OiL90pA/2+TE5m7KkG9ZOOuT/yQOOhEq
llgA2MpIrOl4P0pzoaGbIcYuCiwIu2wS39bN6VBxlS6BOOoiB/hNKvtiBVZ7zwiH7IASRdQz6T0d
i6GzW7C1XuM+o3g3pQt1FT5CreHAbqZiw6P8e+8PH3OdpXvHCnyAtd09pMrr1V1i7zjqdAxQAnwJ
DUO8U+RxTuzcehjBsfwRZNE1uNJT/jLKLo+FkR7/VXdGjuRQ1J4iSIiyegSmHBn09DVQpKaBHUP5
ikLK6KbY2tpZRSGG577zyNRWpuAf/hzMxzwm+iXHxiDvGrenbcUO4bsKt/4BDY7tj60t5lYBi9bf
04E0JExW7ccaJDYDBevdciNyFqF76DzLeszqG9SHDQz3hM0xzWrdZrCq/rZ+qsOk3Bjn0OPEtToA
TJEHvK9y0quTBlfz1mDQ3AtyDIhYBETX0vwDxVrIRLIkxYemd2rTWKwvhexMgWVL4puo7t7Nk4+s
wxt5tCDxnBQ0EkMrmrrqcXFq69XTZu02QWt4gf/wrVHBB9lqTpzh7E7DdjWh0pOwUO+LCY8xA+4n
Ct2qQ6JzHmK0yi6lm6KtCpmZVkhmSH2aVNqup9zrPg+gx8GbAzFV5uLgyypYNQ1VIjB/HoNpAKBj
h+UL1rbyjmZ4Vq8W+aUk5GoLg/JaOsPPiGdwZyP5yZNd5VbZpjYmk3+OYFpZ0YWSD5EDZYu8BqUm
6kPgER2nxsrZ//E1NOmUdgqyIYPnlLseg9ipRSPYr+ewOmSqODpYNWsD9FSZflGJvrHOxLZ1wXcX
GIUeinwh0YCl+FOB+SMR0dNkPK5PUXwix9RMp/sy9Uzd6zy7pwnAeX5MF2PuvEOxLPnFwe13tmh8
VjlabBH0MwKYh3Yi1+Y50eIjBdlMSm3fe/QtDJiRH3JhyjxrkcEf8Z3AvtiLwzKtt4gA0u8ahdqy
c1IK4LgyftgBXSTqKsL6c836VuzLYKKHVmaGjVJ2cIusJ+2cYvstTP9iGhzQ7MZv6WxN9b3EoyKN
GfiS5GflYt+SvDL2WQU1A23afML8C5YQWONmZjb7ERf5U+5OR3VflfFs4kSW7jo94KSAzYPHJVyY
RBvfLJHrz3GI9sSlvBjpFwop3V00CzD01g9lqMbEdehrQniVFVrw0SRhYbLHp8QlcqKA3L5PUDfR
bllL8nm9R3kz+o3a6QfUUF/FTBd2PeU0Z6PFDk4cf0umDhdoeqCX4jEEAnJc7flNRqisGO+T1/gP
DPLLO6DaO+DP8klD8N7/8Zk2dhjobQhWq63FN5nT+n1NCXhl6cdJ0C2qTF21iY93XaCyTHbQi8i5
eb0L59K3xGXm1PTk4EtjIuO8JH7ZPSEJd08BNKtzxlq3cdnsKUeHC7zrhN/G3RdlN62bPQRNMMKL
H1PzolPR6zg/wMfxxBn74Km3yjctqR0O9Pl8KvXlM2CD+lBj1KJBtwj3XsCSohlAKFQoLGhzjHE+
5JQqLw5hRiKezr67vyTv4RhrzwSb82NU6fPdMqANEyH45hJ73WBw5mIlqUFekuVsIMI8R096nf7g
QYVRwZmdN5Dr4xbxN4OhrTlv48b6KsrikxrKO7rXHVkrg2NXt6yU8MVPOVOkw6rwYENndpP5J3ib
04cR26+tqKqUXlX8KXWMMIj/PS0W+pSMSdtDOZyuQKvh+iztYx5+QYxpjmqi4Juv5MWgo5mcO5S8
69IY09kDU7VmsB4a9iv0uHJ7Xk3sAPXvR5vQDX8VXp4/lgT9xGhQcEjAi8y0PcZrSMTjFvWb8JD3
vvPQgUZ4rmxokzCAf1uXkzik4UTGKNRFPdaYBhha1afao6AQx6rF/x6NV2pL8m0qOwxGjld0Kc8v
laUxK5ETSIPJ+KXjZ0iZDKdxhhDZ0RdtSh7G767xWGNvGFyk9AVGExdAchyhPeIDpVY5koX2HKwi
jT7ovnkKY+3Dk46bgsHYwV3C6pQmOSfrcRmu6ghWf6vAkG19uRKz7jivWoptxWhsn96Tmi7nxWRe
Kfpma2YEZtpy6Qn7ZmSOvW5sHxg1t1CKCqQD66xeqC9zGjQO9QDkz5W6hxrZG4aG/ZaYsPpSbNXP
00LAaaI94twFUCKEcy0K2JOiwjk7SgfgHx9MQGUbRm/50balnQdqxVlJdjlYsENbj9Y2pFRigzWM
/rKgCh7ZlvW3qMsPjMUNuklNZ+cENIbqUgBLZf9EB04V4yoogWGh5JRGrMPqNrYNTFCz90UX8Xha
n9b09hDODR6dSId0yDl5p/52anLwGqi7SklEmoPrTWEMCpNin7qbDVig5VvZ12PIz5fGZpUL/T0Y
0STh1hCLzXY/BOLqUzHKGYOE1mDp4j+xNDYYCBIwJmF2560oWWbVxYW0JcnCGBupTZq3rNLZsz15
L6gV2pvcW7Il3VSSYUOdaIWeyveuDVP1qD6rF4xH9njsUqNZsz0q4NNB7oCtXX9esa9syhM2/dX8
2UzxlCF5HEAMGk8hhIsN/+f8PSKIuer0vCn1FL1WS68daMLcEA1fNIv7l5nOaxgObKenG+GH6bkL
jYBo9cI1X8rSbOqQ1I/M9+i8UzAOZtJ0OsJFgfM5hMdJZkFdMi1nVgW2S3OQbyRv4qKzeR+yVruv
u40JeXEiZzF0FH0qM576YMCnP8DDIg3T6uLSawYogFlEH3VTYQao/d9N5nkbNY95ps87vQjcPVLx
Gc8wjL4e+AFwgIyji0bhifyS68c98wY5jNMma3gqc24OHLjxGeQQ9BFk9iqiORkd60Ep75ED/GC9
vGJNzBJUXOyWSRe0sEIxQKoCs+AjbT/Q6mxp7Qub/OYixPBr1cIMzfYP2Q1ajb4BeTrTatEnP52i
MTdd59l3UpD23QoqatsmahFVyNG1s2+p0SX4PseAo//4zYAM/FJQkRJuiOLMWGTRj4uaLgYjXmDc
lBjujZ48kkqxWdrweyCYERr8K8v/nT8VDDxegEBtlXpLMSq7May1R8WEm4XwkeeKEi2WFRt8cIzR
bCiOalbOfguopbpjNPZN65+QyrqnoWZo45FR5uxiek+GBn5RuXcU/xbG46dIqvc6PSgrOyVvsAZO
HiVrzTC/1ZYrCYmpRyucOidIj+68WLii1FR/Rra/JwvbtxECcFl6j2p+Ihosp7FIMELImUrsDi8F
h6+r0XnmsfZtc8OX413Cdj09JHT8bnPfeLNqJ3jorD5/o1wR8Lg/vgzw0kibMMNXNq6FYxatQctT
m3RsLtt8OgX6nNzD1H5Ry6HpkapAJQF3I/c4vabTWUrf7i7ggP5Aa2DPPffM3s89RJUwrhkJnSsq
AWEV9dMjo3QyZY2Sz6GBBcKAglqZV0+rqw2WwUZW2zHpL8evU0shPLfLk5KIW8DApDIB0NTaPp2c
kqhBU19iY2BfTT0DBUkDqECvtV6mMBuxfg0PbkTSN7BNQtVjToBldZn65fRIVYAWGu6TGWCc6Cl1
v8RJCS18yO66C7+nMa2FGfRU7jTtl4bxixo459u6YnRQkuS7nh66vgpvnDdPc2iH59FhEKZaNGgV
H1YHVypdKvyE7bV+OdC+98z2PzWN+4DtuX8OvUX/VPu/BehI5/X9p+o7OK6y7jBmJ7XuGoA6r1Qj
R7vGdcVOrb2q4HuoxqsSggS51c0wfpRmFh38WLSXRQ/hkIDr22qI/i+Qj0Ch5IW7Uy/9iXZ2RuY1
P8sEgLV8L9WxES7JfMzZFD1k24r87Ad+4fhc4cHZO4GVv+rLAkbHNynwcLydGjQQBD7joCZuXBVw
myDDb4VMZjeLPZ0V48xYdEA+afPWTwKqxsQQL/aa96U2rIeZXRBW0LuDD+QISXnaqJfqg2YD30sw
Q5jZPJ9dcFfHqPbmAxheEBr1nG/Kykh+CI6D4dyNHzrtR0wxHouZGulJblQH+cEVyXQxq+E9lhvY
pYiC20B+w/mvwJTKT9luzKwSU2NcFdkzw4uvSu4zlk6C2/0bIqE4FfronmLGhIeipPe7mUmWxO7y
4loVzxmwJCphJCr3MTY44y4+x2Clrev2RHWneu51KRqnmOF+djVPCSgfm/ADndUXGxHpsexfgfWH
s/I9n8CV1ZCzD2aMIZ9S0NAW9r1Ezzi0KNbSyVxt40a7lejjP/q+fJ0iH8hYFUP/t6m4yU04VDGZ
gzgoqnsXhUhaliduvmkGLxAwX2iOyr8bS/ke79ZZPqUxJDLLDx/r/DPOPetuxmLeVLL3bdGdYQsm
50sSzvVOTek9jfh8Z4UvXcuFlxnLV0KF1W6KPIpap8zcrY9k04iDvZpMpgMNFX2Mr0vOKf3Zmh6h
x24amni2tUzU0Q+enzv1MpzerQiVeJbrUwYAmQhsrx1DOxkJjzVnFf1Nyflu6txf7tpS7elA/shL
UqK0BX1ZcD7HXfyi98MjwBoTmx8bD8HYVpZQhQ95y7SRxu32oIoVBiullTzMgU35wPuZlRjXqE+q
k2uX10GE5tmuycFK6ledAXmilcW8OPOyEcK2fqVJ86w8snBC4FoWrn8uXAHKKzP1R4LZ9MwRI01Z
a0+q6qVoAJ53UaEfsBcbG4tC1I2hvAM0t1fH0g3pRKxqHvfzsm/aQRzG2NqpfXJtI1CDLHdwL6GU
gcP95EPb2Agtr5nu9OxMQixYAKvgioXOTFdeivTv8HUHFVM0RvM8tpB0WieBoAM+e0fXVXe22Kkn
aYo3JEcMLh2kdl/Ln31Lo7XL8hj96hEtjS5dd6b0Vk/DQO27fDkHQUoBGJsdpIemOTdJWe6cWGCQ
996aOENFNPDkyeZWrffwTVRBxMDEjb4JCj2qABhw36GYq7SwQ5XQtiT7L5Oglh2UL/SA4p0PAVwa
lLC9Z2ymT3qAfoQRLHwXETtJyegMW7ijxUxn1iTAlMKNTU6p7ZDngRipbYeyN3hOcWau4u4sr/4y
SZn6zJZxz7SGsrqQYHwSjv4BknJ3mLXqx2jY92Cg+QieBlGgAPLlxnDphilcQgn5MLH16qG0Na9N
23m7dda4AhdJWGXYuafiAsJmPthu9aKNdsy/aEnQnqNum870fQj+wTubYMh+qKeFuxDXiE+p7G59
3LhGUX3ymuBWOMyLRLZApZDAVsLm0cZeUu0jystDstjuG3Ch6RxMmOB6m2vA8ExqdhMpQyavTe9a
Z/Jbx1b6ez07AGVZWtGu1jkfIODQD4Wp5yEiu3sJw/yzwg1NBb+jcQu6UKUtpJ4d1ICJhYxl6KY3
EEQGNh0rDTlzu/RQ+D4NmULHvjd+Chxbztr6+pHISf4lBX+hRrSRncwHRTLUGYgBM8OWL/wKKd6M
SZcYVb/1BX++5OIQddssdKH4BXQyNZ9u62a45JktDzBTcymHKjkU9YK2X+ZYePFJC+xeT8jZ2Y1T
1ldFXMI3am9E3LAXLayROsnxW5Tkx2VJvIcGUMx1KLmEZn3sX+wa5hE0wODUxvRVDlkYbNRd5kSh
te2cuNropXgnFyh+sJU7a9rylUk9bgsKys9NbXn7QgKktTTdOc3yUDk6ZUHeZJ4jTMrb2s1/DvZg
fsJ8QlylYSI6hNTIiSZj8ygN6nnBEk8g/8vqZBx6DlJ0Rzy23fSwDj3xiPb7YPJ3bR5ElyKe+y1m
ioNaPfPM/OYu0b0cW+cNplpx7AA279TLpB/B2oIf2nQe8xc/8fh5SCyJGnmS3wyBm9sc5pw4OZoT
A8SyCW1gMFF3RVCkHYhG1+fQyq/FqGElka/iqiv5hmmpBF1nmbqsF5QYFy8Y76J0MX75zutshfqz
iqWlGqfdOFny7xrW7wGgB83vD6qSFtzu8sDsnFg5t4aX9e0n9Vk72ctTtLB22e7cb7Si07ax+J5Y
S3gUYq5oyZIz+7mg4V1tZJmpq+qqDoTPCXgb5W+47fdm2tKmbJsIKa077sO0c0++kSyvGGRfrGic
7qOZkVHJ7YvLcPyh0j2DjZGc5U0k7k9rTTPzjbjccLXieKM1b2dOEOUDLpVjhI4zJhFlUvLCxT5Z
IbFRAKs5BBHknKVoKYYLhz694iUg6W06N1f3H0OCLU9hstRM2CyY3Q50EXWVJnRd7DnLf6rpE7hk
GR5heojbB1e33rgnGZt04zca/oyXKsLrj11WUJcMBgC+Y8x7MDW6/gnEQb9X3gX4JeHB6opxF5eV
9xCwf4aANCRXl36tpGUQrp4LlRZcnAXoazgSonYpHNsWmfVkwUP/3LtXPRrhTgBTuQRx/S2XlMQR
t6UzXJjLDVD47p47cs61TJOre9F2LjLtYbUsNk3Lg3FIzmkLGVt+EuolY5N5fGIfZ7ODtmlQ7N17
OsHb7mr/XpIq3GnRxGa7YsR3JWnHgIEDwaZV1CLNq5Esl2lXZnT2qBQS9LEO8I13A0gqa4/JKimP
YN0wY1D6n2bk+cUWerRxNX35ZLQZpZDag94/emIoLzUqx72csd4DydgmZjF+Up/hOMMiMwEkSg0j
vo3N9Lz6ZLREz29FHhGw0b3kUdOKY9hZA+trkT7KOY++SJLP7Ir6kBEC2g5ajquy2jVOMX73yoji
j0Cy0NuJG86bnpOF8FJghWKLTJce43oOXoED7NdRZYDjfBge0troP1hKtSNjnAz2r3dnlcXVPRbV
CfIGY8swPKstbKsjFAU864/x7F/B/ppMDBlTWQXCIBtHjW1tQ0JgpOxd5VAn4KbsX8yVGQYV+3Uw
O+l/Np7MlA287IPTIWbiU/GHjmM7gL+qp8m0d+NXhMN0b5eEqvqueqXG2/qloX3xX0GFWsaAWUvt
J42W8Y3p2dVHFbnZ3oNdfFYiPw8fSCYOBBy3YytqO/WzoGJ4l6vJDEvAxJE3fApE+Nsk6WBQkptt
Ax52BCtzbgUdRFptGpsKC5VCmM2yQsyyRYt3wNy1cxPsqqHA3t67L+uOpQQsp9ETkmJFfvC8jz7h
jxyaOYZTiSq59IAZeKDGmzjndOWSHHyd2UeypVu+ogw5ZIpo9JCi6y3w3XjTavl8qWXkX+4JLno7
f3UqQXqOdgslDYyd2z5mLQeeobWhzsudsJeUxR1G8Q4iGFq0E5tXzV0qDJm4sRMaGLkXl9dO2M1j
wUhsRxHusq8HFLSy+nAcvEu5adi7uOuyJ6d9I6gJ1qNuZ9JgDCV8s/mkMXY7NjThpN6ABXwobu6s
B5eIFrSNaXsNVwaQcRXYKLysXV8my0tCp8nTiq4oQn/fBwnGotbY9xJ+L5eFaCjZxM7eRzx7LaZa
Y9xpQx7i926uKBPaQ1b03Uvp4qQTQ3gjf6Ifh2X+gaSiZ0QG5FRoDU3IDV/aFfllSq3gcWyai2dt
mTXl6QaDZ9t35tc6rn/rJQGrHsZr6xjuax1UuJXFaZwrhvFyTJ8Z2TEgUbhtraG+pV5TXZmYegfq
DfR9B40He8LU3oJ+7LaDjKMacKHBde2MuUjeDWH85jN++t5PPhYO8IFF5txiqeKE8oM309ioFeau
jPDQVl5rPzYRf+uShl+gEonjutoRtu+O9Qi5ABkikxTG5IUNQN63+inHn0CmHHHXzWPrkx2gfuAY
vw2SvudWCI3qynOt98UtngMvqyGfSx2DsCWKel5BMJAJsbDRnUvsavfU+ISM4T4p0MSoE1Fpc/ZD
k9a0R9RE7HRqTK7nUK+HYktHS3pMpScl+emSFD9MA5Hg9a8QMZVa01Igodql+zAUdn9Kg+azAowN
CMLQWItpX41WjUlzAEomKqxvklFXx5EOV8k64Q9snjXYtHutamc8QEB3V15VmWFTr7Mr0fr+FDYA
SXy7eceOjqWO4D3IzR6loR55aNl2emod/7ewz3+q2JlhWjQzeKWDAOUj8YeYSCPzpQ6oVnY1HOpM
qnqgovjgPIc2jaBKi4fM8N5NTXxT7som9w417r8aM9y5ZhKC1Oz4j2qdwC3b7XCo5UxWCuRjPCOs
pcWbZdNEndQMp+XhccGcsXIVMxFW6G3wojqN9AX+ERWFHUdZOZdjKGq67iusPpr/aLtfcUe4Thg5
EGHNrYkppDyCyg+GFm0F9+Jvge1usoewNdyvrsYTtE8bbIBk2jcmiVRrk4UsXLoJD7aOrPlz0xnv
C/+6QiOIZhxI0SwPqxTtOl74wiWS/844Z17uSUyO/U3HbsphRgZSzdbdhlQcPphNzSTX6m96bBxr
kj4d1kQzZszV+tuI3eI0fzacydr88x//+//93+/T/wl/ltD75rAs/lH0gPziomv/45+m/89/VOuX
zz/+459EmyzdEa7u6aZjebYvbH79+9eXuAj53cb/8kMRwPIVOA1nDr+0L6V25fR75jKvw0wwtJdH
kli2bToGi7jXJb9yLbBuK3QRjOkuqIhj1GFIL0ud3IslKq/60MdAps2qe+h0IopeI/ZuzCHNqr7m
RqR9ZoL2YJjauOHIC4HK8e094MMv/8P3Jv7tezNsumotYfiGaZum96/fm5vAekprl2mlDOeM7uKc
GPVND3PEyroDs1T/XOIXgHf2L8fOf6Mo4zlKqlWLFgmkasebniwLeu+svahONkKPJ1Gn42Mi3OlC
T/U3FdSjwXfcN03NIy+kofbvvw3X+Mu3gTjl6obuwszmmrH1v7xFqTOxwR+15LDGu9ws1R+TKUeP
nghjtUNYXv74ECC/mWXwtTLG4OYMHEmNNjg2DbfVLjcS97ONiRKRA14r3NuZbK6OhoDirGtaex25
czdB6+kIRQLOKROWUyU5TqbwklPhZkB1pXlsDIz4MjcNMnHkP6SLMZ0WT7srFV8p+zX9whpOtLMZ
2SgJFYbrXZDzhmNud89m5W3ZgpxsPSwfBwClUI3b5UjOsvremc3CZIQCaD3G09RkO1++SHrPZ9RQ
wQvPm4eQ5qmbGnaMxA5on4OA7o5ughzg3tY7CwOlfdB1hlSuaX43ZziQM+RD9imBbSFi5en9798n
z/2398n2Ld0CY+E7vkftxL9ebrZJfThCenQw7b48rp5bRlFi09fLDACx3XnEsq/xnGeEAnLyUNwj
AEqOfkWyi3NQdlEChtkvgnE2tGhUn+1Yp9WLMdX+WxK4n5lwBg/q14povgfpfMz4Ifvx0n1pE8yJ
c13m14lmnE3VMSNJZP1PDwkWFBQmyaWhLF66vccphh83uEgi8hmWaG27VW/7lEpIe1nb4hUy182b
h+jC8A5jp5LVIxFEGNso/DOlCqhgdrOO2YXY8rNX6P113SCveQZ7AJKWLGgUsCxMIJUgqX2DhjSn
cq5cQcO5SBIg14FO17q4jEv1wxht/2p5JZo+eTwnZjD1BKQvPpmlfrWdRT84wk4+eng8bPpa+kg+
5a9aadP+SyrsCXWk2yU42shFOq/ERItjZYNzhK366+/fbfuvC6dv2brh6kI4nhC65cjF508Lpwcq
lVpl3Ovj2H3nsRO82nbrnwPHdTdzXGuvHEC619zdTZjXmu1IVzfxASQ3EpSS5RJ4R9vTUV3Ltn3G
6t08o6Fh1jfdc1Pm+UtTxsZB4MtFw1so5vaI1CkEBg0c5UalynGreDuGipvKcNp3oxVHdaaAIZSf
fAZ0IG+nDNhT4V2cqihOZQmxmCau5eIloUCbJKo5cNiXcpeYAMn5WjGdV4p27Y8lvsBg2XMG+JES
WX/6+x/gXxdn+fPjcKHzAMId7Oh/uVtMnL8aBBwBmY3d9RIQ+J+JTCIjzw6Tsu9//7eptf7Pzzn1
1/m6b9q+o1umJd/OP71dYhlNJuDEVddJKmrm93iuZGmkTZuNZS+P44xuqYk3BrTsI0UoEfDZsSSb
duDOVSViMJKgFibVLS3zn3D5kpMaVAKsfVtGQF7qlUnkxPGiZTNH7DCWPJ6fGjNs91lNR/Hff1fG
f7Pm+L7vGeSMdWg4wjD/9dvyrKGDNyGqw3rHJWFfHyL9u1VxqveJT+zRyJ59yexU6bhwIh7kGtMA
7I83/fem2cbVD5zVqL+S6DL1iPRqQJdKLoJumx4URZAqS9YWm0nRptZgk0Zu73FPcmz1NfrNy8R/
XlEskscyA98r4RN1pV/d9dacH6pOOwU4J5ueNp2Yx1c9xTVAT+IwKvP6J7950J5al3RtiwqE+U/0
B9u0p92qxlUZXHBUHrGuXTpj3HthfvWY7R/wYE37WQ790x4A2MD8EBO9vxzyzDB3iuIbyzlbucT2
Na9oPW5fVkUi1NjnFJ7bw1s08Kk5dLFC8MQ7KFPnkysxwtk07XrQs7/nAEeQrqtvTvbypGH6oMyX
/dKcFPqmxCz/tPo0ncXM+XGyW46IPNr0XqdaS2Dd173j2keHsQ7y90ibgSDiv+3+CwERO/mDkcQf
OfLxc6DxkI1T+7028qMwUkbJBoWJiaSxMp0qgZQHY6sdqeTFPqJS+lVr/FzP2JAuqkagTmCyj0YU
iLGHO7FpkpTwqlO5wbWjN0FpbI03FJeZ/jalgnFZT2dpDIFgUoPy+4Unqb4yzNER0hm4uXRhbR15
cCR921IbsxgnBwfoNiysWyffYE2rUAbZv27oVoi3kV97u92KppTfqPo9ilk5utWwX7HLLo7XS6WF
R92LmfM66U1rm3uZVa9qUmT4jKxqxqCnnC6mKUzcu3K3VAa8fYE7+hCf69NKKgDDGh+gfH+dfShu
Yzzl2yYZ83Moz5JzrX2NMP8d1OGCJrlpZ2Vs9P0c/JBKq4bMm/YzyM4Qf//NMWzzaCwt9pV59/f3
s9pt/3mVcl2AA55nOrbleKxSf32o5A2nptogzVPhfjjV/XxR3pjB/oQCwOC4LsSlTQJvGzD5/jRm
JdXwY+C+F3rx6JOYyiqasxL5oU86A+PzS24uGvAJ3DwWTrNtku9XZRM69nV1+Lpi9rchfSfM2nRv
wPk7RAMz4ADc70q77DDdhY0b/74L6EOzXaF/WuXiKspCj/4gnX4/xFTKKrPZPKmNfTuJR4I1/q6q
fPRCbxb3mTSet0sCEn6dLiO4CTea+pUgH8J96BNUsmm36AaOqV7h2D56mFXg9Gt/qoNaoloK5JEN
DxBhn8yFguD13/7+nTDU8/uvb4VlcQPqNqxFQ5e78j89MKx49ErdtIN9OnrmRpXJBLJCxpMfYMM9
4jgzz+rrEXSie5a2VEmAXmGb3pBEQg49z1hWr5YTpCdlMTfC/FfEaPIUhhNpHh1ZXC22zeyzSxUp
W5ciS0NWvFDfz3g4AixuG5FjKFNVTK39BRgeBp6qQFGecoMISxlhYqkgI+v5+Gvo9PzqsZLfrRAF
20+zHbHY5RgNjfebGTH2B3TYG3O+C53RBz6rXZUhY6m4MWFi37Ge7ulAZfqiWd6ZbatGYTsCISdh
8r7e56HpoWsbQbCL4qq82OwBqQI7+TSlG6dCUAhA/kwffgzOON98hrRWnw0MXLnd18FT3n0UOCJ2
0DM44VaO+Kl+ETTguMZxVCYnmYr8rLY4fT6nt8HBaueLDmRmDCA+qBpAGmmebVJtutuGKa55hPdN
jQxqkQsoCUGJxyrQSetTCB/IUV4LMGxfVAEIendMS2YylBQaXdCSKbCXbdSCePIyCo9tCxoa2wjr
vOSVt2sr0TMg4+ybdxm9isO8j4sEwWJmNFsP1EDRcTHujXI8tC2l8UpKY8jawKySs1jfG04+Fgls
E2jIxcCMtO2n49CM2RM7y/CCpFF9ZKxONzWi0Pww3RTj3O+0JKbZKNSMz+uJpl0oOVumedrn2Fof
Z9cdL0ndmnisw/mLOfVM9CQUje72F80YKTjWJptdZcpkO26171k5bbHTM8tv5pJ/DjXG4GXHgxNa
P1aPsq77y/7vbyTT+rdjkSc822VBM3XPZfn6y5rWDxkOo7KbD1EwEIJjKpIjd22DconORWR9NjVL
nAOgimgriDR09G4LJiBParyNXnqggzk/O3Kn2i3x9DBY3GiNF4mv5q8gT3ds+exfjGAeGkIvXxYu
0c0ypFenlDQKl/at0ND6fTS49k05WnCxlpQ/jA6Ft5hetBbhrxQErVXoD4PTeFmvVW+KptOsnpEV
DvZt2jj+AaGAzvQ4y3Zqr90zVzivs+Y28oi+QWA5lD0mrLzFshGEofHiVB1SGkVIV8Ny7StBPATQ
LroOyhXtpeIOCH5HY4sGje/ct3H7ZCC7u50+HEWb1IdKCk32iAkvS7snXBfvqb8wcJa8W31y0hPb
6zfVGaVP1JAZ/mKdu1T0b3XP8Jg+vv4elXG6X8BvyvIULan6oyKzaQNADsYY9kHdbUNKr9IfWw+9
cO5qfdAgWVyausFDR2HRRY32qkb2WVV2gZJKW5G5zN4T4Gqc4TZkWLk+/8FP72gYOXSRO/MgGr3N
emN0PaQFOadrsoaOFxPOmTvlN8010lcKApKNt9i//NCoj86oZ9u+7kvSRu474oF2NxtiBW7Z7xNz
ynaRXwjKDL+2S1S9FehMEO4gjabjT1XSEVRJt6V/NN6o8/UQckjsmxIaEMRqfoxsAtQxOK5opVvf
ezFM3SYeM+8wTD6wHnlK1n2iJOu/3REcAvqgfzI01BBlvraT4skt2lsSG/mmL9Cc171Hm1reqbYL
fnQt1tSks2BuJMthsCKydkp6HGlBQ/CsNy3uKbBnJU97lWOgSaPawnEpqL4T47NndcAPlz75/8yd
x3bkWJZlfyVXzBENLdaqrIGZwbQijUbSOcFyujOgtXgAvr43wIiqcI/syK4e9YROo1HAIZ6495x9
vkcMnmyZXdxii3YOeGaSiBad5evbiHL6/nNRS44UJnXNhKGhF+9qUWQLOr0z1D/1C/U49757OINz
avhcHaaBQeJROeBImehmudJ0uAzCnYQkLvTb09xZZUqXTqBHahO3ezOVnZNwwO9dxKcI0NznHsEI
q53RyBt9CHhqI6SuSkJEbdS1+YGh9PcPCF/A5hO5hdshh6swpuDc5vinssZWHlX1FuwvvrpaCx5k
WM0Hawh3qd+T7k0fdFWa/ePvLMhevYy5nuxJf9DOaZDrx78fyv6y5Uf+pdjsHi02W6al/VwrVSgw
5R7UxXVhCGtnegZ4OoBoFdYi6D11gV97/iJ2EWMVIZpZfg5rmKccBZvJrCmGXiMdWGPJRNR8fgVl
vHzwCS9nPXiT9cBfQYlat+joqymQY8ZUxBL5JT7G64jRpazOQTMMi8/Fmi2X0Q6j/BZcr5ARMYn4
nBcyeLoIDZPcRgb1/QCrhqxrL4ImJg0ao0U2Sp+jx6SgpAScKFC73j0IjZnSxm+9NrIOyEqx+Tdn
0GDR9OdFlaOwqjU0hdOnaKry8xk0VCWj/wSSaKzIBqUAae3nD8CVf/9sfqlngsGlyRHoY0S6ep0n
MKfp/VX1tcmqCtBCdnrvyZOTp08GCpm+ixEXzg7iRcKJCovdyJIYrqU4fKrFJskYWhB6dqhQ55kZ
Ipr82KVJstSp5rmfX8xVrdgSxOqs+xrvb8U8zJBPHNTEnqgV/Z75+1RzXmY9SpAo2nksrZe5zP/3
58r8y7ma1v+aaRmOZWqs9n8qkGDZKA2mKRtf/C6yrY74tO+fkWkloQQI9UDoUZ2qH/sq7lgN6pnb
h9L2c63AtnzlYUe/amY/tfmHa6caxV63a8dlH0Ch0GtvqZJB28bEdGnEsHNigT5L1nEDTb7LNG4u
gur/LpjbEx2SaDMnX0K0I5D/SXb7OUYVg0yX+Y9NvNoQs44ZSeHqRV/ENNv7ZZYfFV1/6SK86FpF
TnJX9dzX04e6yu0NVjaQrQrcdrWBQ1jiZ1Iykqs8EtOX6GfGczL24znEdWHiFwaIWz5WNslGnxvF
pFXb0/zQYzPz1ibit39TgleUv1b7aCLY1I8cS3Wsz93Cn3YDpV6QzNZGHjfCIA4zn4Z4L7qfTbJM
o+K5kzwId7q2t8D4rD4L9ZGQATz7mHpnhAc3aogny5HoPImHanYoRQ6OnAlMZIRv2kxbtEFAHRn2
F2brPRZdn2xTUgKaBQsB9ANqgah0dvbp/RLnR8yipau3PSSthT2TmQeFHs5oevJWHQKJ5q4xMOQ6
2nX+IAoSQD1fXRoN5ei5Uq9VBNCkSWlvEm18Mnsrvcze31r0T9Ad07WtVb9D7YjR7BfzMmAuZcg+
uKlsrNI1hd0Jp9Kyym57+RhTO9w4WugB/vWePrVBUtw9VUi2mej9eDt33/UuQQo7S9IzgbyPZqhG
E4+kl7YD+zhHdiDZNX6/0Sqz+Q56HZgPrd7PyLZkehkr2sWi+bwLErO+V6qMb93qX2vFb5h/ksXn
hJ6jxjAzWVLxs9vDvohZffvAQeiaEUc4PUYdJpvVvAxSrHbcBTTMl1auFFcqCvk66IwTCqjnua3a
erm2ngsen1OdYnbartPzvTOzQGoGlo3iBe+hlby044BteapmR9rL3w8R+tTA+mE4BWZKb8hgF0wN
+i/DaWSDsTZt8o9oFTsUBiBozp7yn6zn2cC3RFI7LFSSX+Z247zvnD9oEJYXFv1bd0aKCWKQV9SB
L46wyRAEL7gwwGdj9/HXHpWnM3s2bf85Vmpj8ziXi2DtrlKGy5OjhBfFo7bWoDdbZA6E1YDyA0Jg
QpE6M36WPZiudiHgjdrxg0IF8AvrQvgTYB2WsNetZU6p76E11QZOqrOeXw2mkl7+/tRp0+j506lT
FEWWqUFTaXF+Hl39ThtNq6305RghOgiMlt6gieXf9NMNibXetcPM1oFZ2pD5UJMe+0evxNHF2muc
5oE7rV2x3JHf49bz9/CM8pNcJtlR8XKC5lJVP8d1etbCdB8mkXY0sTgvtc4xz1K2nqUMttMc7b5l
o91DE/37/+Bf7w1DYZ6lliRzcxi281NlOGg8Er71kAVtHmXLcBrEs9Gk8zRfdUeqjY3h+98CI2qX
wzgZB23J2NkqcsUM2GdU5QUOKRtPP9a7Pd3dinCmlrXRneJ2eYLICdwkEcS40EA9xLFtfWmSYpVH
angK7XZY4U6bc+jfYIkhSRwijSxMDMJNOm11CsUkcoRwmZgthJsPfftp+lEz2JwqyzD2EOyQ26T6
3mvoc1SBx7j0nmgKNkd1kKCeTC85s+q/WaRY05n58dagA2NOZR/OoGypP/VbR5raY51q3pKAGH0/
29SJhR9Y65GSagfwk02DaLO5oG4nK5V545p0cHvYMFYrSujeGWkL4XtBQYljepkrpdimCYlv8+j9
U+ywU4XE3helxCPYo/n473zkXld/w5NdH6QkqxhgM31ZigYqnqQ4n3sHdQQw5mvS75U5Ld8ok+pI
SNqh6ivKGqV5N7BITyJk6MOSkyx0H5THPOLNH2L/6+dE7rCoMfJkSVgcveGZ/C/KEJVtX2598x0D
SSxvyiwJT1L+LYjxk1SGVK5xZSmQ/icTt03S4FKJ5WY5Q5lamhEH7BflYX45fzbU/6aNpP1lDGRx
RnNHNyy2WSYbaK7mn2bmNtX7gsA+aLaRprOaISZ5CH6Tsfuti4K0gDCO/EPOlIvtNfYWTuZ1F63H
twLrFB9DVzWLdhJXkHIHNMvJ7e38cgK/BIpCbG8jvINmqadAD9fzyU2Zbc5sWqll/zGYgR/In8Yo
CdeGlhzHjAwPS7M66ivDWiXP+xpEZugWZt08QseA5NWxIP/7B97+WSbgGIpNJ0jDT6gYCrfvjyfC
LFKnCYqiXtqEZNyK1MN4WwfZhd2mdIgs5Z3SobRWvRHCWosQa8zHgx4O4bbvrNdKawp2VlZ+QLTB
vKf16rasJ24iEdvNmNVXh1oWMyfhGlPF3vAbosTti1na6aUotWqTJ5jGci8I9z1t623TS+kJm15H
qyGEPFbG12BA64UqNqXH3ywEeI035O/Qm31/S924POQ2UWQItYDXefk+saztqCkhUlShPqkAGAlP
T7ZakxcPphff2Ny2Luit4BPcrvbGLss7/asQ2Rv1s+ZipQXC4TQVJqoD01iCJY8OXZGbSzsHWq54
mQaZQu8Puey8wxPH/hnFkssS0CbewfPPBZqo8/yZOoQw+w25Xc5UK7X0roPeVfuxc7oVG26iKiki
wDq9/f1FNf5ydxuKw6WUVctmSJLNnyQsWu1YQ0Rs0DJUR2vxqQsa9ARbodBdmiUk+5ml/jKMDTkR
ig4cM6i7gyE1xi3Oh01MDeYqtAA1eEJGKEiMbik3QOqjhCi2ymil56AjLAJXO3pcwr6fW1t8se2h
v8xv1v6+DaToOdJH+FzByHQu0XaJCeqm6YeLQ+uXSSC/JunHvMtqmwmFUbfyZAKKFo5jYk0kxBJs
DqEPuR4M8OAkgjhyDQyyJekr3emtVyNVDix8+VYN1xZ5wN1on3ON7cJAveQt6zBP9VH7kVvjUwFi
/t+M+H/Z2DvUJg3TZAGlMo7QJP7x0ZEGmvYazbHf11FAb8sTaBePfmXNM/x1tsjOH0KyzwDs071w
/KrDZ2/tx7AK9wGNjEWSSP3FVsSUM2BorqZQGhcjkmUaV6TZVhk7JQPuVwJo6iwR6QrFAwmI15/m
OKGGDS/uD2c39Qbd3jPlu1NB34goPKBSzRnLbKlfetgHDuk4Pluj1p69fDgXih28Z/Bhlyh6WE+N
40pDtbeQPT9yAz+YHteXesz9a4u38OHvb1HT+nm6pCGKbkxWVLrqEIF+bpRkqYGUbuxWn2WYoGgJ
xYMdQplZ7x7nD1KvSIsKONt2fkkmx3jN1Gcx7sIpNRuOCwPWBJ0A3Htq4z5bZLW9aGo5OM8fhFPp
UJrldKVrUnnMe0gWdmo5rsAFQwD09MFwWK+RITvpg7yHz20FILXxk3ONspOeX1y2a6VuHLdWdUGY
F83YOIRXnJdRuMC+Xb3FcnkilOyQ5Xp9hr5YvCj52ZLH9Nkcr+mQiWubTf+/KYl0LAVCZ4VyVlY4
1bGfZIkqvsOVVKkV3c0+vdZ+QF71WBFmMvFZgGmuA/wmxyGua1iv9IeNtt4qTb77+4vy18mABZ+h
kTuo2RStzJ/HDZ+cUnrhU7LHSJUKtWK39TpF3Tah/61uh6deoNtSpupr+oyNAQcwJoqH0VK3dmHK
1yAmFz0htY/THTzr8ujTTLDx3Dp5vZErU7jcSdKyseA0OPQhHv1AiMfSKhah19nX+RVq5HTXyUwT
WvCMjVyDK5/rp/kz7GXyso9ZJYrALo8C1wkTBpimSF3PGoJaoZgWB2wbegG8xuQhIJ1r9sh2YZUe
HFDocRHkjxkK0Lzo1Ss7z6+GHQpXaJp60kir2/lKvuoqEMQ9bVEAFGI3d477Bspp0SmHmQ5jDTYa
FKf56oxq/Wg1bx2UgFU/wgbwCR/B4ZcdHLkH3kIKyLizY6KBgN9d2kJ+nn8dM36D9DGkI+rQ8uvU
8irnZfI8X9H/9YNSs56Vm9/yYiCqIGh+evmfm4/8/DX9qP9j+qn/+q4ff+Y/T7f1099+w/lr13yU
P3/LD7+SP/z7ga2+Nl9/eOES1tsMD+0HFLePuk2aP8Sm03f+3775j4/5tzwNxcc/f/kGnbGZfpsf
5tkvv781iVMdZ5JvUon5L0Hr9Dd+/4bpRPzzl0Ne513+L3/o42vdoHdVfrUcRIuOaio0oYhx/eUf
VP2nd+RfZV3RaK0w8qPVMbRf/pHlRKn+8xdd+xU94yS4pNirK5bDkEfQ4/zW5+/jPZpZTMua/ssf
J+D6uYf4vGj/Wn2LK/HHKh/tftsyVU3BTcGv1Jnkf5x6mq6w9VSnwkiA0QfVQOeYVvW5JVn53qoP
HZ6k7ziABVPpSQ+Las/zPuBZZykuErJQdMvc1nQp+oZ8E1mCHSeXNVmvhbSMeq1Yh1kIGqMa37Hl
Jc+0wOBxpavWS3agAoVa02okxjCJzbc0VfHO93TU6xKIoQmeY21SZQIqE9AoScVCkV+M1EuOkXD8
nTUOr5wg8i2JRFvK5UTzEJorJVWwzWqQa7qtRuf5Az3GdKFMXGzsw+uefNCpk5fea1dqpA5HNi2t
wVw2EmwJWHYP8vgJtAhWxM6Z/NmgRSonXBMUIoCkg6SgtVNIa1Zsh8CilvIlSEcMGl/ULr7n4LOJ
ISHJfXRkfohCeGlZyDcsViYkjm76yiPzN4oOsc3ICLT+opLmPjaVvi5kiyc8xJXl4PhTEN7ufAFp
paHvdEoEDbR40XR0Q/zGI+MC3CSCSyZ5bdQ/+qJ2mSeVjd3JBCnYremOWkwgGdpnTt9CLGNV0OYH
Uc05DZ+FxEI0AZTGWqzcpZAI3dAUFcpr9EVWe5DaZI2z8hnrIOwiUFJETYBDrZQlI9qZVvBxkEo4
eDS6euY2zcia7aA4zGM+cRamiXRUtVgV2gnxuXIK2RtXEggUWWa0AmO1oCDUutOqa9QwFIQpa3j8
h+bSK6uV3qG/l7H4LkevXRQiJ8/5Rr0zXBRxl64UpXnTy3xJNdY1tUiDF5A8DLn3oLX6K0AseKiN
ZS76EhFC+ojHY+/VnbGQLP2ui0wm+QWpdE0Opkcc3EoJoAem1A/AwlHnx5qy8uISmiZ2UEs8YB4v
0Yyqvrd18mTFLbpCZOvKWrJK0n4da+UmIw4DCs+xhh5FFNcuRBNcxuVbRiBbTP0lCrNdnYPoItyu
LS6UMC+OURyw7K2kUCzqAaKyZ2+xx+zLvDuTCQDDNNsrkuZif7sEhULaxpMMPD59GI1s34UpYKbc
JextpWMESsZ6YzWA4hKS2aSVp0KKrp+87r3Co+/rzUYVvtuar4HMJgcniMYucyhZIVrjViZxXguo
fuBeoDpwElXw2AXZyW7KizxGG+RgBAXFL0afucSdrCh4EEBHDQpafW84UDN4kMWw9vJmoU5dU+FA
wtNX4JcOJOW5Ueftu4RIQjBNSYjdx+vvsgZYDju3H6uHPuvW9ABWRY2GuyJaDGV40ocbmgbosvK1
qYLwlfl7JfWg4K1PhZv3xjrjMpiOvBlkm6XYsJ32b85AWnu4FW23nb5Ei3HdtvK1g4+r0FhW6mKr
craqVlua1fPgGWvbNNb80W3RDstQC86lIo522D9MX8cOf1Gk8GHQHdZw0tpWv7TqsNYSyVVbza1i
jFL8m9bFOkGLEtXhRgUPXwXhV8WBltDQsOzBU/A13VqpcK+6iZUcqUBO5FUJFYSnaROQJweA0nJo
oZAafSnIjFRYZBvOThIeBNthp6lEUHClc/AdIsi36+l0oIwlGNTaOhqpzbFxNfdFQjBzmJ1imYsx
sHL1vtYK957VudMfy/1TImMn7HMXT/wuit+MghQlRznEo/E6HaVpd7exrTeBrq/todzqo+bqMnE3
zU4qnQ8DbeAYsN7qU9A4iHOQqJUO2ejWTnvvdMRDY0w3LUUcYN2ioAZr6bvlCNweaYoD3Igt2XMo
zFUljVvN6qnurds0OtpEobQNmdyk19FFci2EiGRTHqW+cxup2uhEBltkssOahXdK5uWUUtjTPOc0
qWTJ1uMpMzuisUOGPocwQLp7UPRi/OklUHTearTwwQybL9OtPJ1zrTdWorha+mOPp84QAZK0dZTh
nq6XMdsBz9lodrWJIu0SK8Ul061tVdvnYtoedd521C+67u1HCSP0ngytwwDodST2Y+zIWQ/jB8NS
L5IWbMYq3/oBCZrDew7vT4ykpUkbc/DPvu1tqNXihJVcPxsoXierrgGPkVVLVofTl60ydb3E3lLq
JhvRdxvY7YTiwNeRqFG73X5Ex8qhnuicjDzLdditU1SOQDA3Xii5hT++DL22mgbi6fXE2zCYraUK
hhTwptxPVlBqyNTTAZkkJybU9aAeSSBcWka6tKJ4fhtwDT5lwaMvn1QKVqShXytP3Ih0RYG28LoY
6695rBPz2EfGynGQyrA5pwykdvKCeu9ekp1NXPbfbER6Sh2eDaFeAsV/1qL05MRw7a2geqz9Ze/x
NAjEzvGUY27tgsFzWyffB2p7h/2w92KYJbDXsYOsDKpZHVlHMfZcWPabjo5WE9twJpNi4RnvIJiw
bJvOSZLNo2YybnKyk+KlxHAvBmosfnqlSn6sScSVc2zPabsgC5Og9pKjtuN3th3Loim+SERujme7
VV9Eru+JqHZj7xG4/BdJCR7yIL42KUnlerYRgnVHEj7WYxiC1dPXjHV7fVWYjivFI1mI5Ubuu2c5
tx8DOF0iL1eZzy2jVKsBSo8zPFb9sHD0E59ZDpdTllx7lFxdmWIevksNg6wNedBGF1q4vfw9QcNU
5vpSY7iFbgYiutaHFfAjViSBC9Z9IQDgqIWbd1ySRN7KXUWgASYvL9v5UrEXkXqpRkEO2ELEEecR
bnhn404UJJ3nBS6IcRUHIzOPcJtLrSa4sOnZkVtFC6tepaFJEJPmxlR5ARvbzg7cNEo85WSVDESJ
tx9wG1d0F2pFW4dbwwmWgy/W08jsS8RqITVp+S/lMEUSkKDysJjOgNrYiywlRsvqt10a41t40Ip+
VUUl3C/EiHay6AESROUUdJ25QeSvdcdZ9mUzfz0wo2XX+LvUc5bScKJja/f9YroLlPqjJeyqTu1N
LqGq5M6x8ep+L1p6MFwFy1CmR3Np1CiPTeIkOJjELg6Rb63sL0N7kfWbCLItKdKnGupp5LWP6PWn
Zmv8Wr0HSXqNtehhKEfQ5079ZCT8zgK6Qd7cmrS5qwHh0VlwtLpvhikBiSdkhyp6mIwwDeslnpmF
/zHd32kWX9OuuIxt8OIZUxDuRugShqjhwWrDR2jPjxEkKlADZhefvWLY09Q5FCN5UVE62ZWPnbkx
RmsHjnNTAE0nkoE6FuKjUN7XSblPc2vrO+WF5j8r8XQpGR8pTWODrjexCobsLEzZv3t4/QgPpszW
nHOYQbkSHbPhmRYOAzlg2tCnxjbsahYl7ch+3O9u7KoPjunD+Bhw9CKSC9fRhXZqarxgtgHYHS4b
8V0C8RyxCERQUrAWUXD7+ZFxDPLm2Nasa8h6XSbAWNw4S/a1ql20KaqQQx6qo1SOpxwnbgVZg0C8
a5Q1R57G5VD3eyqpq0VlqJDYhtWYZUuR9jtIV0c9ajZOnLlVO25tHqBRo2eCQd5MFmBhGJgjFcKI
LfZy2e+6Id/aZfIqmSQiZAyfAwAVxX9ETGPkCiBHe6PF9jFWa+AX3ZNiajQvIf5KzmOWoGPoLplm
fZhV/zzo2fsQFmQXsS6T4CFEpDJmr2WTX3WLOzEo0pNkVEsfu7oqhTXjlf9chNYmBOjkRfW32km3
GnW8VEQP5RjvaCItnQ7pSR4cCQ09oFLZyaPzJIWcBFb4EmOphl69oeM5qI1rpcyMGimQXX+SHFap
BktpC+KUWDbYCQJNeuyGeKXDIVc8/xkXCb4GfPUquYZtUVMYz97NyNXU8lHVzS+GH9zt/K4Mzs3M
1roJONkiuMCp2jvk5e3EfmYITXi7MgRcoaE7TxNhWtd36hnwvgwxHtrWu1cNP9GbX8ra/EKr/wV/
1+vg+0+FqG+e7Z+xYlWJ+mA12auWp9fOeAtJXw9L/zEY5e++eApMdW8Crosd79nQ/Gc1zd51LJyN
QvyUE0MIbNvb9EYv2ju7jyID2BDs/bp/9JLhnjmXSJC6FSZXOUpftWC4gQQ8NcXwINgw1Okp6mzE
/O0djf6VovZZH4NHPAg3+vqXTP1tyKU7QN4Rt/OLpsVvoozf24KHbQpbqtJTJ/PIxP7TNHNNxzn9
LxxER4Zk7KfDEvmwJ/yI7u6j1HRPZSQeWPE+Gsgjex2ALT+Gle0+/Vg8ePdmiOmB16cBlXVLtGWV
6F/QVl99biKvw1VhjC+aaB5ZMb8WSXWzIw86y7ioJH+Zl2LnlS0B2M3d6pt7iA6g1UdWrCG3ufRg
iuZGSC0ZZcq7PDQ3B91rQPlRCc541xA4PvXh+KLa5bkvkuuYEBIcH1sj2g6qeEk976ayjKi8hpX0
t4YdYNzlbwMrzqCxFobxmpitK6XKJuvtm2V0+NSTd4dsX4dsVF96gDIL+tu5ZbV0T/0pTPo63RR6
4t0jIAzTZZTS9mnse7rdJbsYuh7h1VAtDq5/mA4BEcS9U5NTUX2NdW+rOO2ta80zT/OdIORH0+sf
QuhLgYznlPcc8O72iBUg6R7h5V6tCov0wI1VqBeQgY9lFV2b+luhUtBF9agb4haY5pdUqt7GwEMv
OvjPnpm8io4FfhgeO61/kXRxB1RIJKD/aOVw+8pT4NXnsJVYCNq3BCK92ioveIFPvoTGFjmcqq6m
A29T6UYT+aSE/vP0n0qCcl8pbwHaJkFKwxBdq9R/jpp0L8L2hiWkUJQDbTYSkfn9FTisZIG59F5z
IaeLPFp0O2xxVbizKSCehfUNLvZp+lMkdpwLX7mOsLKKXrrraHIV5yXoeO5FQ4WZiUX2gVXg5G78
x1QYJ6T2iyr7vG1K27s1Zn3We+nBrsQjxvQVyLTonJx9EBDT8RCwsctKxN2e8WX6Vj8YIXxId1lC
PNRgVq6DxyINrrJa84wJStBrc2CkN/vRre1q38OjRp53MrO7U1/ZOth2cxocEnA50oph8jotTbXh
In+Li+rOJCGStV8kexFQzIBo0bzm6irgKfPEikrPbboAfeDfk3JZWM2jAn40To1N4rO9UzjGzjq3
ivRgJc5Nbet1QKU80cyzxbjVB8NLzBMpReYxSFhqZ0Ta+TJitvY0oguL5ZeUB1TI3A2MoJV+7sEW
x4334GfjXbAywH98s23ryL25a0YWV9x80x0ll/65Mhrq0QSc8ES1unelEJ7lXzySakdwv8NCmN4N
X8jNSpKrOiWecfTDEK09atk0JC/T+8Fo3/xUeen1/Gxk16TgOhW+K9fGym7ES2aPLw7oL8sH6h44
d3QG16FpbjaJPI1suTRMbrpWPbUx95g0vKDsdZ3ecKE31GSnSm+DDGSlLleWLly9TJfTUzqqw8sg
d4+RR1BuKhNg3Dw2v1WJ80Au0GvjAscFVU02SNCstDx+d8L6TSDAnWYHrX8nfeOEyewFMEsNQSeL
fDAp7Ff9BDSFJx1GW75KZXOfjimwrC96zFaUygxQ37upTqEtzX26s1sI1KAZ99OzCn9p0cTqPqsh
BgXiXg9MmRFxlrkEf8rEl+ccCZ0ricSoubUjbnGtj681rZGySU86GSYNRSklnO4BQAqc3cASV8NJ
X4u8vTdO9YbunaJRPL+maDMuWAnHqNBewqo6Kcm4DeLXkcIOkx62WBN3dL9Rpe/o5gmSYH2XscG2
/LMd59cwRwjhDMW3iuUPhsCD1aDtLvMCRJC1Jdhwq1FUDFDIVd5yWqD25PWhp4Qb1AGbS5fzExAH
G12n5ElrOx+Co6w+58T7JqwHp5tmJASaBD1E9doyNpwn3WZdrRJY6r1UVCGa9mw10lvaMi348mb6
F7nBCtvPKk4lN+u0yXyFtXLYEifmZtleeCZMBrDwmrXr89xt1HwXGgJKMbwihs4c/rMUXQszWjnR
we5+a1OiZjKYILDkG8k4NjUIGP0yaGG8oPe7lxrmLZMtTho6+1LhsFuPdWG9zHs0VyrCGlLguCrU
RPxzHQfukOlrrZA2Y5LRmTXXXZYDLmPZa1Mx6natrF4yqmfTr+Pxg0lJV1eEZxpjQDaMTRHiRwzk
q5CzfVi8ahkVCHPV9dXK9oqNTtnJxDioP/UgGjmv03kuywdUKqikQ2wKvqvB3aWMh2hRo+/UrxqZ
y5KM+wY6QWpB/FGcNbNUPHnh0p0nxC6PvaUNGSapmyNyUte2nKfpJxmn/LLf8veLmlMaUAUtadAV
pDoP7M7YTg2atKrlcCPwdBKnuI4T0BSa2GZDycLzPJ0TYTobWeRbMy8XpuG5tZXt4xpkMxyDOPbQ
P5BAGR/lhMFU2veGRFhLecUQ9pGEce/GWDdBMuOTqrsXuNoKOVDhGza2HvzrEV7ZPmo8ilKtDGsm
Ld/VCKJYpLckM+iLEBL+IqcSH/a926rFKXQasM5xRyE/xtFakJMQ+XhMHQuZUKmwv4vJ8NXzJxDm
H8oYlK5W14TJGhmhbMaDUURkG0bODUHvrUZu7ZDZ7tUGKYGo3gw/hnIHRhIPCQEvRuwvS8148mpx
qeP2tzYkVydDBtJHAHGECu+ebe6Q2yuEwzLkW0F6TMsnsvoeIgdQ8ecMZIv7MCFzxUVWeIIZtksU
WHN0mJcdEEi5sM6NQLGG462FqmKT9cheGgdAzG8NloGufU/q6DefLYLf76BZ1QcDeQ0wPAvXNuFz
+GAHqV94qfxije1r2cUvoWzUCHm+2GaZnoTjsbgwbmg95GWhpNK6iqyFb8GjSG2buqomu2NF0TBz
UEA7HETcWhgrSc3RUsZovXShpUvr0iGcaGjMQ64kMOQlCgmEFhEOwNloNNk+REa00qJkWfamshAe
3xTn8asxZrewFqQpqSUGIY2KRtB/0zO8JUaArE0tY7J6KyRvxFktiyhJ1yKqSvaBJeJpKvCpNNDp
9kdCmuxuVxJKtEjN/jch/G3lqMVq0rsgPSOeHG4DLQsoOGbzVejtPbbFRvdIwTbZhi6Uuymwl8Av
nCbefhlr5gj1y3pyCvrBGP46qrTOygxyexlyqRGG3VSTwOG8LM9KPXxviM6DFFhsaph4S3DNBAnp
yXfuSnORDMAQmb9U02+WEDN/q5ThLvV09csvRNuWq0CvoXDY0r7t2maVpo2z6Cn/1UI+GR3EGfK0
FrZXmp8qqf9RG/VfN0B/aKn+P3da/z9so6oTFOD/3EK9JXn3kYVf/9xEnX/ks4GqmL+aNBFNGyUB
kAaa+X80UBXtV+QFBC/RXJVNHMv/3T81f6Wb6UAlUHRZoWnJAfzRPzV+1fF9YKqFuYnslq7r/6R/
alg/CvMtOrCqjCfJ5uAMhFkOR/Fn+R+LJkIzMoNgenxjKw/iciQr3joa/Gqtoy8PEqxMAw0Q9KLd
XBlUGCGb6lKRZwc3igI0JJZFiA5kGWb1Lao8XO/EncesykUQHUklW9tVraDAovBNXOTGCrKvFYW9
EMbZzqGPv8wkZ9xgviAlCGMuC19pSx+UVlzaozvIcmmlR5Qbe8pfEnlTbQAPOAvjo0ktIoUKTY6U
Qt1Ma8UCPlFAIUnWD2IM0f7QPMMB3M6QjlVvTIv8LNjGmU3BNGNpRcgQITvojiBELIdQM1bw2DE0
DmTdELe2yFBj7y0D0DDKJdKn7LVVTEMki9tF19GXMBONIIDsK6QoZQmH6CWo+xr3UuL6XbMNA+ND
FHXq9ljeSGZo1wMOJeIg8NxribPAJaDhwteY/cmDR+CRLlScOq7Gzm9RxUa5zgJ8kE20Awpho9fJ
s4VSuOhLiOLxLYXjL1+J3TyPRSstGpmohbb2cDi35clxqkcJUt2yR8C+VMdLVZAmnGoNkG6Na0Fc
ytaxPNgoPhWVhiqbiCvGsmAEBygB6WUgypf0g/83e2e2HDeSbdlfuT+ANMAxvwKBmIMzRUovMIqS
MM8OwIGv7wVW9a2qvmbVVs/d+RCWmUwxyQi4+/Fz9l57jWRK+jeaFxEy1AxWC7uEYxNQXdVeFjUJ
ntyZkzycTafe6etANCmhvI6y37scPA9VbwAgIDCm/rvUGYMsbfei0JoEY+E1wQxJU2jJG4XV73pG
2FkTEbyzbXY/YvhoQDpAX4rhBcchW7m3hq7Lr2lIAqEMYNbewHjRU4T4tcwep8GuD1upRqo3gr2m
NHdJwo2qrOH01mV15FcsgePimpdyLBlzEQPTmt8MW2uhGLZMTalAiX19cwDETeCaEc12YUaXdzYy
E9Zk3p/SzbvpWaQDjtQq+HMOVmlrkTMP34n98w1akQ3QpYi4YpR80ru5Bu/fIoeM7Ahufln8LtvZ
Oye5ciGpkqjZ530RdAiFIGy/1RWlc9btcFWVZK5zBwVUURqTzwh8y14ffJ4KJUO/9e5iQb92St0D
SVT2Uz0S21mNTc7H5hK6x0m3AjeBgmSiZlS5A84gyVgHRKgyKAAHlYYl1vIVGpsJeqCslx+joRha
LC0ODPObVqHU0efNRW8lwaqAgU9GEYxr0e8XJb7JhLGropUZJVp1BviZQdUCgMvABgkfyUBbs86r
XgGA4kfls5UNXbzJYQadyOYoDDLNsNIgZtqCgWGwklRZ+5yIY0gipRcJr/7uTQmNPxI79mgzD9h9
eHRbHBnxrMKMCxtMhtXeaUIBvnY4kRfCRRCOfPaLkYboAtpw0Ll5r961LG1oGCYzOHch82cSuznx
Hz2+LaZ83AWqKl4KITrYjUirEI9wh5y0M5O7nqvliJYCUFqkGhEltkHzyrtLpgxrZQccRQmeRwuU
AD3KHBQ104K4aPc2+bFICg61YXzObPIH6fTHsoJnKWzW4IiNPxRdFi05q9beuIYMuHDgQNHzZnrq
i+M9tlrR74wyZXczdPC1zrtFuDe4nwmQKcUFjsUDlhomDP6iRyOP99BaAZVhMnjA+FLemMIl1Bwg
3SmNSQJs+1XsCMZzA+WKE81RdldqODR+cK9y6i/cszUTyBi3T1MaDKh/Kb0amAMvPRJ2PsqqRXzR
t1sJsrYI6FEmL/jmYc2a4eB61JEN2wzJwY9ukr1JNDKeqA+FN3zS3SUlK/82uUxKQJpdSsSlT0lt
YNSr1+Na6Z+5v740kFC/tkqCdGx+b343a7hOGZcZIEfgP59XEl6izEjhaH4x331oBd7PcXLKg0Vk
4OwgzU7iN6df5L5M0yOYPW6mMD2lyY9n/7CJ7st1SCA+kTqwAn6a0/Ar8UwVmDFXB6n5MDahJZy3
5A9hlI8Y98YABjlpNnhoA8yT6J+5me2ylZmioR+84VLovBOs1BfXm7kDULz6F8jwzxJwVUs7bg8n
+hdXDoUovEl2Pb2UIJs4gUgEcurPepu+2WIC+BKzi/nFodSGt4pHCMwVumFhYWUGdzCWybT5bUK3
mLh7lZx5wGisMEtZgL0et0dyJizufcAeGLXxPcTylAwbPoygmVaXYj9Lrb2rtFwS3F4cOhOLcOq0
j3Y15k9psmQXe0RHSmTsg8sd1zVBoq1omULRUxGPS/JSjdC3cgUhSBoDnIfN0LKI5qWozAgOvghX
6D/kaUDprCCoJBCLONRk2KGBBShm2GFbWDdkzz91fFEPGO2xzp7LsdFZmeW9l3kJeNKqu3bxN4qE
g3R9zLv0rKhQkKXPIiPdFXZlvmqPrNIJwgoNMRimFPmhNrP2Y3nlfsLQZlp/AKFud53Kv2stN44K
L7uAdpxwFe8wVh1tZaQBYHraT7b5bLEb7JSjPXl+mgZ1793RkmDKvyu22dsSCqv5KHOm8B1EVHZY
Rw9jgKZhnSX3SZoPQd2SyFgSkmyYuJuL5Tkt8/eKm6aVphwQqrozTO4zGFfzcPToRCSlSxPTY/mB
5mXRORMXz8aOEP6RSxvXpAYU1Png7+SCjHeZ0eCSQ8f4ja15AdTB4CEYLXoq3bLcuAyRbRFTm7TT
JZ5JHZ0EXiuRyEAHWzOso7yMOfJrcLnXscL15mIF4L5zyEv2+s5rebLMdd45Q1MGWUkcStl3RCo4
83fUqGoH1o1zm4iooEqWyAKKQAtsJjuspfuQO3SmMxfRqSabkHMpylvoh+jKjsJnMQ+Z+Unjdtip
JtuJxPAOk5CPq1MHjTu8GFWbBphVYEEqACcMczXpzbse1k40rwkyY7QTMD+SfZv34WiCGHHbMt90
/Jw0PhxYkltCRIEkbRSN9iSBAxDGBgZ7Lv3vxE0aYEh3IO5iWJ1l5+yWVRG25EvzvLjJFK7DTNzN
JoRSPdl9ikuYWlvSPNfajUhdiTOGNO5GhF3zt3mUxitoXXY/z/9BIuQUKsH83zDVvLes/mFaN23F
RM5BC4d+rwY4GDnKL1KfB7ZD14zI4usiwcjxBCL6d2t6ACUqQrhiGiiFQ/CTp+GQ30SlQWuaCaqW
+OyL2t+7sfVo1uDGfUEuRWthqbISND39UVreeNRniwjtkiaNdNG1u09L7D/ZbvKypKuih5tNgYYW
Y1cULSwEXYeMkJ7MJadMW8lj62zAd4jr9Mk7ukOhHfHkL4dhHhGcZAwp7bagVPXQX+kWfMKq5kdw
1KtbYv3s85ijUJ0rjWTpoU8pzbO2oMTsFCYIA5g51S+ZOFAak/qzwbGKMipWHLGawRbvQIVHEgSX
HoXImvmK/rv2B/UoY0X/s1tt0uiT5TrrlUGyw/yo9dTi+gq5w8qpKVvPO+RznVxHkeghYp4Vs8cW
RZHR7eK/NNFwI8hMGyQky7VPIG268xoHDn2pXQqcMlRj3aM/oW+zQkhqh3bcrYuJ42USdJ2M8Soc
lFB1HP8sk26nzQUJBYQK7YzmOfPBwKW2vaccr0LdZTsv69jH1aYAUXRETiXvNlIrHqf0XcD0PxBN
/I1t+67SF0Z46xM6y+5md1GcUi11vrMJOPMeIz0DnikoAcc9DbsueU2M0WT+y7OAYbmB3YOux6cm
aYHqA9SmFVE4MIfQL+DTTXksfP2uZxnY/h1yy+E0TLPc4dP/U0Afp5Tp3zpnJW4WF4dvvgyaZh1k
VhYhoA/8/s0Wl6LopMrOfjgQ+56HvkYzeZmKH+Zcg8WcWxmuyfxRZuM1YUyNKZKMOPaURwZLj8xN
ufVoOUk+ct90fLC+v+pRK1Qf6jhiMFm9WKP+bRwzul+z9ZTk3j0SNUzJVcaMnTKxHkkp88c8sEqv
PuOUIvOLuFagcD9G+C/1jNaV7RWrC17UKmVRG81FUwRdDzHRS4bSQ9d+Y1AZzZY/X5A+EKk5UeEB
Ot5TS7DvFUMXTnpzHFuLUibpsNw0y7Rbej+9moqmGJsc0iLLP+D1vcQmRaLwnuAmoFgi2LYxCS3r
s+pWUoI/OG4ajZ3LejK5/XYt3zvtKRSU/zqO683vECRNbG9VWTc4w5Jkl9TldJvj3j7qsrvzBqfi
reJMWGpENMok5axZ5xxPIgVMY6pfOFnSG844pkrxJyk/3lHwCV9LiDYtf3ZiGzkWA6mx7DriLCDg
Oj4Sh64DzKb1I4obyP6Nr/SA650faKpZrjKnFTrCdwhmldfHPl15ZlW76XQatENQ5AqN5LHCCQlW
0ejP2Y9DfxrjWryYxncgzF0wmT6hX/70MBU2/KaxE0dlsBEVU/2UTrWBLpRgukb7tdS1f65sBvGL
Mo5Zg4c1XVMLHY3nX7Ju+h4z5Ajw1QIpWj10h3RRo1Im52FL6MtEsy+7uUNwuzVDdf2al75/AA7b
8eRmR6MjugWpYRoojA505/MnPyMesU8WL0iJL5787AQ7igmZ/0yARBlAYv1IsdGcFPx2jsvt/Ktv
hm6Q8emGaRovu9yv9ZBNHaWCkNlBN9TFduvuQFYUDQxVXk3SUxMAc5tOKA3wn7G3uVxyhb8uYaPp
L4WkoB57CTyvGB8K9BqBrafpnrwmpqGHxR7nGygx6vbOsC6tv0B2VtOJ6jp0VKOj2WQHHqbf8WoY
B61kEJlkh95irZcwNS4uHk3D4x5rjE/Y0waQ8tOrRizCqZ7xzy62fyEomrfAPWsEL+18NyGewSI3
gLi83TyhrNWgpDAu0bnYVbodTbQqycPqd0BMmd9R2FntYO0qFX/EFYIjTa8Z+Ggf8Ga2nfSJi1DQ
z4174XDz3S4+OXpPkbKhgErD5buw2sEpRaU5OyGT6WVXW97nrH+OmdUfBJgaYyLC0jafdLMQJxhe
sEf9g92y/WCRGrlCN0ShqEjOJKsvWZ8HIzH0tEXccb8mRUrfhJkP5BHnYsRzVBUUf7SW8mHUrkzt
XnPJCaML0RyQT/oXOWcZ4rFNoOWh8tBok0WDqcZbEvdPJLQm8MY4Vuh0cMDUKPPzKsdq148dqiSu
7jY1Rq+riyBmJcRwRp+E6TJsGSRo5fxH1bKMelXYFy3ljjVkJQCzWcVMRt4r9EOk8JHF1XdMTlPS
pfNdmS5Ru3i/S+ha+zQHiRYvsPAEKV6hrcfNXuvvvTpGKpXnu26hPtHEXDEa6z8rH6FB/DuW06dX
cafukcWNhh9HqaKLXrNTW+/QPV7n3qSnF88P8ezuNmE/0z02l6rAPtroxH50xtFHahImxicgUOIq
pFZHZqL5O6vPXrGKHWFN/8LDiyiYJDLqkSbqTHme52mIFn28E2QKQX2z0KP52m61BdZfX4KwHrOD
5heIlUf9RPyceXQNAcRUex8qWUSIvuYnNEKwDOwUeDpXcPqGH3Uqvhs6aDastgUObZcnwenpI8X2
Y9K2zMj87KPSUA3oYt2bKdk0ZZIlx5mK7OqZSFJIxl7glUaWaGtqeEWq9MLO4M8+tbkFq8qDK7Jo
axaNwJWjsidMGSQdcDrADvZIOeNIIJlFyB36IXH8bq91Y75X9rIrDDCtfrNY92+FF7+R354jSyOn
c9WlOjT1tsDZszQyS49VW+19PuhrL517dP7Z2WbSh8v0ieuqzff8ieoDwZkWY0xITsgfz4Wh3nqC
yNoUwQAHhRg/qKNAjiRkZJEidsn8GVNY8WCpjqJ2HHajYLad6d9axzyONVWg00gLWW68x9UGOrb+
4eIJ2eqgoKizKki997YjtLmzFvaDPj4SrLgAfJtYqLN7n6I+DGzCenY2baa1TRzKb9LnlPqmq/zm
Nt4dmnudDMxvlrs+dBoHSJxLEeLC3JUDhY/OSRRknSIYyp0Zogr1tKZky3veY2LNgPiI0/VeU1Tl
9npaaRmh6Vyg1PTHwSivVa7lWAKT96JlVSHRHul0GN723XCko86WYYMdFy4ujAPSGy4a7dTaSCJl
Ufmb85PTm+/ekt+JyvwDOpSdhUExeA3GLndWlzwLyF+qSB/7MjHQ0RXvbsZkK5mIt2nK7AFElXe/
GfFJeXbV+gCmhSoqro0QnNSPmg3ralfWHy799r6Um9NImMHsO/25a8cP3cp2biF5allwnPXskbzP
PyE8XRxHUJ7av0Y3+UjVygnojE8+S+iQJhOBrGCGttrhYNgoBC2hYpKd2LgS5MCsTe64rrzpVkWP
pnYfR3MdI0KUGGY15suM7gUjKZBMRlieavWoIoYUbpBEUkVSwGZJ+dPjHPa09n5id7/5SY0ANntp
iuyTkD4Pmkz7exVDz4O2aOiiOpSiegW4tcpeSs2m8ra3DFHv0S5aLygU3dbaQIZR83wHlmRRpkKA
3svqoJf5h+NwR4vX1wUQF7aU7HnqwBAu59Q3a0hLvcZZSXcQ6VQQQwE9q04nUs6j8baa+TH3X+mq
JhCvaKngZN+nChS7RkBySEzgIQadu4zVha9gqmSAjdORYS9G1BSaqD7zniRUL4tcDm2XP7UazI55
XUVkVugYZ/6JaJNkpwg+a1W/ZYtoxqFt8hcDLS65Oeg2N2xSWWL8ju9NdBG7tqaD6LUPtad/Jyjo
J0FB1GEYa8JhuwzrBll4cnjhBiTDSlnkpG1tLj9LjxN1epjYtCR9v+3onq9R1hiP09D/KssWFUKJ
Lp3Y8Y4EqvlXUZ5dct7CEo0KAaSkb7k5WYpa9fAFRcLBxTPEyhkyR4b5ULwBBnkd+FgDO96wFcXs
MFF4pTFY4tLk1u42EwPrbNMJmwdrnMPFkDtj1F5w80aT8q/m6MoXP4+UdtTmiW1BuvRraHNyx5NB
rPnTI412pAocdZiIacc4xV6zSMwku5hbwTzv19ltuMNFlTF+T4Gk2AMpfc70HLu2FpSN8VYp2knu
FtBSKZQS9rBxDpySx0uwrlPNfCpb+9hysQ5mr4f6QmmYIWV3BGsi02G3UQ6AL6MvojmSrklj/wDC
QnN3GE4k//SRAfkVi+m7JUoVcTJz8xir89SN/a1MTXq+rM+eyRXPcc+4gxOgEsUajYaAf8H9AGNt
zrOBYUizR4bGnmkfCoc3gs77zjAXE8KL9a6P1rQvNdOCckt7RCUftLCZ/jTD0VkWjGoZPYROz782
V7qFGru409zpo7ifdZHjox7ykCI2CRLktYGdNDdlrXw4mUToTxoLDfzE7p2Tll3KHFKY71Wwxw3B
vjP88qemuNLPZfpudm+gbJr/P+1d/i+mWWah/3ba+1H/1+2jz+p/Mc1+/aG/z3vFX3BEcE5aJrNV
B5jIf897xV/WNrblLyyrvuljZf2HYRYDEXA/j3Es810PTMX/HviafzGUhbIkbF+4BBn9R4ZZd7PD
0hlhLLg5gpl6bLQXeyM12BYElc2Z+8/jXpnbtXBmywbIXF9KYyEYpLAh4/xcscLNLj22ytPJLUDt
6xfTNV9+o5IL3JrRLwMtfV/JBBA4iDvOcaMumcvKdv/SJ+b95unjjoX99rfbMYXwcav4tGtc1SNB
wfJTH80qswPXpmzVEUaouvmsko/Z6T7hmdMLL56XwaOBJdjThrW/gmDlMHDobXvkqoNAiDpb0gfA
M1WNzPVEJSJX46Zkrtx3mcco3f3jYkDLCLU7Gm124fbMj73suYdWYdy7S9hX0w+6TEf/BVDVTSXy
j9P1JTon0Dwwzpfhzp/Hi+idve2IqKrIwHPsjZcidm6m7/5zT/r/a2IKAUjs34gppo/y50f/61/E
FNsf+dviMvW/MF+BG6MLZ4sN7vjfi0v/y7Kgm5Aa47D+bPsfi8vbvqR7NpI80/ZNl6/8fW251l/8
o0mdZWBj5wv/gZTifxAjTIv/KT+Z6bGQsb1vwLR/4ijpsW00zOAmBivcfCpbP3+90Lois0Fn+hEt
XjqS9n40BnrkiCJZqHfQdZr7oiqME3cKP1gay4IjOOJgT8o3UdHIwbVxG2PvncFBc4Sqpd+mBXVr
UI6OfcLn/rhyWQ2nWgWZ2cVnQ6c/nEypucc4D4/PmV8Ky6UgotvxYM8aQazrbHOeeRvMltztU6f9
cEXV3BmE+F4YPu4ZzfiP8VhixIJubFSJu59IgX+pC/uM4ILUYHkkMeaW4Ec6ZNVknNOkMENaT93O
jPPiwdRZlKnfU/mkikgXUr9D9CFYag0iZJuuZgDjbomH9hpOaWGeHXf4+0uTGOQejekJZ2B+EbGe
X0ZRbvNxOrSZif2DqjfZd67sL/QW+4uL+n+nY+qCY+0lT//08P2dN/Bf/5TuhRbmX/ZLx7dAHng2
WBuKOsNwvr7+T5+qR4nAUEjiLWdWEgzKaE6eq0fu6Bmv5ItKi0ak472vjlIH2yf9Wfkkh8SqucQr
qV4EKr4O7TrfBo+uCDGElf7Y2EqnaNaY+cqpjrzUuMSdldA6dlCT1Co9o+NzwiWN76zJVk9ePmjc
ihjGOYM/IA+dQlSM6oECsjLN6WfMDtxjAmRgZJ29lmSK0Ibymle0fumitnS8uMbtpW5+K9RCwyIe
nPjU0p3Rao3Sys+vhks4eeVOdlRozJLmejQfY2KNxtF6KOYlEtUI0E/VIvIr3IfzgORmMjMChozx
1XN6656R1iFt3fQeSlmP2LOE99EI60c3lPekfM9XNVLfQA0Uz2MRIaVuD7UHflq3luogBmA7ZW/q
VwPTUQDU3R72M6OES6fjUHfmVxiH4zmWJmlaJqHlFPe70pLuo9GVLUnLdv3cJdnPlkjlA1Z9gyS6
Rh547s0zgPEUDykMMgq7QZPZnTQauA4zziW/4hRb5g3TUqddOPi2vTNaOFZfb3S6MSeHrYHrWAXI
8a/gZzOOndukVPrQN2ejScYrwCf6hCbC3MqbMX4W301vTnZZTBtg1he8vhh0727kRuXZjnCeZt/1
EPFnf5gP6/a+q5y5OenLFaVox3jSUCd/SKqdtAfvnDKctRFAV5yXA1SDlpzyklPKHakpnSRFjeC+
lBuwudOEvC5iCb9QYNLKCDewp49+nPADWMy7aOmT16qmWwYZjD5hUE34nVox/VkrzSOpghqYvtS0
j8GkBzbsyX2xfTq69H6vRWnecWflVEX3j5X9O1imKcAR0Dzq5Pmx+eVRC/fxbpZTtys1NEAFsLN7
APmBiJvppezjW1akI1cuf722mEPlBnrVRPKUdKM6CrAzm0wSKkaDWjvL48eO2Q1hGHxToRtDOAnf
ORSGHE86tDzsthO9H7e9znMWP8SmQbqj+c0p+F54CM1XVzBfj3EOgli7WHoZ35RRgTWYcCnTR73/
enFG+vmNgaNGrbDXO5xBP7LYDX2JVHlth5eW+cM+1lLyI2uPuPe+NA4T3aY7UEmwiGIXih2C93rD
ftHFCkGgX7hCyie7UrAHvCy7Sx0dIbAZX8U8/3Zievez24+Icaz6atdb6T912blQTMuR/Ns4stLn
PD/M5kpLQtMMNvhYP/wNc5vl0DRMLS0vYIZQaKDxpzEUNS3cd9pYV397KYiEDw1AobsvBLkD1fzC
Ag5aKIeWPT7qpjY89YA0D4JBXrXGCVtC2dyIjuH6EZP1vCoX8NWSclPZnlDN5z6OqW62TAf4g1U9
cct7WslKngsxPvMrGUcBm2mXWRmm7LY09l/RnnXrKlrAGQxN5ARab98KL7Vv7vZ33XFKSD9VM9KO
Sc3Os/B50BFuAQGVJ9lrfzScDAxgBhqJluJt572GFoGTglHemsMXXcXZq+Qdvun10m8vcQ86wBpK
4mjIZvDGDqTYCHeV1GxmGshp919viGJmPgI0vEhznvb//sSwvP/B84IbDznK16lFbGr2/5NIY6KJ
S5a1jSMrhvmimeSPpnGLPiqjf+v21WnGv5SDmnhkOpA/5k78xlFZBeAGoFMAyWM01C639DSIhu23
BCWOeLvcZWbxp6sZ8rQbEtO283k3rR7RPdxIbzFOC9QE9CeaGgUU8bq3Pl20m9OKNTBHZGizIyE6
DsVwHjG2gcyHCIEGgLEQsQt91ovIRnp9iK326ppC3OK25KmcUidsUbaGy9i/e+i0JKqERxIbSlRM
CSuiN7P0mfVUHLR8zdCx9GetiL1z0RjeWZVkFcaauM9lSogR7FGidfNxT5HgHPKu7nfmJ67P+rYw
I73w8IeOAZvc8hIcOAm9cFkh30gkU2sncYanbMaSYH9i7ozZ78zsgWPntTdt4zTn5ndf+tm70hs3
0JEZhFxKUPZ3CDE5VIq9cKfyRSwI79P8Hnsq5p0ltfbp6uQPhFdBrJj/fCWgGIOiIULy2sn1kXSN
NU1YFAgF+dR2frOr+Zsmu/zSxabY64wMsXuX43GInVfhDZKOIsNVG5gjOojkJz9DjIY8zy5aMt4V
Is0vNSFx1walWIjvMCBTWtAJ9B6+4jqycVr5V7Mb4GxN9+VWtE2OWe1LQevPyRbQAf74TeTtaXQ7
+8rY0eDCRKSJYVjDUcUNDA5qunqc83NWsbwh65c3u8cXM9QeaXcuYh/9DMTGfEm82QCWQZew4qZ1
nab51xRPKdbl6b6q6aqgILAerKrydvECAzOrFv2cJOYN2hcJOGQ/vzpa8dh5GqdJl/2MifpUBdAE
UJI3ZLXek+ESWl8swEmgRUVuUWsncN7xIc2LF1MripsvGWcui7zkdNTh+yynrhqSK39MnBanoDwA
jsp03rho+N553rrjKnX/vCRCbUpBflsbZHLCjG5nGawfr4Kr2vmoGIikK2729rJ2p1yuYAZyXT9I
OzVf5HiwOkzs40oKKXblNCBwh4Q5Svf7hRSGM3sNA8vyuW9i9Ty0wJtiwmB2FZCZiOEbQ33NxVxQ
afYdjAoXp5KjHoQ3M6tKF3VOVuJrtAUtcFP6oJ5yNgNs8Uyu52zHANB+1tf2CZLdcGZmeecjokPd
SuORxJrkgEpqQMnlJ/dYgiS1LrnZVtucSkgvNOa4/PbqzjXyC3lOsNHp5U3r9OZgJ2UQvo4IDkC7
WFReD90k91ln712sZspWNBjdPOivsyvdm5Nr/m3hMhC0ziwZ0k3tnqAA/K60eIOafKDLpp49NHbt
3S2Q4iMN1uDOQYRt1l5+l4ma4z2r/WMcM52frQ5TqNGJSJrlsEsKBd6CtPDvFQPeQztVw60YkBP0
NYmMrakXV+q94lqxg+gdgNia/8FAKkhQJ2N2TdYiu64dkR6tpQBBzQKjmI1pglStdomImaguK1TB
i/JlvGNaAFpiu8OIeEK8o7XXwXNeFVrbM3rX5LGcupO/uBpEkAa9AYr3xwkZ0YOrnVdwyghrevcn
3b03rXHNi12ggp/6lp+zIY24oYFYfEW05NmNDCIcdAntUsYDiGx9dibJELQbOxryazrca1X/jWzn
Bbu4x9BJ7wEYMDsMauLMgxhEy2ucrXfD1P4Rbd5gOUG3WKml3yutLhC4gMUY4wIXGg6gZK5KHOnV
YxOP6eNG5EF2OlwSJDZbJ9/p8q37X2YASioU+gsV99XnOQi6dfnM5YD3pv3hWI579pdtfO/lJlp3
0sr6GSGU5xDo66zgQWjU8Eawrub6GyYj44qH2r6JjexnSKa0XFbYt8rhZ5rpLgSy3rh+UWwnNGRT
gURM3zQynZc4Zz1JcXHlw49EtI9qGbUjvz0DKqk2ZU4GYHVw5eXrBROt4iB5iOOJsAou6AcDbSdJ
P6m8Glr1zUjAa2RKmLc4KZyd1sT6T/aQoJit9F76Pxt33MofPeqkcbDLLXits5W//3qwJKMHyz4b
fArnZS6RvH+9WS0KcFTK+sWnvroslXPLY1g41ThOl26y7+lGu9fGn55lbfh4LpV2wtw2+XBg2k1E
0W8vUwzzsrPNBqdUTaJAksmj6dWEscO7RtZinau+G5jbW97ErQJ0GMaxlLSfMmaEaTHXDfKUNfeF
q6u1fNgzXgEI1E/ifqyMaHL632ZayWOulgI89cYe7xACI4PNADelGQq1LvV3kz62F66fO4eIyxsE
HwT1i2PvONIiYsvUNdteemLsRtBgd3UHGKnKXYZ8+fwjmzkYWi4Wt6ny3/2dAe7tMKdaehmZFk5c
vLgo0PAXRUk65sIaHXQDsy2K2XJOjVvjuU8aXoGorOTwgLLB2hcKDRDeuRaGBhSkDDh7Xe+Fb5Ui
0OZhQcxjepevlwVlu+Ok832tsssEgOCWk7LazgkqQGsduwMwCW6uRSJO5QKzJxyK6qjnktGIdAbq
BG+Ei5B74vr1MkOMBunQPYAODf8Wy4iO0Acw47RhqbbZl571Nfv6oSQtDnFnVt617oSz31+0s8zc
bwt9J9Lc7UCfUOHoE8j8emG0NEGzAwKKkCVt0bv0fn8gMHS4ifGbg+vz1nKWLYNUx7QtD5rnWSdT
83V45JmMcHqSCJNCP9nU4hOkJ3vLo9c87a0F33YcTQu58dpB/G4HBB5zIaOumdVNWgsidQOvyz+q
cJhYiPwbuG5r4xzJ4qye63a49jDEcynru4aE5KNsB/GUKI7YtMtfq2a+7/tCu3Q96tevG8dis18W
nNTrtHiXbmnv1tFLj970CdiQnKuD12SgLdLvZQy/CO6aiqYE0YSz4NMu79zWrR/ByHQ3s2lIXdMZ
eXKcmaNfPUswzgbZmyAPamZN3MGYPlIGLctHIbwWdbazr3NazrFT8BgIJ2poV2/a3gfHW8wHndhN
SlmjMdQNQUGYZr19dtp1vOoWoScGpcOxN4zskY5JUU1MiU04He081c+NZnRHnf4afeZkryfJcnJN
OVxwZVlHyy2OVq/Km44Z8AYl4mfRdsuhUFOH1nq1olRr9YvZ11bU9agNs8bW4Gh0C4LSPM32vujf
PMzx+68Nrm87chzZPn3d9q52oyEeTjmsEnK0BqpAcqUa9yzdAfNRRn+h51oYGHk/3pU5RvSxnkpI
jK51xeHhBiOaq79tnF/fvKkZb5op51wLRD/wJGJgf6ZKzxayGDYRroEb1DbvEHZWSZrca8K50hqC
f4llEhgvIarSJ0aKsvyXOYzzXgo5UXtKrw0EG7xKkIb63c+h77jrjcybaio6UGfbt0dwxh28cowH
HXkM7SmChVtZmkfSwjcpVc2BklfNeo11d7hswjynT6eTlrNy4zW51Z1L5nt+BCWI6m97sVqOrMRb
bzivq52DrnJPpdft+Jq8Vu3MGLl2hoPVZk+TM2sXa4tVyRDL/G1LE8wqkI0W6PadDfHJJrBPF6jG
A2yHEfPcc6kxGcR7jGk8Nz4mqBHsqvYEg4UXLa65PbC9tsbKVSPG1RA4hdDvtAlYw0j/EBib/0Ma
+Xr4X1yd13LkPNJtn4gR9OZW5Z2qSmq1u2G0pTcAQfv0Z4H9z0zEuUFU6ZvpbkksAJm599p8I8lN
zl2z9Y0YRmTjsLXoZX0FpjxnShsY/HZj2Fg9HZI1SLMOEhseHf+BmOvibpiks0MXZBZoZUB0+YyG
w5TdAWgWE8hi2UAbFMU8vdZ+dof7Dbvyq1pMsqmGaKTF8SkR/PjVkJhk1QJAMDDYbefM/7Km5cWt
nd2LwUPqie+jNQXu8WppSQHK/BcEeq85t7K72cn6zrX00snpLHEB3NZgVwfBz1YR+4u6zHxEYW4d
wA387NN6+GNToZ5x9/7KRHW0wzI6GF36qVaT9dBUBKNyW1RG6PBEbAJSbbkvUsGe1yRUWaoQpgsk
ZADVZ2Ea4AzEZJOD/RPJAxVU47F/OyWf0gpqmAwG50tZTO6Lx6n0MmTkbHv6umG1pX9bjGDct9iQ
KAsk2rY8OIzErj8HaRWPakQlVU7Wszey+ciTCFYyrIw7FrpeFurGwIAOV4M1vIx0HmHDny/4p+Ba
K3CyERVFsm0vKhxsRZFeRKqnq/xMt30vOJ5bE7Wus6DcsTGBQSUb/rqjE1zRqYELs+A1uwQlvNp6
8ZG97AtOJtQK0S4zkubMhYeCzCbjoiV+aMpzn9YeSxljB5qC9C+yS7GpBe2iCmzp/MLR7jd8Ygj9
da/r3W0p+9esqqzjYhO1cy7LHsnlEl9K+0uPsf6s5owG59h8LuO2Qe3AouVqaLBw2HH0HZbRldd1
iePiAZhO8ovsAaU6Zn8tyroDe/gfhjSfiSNyqVcDxsU+I9WefB5XtzCRUI1GsHDFa8QhtxKNeHCM
PTEkDhLMAQIlQVbzlpkjihzPNPCqqa+TiqpDHJF5ry/8L1ZvpvsIxuaDcLaKARzsqWAwEIOknYpf
ZmcWO0uO+d0cw79jbJnnvrMlmsBlRmUzh2+dDE6yXdpLveTTOQbG2bfBGxDB5EnTbKDzU+L5QkH1
LXR+6N92UVTh58jsv/t8prYB4j1gcsVgvRAkcyS3lHLCcjRP6o89+PbHXEvnZi8Pgronb2MR3Nwm
VO++marXUmAypJkf7tsGXiwHN1fQHMBBlpfDYf1NgXD6qi9/R4RIhBu1Okm3heMTD7S50XqidSm9
CWLSYp8mg6G0idww1bB2TzrXQMFV70fx6maRrW956ams5m8BqojvPWlHHunLJrgCvFaiAM/9JS4x
3gv31sSdcXMnZK5pP31pbcs513rJe2ntmSx/WiPyjDkMdzXROrpEBlhhGbcsNYZXkw7yzXLeJkmF
RDElriRwi2uNpedigp0i6ca/AAGQL4EzDP+y+Equ+KnkWHFaN3uN69fC8IpHjItyWxl+xcCAt6pT
wWsWfaEYG65x0owg+i13U9N1fRma+tCqvvjIyjR5TnskjrdUSThq2aTvdZM6GNxogTIU4pPKwvHN
JlLEY/sKStc4ZdkcXXHx0rVNseMmpvJfM70YXAREtKRnS4r9DEkE1DDV0jTgPTYnKan12mZPQzfd
2U0Of0tGzygPR3zByXgJjebUwUC82zl5azza6Nn8kqOUJUmK6iomorEkuNL9+k3hUSUHV/R/iij6
YRVOcbCtdL56cVvxLbRiL/vGeULFJwMBvaRRVpVGa8pHWAmG2B1YHS8Z7/Bs3hUN3odjF90e7+a4
TdI8OgI9/+WqJL+LoAlOS25+jFWSPDyZLIfGJ8+Ne3fH/IttibZLf2tqfpNejUh1sfBH1STRpsau
EySMFikBiJkk8oD6w97TdEN4myqsnD2kXi85i8Kffjtl9qMg6vdtbi0iDtyKatB3Pjv4qSrbJGjI
mN68rKXJZ/Esc2LdzQzlVMDV/8WZsogpA/e73KrzU+c4P5YqtD/MoY6Jr3F5tGfbw7QR/QyyStw6
uG71SJfhxXBEBOCiI+26Jeihiw7hXEZb23PRDExk6UXp3qspc2EBpV+ZXb4XBqNDZvuH0IuKXS4k
rp7G6U65p/aSvMvL0mTLToQ8aJ2XWw+hlzKYz0jwvzQqyE6kTDbvi2vFOz7Bw6apcweRtXiAyvUu
61L3lFZ+ZvtAFZAdYIoFIkNncYf7ggRwnzFVlzvisg5W/i3jYahQ4K6H3Xrs1b5NXWieFYxo4gxk
cYULzAywN49jbPw0OgLPRgK6N3Y1mVvmRtl1couR7X0KQOz61X0ize0+ijy5EulxSKz6g8M8+HHy
GaVdMU/OhySFrNr0xldkltz5nWiBWkZ9jfjps1VMr8z1iufsy/gSReXfwfSGq9sjosLv7PCIb6I0
Ki90dZEJwdjODo0M3psw7K+j0/ZXz0XO79pUrMZogOfK5Dby0Wsgd+yPbLk4nqHsfa2SMSWyo0nf
3BiH2bz4ck8YXnIH0N7BYCyN7UA3ZRNW7XKbDecYuiK6rUs5uPssC+DSgMS9DXEC8s1E6utEKf6u
ln3CSLzxtSICb5tWEBKttgguwiA0mNblE1E9Y3HiUfnUhM+oQr6aqt75l+PU6etbEJd/86axkUzh
Zlx/oEiBqzvNzv7CwOYsci6bsvG53QelhfuVYf6mo18EKd0V4Sbk8XnpOnMBaktpbVH6Xjr2yAsk
xV2pnztyD5R8yRJ2Jjsn4xVxiA5TVl+8uTL3UcLWEugFmnSCSnUi7pEzU7qXNDDZGvX+uL6K9CZZ
ZD1IndaK4QpxNx9GGZ3DHjfOQjTrbjB6eZ39iXHaLBh/6be2L38kIX7zteo1kX4hnhto08TAKbfo
LKNrYlGWuPCu/r1KM1+chF9cCJGZGc7oe/qacceP7rsiW/2CvbE89YQbbSa3PSyFMI7MdyWWfpc2
ak4b6Wrn9bgJsy66pZnzx+xohdL/id4Nq7kn6H2/O810iTuOimnyzXs/yfKo4j47t3VU3mpDXeTs
vKVGcE0NOV0UPWAuYpQNcqY3lRWm2Fhe+25JuPplHX3KS8+nouLmwQHua5Bm8uYzGexajxZfcSF9
UL2Ti+PTduz9Q8K8+B2V5xSmKSzxxvs52vuwm+nzu6Ha2gQgYQETjLT0SLf2DRuSfQ3DNGnoyzdR
cNLe6lLPpoiecncluCNtbM5unn3izmde+IbMy/oq9R1eWc3fznbqvbXE3mXRS6ZHTnLI4V811SFr
J+eM3d45x+kyn6e3JlQGMUE+VOIlodcDx5upr2OTzuxOgUkxI91HntLeX4gQ59lsAFtixN9PaWAc
e5c7YQRiAcRNFj25I89HEcUduEzGS83g/SlT5R3WdwE91047DSKCqE44uOpjZM/Iluvlih0jPxWh
S7KUXqKgTY9uln7ltO5utV4UslM/aullzkG7M73Z+6SK3t7nbgc6KwtzSIWeeaXd/e4R+nf1Bn5S
kyq+2cvRx075tSkiZjRV+Tnx/OK1dLj5pyaIKZd365e4kH9CR+H56APiGDqSGZMrXmPNQH8V+J08
p1kcX123zWG7u294HnX4SJvMl3XxegljoAdZxUbRdYc6zx6+0eN4PoJTaKGlFuK6vlKpvLfpkuGB
gjgalkF6XV8RlV4eZt/+ORk+1iXX+sQsenpdNx/60N1LmmLPaOwS/LIcI45j97q+s+hFEEDgZdtS
b/fKtH3U85LTowGhvJXMpi9mbrstjmheukWKvUPv97Nun5XrTV4vfhvFF7SxNzDcn8fZSfejBddk
N8qRk9v6sLsluVgSUKI9DfJgUjdsK7Ajmz5Dkx/0qrqWAjs8pOjKP9kzkwtfhZdaL97igZXO8p95
ZejhFVmSTuw6lxEcEX0255QaHf/AgCAPoHg96VsqoXOpL+5GGXnbuGWwsY5J1yWeF/JI55+zpHO3
7hvr0qKSOxW9fE+jnrtePT+nqSs/W/RS5kGcZwAx+ygo/FGrnF55yiGkFM1h/RFEod/uHKbbm8W3
Qv+lJTJ5N6fSoHOvDcq+HxzwXnV31N3BtUiSydpnZmLuwiGJ/nUP1xYiO2bQDfaFA76ltzDBbsxC
LgnxlG8DqyWOTS/c9tjD2xIPzFD8bTr8b/9bOnTFKAxB+5pMwfC/jG/r4oQGuDMw4FYwWk/IHsPs
Dk+ojyRTMUbeYBtpf9bxdMxEZm27stVppuP8KfBgQdMHfAvdbBPCzHVTf6y3PUCIXWwoSGk6p9mR
RXAOIsPZI37+avI3vobulP9b5FQdwDp+N2X63TVi+UNJxqBBMn0gfR93tp0z+7dLF59x6KOfWMDD
t7P7FAEFj58OxnPgOEt8xBxL75nfPIT/m4AcpSsy5Z2Z+7OFzxDXB5IQ70xpih1JBtWu7VvvNGtN
wrqgDGuuBiOyDlQ+O6TJ1BrRhCqlvtBYwwvfbrXLTOQiXR+3n+bY7c5u5j4zFewZeltnBOs2Tj9e
rcso2o1ruLgmiVyY2GkSq8tfpc1sEL+P2ncGM+8F7H+qk5DM0IRBFDLFBR5pH5qRaUckguxZWm52
mBqJw0JBe1+PwTpOrE1ahRV6B7M+zW15+t/hIlDYHUvIvdnHelFKytp/CGCGXiLbS99jhltHRG71
pw6FfzDI3T4keIMYMuHa4ZCSFzftybmd4tdBs/AHC4VUKM3XjNDYeyGN/ERSeKI9//Y+qPwaVyAD
psZrqmOQM8o1B2HcLW4Wa1hXlbmMQ9OaoViN1wbcR7cn+XCLqk/+zvqfygM9HpUM/Gv6cbgvBufi
NHyCGwGITaAYm4c5IzCT0XDbxqek/uEkcf1e+WTu0ooNwtIkHV13d+0+/O0JouCKqupxUmfz046Q
kPVm9Oy7cTnnXqJVZdyaJuc2+EF4kVPC/UPOuBxzruXbf1M+P3+3/KEjrg9JjxlL8DbmAtgw60Gl
SCc/K4xt4QyNOox1BcEH9SUI6NlmWkOyqpyKwmeCrtp2VwcurUK9OBE9fG5LdMCXcBum9qzYRGO6
tXP8nlVmkW3jMSVTNk3JPJmT4DTY6ueQh9XDHfTYmkzFs8HEkxxNyAC9RQ5M15VPWcU//U45Nwsv
AhoZsm3ALF1aoZtOTLJ/5IOgy1X7917x/7Z1H6LoE/8WWl/+9+Twg5/PZoO27sUb4SzTdeBGOl1S
E1CbBRbrS19FNOh9HoySed4B5cxbQCPtxXPiioMQAXH9e50cujH2CXo+/LCTrrqQ+MZoA2/BaZqY
pCt7Hk7SB67kqq4DP0/XuAwAgGQ0eODTd+MnE82zWHwQ0S0/iknHgndz83M2CSwPGbkd0sLApq1v
A7Y1wxFm6LKtzOabHEmhAG3EaDkNuqtTYnrG2T7dp3R6Rd9XPOFD/5qyoj/TWyqeuHVpTwGr2RVQ
vPnjw7fJUfVH1CJWshH2FLO5YMkdkztydQPXekbNjZ5Np8IVXEgxBOJ4BAhg/iXlBt6+ICaAYbyd
nOpo+DOSROBkYXLpdSPfKwXSJJ8JOPFmZ5MO/Hl9hXQHVHhCsHZkn+I6MuGFsyTcgy55hkgvicpn
Z+I7cpl3faHVsVuWYry4XOuJ5whz/DVqvDR9MFwGINA70NJ4wwy7JcggETdLL9D39mlY1ydRJBNO
UXu8oJ39HA2j728G9vpdrE/adfGlBPZkcCvboQCOD00oJcYwU+0ytxUagf6m3Hg+V+Q0Hv9p9gTy
33NMsxEk5bgf1OK/+k6fvnc9YUSmW2BSlmb7bA30lQRkd0c4JHzoMHYiTspIqBx9KggM15QzmrQo
aDp/yDIdSE9XM55YWiuIGDBtcYVen9q21BzI2V92dcFzsfSIeTdJSA4GLYZzArPW8+L4VI5UNRqi
/k8Nyj2+23YF8xbEWy/s5cvF19WDjO3oGgk+I3RgDrOqHCbApYcSFaGiFmn4mAhx0EuBT2VuggOF
GvuLgfQLkFwpDOg7yuk+158Hdoc6s+ZnZ0FGo6jL/snDlrgDODIDEept6rBMqXBXxsP8QPJk7ROB
Us4mgcQhnpbbZEpfLHCmnRwYJaUBuKCkYhZuAodtXyIMqpumwLTZCtO5KnswwC+1VHQFTnG7pVDa
hXED8rQaiSTWD1q+MDnuYjKzcpst1taXJDFmNoOf9K0PvH7be0H/jhayfeuXh9HM/nnWQp48oXHb
JWHI/lUWdwdRVFlhHo2m9lvehMZVWMu5j2X7XtvVsp1KIgpKrFNvsRWcIhvyjJJuevMLFxT63HK/
RKryOvMUbq38V9S70cN1bf8wcEWAj8/lWy0cL7mFjkX1OajcHjK49ICRKekfTaNR7GOZehvDCkOn
QZxWDP+U4C713g4dKiLHLncYKqyb1dHutaV5rxsv36Mz6rWqckCXoofnlWBS4cXGe5944b1sUrY5
m9NzHUEGwCA2nE3OP11g1H8a59H6Gru0L2x2x1A5sJKM6AuzOvXAs6l50gAxxjLWlKBNOcjkd8yZ
uJG+aT6WCjBzi8oHz7r9kUi4JrDznqMY+jfmkQcvg+2iTFj5S3jwbWkd+0ERumvG/kNC6N16E/ew
tnaX3aKLlIKxgUsx/O87oQQXr57+tKGKfHrkZ98iI3A2jshrsnpsvIyyr/94tvpNe+RlHY90WRA+
OsQXPYyDFn/LtZqr/3vVdZArJmY7hMY5v50et81gx9Z9XQjhdjZVjWNTmOnvZW6sT1nr+G+tpfRv
GoDB0nnvvo2Phvok/Mh8bmqmtM5SQUZAYN59scTE6bV0H6phEwpgnRtOezFE0yFz64O3UtGZFtME
t64PtxRU9keGvnSj+u777Jswo5u0/TCt6A1M6vJzjIxHY4a/pwoa3PpvlE7PH2I1VzO2EUYvPLMJ
v5g3GqNHJ6LviBIUM00LisYHHnsbCnl347KD/YYmVCT2pjWYyZCkZ29XoRrSpZqxwywRV9gfQ21j
tAQE8xp46jjNqAFzLeWNrf4dmai7dSYU7Q09BirYmmgM/lbLbXZg7OfvBjOeICUcmuae2rYg45+g
a0NwOPj9JsQ+c6W+kGpWn6wo1SmpuU9LHTgL9TAxQZMdATMuCIkrPaJDxzF42mYBnDEnWztErSfC
+laO9vimmKGdSYAtNg6gAD42j1r/Zc2wo8AK9mwX6jzhkOL7TVN0KpN4tnb7e6A5DV8hfXcCo9QQ
F6YbtkOEZg2lMESSdhJ0Yk+9X32zUPZuPNzbeyRS4ZNuA55UZfxoM9c/xxXlQzTW9Sejqv7anTOy
T7npuebGs/EN3BLZ4Ltnf+yiz/QIPpduEd9zid7eK1hyaMdBzNx4hrb+HlOCbPIA6W5m+tg/5jT9
NFkiexphvJ37oLnXkXWc4NLiKoSGe2hHXM5FYCa7wO45XLOM6XcT2sih1pqApxJBe1/SlUit8Wta
43RAcN0/PNExExJLewRV9246yjise6Xno80IjfTkFqgBTAt0gki98rsTgwDJitzYe0nAAY1Y+g3k
0JNWSfveGf3+f6PniFs0TMYcuBLCw38fw8b2/IM5I7FDRDduqtAjBcqbBuDHaUiAC6wdw85+E5he
QeDxkSwVZb7nk3rK+rHbrh/lpjXu0LmIYNJCtzTtv+gPz9Gb44zL/vy3VmZ8F9KI74ylys2AmWy/
fq1lQIhww77ZbejfoTG/5KgLGCeUAN2YPXGpbaoPBkDLZvTL4FsuPofiOfcPDqXlR+r00C8ziCLt
VLxZs/E96iMfrVVlf0aLvM3UUp7LAYZXkhv3MKyJnsrH+WrqZUjJjoE/+s5fRmTLXITQxipqvySH
ckFrjR1db2h+EQSHnrN3M02B9/AiOFzaQrMunvbRCG92D66U15quChdtFiadBrbX4nPEMd9MsB3X
JNipag0tPUpeghKNeKQXM5rOEbqns0OffZ/YJo497pyvTeoUn6qkqQiQw9vMLbAlm5lkAAi23mMw
y28MjswzHiDvsS757N7q0uyPvrxaahg0YoGGqSqzL70DOnQu+uzi96196DM7vUTBXJPABs2vZhvg
eqzNPX01Hboik6e1qZPXQQWtrg+OZYkl1o8mcUpDdXW1klQxghfx3AGQ4Cop1qFYIeqjyx+Bb5vQ
ab2sr4zRVBTtdNPy6uBJU/bMzs35ui6cmkR5lchl1rJ1Jeesr5yJ/ngSKipx4h7cy8Cl5TZBgL3R
ziPgFx2VBnLRYjmsfaplYBJMG/h9jpR96nBSXPs5O6nA9okPA0MluHZxo75pKTguZ+dXGanpsi5F
7vzfq0q/qkVAX9QZcDui8Nug9nV7FFNlYe974jQeig/aQ1kOEjZiFfBtvtiK6dGAkuMZkLt0kAs9
ZsQjW0Mk3pX/mN/XaRPNLpf7lfnN9WcGOY1xHoizuBZa47Eu61uz+dWNc3dpsR3B/W/kcHXc+Qn8
wdvQNv/ty3m8DFMwXqw+nY7B0B5FmSw8CxRQMxbn6mV931rvSAy6cxuaKQPyZMiZ65Jh1NRd94LY
JLv6U13pgQdHSLAQOj81xb5OIgvCoQoug15QOQWX3KEErZZRQm4VxtmBbRvlhX2PUXyCyfL8re9r
aBdG6UMZCaoTPRkDJ+O8Ov5ROeHMmL2zEWjc/XaeX0ENT6J2Py+5ihgq2+roecNnjIbe0bcD72m4
dHkitik/g+yviq9VYBKC2kEBlICH3SBpv9QRk19FGu21dvGoZCM0GDjFoGE7hsPrHGKd83SufFJ/
Oge/F4wcUiCmKZOgc4fmRiE/iHsmlysvg7GmHucDcpPXtfufxTWAoCnDnFfnKEb+s0igdBfAJBlG
CZOiRo8aRg91bWxzU+aN/Y4mxLhAxJl0D6r5ios9PtSrCkHZCTjjNgEcXBNChT3ngGPFPK9Lgyjw
3EPuRCnNVFHVuzIZGcK45nVdJphdV2BLKEZhytmO1DzH+tW1NHnVz0OkmbwtW9d9USPC0MhRILLc
xMPzxeMaDQI8WU6f+L9t0fUVlhHkEcrNd//fR7dHtblhRouK2o2S26o6Wpd8Lv4mbeIiti6Lt4gJ
2dGG89otI7mZZdj/GEuUAjSV39FffU4MGsVZXZHGKv03A6j0sR3071eomfavSZWEgXu7XgD/dx8k
N/5I1W6d1qOIXByxjUlK3Unp/oxTYCKrsMA2/J/gu2/DGBXnvoY+J6Ma0Ky2SIQ9U631XgpQmy1A
kinqjbLdZlZV7VTlka5r5uk5GSPnWMSBgzxKlRvHV+4+gbhzM8OYQmki4dWV9nKiJfJEU6Bejd7P
94gQkk3cz8Gr74FlMEKceAeUXf3vkt5xi6nizcgbUG0hrOGKH+Cjm/roOsd/GxcgKdKb9MNOvInP
CB1+TuD1wMlazEjoPZJtGjgfi9nbP9cXBXZo0HY1l6ycHxqz1hE8jwaEGjaQxTYhNGscJ++lnK60
nP3p1qVu9LLeKl1GkqYDLxSOGBmb9Zzg3QmkJpqemRYXOzV7eFdD9ukynIt/ipAwkel27uLysIRV
+Aa9dkcbtjnOwZxt/aJNQOnp0p2sGPWyNvrreAEUh+oLhVE/Et2MbGBd8ELSzZ4IQ2WaYpG+Sd7e
yC9Jcb3Ft6p1ORHFb8kJZbR8hgo0dNioqCn1X1PCJmFalBvk3hjjJweO6JxvVtfXaq1yFUbJllaw
wne8CT2yF4DMOcHlmRMxelo/OOtnppbMrn1JdFrQtMnF08v6ahRJcklKUe47cDhcGmVCBHGQHRcR
mfi38vZm5QFuPLK/zk3zaxUwTmzOpLxv6QzO3wsaBRCPuLJEbjPiJvAjNCAsU+IkW7ctIuJY627f
hEND+TrD8LHi8BNUnY/bSURe/rYuxKyjNQ4K6nI5bO2GmTM97UWcncU9Sq3kXpekwcJRBNFrG1Np
bIrOrS+jaQ6v838XWO+XMem3hkp/oa8APdzw77nHXbdsQujdbEHSu7tNZZyjge5FQSf1WtBGIusx
PqaqKDc5Sgy0RnSp1sVO2xi6FerkslS0VMycFmBqTo9eWNENrNZv+teke3sifuLDM554q49PIVrU
mfhhbmPvObcicatThQaNsHv60ZnOQolvtiAYG/Ieoves8l4m+Ggv/tKFNGoFxrfYtQ/OOE1aRk//
e21e6IFFIcL5mJii3nsYRZhtpfDtiGkouTKhBaD5nVlsf70Ab9aYkbULMAD/az9gNKCK4fuGEUzu
pl5MepTTby5q5rtcRLtDBum+zi1x2Q14zXAMgytfN29S0Roz6g/BM36Ke3FlmJBecz3zWpdYv82o
hDTCbEBC7JEI2BjjcayXcse9Tm8D3i8n8R6tG1GiEG7xqTWaV+GM7VsQ5NHLiHwB+S5UICf1rR0x
GSfDn4NzQzX0kq9dP8MFJeGkzrE1nR+jMDxytixxK6L8ur4r+JddTCv5W1ukx/Tl4OA+VM6HKCre
khh6CBzsMswfKt0aXsWVqiAELgWZjyyTH+I8/Zza15m/opW6FgzfGfdYp6Bnr0iadO/ODR1oOL87
15SHieHQp9qMz3XuBvf1nRCd9spIzHN+sFt/lwpl2kMtA91uaz44NS4Fgry6YEMKTHbGT4yESt9d
x6WbT2yhxxT5+CGWzc+l6MDQTPhd92GLatgZ09kC1w0TA0LyNdZfm2c73K83jPXO0WSSUSF6c/Ii
p0vIOXMsA6KW/ZlteJFGAEZnIHxkCslLCSLa6qMnKIGyYIevh/kJnYwXmF/xkyoAY+us7pM1OoDK
nBB715D9DhMMnPpzUA3Z0StXME/rwEjCf0LNkJFNRIZDn6LHtxLv3fCat6CP428O6gt+1OrFwpX5
WBfashFWpOSjD7OjXJv7ZEQKI3QxirryNddND/HXaIyKlAPUZTqWyVYwk8Me5KaMq3cnsr/WARKq
acAY4Eos13jkiYEPFyaDrUGoAgBOB6qXSM60z9LbgrhplzZ/lrz3L40ikW5soGPDNZY/uiZ4DmXx
2UtL91hA7X2rKWcpkvQxqaVAsFXkfmy55ZY8sx51/5Na2jsSgn1XXl0f0xwSq9c681fTr7aN8xf/
hP9twPu498vBOubEerudtTyxNf9yE1WfqGQWkuTN4mFqF15VwSVrEC8/1q8FYXEBROweG6JuxEvq
OeV56tD+G4m57Yu52ZatJPirieW1yYI/5qKYh9ImhHEdM1WCFqw8KnJbCv9mM2+5qQn8UajsaR+I
rr1Se7fXZZlRTUbDBNiOaUGjSaG4MbtbFb4XAu9Fr9XCmUMvq50dbtcJIahxZhLV8B/znIA0C8qU
o3XH8ytOi5hvsVvMj7Qmr8oZeCyRvBZnEdghaurFONqFxezvv0P3MA2JjLKGcRNZHb73DGy03mot
Py6u2POuiM4hNHVK7tavF/0GW4156wtHG1ErIpxn7gdcj+NNlc0G/g0AqsiyS2zttkBuze/PqvAf
eh7TND2UrAuLk6Gf/6DnJfxACyKAyTFFqIEX0H1VW8OnkVEQOr9tGCoUPnJuvFDWrqO5/bIOmAor
S/+NmkwXIEEUwCBbS8O1SKzM8Y0ZtrU3xujB+LEhkLYBoWuNkJv+IQxCnSWwjgYyPVBIO02hMCpt
rY+LA5yqHI9Ypw4T7cUj8A6UrhRC+yWry2Plc/AKbb83HZDd7iyn7fq2H6Q4jL2UL2muZrx12Ywz
tGSECyOjzmm7KqZtJKSRQrGxBZOlVIDGqlJCjXAUhVfKH/9KgEBg0//Wy+p1aBRTnsXOn0nF/5A+
MM02J0P6UmI6x9yrPlmGGG5ztlj7QAHhgQYiApIaivJQt+pz1dN5iQw0P3LBYTCMpseFle2pBqMI
x5vddWvktnvCWXMCqAYZvYs+kg60Tqac5sUP/PKjQDLP8KdBtUqXa4fQId8OYTFf3KyfL0Gqxo3j
wCuZtTYm1SqZUgeskMnxLSpiE0QoNV4cl4isGnehLD6M6BymySL0aWjrdzTjxsauSu5qyrbf5wJA
T5gT8t714o/RD+7bYObmERRrTp2cu2/AKIun7XzPLDs7kX5+buAeHoCt/sYc5ZOPxtEiWlxPAuYu
vCNCviweCU+rSNal8p/A9tNzaNqol7EFwSIKoM0rfUcr+94421V999YOOqiRBIQ6DHI5m59lHj1Q
tpSnhgfqGbjRH4mOeW9qQkvIh+xUxykOJ4NpU8WZ+K/NDg2T7wLzaNa92uuRglAAQRYQ9xys87Zf
8IJDUr7KgdAJB3PBXhhl+bnqYoQqan5W7HmPBGLsVHaf+5CprTOGCE714pbucBa45lqbW3VMoD1M
S1M9sohmqG+LH2xckB27+MNwcRET+1PfqVxZAvukhnK+jPH8gWZ5OES5RsvHRn/hul1v6hxXx+rV
GbSYsIrzX37avzdUH5ehDq4e1+uN7bSvrb5bImxi424Nd4/C9lc1ZwzJlJAXC9c0bjeX3FwXXeMw
bZ0av9nYWfElFZx5Qdc1IAiRPzapj/Acy9PJhqdxk3h0lOgJPQmxgNr2EBHKzGXGqYDyAPDo60s/
NtDW1fw3buCG7tysijcc+JTfS5YDhnCtg+8G9jnTOrCyyNGkuV21rXykPtLE1dDqpRakc1U0oSF8
dA76OG16wEYM4xXl8YtKPfdM5gejXsscEBwDhcT2451pdXtn6ixiA1sQtSB6KZqCHOrWEP5Bzmuf
SwQN5/WVRYF8mlfqzeS/DZ0j9ww7za2SBTBqMyPofUJxD87vKWvnjyWxsApyCU6NHy+bVMHBaVEF
eJ3zsEGEvMQwaUimQ+KzLsxGxcbLzf9H2HktR44kWfSLYAYt9jG1zqQqFusFVqILCGgt4uv3BNjT
NSts9yUsmVOcJplAwMP93nPjLa22dZLN8tKKajAR/Gn+2oPlscEGaF67XS697mI5PxYbNRVreoUV
WZ9MzX5w0kHHitKP67mNbqGbcN6x+uzASe+Q2J33FI6zc6SL3FBl7IaqtnZt5b4FPQ4xC0y0i3JK
z8816srGWbet88M0IqLCo7weVro3v+l5z1xb6TAxlFXnz1cwTK3auuhqgDurJQgSLGZIQteQPyqX
5KFpT1AsPwc/KWUyCp4VqO14J9BnoBop2U60wf9Cn+BgdIycwKIYTzT30q3rOr+ZsgKwVsO7wB7T
e+07R7+KHrU29rdcPcz1GAee3ejcoXmwZQrH9tf77d5r6Jx/ttKtqpmONEhzMEfT3stK+w1EX1Wu
8spJLlpffvU8b3wmKmx8bhPnJCRcl8g916Yn7sMobbwvzCFzjleXP0vsAoYVDQkVoZfb5z9LhmJq
VUfIcUjRyknKZhkw7V9ikKt3uFiv0ahFOAMT68n2uSQ0fHjthCytUb3IgWb4CQ3UY4oRiIOS1J5R
DtIFCZnV4UK5dku3R/V4WrVobfZLQ9R+RH9UPDcuVNPBIyspwoV1tijNmbjb87FHI7788FWY9gyT
WRI5yx3Q/r9iGWBOYlB7LqfYWYXKEmdg37jUiBloWuDIf+6GFGF+mxdc9VjVAkxV27FuG0bVXvvU
d9Yl7ZwUupsbHD5Lb32iFulqfc0zS54XKkgcM46as/jE2Iunt3qEOwXOn9J0uVlEpx3LnBD5klmp
AtNDJ8CzfZJGD1Mub51DaQp5X6gAhj08Y8DRxqS9Jpb9xZ3Juv2zdK1vnHIV/AEN/Koh/0fzYIxv
4MqibTIMX3DXzyh49K9IcUcE7352EWABbo1B9lAGapVRkH9GRdUwy/PD3cDw72PmsKgHvXfCb5lt
uPzozyoQZ4qm9834FioL87K4/ewfsXSvp1jIAvklEgVk+Ss9s+m+DUP9pa6LS4zybpeJkim73Yut
i6j9ZeSMSpGSzF/pQa5Ixsg3WYcS3mmD1F9pSSVuI8xKOqH7WMCsTaHt0EjNEMyoV8wOCXVpQo/t
1ND25A/hWtIq7WTkk4/8MOpz0NrMZRbVoFEGzNLSuYivtrvJhd+iFKQO6OOYFGvIY1WEYUk3/Idj
BWSWdiUGRC5vgocIE9gETH8x4zjxzVfL8sooX9s2wkwQBFf2Tw4Ns9M9Sn6OA8UibJ0CXkVvDojW
6LEuXxWpaRJjLXA1xdrJXXzKasGNj4qJwn5dp+GvEUfYq7KFvUI8ciOUQ1ocWyeLkLLXoZvJ++id
L5loHkB+ubOL8ja7IsL65RDhpRvV3dwvTedI9M2tLB61qnDpRB2ZgKQHIsXoahUj1seSmeYitfSU
xIU+lneyGcs0zIJWgqnyE+ZuAWe/gtzmIvBMCSk7cA66+cp9vCxTWr+kA1QbE9z9FgorOZ80x8l6
m4gtszJpAR4IrPegRUnrC6ld/x6UuXETs1MR4EH3u3lq4xFEjpVPWD+Dt1Kzy2fdzqtbTez5SsPu
Geg6vawojA5Dy3XYRGj84cjWp05BZELTpiVSOPMhT4rvbhLm3+3mOI9Vuh9Ncl848AkeSF5waFwb
LzMte8RXfNKHxp5v2aw5h763SJ5vPVLP8K7isWDLdvM6O0wmyXgt6LlgxaTyx6Bw+NQOSMpUZyfp
TXBRzMm44VF8RYjBkBsgYZ81ryMflVpXzc5qAzzf7HYPvybDeDnSMokZjtIwH4sgerDJc/a0Pr92
zWSuZhpVq0RzJK7RqLj7ail13bq2+S/ZoT8tyhytXoX1HeRS/tR4JE6AIlAjhTxWMVUF/h3OofON
SeB0m5o2oizBV4x4gecQHC64uB5Odr+d6D7M6XsxRSZIcRHPa0owe1Pl0kL1Ic5SnfgSdhkt9afj
mNZ/d7+dyLDPc/DLUOcASy1kYbdwMWrFACFSu9PGCtwYO8HlX+qG8aPSkCH/ETks+obPRmnrorvu
yrmdMAKF9VWD+oILVb5C/eIe6Bz7rKnnz7IwrOpoeXC+3fqio01Ma/4CDDC/CE2+5YQ57q0KjkXp
MLC5m50zKIFS+9JLU5zZpuEcm4ZGIEH1Wvzj5V80nXLAgAhYECmXbUTiVQq6k8nwHUrBtCoLPmCF
x7/lSpXZSYrZIXGR6+aS0qqLjR99V3z7LV15yRVQaVmSHCeZF5yjkAfkn6VpIVe7nI1SpGuLNCQe
OUj5Md6MHBntpbELcA9+YLzQGEB1wxWduxCNJheNDHYRYyKLYiieezWFWxau0+zSNsmNMsV9OGpA
qsVu+pjIgSaNjR3TDnYZrMhbMTch0Watx1Muq4/LcHiytS8WdSJMMePeU63fBoTs/qJy9pKCpnVU
/vr0D2AwN44Rp3dbIcEazU7PLiFqJayC7AuA0wkGN6bUkjCXi5u4yFk9d0d3mmoXbfUGAjHdI1GO
72OR6J/nXD6ffs9F9xAmBO1gLieM7tNbDYJlZ49Ddk6Uyw6disC7RDCRhckTKn3mb6PJ9Q+A4v72
zYx0FI6AqCA/4h60FYgnasSIAZWyH5MYbeKsiV44TR9nnzjCwJowmg/DfM1r7VeUJsXJcKFaVFRe
blSgQYit6gQYcLAHvMagpII4v5XawOwQNTq1kTFGj3TfeQY0uIzeMxI0hJMTdtUhaGE1Qn/rmaC+
OM7UQTuMrraotxjlkmuq5eOdH2C8Swzau07D/7G8N6GD+ZTz0QhC6/8Pv2LRoqOgqVeR8lly9Ter
5cyW0tG+cTRob42KahywX1oZhWhaDh9G6/SweJiW1njfzyMqgGkw7qkBeyjGHnkLm7Ta67mor710
76UdpK889elpEnS2ShPKfBlU+a23yFenEgHFm0BtWIk+77bUAN26qc36ZcjlL1snTYRuElI7NZz0
J3HDuag/kZfVb4vcyLYSjjgtWELf02DSLkZFC2+RNVpVQmHrj1u/svjMxJCejSjbmQJNpuN5zBfQ
b1OX5JB/xuB9NCew2RxLV3+Of2CLsO4Q47cbAoxzZJphNkBLxqkD6FCgHGEQUnZ1SfyW1LvhhmPd
2rBH+VD/J4iLy1moHjCt5X4SbVMFOLTzbNfEuNss+oLr3szrbaT8esuSVUFzcfXwJ+wpa193Irk5
mTKsEq0oZQTY0gFSFGD8f1qWLHGOydBP502eAhNjqxquHhFqKJwRQTN1PHOW9M8lpdk2MfFekooo
zvXYov9Tr5bFVxQqaY0kPykxvaWWgOvkkKaphzCtyPbYy3nmOojQj59vDhahCGp2uZRBIsqm86Da
VWqqTl4lHjFITJ+vGPgQTc/H73pYfRL1Tct3LosMWnvlJ14mv/gFo+zl19DbnlwPJ7wsiDgcWGRA
ozw4LE+uzCe02hxDjKHplPChWOeuCMfbstjVoB9REDyLoGhAwkc247cxuiyLPtH8HkgSKNSkDr1I
dCZnMzrbamn8pj+l5iFSQ+MgavWT74EsWnlIRzb0j/C/EbZ9njrHIwOCtBeLKSs/yDCjmkCr6VZ+
ApahYWNj58N9BJgJAw2NuGNSe5tgnuKzpxbQZDj3W6314C6KV6uDXmn2LWJsR71EyWOogbK5dtG3
kf/BuRwJtgmxjMFz2fgvwiXvBmQWGoZ//sflldeRlvRZxsaTeeC7OiQ6GDknTBvnoE3vadd0ezoe
tLnGyc7OdDS9lT2G+cZSNjZHLWOZwuaqaUnbFWqJrpquXJDyOMAtuaUWTpe8icHhRDWYVyuG7VBj
hHXpn70xdvDWLpKiF3IuzI1satJDvKDffo7981A7G5wulRAgtuzvyJGanYm1md+fxegF9r4hSndu
Ef9MRmMKMSEjh07A3GEgqEsmd4inXCjJly7OEVPJKX0fB8EpWXmICwpiJwEO0C3e4iSKz58P9UnE
j1mZxZclw1BziZVjvIZ3ti9n8ST3yPuwjGlVL8+kcEhoVdGTp1Viv7gZPUWWWl4tDkdtdNMDpqUD
gyL35IMw/lxsLMtYpkK0APyqlqX/vaBNAKYrjVdlMvx8vi0PueVxp8lmjbXePRmegKaSNO2p5G5d
vhIKqSAjFZ1IAZiqzsqi5CkkphQXZZFT1eNhUWfrjqvuLs39PQHcOAya6ewMMmAhHhbjAxTAQJe8
I30tuCMUq9cm9JqtbSTxZXB6ejQOvKwTRI/VfxNE1LPFJcJga/NnTlqXQEOD2P02AD08Bs78Hi9d
iYa+4w63sb034SFvaxc89OhZ1sMSif2ABBwzQiHUd/agRzMBPHZIE+i5G3JX8ZHbyuhUTlb5uQzK
8oQWoDpzwbKDUstu4BvPl2VpGikPU9fc2LcSelodj8DSO+elYGZCd2azfDnWvbbVOXmvfPIIrtYx
NXhIlH3eoPaus/KkoQRT4M9qZSdVd0Ydyp0CaOlkJiC1IoBLyMtZ4dr+oJ7XLAclzDimNDVZDGV6
Ko1YdSvb6LkVrYKkjdfIFxMcrLnayRmBYx3U6S5hFPw62OR9pG2cnwaHhj8iems1q7sz45hCToO6
W9mr+40vKVv+9PiXV3qDoEzOeIo+8sxlFGal05mH23QelWrJdQrjiDka+4We8dxv7wmwA2QWOTZ/
zIhPLQaRvQNNhUlardhR4IUaOIK4ZbCf8fc6LF9FnvU0RZXF2Daxr72aMceV1Z4hFG4WG1ppz3+7
0pKiuLPbdmikrW9R9ByJCjBzQD/wkNYxyj24ZZuGPKr90A64j/0T2nv3uU7oB2ZZ+ZNHdr2pq+Rb
Sr5QtylrZmCWz+ZKIdc/1yWijPkFZsBwzYQ1vZRDQjguLaOD3tM71QzkbVj564dheB2TFtlCrwrz
a07/dBl0LCMPqZomQYJRAteLKcIS3CS6mdn7UvQMQGxpbIhVQsI6rsbcGMs9uEL7CPzpWKqevlRH
e3WIOWHd0UnuYwfNCTkmFw3DjHrqEvRCVMws6t2i4enseL74zTbyOHFJs253UWt2t7aDBwV7UNsV
/Wxc0MHEh/m976Zu63HovQdqMejUYdom07f1wgfPy+S9aOrpUPpQdSoR7+LAkfcxVHk2PcM3yMHx
nQ4NSwWKrDJzwoeC9l4q4XcDD5uHG4gIj0fULWCwu5F5+1Y5msH/d++EK5lN6xIKaOZWmOghGG+r
ypYXYXfO2TDfx5RZsKEug0VlsOgNprb/HQtRH8lTMlDsSsCAHTxnmJDuNSXlfOUZuwHbLZOQ7pUw
5eI5iAWgz1jHm9F2pzYx4MdTCwLs8wXTLFJ4ltnK50IyLUNexmRMAeAeqp1uodUtZVXOqZ/TMG68
eAG2q6WzrP4w+fTSpQsPhGgqKnqbAp2vaqP1joVG/CQkYQ5aHLCNu0OKWqYnb+XQ2B9o6b3VyGnx
hq61O3QDWhOREVFZlpb7qxcfwNFfpaF86OigH54BiS0tkfvMyi7N5aZhskH0HNcYp5PZ/In2Uyee
Jyrh00n9HjR2CQmxbddLpwnZn/jsOWVOVK2Il/V30dTsk9jOTlIGAkWMy+Zk42cF+6wQcYuYy9PJ
g89b+aqrX375g1SK4Vc0RnoiFrKVpKyv7RRaW2kaKsdecefAldbnnvju1Ovun4UbAItkBxeF7jSR
eQxS0ZvjggRNuix2P3PgjqaCgVZdHxxkzDtGD0/gN6YjLgRgfFFWHZETfouZm99p5NZbKjf9YNi0
tZpUUidCOCFVisn7epnzRWWN0qb29wb5p0KgXh/CoHly5tjbDLk+EciFKco1+veQcmQh2WWqA7e8
ylUbrvZAXFbMRDmtDocFUmHGJJ2N4QgkSVVH3By7WozZeTm4LEcYRp/OsTHTp2z06ETGGqlYlq9Z
q1ijQZzqHDnpNhUr4AHGuuoYo8yiQxg0DWSxxw5pQb5BQ7qNnnLYCg/PpfCnz+pRUcbOKZbSOdHI
9ZQ0DeiYDPE0w1qxcmd+ZW87+yBQ1pyX/Zc5tpMnrSXFSvBVRPsA76PnkT2Lf3oBIy2L8D5EJJjs
pcM7HGD/AOV6ZALKxXhz82NZqkZ+an/URKsdl8F9xAmfOIY2W0VuAvi2IalTZb8JwHTEprkfTkZy
beIZ/B5FOn7SxJhc+Rc1TbIapGKtLxGz0T0+TNTrrj1o92UhGzFYBU2d7HBvepvRsrnEbWh+cBeR
1o8mVAxmbtflVZnWMP9GZ61rBk8T6RF/5ijKaU/SJc30Fk80PL5970CjbRlz6V1e3XU9eHRJicmT
wfLnc7OpCgyykZQ71/bNre5hwSKBZnx8GccQjU45VqdpAU9WVvOhRh43ORrGbegIsq3GlQOdbO2p
BiQ+7JZ9FfHqgmdaFn/qRxKyGfhqffyrIoFs9/m8j9389H/zs12Sbv4toIbABchsjmlj/3BMgyMD
aTz/HqORWOh9x9kItnPBgVgUUXbHpf+ah3LusTUj7VuQ5MuwlFQN9CfoSzi0+CfKaWcbmPWvHBbO
KdCzjqdd/GwiBrlNBszM0Xa5hl0U8wFb+LVtzdvc+w5qsKI69T0GvAykejAa68UgNje4xJiOMDTy
IEIjxCzPy6IBYd94ZROvl/AL2eYGrGU2VOM2FuFwXUI6mA611HAkXCwsgpayhWHUrG2KEnSBVepf
WzVOlGCDTh7syf0kUf1njffQ7WPnavoJqjNOy0lojP/ZIs2x/m5y6qWj5rqXGv/tiY+KzN3S3vCh
Z9tCH/LjckMYxsv//ak4Khao/Cc2iE8FbZdncbq3Dcf2+Hz+66ci/cHWTCDRW6tCrJ55wxbFf8es
nYW8PmcXhUxEATL8/Z4BGZRbZwxPyz8J2ri/q+/KMkB1eRqRyd5qzmvWtfBMhynbDerLjm3mkAya
8fm/Wt7oX6KcFDNdWbzsWdOvsO2fhcX8dbMoi6MwQWmDXgk6unpzCTJZ3kQy/8+bWNNWpgOa0Qob
bjjO2oiyq/Zpmcv/eW/ZXDu1wy7vWc3Q4DxndL/84z//bnlv+cfLe7HuVp+5Wz+n/4j+Kv+X3BGb
TJr/8vcmp8Z0bctihqajNFYhUv9+F0Rhh8K7qbN9RZtkpKA/eMAZyGIGJjBX7SOz9V9F1Lx2bjNA
wFTUVImEZEMMLSzPuj7jhZpPbYmrrx9cdvgBKVimKwo6dWZMnuA4oSjo6CzsHPZxgvcKIDIxhfww
rFwiKKwRBz60T/Ti7O606TFpianYaD7uFGbEdO6jITulyaFUhXQa6P1Kj12Yp5AHT5M3YXvjBMKA
r90GOsCAAOro/7NZmOxb/+MP5QSGZdDEDQzdN021nfxbPottip4y2or2Glzjfap+62Xxa84esaNF
26XeSaYJXRFcsdjHOm3haFpcbHr4LtpxfFZvxFYEhsI3iUQJzQZuhECXKNp0g6hKPgyUVaCXYX32
JKV3XlZf3RnfdZHHP6XaKBrEHMfRn/5uYPGH+0tKaqs/mLWRds6qcemjtpy+pwYOlevI/FjY2U9a
9vOzqYt27WPKvHBbxEAfhueAKwGWp609x5hogG4urYVIIxehNsvTUkoVav5riRzGTawDeGpSdOcg
t0xUDtOqqhZVj/W1zG1Oq20PI7UnihASECg5UCDBRp/pu41hN93y8kSnCqbPzBwQPZFP9MX8LqI4
uze9B1gVKumWYopQ1rKsIZMxD05hkC9IRLLcceljKVvpalOj8i+OgojLpWKFAeRt/ZHQeUuY8mSo
JQIWAETOYSMlZaU4+GPZ75sAbIabS/eUuCBlotTtN7h3K9B320HqHi5lTIqG5tp3wzfS20DNxzU2
3OnNqJi+zDzwHx3uElfm0deN3xIj657bQUPZLea7SQmy2EQEoB3gXvq0z2vaeHRdx32Fb415tKig
BiLJqxz2kCAHB1wr3ppXCI2g8JzsZ9cLLr3MgAr2enCEEr1HsRiduy7eJKr3aylRvkiNvQ/pZj/V
4bSTxdBcjaDZmoYx32qvzvdF/KPQarJWSqe9Q2lJViEdl3sbXwkjWltJ2/8F7PGnVahMMyCvR8sR
/R2CE5NxZLGtbQDstYz6Ebohti7rfa70ZO+r9iqsMTq1lVEH6yE1v5dl2QG/QVBQ1QCAq5Q0j75h
QmvZpX4qq855jkrCVBmnh8AntWvM54V0vi7vENzuDvDso2u12qVH+HZJgjGjD8KpIJ7Q+yf5SDLK
GENBH9HOz11LsxofAuOikJPcqBdyPxoNDLeUUUUbCaaATn/som586WMl3Ai9L8gkdrVXRBf6VRIO
PjdAwL60JFlogT1vKCWNja7IGk0b9vu+Kn/JnFar/y+aUfr7s8KB/Ah1O57J1yimBr2fYHLH1Mh3
yWZBKjAd5qk9NQrrtSyLugSz/kcgbXfnTllyqa2AO9p0V6FyClp3g8/mMfL0I//pS1OHv5kqP9zG
lYxlKpo2Ln+GeBKvboApWSt8c+10kbX3+dVXPB5zQOLZR6pkQDm6qb00AjLvLNi2C3OKOGoHZUce
bdFulkS1AM1GAE66Zl3ZN5f+xo6oLQ1JIxP11qovS4GxLJ47TMeSsQ/EsPD0Z6mhsMRk1x+WBmHm
pcPeQDttKnkGSS446xL68pr7oYB/Pd2NLjPrO1yKaROJZt4b9JXXIc6ENcaFeDeoXnjYg6P2YuUD
dlryeMxcgOu3MQSd4vHXmJbmsz28lgO6bPhr5tWIjRebbCPCo+uaq4cBLMTMbBOMhMSgKbl5ZTg8
DwaQHxSLVx72LCU2vjEnRtYwEpucEO131xCD9GepY+Ot1K155w4G/sF/FtTxFpREv8D1FVbWVvr+
R6Ljfz8ENrHVvgkXBRsaSTZpQz6wzjBaMgtGqz/5GQJvMLdfkrjtdyaiu9OykFqtMWbhuDRV2LGF
kiIJ34s5iOvMvls82Q3bCkd9EHDqy0GSEWbjSt0ALyhK3FgTRt1yRndIhPBcWwcsJfWlbMtg1dKK
OPRu6D9DXFvNSR6ABUnO7Eq05ZU0htm8dVb4wwLo77EFk8JZzRpOvXpV++irsPkfdDQlbMGgw7H1
3+Ikfs/toN8PivtkK6RBz7CWY6v5MfbBFzuHSFXFdLERbOaXhO7sHpqJ/tqL6slK5q0zaz/iWa+3
4fwaBVG/j0j6Qmcgzo4zW0eT/btRQjZNke6Jkx+5zs+BQRpDElc2TRsZbgxMfVCVpk7woCOxmkAN
QdtYil2jcngMzyAmA8mNi4sxg0pdNfPFY48Apdpe/7DUMt1GumMUexnvq3B8bYSNmaflsT7oWnP0
G9O4EKWC3jLF9lSMxtfMCH/ODPxwEBDLpBVWgoqfhpmW+Vc/zed1SNQ7iHe7O5cl2EKdDXxbaK2/
6sCLSjnC5WfjJS+tgehaePeuSbqH2/cIBtxDJmKQ5KCad4Kh1gNwNBYChGkbiI8j08vMx10pnKfe
xmrr2sbZriH4dwZu6Kj4QDs3p2vSV74sA/XGHpPdMl93+vq9ipELybQg8pI/1oae7N+TKrMTbMLM
V6vybo+98RGVxre6CC4A8agSSGY+BqncY4reEGwQH5cD9lR14MIjblg9Ch6hpF0KaAv4XYPppjNy
3EojmwipXOtlv1mWIe2+hFZQhZuyfF1sh5rneruyNH4iWPOObt7ucUbP97rIrYvIbMp4IwWhN+LA
8AUggzmcACOORITUMOrWOK8nIjMhXjI3dE/UVGLjaG62H1tzhlziZGcb0H1A9OF9FDZUewaMu0iZ
cEZDdc51/BhdC40tMa3kE/JYqaStKMmOjtJzSqQPxMTziF4w1LQFJ6bF/rsoULgvNrPMMylK2cup
sTp/L9lO1kNUN0Cny+wYMuNyojZ/zDMePd2E5TbK7EfdYVtcEF0BDfV6QqhozbHz8EfvV0u8d1Gb
87dAt24J/m3oPsOJ2BJuhCF9gB8PD8UQQZzN5I5OVnUoGRSsEwDjT2Uey1PaFfd8ktNRmmZ0ntQS
czw3dVlcFku2XvvPbuAae4PcyCO2wM0fvGg71D8BZ+Ni9nBZNCnS9kmFEvZkjHBECleeZnKPquDE
ErDDrhz9b66bTpdQtZ9qs0CUYGw8XLdBZ1xp9TU3iblgU2bYChbNdw6v78DYQ/Ht93YAL6Xq0wQG
JFLuvqCutJJRwysLXmQ5OfsZYLA0KVfL6MfSxa+GZvEu6hAX9DWmysZJCEN0nKehpzRyYHHvEAHH
a03DvejLMrr4+rzPSS141ywPqbko07c2Ln6B8iQ7iSyUpvBCPEVtscWmx2hEaYgqF2MpqrL3nDby
yu+jk+bM49FECYHPAjAAZbu3cSdLf5pDQ9vQbd+LNlYwM2K/Vj7+jdzr8ictg6WURxOCqzI9LDgv
tBogJE1zhWdToMAf9Zutf+DPYF5ilg5CwlsCeUJpnFskPzhCiKcFWu2etMGCWs9MeV2FBqNOpgWH
lHbPzgGPShahGOjeMSYidT7dg8JQ7AhG7lkV/dRQN60bKnMqJCRGqQto3a51nESko2SJ73wRRvgc
5+GxVZNpUUjZMJC2rkERpYcgKr4iPbZ2CbmZ+8qSL4BTiAdIYmc9MeXKatr3rWIcFa61mwMOKwvN
UC99XdGMJICIPAWAw3VjQ5UGK+DsKjXeYLYJ677QvltggNCEzgfdTZ1L7jYPJ3fMg67ariMS9JOH
N9E2jWFaTdpXizt2FzTOjyX4Ue8QXArQoJqKXUlV1ALC34hTR5usOBhmgL+aJ0kT7tIleYIsksC3
qZ6c/TDr+8CZ/GtSWpByac9skbUv4X4tuJfRTCHGkQG1yUjh6YfiN5S4FITuU+wN4mtb9yfmimKr
pfZw6FttWhe5BMkyuTqPtELsnNnclF5v0FlAdum0/TasDGOfEyTPDuZd7bL+izkMRxZ0Geu8wSCT
D/bvpLDsSz2kdDPM4QU7N/06mvLbeqysNx/Z2szp8GLngb5NrP6nmLRobUCn42kFTtQsaa5ip9u1
pV5eI4cHpqlBpRFRcCBHPqO4ifADTDBcA5hV6ATFOqcBcC7mMdlYWV9cLPD6aEbhSCwLPsVNHxs2
NwFz4CwlY0khoUAY4YYa+naFX1FCCCrvlosWK3TIbGT0uO8Y6zyDzN8NVtPvarQ9W81v621f8R8K
pDGvc3BGjPDz4VIpTHBiIWjXw+hIypSA+PGGsRmiGY11/mMg2yXIMiMZ5KHRC50w6VCeiBXLhu8W
isvD6EJsq8speUHxNvzFiJPsDuKbDrhciHVS9AInmN4G1MAv+UhzAntfXjhfY/sV++QDUslmkYGQ
hoizyUqQpzCsHIrqu4NQBNG2kFeNjvHGHnyI7OEgz6bXI4ePrFcBkeZKRNMMUygdDl3u9szKw2xL
nxctDj6O3B1enJmWXQlrDhZ2/6OBfLP2G5gWo4izl6TGQKbPxbBeM3xMrr1a0pZMwSRpW0wDerTi
4aUdsmCA1jTVzo9E2vxczDIuQ2v2+6X77g2QyV0NaqqtHCadCjaJE0vsQl8ieNVLuU2l7dwGlRzg
TbRuAiLBdpwfNk3ltpfWYcdVl8kyviOQLjkjoLhb3kc9mDHXE5hVR/mt8KngK4kwXXZqibDm7S3d
+cHknzHGhENZDmm7jmaRequZnEaENiZzlTRKeUox40hRBGx8LAfATXNmU4lTnPSWUC8nr+sX2xM/
TSICD/kwWBenH95SjZAlfsaObwoChvXuj7EMzCcRFbsmQ/SsQ+Z9CjFoEO37cJwg2Y0WM23dIXOD
Hbp8tWTkb0RlPmuK7pV0BMW1nX3Fq2OcuzjxVLzdvo9pI+VqwkXt/oU/cLBr1fya+UuykZ2c1p/O
YU/Zh2MEh1NWd5ueb7jQ52guZHLZGCE3pVGzPZoHzaUQ1vy8vQzoLpVpdllIaJl3dRyhuFLCy2WJ
LFLIImvNJawNHYM2aY6PqMOHvdQePK0iJqSI4WSdg5tmqZiQ8PQkwsMPTsDw0bGLsrrWPjqXwRPB
lrYS8UIiNcNjroIU1DkDZABlsWs33ye3U2BIzSBpGE7ESVdHk+VVFjz4BauHVuT4wXFcRFo6rgsK
A+baeBRzCvoV9h1r15tIGcjTo2vrC6SARfakEyZw4HAHoqEh+g46w69a9aKXSkNTmOJayrNtx/Wp
z/WzA4zhnvUB+QWB+So9vGtqar7Mzw2bcLSksiA9KnH9ILDia5b/qvtobmsUR5vBJRrJSxP9CEcc
QS4Wbukq37mXfqRe9S0up/RSWo14t31x+gudener/JrDQgMV3LcptCxN7GQeAqdw2vflmVJoQJip
rPxnkuwz6bdnoJ/pCexE9Yzyy8MGTO5lcR6atLv63hdcOM4xbmSTcztOD4K4ibPIMIPxgAtPhjkU
69HAC/eHDGuWaYcM0n3EtsPh0JHjp+YjTZDeaSpCbSk6gW4yfVyO83YSkkLCzD9M7OkI/PK+HNC6
svpIZQxTs5n6PdlS147CIldyNV2dPn1CkmfonAtzz+lBbs4tlorUGAYK1uhtQVY3KZrJATw2KWaE
4YwtJwTaUsW2IdB4Z/Sp/yhLgi5d4k43KDmyDQIwWmUB/APBAyFUiZyO4fZwrzli7IF0tlup+olA
3gJ+vXY6Bv4bCaGMrTKmIEsxAMUS0U1TXXt0UJgs/JKGcaNvzCBCvIzbAX9fWzhiW6GYJjyRy19Y
rlLIQAMcLLu5hhrttK4a+WN308OHbLmN+cH4tL6JcfpRG93MoRCKAA3l711LEBGXcEL4IN/buqZ+
m3x8kJGfatu4a7EgAoyutOmrK/JjFU/eUfymaROeHbCmQETBiQIb+5kEZA35Po2tftT5hWC6oESR
Vy8YftZWf4yVOKgw3BUEhOqUpFa2i+zfwCGay1QWhbatcy1+6vT0RzOyiY48kVbSM6Kbg/+phrGV
+q442zJhb7MGEhLme2ExLscSZcA1KmbutQZCie7ET22hrIrMy3dplh7dUCNeBbJuXRFt3OVDuelc
/mw18ZVNIZs9J/9hI7Xk1M8OOZ1i+sGPYu44m24DeyIqZozbq96UPrnW+Z6g1RKqWYcXXO+I7xCd
vYqPrrpfbT1o98R9UGItzVi6g6cUJhoKrZaIzHNS06UQ6QyeW4crkrR3H2oc1VGfXSZqnove0JYQ
YS44CvO9YwxgcbQZvnLaHs5FaXOkOyxuF5vj8JHiWa5rB9AfDpRh+5+Mnddy49iWbX+lo95xGtjY
cBFd/UBvJMqbzBdEVkoF7z2+/o4N5a00p7uqIyMQBEkxJZLYZq05x3Q/JJt0865BUD9ZTTBdm2J4
9b2QKk01i62rQoCLrnvQRJsexNxFxyrwz8smiPDqN68YtKNR6/qG1hDh7uSbp1OifQpRykHe552S
CEh1Xm4O0d1FDfWypsXElrvljIK3cfcEmN1Wfu/vqwRZLQi3p0ZQG8H0+ufkas2LVXQvVFQphljW
vJtVadE355sCbc1RJKwFTMU4xo82n7zCwNYdInGgc+ztIyQWl+WQ8wnOQFAI18jWYVyZN2OjC6hC
kLtSncb7YEzvoIDik5ZW5oV9+RoDVXEN7cfYFiOXWobGYhWUQ0/pmyWFXum7qZ+i20HDOuTRPF/X
oZLg2+AqadVMV4kIrl1NHw9wzIurNJTmdpgkMl5FzKoRS+xd3XtOzHa41ub8EAlWVuTktAckphkY
CiO5zzLJRjEISfbRsYKnGI12VFptdtL3TgPTTTMnojLG2no4EIR4H/h4Snn7Sa3KqHBPUKaxBpES
ahuKKBAjqeJWLs6j0w2XJZ4ZQcARRIKBprDX92wU6D0IPuikzx5xRiJ4wE0ax3SdnLBUxm2EIpVR
HkmAfgSGF2zrHeW0EIWjEjfmF9/LkOnlWXmb2sW1S2yPUl6R0iocMFi6YW78RLDDK+LhLnCzJxdu
wC6f+WBHpYCt2+7LItBDLrb3dRozKpsItjyBSxpYZ0oe7UkgMF17MfAI5X/YusJ71PtQ7iNgHnhp
8DagTsa45eMxLKDCk7eOvvW0sJZppVFxIUVsr0/sQCxkTxM0WpR6xdrxpJTrQHMQ1dpwOBBtM2MN
iIyWA8Kh+pBAhvlejllu6XZNUpWPFaB2SJccaGId0nomEDK+Tz3dep345sRsLzf98E22B3ecNPCM
fifKWxinrkvjgUwknUyRE733Y4cZZT0ULGO9FnTZcqhiUlvLHo32Iv8QXkosT+DQWtZj1ui1lmCX
qoddOp6WSoY1G+MBP3+7wkY+Qj3q2eTaOWYMujQLfhXNOEkZTbyfclpQDKzXY5Q1N1Qlrb2Uxi2G
STDKrnspzdG7OG6k8Yl+0l0o0BYlJFwLUl5bmvhDS/Dz5FnmQ+XS5AMpbOscDvYGdQqWjEpxPNXG
NlFb3H70H81en6y1TN1yN+lDcPFIY9jlOSDuLnhAk83CytLuEgsFUhbMzwq4uDeDhD9E6Snj+Aln
BlAPT0uuGtb/O2/y8yvXH2BWyP4uiaF59hmXxuwl0EwSVv9pVnwulQ1IqvXEcmvsz/qi4lAtEiBp
I2M77ioQnceGFckNGbMpNNG5OhP00z9QlOddzmnToZgaiMMl2Hv0IyT5HRbIJgWZYLZiuBq49k5l
7GwtdMK99PR95wi/Jh7Ud+jM6a/1FGbn9q/DjBWWazgtMaslWMg+nLVmjlJEmzSPgp35TBiXeUtG
rX1fx+mqQQI6m0V9cRu/uiy3WsNadQUmcg9MZYVWTYYrNCPWzrdlCeBkTJxt7VEAl9C/2Mn7zZ5E
Hp+LigbKX87PGZc9SbfZrQct+SDIeRuFBGIDZL47FiYRna5ho7eaqM1F4ZDsx2h4HHBJnpZDMxCM
ksjxOYfnsguUCWM5hDZ12ypNkfGo+zyVDxCzNA3jmLq2GjiW0cNQImnPyi5uTk0Z6YmFTEwG8U76
BBNg5mcjwAJvvSjIFy35BMaKHS3eZWz1FsKY3kUkJR804Iu8w3pHCbHLkk3CdpwUID+ODoudtVKF
e5R7xCGbSbEBbfzNt9y2qbtniXphwSn538Mquw7T9kudDg3erMqCRJx7l8lDNthZw6nVTYsvNI4r
RD3hmi/CsF5onIEsjJ09gFNZTju+gXUz96e8dMmpXbY+/RoYgXVKjCvZJ9kpKn1TIiOi19pGCGCE
WvZ9PxhjArppSqHs0KMa1XveLyZSA1PmYAlnr0ln6vjQqbxLj1WklR4Grw3vJc4Zmnizy/au/SKJ
otiPDcGocBmdDe0VQIWKH0CJKrvU3Sc+6q1BQvZNnLfVPc3zP/MmkfuaeeREw2BbBC1urZG/NiXo
ZxN7aQ4Fp3XJlGGTs8HQMp28BqJgVw0EH0QaTYQly6g2Igz4Kfa2JBw3IxXNLbNXfzLCJt0vbpsQ
4z+L7eQ4siKiykDHuIh0kjB67zQujbM01rgEjYakKze6KtTB7sqtDfDyaCl9c6AIV51BGjDLe2xN
1Jr1WCJ/MwE3hcpp6gfIFwtSIkskQA2hCNdUqdd63A3nDyNdZhpUwBPmVZV2wiaf/7vpjqOOsLrL
XQ/npawJzhvnW2eIzHMk9JvGjdwNlFfS9nRY07WSss2gQzZoit31gpRaSCrEkdNJSZFuhSKzXHKJ
nPIMp1M7jmLos4Nq4yw70k4ND2xumbdDXoZ633BaDnFmDyd7Hu4raFg/NMFYOHprnHOIndT6QlPC
yNikMmcU4euQ1S0RIMJaI5aZcTxr8tJ72bjzUcVvSwveG0hIuil883ZBiWerUVRxpBY0kdUhFU6/
kbhnuOzLvaPWhHMOiN82qdWtSnN4xpvs7wCNnmwjDW5ddQDnB6MkmPVDPlPCS7EJbwgbcm/ixG7W
9LYxsY6mc9MBPTYdygVQ5sNt1KJ8WFzhLiReup6LSzxwhn1iT/e2yOVVnM0WCpk+XDkjHtdME/cB
O7KzlwwcnNGhJ/yyJKIshl0LbjeBqJW3tdD7Htg7rEIniK/I6DL3aWg+TGD4+9WkPuBBHfwRDRLI
imxLgAUVYzpmi3nJUFWWehAD7SKo+IgETskca0c/hQat0ME9jYebpvI9OupOvstNrkW6H/k9msjw
kGdDjnbHfulFfQf0vybK4UrQLzsvBnyC7sGMdIR/uoX/GmmusZsr9KJOgHkfR6fvwkGFKGipXupy
MCS/a164tFdmZLZCuUoXzkxkIiH5mFJqQdRKWWGOZAR12+0UVGQs9xGWwGH2jb1vDLcLlu572rZ0
p7dUdVcomHVw8aCPWwGXwXJAMMP4NQ4YmDtmii2tBQxGKYnxiYM0H+sJgdGaaeLvML3zQDfzbBLG
RQ97u4RTf9eEBm5Mic2fo7W/+BNYY9kbv6COG3KBMIHbMzQImb7CWqIjYyEZYg+k5KgtkHEf9Vni
15995oZdqWx68JYGijLFYWxMkvEYNaiOuRhDyVPRutTeCoHa1KnK9jrAnUSICUHCdi9J8HAZagD4
UAV0XBIsqSo/Eazp7LISOMladvgVWrBOOQGUafg1RcYCoSSyL0MRiQ/VX1gh/UsavN3VYAYHQ/lB
NG0fmdF96sz9zSAtClKDeBJsKa96my9G4Yvghq/tU+tXr3UgjXvbEjlgId2G0AxSoEUbsXaDyNxb
c/42TXxbewKJEaxXSK6nSlne6mBvaIwNi7887XTCCnWu0mUhEoXBeBWELv7yQcjN7HU44GlNb+cS
09YM1Q0ls1Pio+9HgFF6TnlIFvV88J1oV0o8EMvBVmOUVefPRofCIWtC9UdmPG2Omi1dOO+qgfNz
9KPwuJzxId3FEiqb6QMmj4QC7lEpaWecIW3KRZ9qXXlraJ1/45KMhZgT5Tnl8pKEyjULqJGyLs4d
EVMXUMVbqLHZgcDRuwXI04oJEZ1ebB0IH5eqQ08clDEMdmDsdU8OANDJEGYNnYtZrSckqomzU5nn
gPr/YSEFmaqiOxrj+e/Fl9L7ReNmQzygNGt5AMxcw/tVfBm3Oqhqiz2HTgLRChboplf6s+WQWf23
W8sp66eJXL4T4wVZhKoMvxzsQrRca/1d3KpCbBOWN1Yv5YGKBcOWHuF1otjNyFeqNlaewuOWJe8z
agoa0uQzxKhFqgzKeQPmJ8hRRGXaUEOWYhaiQ9ddTzrqK49Eju2y9WmUAeQqNrT4U8tioNdOTROf
acJYj3Cecd9Sv+Vz8ahMMfO2S01Xc/z1379zQv9VHmjrpqFb6s0TNsPUr2piycZJWHHW7yV6VLRz
08VWh5Jd0GW2uRawFei75YHCcT55DesgW3Oa03JojaT9uLWcyr8eSN2ZjTvF142B1fsjVxxVKZYK
0lmWu+RfeePfT5dbqKiszVhkzXo5XQ6zepEmPuj0fE8WeSn2OgrG6LwcUkljAMgrc4XyxI8K0Pz9
8P0+46YR2EeXh4w4xRhgoKkw9eYe7ad2A8nC2RiK+rKcRjAoHcTQ6SkzQTQu9y0Hr83c42iUn6Hv
rOyYQnDaaGg7aT8ZV12DzIOCDM4H0gqqreZFAfXyK78BimDVmIdMnI9LxPByVwyL+3o51DUkcCcx
Xn65P/zrGcIg5BCSJ0KFv+5bfnT5iTmuWSBRGt0uSOIQ5fhJeinqsg5t/agk2Mt9y6PfT7FjYdte
zj9u/vL4crocshnS8XLr43WqoTimerpmgxNfu2SAqm17PW90/ABrOmd0gNRhElRWNsvNQCjZS0pT
uFc/8/05QvHJv5/iyjz2FvXCoFZpNYqP0NG7uQLsRbPS1wGEqlMHUW/Dmi5FVudjpU2LebyiyDBe
Gcjg1/DsAOKp+74/8P00Vg+EluhhRor0FGtueBFpfRFFzmxShzc5ahcmrZRVm9Gy4bJkr8rfevWR
TRqodYwWzQfiM6PjrNjcH5ml6tZyyqo4B1zokrpnvyFlrm4nKkEI9NgW5R7UAFSxDTLKKQZ/og5T
m7LG9ttwB6jyDFJeHgIAGOele2N5rEYVoVCGG/9gXypkcls/iM1NSv7hbaZyGkiJhDCjZNzLfRR5
+pu/Hy/sX2XXtuGRyW45luGwNrUc8bOa2IDfZFgZuxIjrW8zwE1/ajczYMEHVm7BR/Mba7PPVpaL
XrXClwNsTsCRGXZzso+EvyFU7tsjZV9hiCIjMd7R5KVYk9j5gZ0aLfdJN26HpjRuQfLPN7p4WE4E
/vzroQi3hqraLodGtWYCVYP9X08HnMOryOQCr5LH0bXT99BE7YYzXynLaB+GrWdfCOj6dihDJKwt
LMDlLpjn3+430WtRzqRZkZX2ja2IfYu1jLqHwPxBNSlgsWydU6gsWWEhZpjVhs+rUm4yKY//oO82
/4fPQ0qUN64jTRch/C+fxyTbmLaDZe0jVlGXzHXFXTBgHEzgqKSISe6Wu0LgQOfcql++3xUXvnGI
RiSBifqhRncAT7CkRcNO/61XrfelHefzjTuOc3MSeZaMZFXzQJXJsdvEcK9XjWQd9MNDzNDNjiiG
cW9lQ7ytwDXRlAZOuQpVFpxXe9u//0ZKZaz40XjBN9IG3SIM07NNzzV+eQe8hIlLd2u5z4F11umb
3sORWg6VTBMVmTh9O1/udJKQsAhERyuXZfOO4naI2ktPn1DvOXsE1/DjltOo0I7g0IkFY6Go+3SR
VTJhEUT06LLl6C532OOAWTvYqa0OauGa5MLlgR+es9z5w+N+5vnA73J325p5tK+QYu1l1g6f0izB
+BKaT6kU1tm5/Ye3Sr0Vv7xV8MoMaSBM04VcnEU/WAF8a0oMr7etPTNkfGRLkz6AkiAhWk/fgrA2
ChDavDGdhYU1zmt6/zl9N/gqLGYBADDFORorOQfOK36aL7gdsC7k9B691MT4a5fEKI/BZhwJR+Da
sC6uOphTbLGoiC9iZCPVjCjUW6tQ6h71qHEXRu78wzPVK3gkalusRW/yNH4Kw9g+htmQEqDMXcvB
oB+/+vt3x1WOkR/fHUcYOhtp4Xg6qbLEq/48tJUtAtw+8BE4t3m8/T4xL5PtxPk61Kgk87kFM3nl
zOfLc8IwzCij95/02EJP7WD4DabPhMch44jn/pFQWsiyUdxcLacWiqeNDMtsv5yWRu0Cw0Ceupwa
5TRf1AthUuwfl7va4MvyYhgh/ucXS+PhxxcDIfftxYgFmy+0C++W1xnJCFZ9SL89CpqTkRs1jxGw
/P3g4ZkZq7551PUO1VtlvCSVPaACmC6FZdcPy1O7xk1WSV2Ryq2eGsQYiScRoPVUL5Rh2UKtpoTA
6lHZQ76tBrH/eKFceAdbePnt8ly3RHYapqNxXE7ncSI3Xu/8zXJqaD0IB/xPH69kao54oLW7PKbT
TN3//afu/Tp8MHI4jmFK3TGx0unmL5+6+u+ccQwq4phyuMguSorlECtVcKNFn1q2BhRfENOiQkxQ
rZIOf1+i77wUDX4Avkzwley2eOpDnz1jHb+6hIudML/a61ybDx5cYFsAdkeVS9740p1fbvV2Q7uS
hAoRIzNL/PQBIUB/sxxg/gw39OnkOjdSCPjqAZad/U2tDm1Tfo2cahPhSj1WKv6q5mt1GSp58qhr
gaDmrlIUEYtvGe8ddR8xSfl1pHkQTZzhKtFplUqlfPx+WqGH23RxWa4rZf/98OtpWIKXU0Pd0ptP
7VztecdinFZV+Tz1Frpfoyk3bTk/ENhSXPVFJS8IathNtH79gu2pRhVEsSsdifyqZP+CWnavUOyf
qGK4u46+x76pSTPrc/R4jko79tTBzUOqL24F5DgayEmMEKesIkHq/OzlLTthsDon0n2+HfII5fby
5fjPn1xmzX//F+dfi3IC1U+P/OfT/7586dv36r/Uz/z1nF+e8hIlUfn+Fn3522ddP+wef33CT6/K
//ztN9t8ab/8dLLN6UxPd917Pd2/N13aLr8BTjn1zP/rg//xvrzK41S+//7b16LLW/VqQVTkv317
6Pj2+29MpD9cQer1vz14+ZLxcw/D+9v7v//A+5em5WflvzCkgrhj9KQn63iYJId39Yhh/Et3HXza
umviRfNcXGhs99rw999s71+6LVjXNAUK199/s6x/maYlDZc0O5TurmP99v//2tuP4frjI/pffII/
z3mOztrIkq5l2pbrmgDZf72+x6pgIhThtg30/KrLtPHWG9PuKq/c61y/hbuUf4U6KlA6me2Fewwv
8pDmmuFDkAb5PQunmbU3ONpCgHJx9SuKZ7huDGQXi4S6byb/qBXpPVkawXXY0E8Neo28jUAzyHf0
5CEqIxQxRT5s6P9qw0BjmTrCnsvPY/HJrilu8b0FpFaZ0xyvGx58LqjF4bTa9EFmEZdZ9f/gV8Up
/NN0x5vrmNJzhCld9c8wzZ+nOw9TRTIJEjss3ytPk5bSlmXhuLhR9TBsznUevLH4KvaM0NoOQRb6
ECIWsbsLOtV6XB88nezezCucG69MjU0+RNlTSrqm4v7UX/Ay7XUJIZK3cjmYVjitamFrx7iOo4dJ
Y19MQsCn78/QC58lplEHp6EErZ+L/irpPXHlOFAaG1+Wn0ck+ytblPegq42LJ3ElZIl+AekGb5pU
TARl7+hIqk/0uuWhJqsT7t1UfTKc7Lkm9xW8l5nfiMarVqO636VavJlnG8O9Bgc6NqyNuCdcNL3k
kV5dSH7aub3R73DBiUuqjVSnffw6pejPqTrQc0P443S7CEng2bSTTWCxdyv6/FEmlbsbRlESwBal
SEsluJYmC76A16IDDcLNHec35bV9sryy3OH4wq4T6/nFaF3yD/GgfkLJcMQH679lQ/eCv3x4DqLK
RADpUAnHFOynlrgtnfy1A/zBdr+OLgGiiBCBxqVzoxv8CNtMBsX76JifO7i8rYQGG2E9uF6icEO3
ugVBOq96ZDiEMdjZu+U9WtIqDnqjzwfHobzM6nbc9XzD0RrqV4Wkf6iPL719bvFTf/Hh226pADfE
EeYms2DJHwHYsnP9iALuA/kg6bkP0eLK0Pt2WO6zPdIUHBtYR5mb93ET9I/obONH8HT8z8x6wk6j
ZyIB4Z1IO7ruPT87OyjLdhRmp4c+TKeV1QXt22g+sqCE5z4Fb2SOfHHAEDx3o25vSgQV6CKa8GRF
sUEnreruZlHUdKfJVxN5KLZdJDYg9eyQnSmuIW+2kHdn68b0pz+I5sjXZdqhg5dBc6D5bh88IyrO
UUFHvdPgrVipdRil3j/OAhEdVsw/Ri5fWNNA0aeo0k9jp43bltFm16Bog5cY8XVOLAONBEL7GRNk
gkL7OBamAUCgjy6T46N7aWzr3gTEvrZxr289u9JWcRpYctfhL9tThHtATC7WmUmjSy0OhFWKQ9m8
DzIOz2itwjNcnZDaP7yI1XKOIpiby+OJMMIz7IM/f5gJvo29/wGg/baI8rb5/bdlyPi+gmaspUwu
hTSEGr91LPE/DymAOWMn8fiVahSsK4Na+xNF4x6zPsnNEAPMJ9tLi0NlBhSKQ5ltOso7PEg12619
YLb6qlES8c5z5AjApM7B4Q3yJsFztB/IJYSJ1kX0ZVwiwFrD5ZpfsoioEp3Lce6fwU0FB1+XAwPP
2yB741pvsu4wT6k8zpAwr4EnaZt/+Kv/bYaxbcN2TMe2+JsdW1db9B92VU2TjL00tGaj1/a0HyKd
+pyBU2luGhNKqldtkC05OzOEDdOSMU2elU/fVpkWAqesdpFGzBL4jux2ZuV4LMKU67Hsk+Bglc4l
SaKTNbe0L+o6vSPn+OhPIHoIhPcvlgAWNFIEexhkke+MhFEtZ4V0knGunVDlzkBQRu+fasa/zhy6
zbShJlOLirtu2/rPf3Bc6g561qYlYXaApUPi7RV6DdrjbkzTLfar4xCUT1E4uZ8bZzwmves+VYap
H7yEnsyQgHqcRXuVh2171fQx/FBW10CW1PlyILAzQjFsuy+VZ7znwIXuo6gRGKYJ+RFllvzDX7T8
xj9/cWnewG0QNvzXf58L89odR2lRqiCrm9G8RWfQRuIYF6Wzn0xkG34XQq7LU38tZaYamc5NjzRR
U9LK74eydz/HpaadQbaTJyqJ1bMIRHWbiPJwEMI9iqfwOhyb/h797oZNQXBbz9De2ZV3qxAV1nXR
ItK3GMZrB8lTOnf3IJ/m/ZL5pvm4dOy+fP0e2uHlp4/roGgH81KW0woymvsZ8JHP9rq1DkNRnMwp
8K8zCzI+4okcZlFdPDept8rbvN90RWVcT5EVXblD12yTsdJeykhcz5rZvBE//2L44+Hvrxhh/9yv
UQMF9SpdmKZjeB5rvF8GCq0cUycPsW6xUyEuBlDtlg1JW67nHltDE7nDUc+L8T4a3XPl9OZLWlCN
qTKBj6MzvcdOgudsi7TYJ2gjQc6oTC0q9+MxyLqXae71KxICoofSo3hFpih8UPoDD64mHgHfPJWU
fs4MxNGqVgK+AfglZSwo5LgWHU/BuoAQ0EkkeWJlhRFCEfzasi4xC6tBzEtoFobs3NcU15Cpq6x5
I4yHY6OP+CyjlQ4u0IZqXMcUx8No6zGU3RXowCHMesfISlHCeg1JqxPT7xB3axtKyDlpU+sB4PW4
bYq3eG6SY+BJQRxvbB5HK/1KfOF8XMiW1C6ytYuwFt8fQTFAw2+WQw/l6UYlJ6Ptknn3uTB8kl86
D5bWEPyhWZn3UA1ete50surcpGT81PGB9rrmuiuqs69mk11XUWw+QUoXGxuiNtQIyF1NZKMYnXsS
2Q2izpahPDNFRUqIQRQd4r916clqbRLx9qfWNA+Ua3RkKX5VfoosP9zHtfXUoVw9Dt4oL4x9GAVD
7Si1Ort4IKczO3z1y8bfiljFqYU5Hec24yVK1UljK1pflX6zc7OHpivLF4Hz7iIAn6y6rp9u9AlL
/Gq27E+ouPFsjswUcWGVqyyEH25KkxVEW9q3jtjabsKF16UYWTvPa05pMt+lHbKBgnzazRR59X1h
l6/F6GafyT/PNwEG6TOMBflY0+mu1P05bdltb5McPQawzvYhPIl1xIJ7zQTQnVxCwZ5RT9HT1q3a
gvOExWFwx+nVZm1hlwOoMrs7aGbV3CchCSUD7qiJlipABW/97XI2ugiIEwpOOhuf58gp1hFSzPu6
OOvtbG3qvppfrDC8I3wdQmZppz4W7AiXiIpwiAcTsmdcSOxNSX9LZVg+zX1IVJifxY9R2ACjhzxr
JWZ5jDw3oJlgpRv4L8MXk0BiT4/bbUY89Ql7Ahr7RBLApCbz5VTMt36QjBtDXQr5X08AN9jdWPqE
/cHRtkGTtvtSXbldLo41izl3mvLPknhQBv8sWtP955JN6zA5k7SZnhA9PMQIqo82Ytw9kwXcAFXS
WIhMThClr6kk26WMzPimlRqAVmADyOgYtvSm3TUsKCbpJOcSUtCKGBMk8gNdigWZaLBarLsSGB/S
PnR6SN1vI0iWmwZmD3UmPf5a2G2AFtgMruH/O8c2dIjQVTjZ0QuqtatXAj0EI8gYlutCTij1KTZU
0nNvOnXNzRi21zUj5q7IanezPCMsUwG2nPikd23qfDSTOJS+I7mXW0hyig1qdBUZbhz/fpRFVqYm
4h+nNcOmVUOEmGUbQvVrfpmoKfVBcw6FsXaWdztMbPNKoBTc6xUDw1IVTGe7ugY+OfVPc11Nt66+
8OsZxDClAi1v21e9wrwbdMmfHlkDxVRtBVbEa8zY+W2Zlg8fGbT60JqbBa20aE1a3TPPuF7nyJIX
LUrkxbB8THI+O1qFDzIGPbsGIXmaWNsdChnB2241dm8yf6rbBssGvULKxHWLmOvl41dJKlxeWaet
VfrbQ1qVyO37xFrXmEt288j4iwSg3Ym8t1/nId0Os+j/CKP+tvLat9xvyQW3kvKeALbPLoYLknGg
bMYDGzUfEW+QdAm8UnKFZvB4GDjMJ8ECfFMZ4tLYptwG9TC9NnOJQMuz92i44Pz7bcqul+dTOg4f
spi+M6XEXex57bHANXD4GAfbWHf52kFLbCPUoVRoQVNqnoc6qGjvsyqzd2xN4o1MEbdGWXSfuJOg
Opp1Wz3taDP13dXyfvu6A8VuxiLbkzEyMVddfwyTSAbWZUbQCsLp+bPVg6DycC6hNynkTgdSui1g
U9wFPZkEmVHa64ZYuVVhBe2NdITDxjd+FsGY3bia/3XhYVM/QvmQu3flRGLvEbPIXdWAi1ym4zjL
X5IJD8lQ8hnGDNybvhXiUpvSPuR2XR9th9wcT48OlZDxw+SOX0PbMm8be34zK8OFgUmi8cDoAWpY
gwD78S0yAvN1uc76tClXXoPLj+IBvnkQleprs6CnWmH6NOfU7JCTkI0tnhgdNGTJSyja6pCpcMSg
Mbw1Ua64RmY7Ya++XMsDrKYqcDGVtSqxsK6nz2mNWDEfUJxiRp/WS5OqjCzvJraRTuUA4PK8p9Rj
p3O8hVmNccUMvxRoTSz8icBapghiQsJAoVYB9RzMBxJoqBIoMImlDjWa/e0Hd2UqcW2lggWFCvNd
Dngsnd3Ho9Dui2MeKzsDS5Md6UfN1hdEJudRFx4CvX/RYneEg93mr4AwMDz0JD/FfV0dKnKttiwz
A2gBrb7H9ntjTK65DUQbfrIJRyKYN/uasQKsAYYtJZ6Pg5jI5ilKirAdiG9kSeu5HGmEC0k4XgmF
WdLhDSzz0sZManAwVqaDgYL0173jdBfHHtzz8iUeWfJetUeCjHCLFJ24p7XuPGEvNLYUBDdhG7ZH
vXHa26YdyTiU77rR5l+q6q2ZHTBChtPjif8jtdzmcxACI/WzNt06RE6HLJNrcqCII1nHdt/8YWJ6
0wYZHbCxZx8mGqwvrBxIXl/HQ+BROBPGLuQqYQ8vr0s+14vrpwSKtg1flDEy1z6JGZ9cr1aj/zLD
DJQvhMX1VmfTeEgajEZQ6KYdK71nLx76gzWVjx9+NscuthoeqQKyDsEWQPYNZB255ZobAkAiOimt
c1iczgSUPMVT/dZnmNOJ9Z0BCab0uAkTbW6ysCVfNMoB8pHv6Gijec+yjFyRxiIrzPWKg1UJbbvU
stLeuZsd8hOy/hA6xfTcJzCjCVb6Q9O6r0xnYNk7eJu2O/yB9q7Gs938USOf35T555EY72NSeWgP
w6i+yS1LO2Zti/I2N1zeANlopP/mQzndFUYNP7Js7wxXloBv1CVmxc10a6lVDrTIL3mVkAnfvC5z
x9w43qFuiDT5mEoG3vbYCYJ4xS8EL0vvHpZxNEvYZ2QOlBwiZtbLUGn0z7M+jscx9t27JmLfWAyh
iaiMb+CYNPZp4CrfziFsMrWQ7HQnuCJ1PNxrNgwyCNdrfYyqT5MVXmulpj/AhIkOcSkJwOiNLSOa
fA78nJW6swfxJC6DGj062DtT8UWKzHmbRn0l8WbuEO5i+Ar8ZNXxlbkBHgTszLVuHVl4r4S+WbuQ
TeEeM5j7OgXi2h5gpmSQMMrCjY7mWDk7w3Kqm74w+S2YNfzA0s9T6Mjr0JtR4RV5xvJXxo8jqFyu
5VRc0fzQnjUddS65FXuKj/0mqIt1MNv1Jw9b146UIBvULLYWKfBSIchndUYUbFb13n6aKVnVtXXP
2wriRLx3oG9uJwkszR+/Jm0wbLVWmi/kv8V4MAvomqUGPL3LbQgJ6u0cnCTateie7zGk3BhyfmTR
9dDg9XuhJqsIj2xHnJAUnM7oWFm1mVbt3ZlFKMaZ4lg2lr/NGABc/6ubNiCaM2HyhU7nA83gbeAy
W9ay1z7rxZVNAsAda3YWX05sP/szoFvs7JRbiSzxFFjGBZTSBxgB1kmNJbeQcDYjU4s3oxnlZ6+2
s2dTS7ZICvVP41wIEPm97Z8zg8wxtVUxA/NmKrpX8vOIX4zgoWwpLKLYVfJH6fnegfyJ97p2PjdG
Fa1dsglug5nr7vutAWsJNTbnnaX/eC1kYOxqUm/O5Fr8uaQcaZAy7gPLWOky1h5Fa3awmzRGefUl
EW6LldHs7ZMwIuM1eXKCxnoomuR2ppq1xTpKwm6K48OapmKFdro6Wx08kY8ymIa1aLXA2oAOqWVy
467R/UEOZnzLt8RNfWWl5RIwkdnrTGd7k3cdO08V61Kow7KQNDLC+EBIhruP2TB4LlDDjayFCzdM
XpZb89yRulhYB7cvWbtEMy4dMwnOEFry7ceMpgbNqpyS6K5MNfM4qN5bMMvcI74baOuYuvbWTcL6
ybXCN0qWHW0RRorSd+7aNi7DTY0MaFsOmr2RVoP4zSKalijcbaNA/onby0s8c/HGWVWtbR/Gthc9
m5SjH7H1457GFn8g/lVedF97d6XWHohNugK9SfgWvUCrsl8KEcgVUu70pEfTuZstbd1FxibLXRdQ
DFYzTBIXMgabB50LFQL+5v9xdV7LbStt070iVCGHUxJgJiVR2ScoBxk5hxng6r8FaO9/v/WfsEhK
li0TYaaf7tW1al1yY3HQC9qB6BThoUqeWmvENxzF2sVyYiP4vtp1JSVqBH4zfGRzdsmmGkC+lHcX
z5oN83VTOErJZUqtbvGQ2Sd6B+4F455rZqBmJLU3/KyiaCv6LLwXkyZIcrrJZtQT5c1NyxTT9Wg+
2qmW7Un3CeTb1LmNDY5TyXjyZDZte6cw9pFu7W7Ck4IMTOVJ0x/MrOhZDrvRMW6M4qVX+uhQj8Uv
cnrZtkHzPYm5cT6A5eowsC/TzNt9a7ZnW3XxDJI9e6s7yEQA5DNy8OfGtnaysoqnOSeauC4aR10t
2cUicvTm+OnC+bv2iHl+lzts5XI2KtwpnENtERFvC1M5ZWP20LG0vCKay+MoprMcouq6PtTuDQ70
pu5F70djYXPywKzT2CC1ltUc1jWeE+rwwUyFbE1NBDAaCj6Jat4wKauPrZdkpIKX/dlkReRMFlNq
atm/Win4Fxou3gRE/NusdqgQCGbXis4jPw9lSvCIMJI6Tb9nAc5gbtMqyFO2xd+rvsIhd2SLZgx6
GBo8WB4rZPayTR3CNRdXFr2vdph6D01dWW9N/So4jF/dss7vg0c+MCaRTabuFtkRcViM7eZMPpng
075Z1CQ22tF5GAnfrIE8fGHN9ftUrzNtuIe5Xb60IHBWrErnaC8iqR/VXjm5Vas8Jlld7Vio6GdT
gcJChyxrY7cV1P6pOAw1ZfDD1nIeEtXrfVZW7K5yN9p2TYzi5DrEHWOvN68T/bbrPc+1rVdKwkdq
SbkDmtKTlyyqiDzVA4qrS0qlbRnVp/z0a21rH6sgFtE7+mwtvxVw0ococQA84YnafItPlUdFncUP
+RakvObNpDX4OVv6zojqdvdOwD3rO/wPdtwou/XoirvD4GIr0hkxqkY8P9cREkwpZ3FUvH5+FlS7
E+kodAjfvKQQGk/1jBVSQwsod2lOQke5wJ2OQD7vBO2b55SVHQON5SmIIJ5Ke0x4XVRQ4yCKL31u
cElKUkw9/bigTdaP2WRttffyNtDoOFwUHIaSdU4Qg/620sYsQTYNaghrftxS0BBq52fvOMUxjIuj
qCaPamCIisvJwLKpHawyYPsYnXQ7okw47NgJLKrX2JlvttWTxjR6653CEfUMEnLnkXrbJD34brVh
h5JVmFA1sMyHLpVLuIPPMA69u1u5xSZUsuoWkrkmWFtIH2/bdI9nZsYzR+jBHC15Vx2J6zOBSsnu
pdhmdTFszbjHdhM32FPSJABmNLz2jkGqUxjJH6JG27IT9J9TFnppGrN4bJrxh+tlNFYltN8II7ae
WSBtMZ1G/vf/A6W6BTkzjWJplkM2u/n3Soavaof7pBbeM3gbnLZZ7zdJRy8sF869dLIWlqBe3aig
/DIZwT5+LwKMxpSPWUHFUWf/7PJx+qFXjCW1DpVCM+mnhhvlPmOTvyai1D57rHLBkOnywC0yo7ax
MK5ulOWb1uKABQ7O/ipWfkUeTNBIqV/QtwlwR/Lhu50lL+ipHNaqaLAiExkZ75mFZk2un8YMe0Q+
b4gJI5hhAXXdDMOiR/muCf1p0xKe5au8bCARaDZdKr1CanVjQTjkwl8SYcyRBBzJpbElCnqak6bc
dnoImioadaLoHF89SxrHEObfSenu/ET1IUsNZ5vGBWurEDmGeFNQy3Dy3ZmmIQN5xVnbCUPuNv4w
SZMtWxUU6yZ0/ZblZZbDMdDLJAz+C7gZrFCPcVQe+04ZjwmRuJ1oleonqf/R7eeftLG+eKr+M0Lh
c+ucYuXlGYv08s3JStLIE7/+7NAmgDnXuP7X0JHQtbHXoAg1mrDOBIOt8/psmLw8IGPWbOsFAb3+
B+NgDrF/9i6BLwCY4cJLXx8qxz2EycIJaOKTJphKbm1RSXaC+9KOS/QvrsCtqxSHiaIl3ypVhoW6
Vv2zoShNyfDM2cgWohVFQT2mbDiYhmEkAeggtJqJg2yLwZYrRv+oMp56lGEntzpJ5aOZukzUwkHe
vGSu7kXXvUqnST/Xxcs0O/Kj6RJqPYz4LUPlvRTdVG07T1U+2IMFtt2QX3QgjpRueyjLnGV1WCYX
+jeKq1QqZ+eWbXx1+vifh4xAUphX0UOSjT/ge4Rf3HI3XRfOj9+TgVCC9xZEpgW99L8lOBFGmkb7
xmCI2am1nGTe1OMynaszCheH0PpUF/2d5mCDBKwRh+kvxyGOxWITlpIc/d7L4O2oYX6WXTrgSCSs
Vc+Qbr4V5SiKsn0knyp3wrbLk1RHcmJJ95Tipj6p8La3fDY0PTgoeEtRTXOevpeBYC50uLNbZY7y
R11P83NntSLo08E9zXxwTLszkHmdBQd+uXxY7R5VOqOM1mKSufoMorfyPZwt+TjMSlC73XyNrWx6
BNfz53tLEmnG2xoZDN2CFZk+wNgW6PP9hARH4++LrnODqDTtzSnFvFuvHI7+06si5YM2q/Kwvk0s
zab0ZhThzpgsj/wbOWuZDl+mBrFMc3DYkhH3W7uSR7g8zrYh2axyp7sZ5mCeu4mdPoCA+VhEYM4y
kTR3ePP2xlKb6I+m3BPXhSUD9ec/AUfGmPeKRstoLnCcK03FHC24Y/z1pTZVF4yF/cazFNbcYx7T
pKiQx2ACv0HVhqINlTBb1Kmqtp+/VUXA2gqI6DQ/VBCY4mUfM3HASMHqrdRD1y9Gt90BBA2vVJ85
y0KVGWnqZwVY32RZvLqRgw1Mm30lVdTNKtAw8gFiMvTPTJ+HreaQ+u8X6XodHBVjmm2/p2gGJYKg
dhqFvjTL3Kz6Q+ciB7VsdkX3FLVjHLhLUmp9RlyUaCuju0uRHVj3m69FXhh3N4n3uizlW9+W6q0P
7d9UD5s3NEDtUC4C3fpgzxDbbfIEvpJ4xr4EKbRZ5QGjKceLYWkfnj4pd5zsaktjs87mcsJf8l4X
zSv1csNXyueRCLuHe8U9t+41PVjvmlNzqUmMPtuj+8kKiiWqbIc7ScFtVOvaS0VE/H+fSYkvGZyL
Hy6u3m+Db1YYEbYVWsGX9xTvlMhlU1kO4tGQKQJn2z6Aqc0f9PGmtO6AsUgZjt8ypjU5Z0b21Q2y
yIZoRwOaMSy7IId7589GWB+ciNDNuvnAk7hQWtXfjteRq1zuS02JkXxuBXFIla5F06FoCjxGf2wj
ZlorKaFQbdJo6xjLFQqcvsLcGizWIMSYHYvnUnkSEabiKLbrvTGL8InBOrVTqzpT69mF6qYy0Fha
+2sH7/qgOlN4wL/FyrVdtD0Mu6uHwyzEzY618KEQc/eaJjp4n1B9WLWd5dU0ZPPl+9B1zWfbHs5Z
GqM1xDUxeP6a9WIuJVtexj9P61uOoRGUz2i3XXVtLzfv4dTmJ6e/YkuHyS+xNXBlxx0npzA5FpYC
McLY91RsPK5Sa+aFsx+ZmUexgmc9exPDCfyG58QMCSe24b+TtHXtMdGKiJ7Qahe9k1Teg3/cASai
1APMtWztL5NUSBdzJeWTeHBzw4KkrqE2LZOLTrfjXSpLAIdD+qUp0XizbdA7FNG6BPci7bOqq08C
c8YZxeWji8rwUnoDWCRiyj97U7uMWSlfo9ygvpRxMtRRak7sYj8nbX0EuJy9s+jzdT0rtnhw1YNT
kHjah57ctXp7WIVaNYurKz0wDzr7yWAUOIZce7YCOiW6i1V0IArXgUTS0XA1u2jHG9zY+T93z+8r
YunB/59yKsBbQ81w9IPiZ++JtLKMcpzYLANMZAT8Z7gjGwLO3zerVDE5cGvemlv3obCV7tkV6KOc
88VhDBEVJhfXYppZMWhRuPuhI6w3y7ZjmgA0QK90hP2TDU28G8GYD7zcCgxvmjAqdWQ5jX+pDYyF
8M7MMnwi+iofbRn9THrp7q1lsoJMHT8g6JBvlltjQWRHaC6jpaC+pizDJ3qVHwDxUym+dHl2wE30
opqfqbVktLjuIr8Pfd2dysN64LJyp7FZ9KfSLEDsLWijYoIGZy1mtyRWj8w/pw816vB9kYUMYsmd
FYYAtWBDlxzR3uJd5XnyUTGTfldWQ35lv6fuCTFZl5msRGY1kO20BFR9qI1HJ5lmIB6Zze/Qs8RW
JrnX65R1zNR/KVZp/1Ek/dWmfOnAXtAe6T1Q3mwyDy2YDJuEG7OMQoHVwNqI9EuNaufYDq29m9vY
OwoMO9sRbfhiqRJAssdNkkvOJ1NUgFR2T3/kYhNYHQKFbHfQMLwLNsafodC5hpUckq3WCOijbvgE
KXtnzkD/SjP6Wp7Irtfeo6h6Dhcy0/rg1OM/z+Sn1pySNE1ObdV1T5Ob3WO7K7Mdk1mOC8LWR3sY
j0VrW8dCGw/r0Vc06Rd4n3m3vvLoWPjeIzP+h62A15zF/Wk99GOC6eyFqPFFTbN2ACFK3xGUnIZj
/Rvb04eF7c/wevEcYuRgeF0x9QNRhiUAYPCiRk9xrH8bJ0Kjy7dKZNc7HDlA6xRJ0rwJm2D9nIYx
GXaIEaGfgXK5mjTF7f97ZqYdEmVmYBKs39bd+/qQFJiWGLg/FJppB5kb10HcUdeJIzl/NgRnZh+O
r1Y12+SxWvOezj1Yj3B+IZdMXMhhpdwTllivaV6/nzwvxzWZUEy1yLE00F0Rk7QH+omvUR/bW1Nq
c7E1Fffdqhm52FA1j4rgre+Rg+rqrxjqkz2lV5FvtepbVcYk95fh9ZTr6UKSBgoRl+iIVF9+q17z
WHAF1NRd1UBu5mLmtHb8GenQFyix+5vq7sBNr2COXLjt85BG9HbhdR6ZPW91zcLrXClwaKr2lK4d
M9o0FvsIuwjCLs2eCzh5l4ZC8Qetw57SMImsY8wJSd53V2fqHFYOQ3GKTQPETRINfjvo+3V1sh6v
MdQbv28wnnhOSKYhTNRr7T3ZFb6wRhX2tuqc59JVhoO7HJQrPczNZ3NvakLbSV3LKbTENduJMHom
cPhqLWcg+nbzUEntJFQvsClTvIaLMaDQuvJx4XZu0lAPD5PVVnsqXvE0l4W81orWBo3bWRve0qjl
zpAVG6/7Av6zDFWBWbTFKO9lB5MuxMYC1zdiP7iKBZXov8AW5GeSy/VxfTZrzfKsTw4yNj6Az2dM
9RKn207tJq7yjrFtSJmYUFtwLzpZ9VZQBYAvBGZYU+wGbGXYzD6ryfzqR84NnaQpsJ9cUYDU6Aa3
+HXS+S2LdQLJJyzkZW5aPZBpYzzlOotbr6kf9D0eRWaaYz3F57CYVOB8kXNgA1oioruDX7tNuvek
h/SspS0NTtS9isH6que+vXZNRRt6M8dsFBdBOA+hra0OLDIswDVFCUBhEaDQmShcWS7wIl5sSUs7
kjnXyk4Rk0LNhfWxSp5Dzm3NtCXdoawYVi1azfTpSpkzQ1bh3aiFYZW62l5WRYF0Gj0WbPq3VtkZ
Ozdkpu2lbnOcNJnfFCcSoC2y6YMKvpg15AgTaqDFWKX/2MwQC5fLvxZbEA0YolIhzRynorEBjMrL
SlPmhTcmxYu+TGF4YTKcPwjAgtSjoQKSrdLoCMQbwiFwKgVTivUmI4wZpvTyEnSOILU8/1Ork/Fr
U0QSlcL64/Yh/QSyulhuAU49It8i+vl1njUw8nLOt/lkRJ+QDzAOGeBUuH0au5Ya3jMgunKXEPw+
9pTX+6DVIuh4CJHfpzVJLPdkquB2gDvo4liNVZCsBiFGK93p2xSyro9gpn2k4V/629I7vM7s3s4Q
OvsyHjfhQAFjlNBir4a1coXI6AEMLnZm5GWvluCQckzTCdK4zzfqGFkAWpjsy6Wa1UxAcZitKB8i
yJUXvdZzdsldfl2f0ZTz7zMPZGacx+OO1KpkkBP7rpmqP4dBnf0QqExAMy0Jyawd/RQxmaCQ9lmA
mzytm0Us1UHpTA0ArkVtmKAJOziV+BRl/SnsgcgBNQ8bc6nJ7ltUrXViUo3EiBuANKkS/Y0JTX9V
8gmCtcR618iNMk/aMzYOucskLhVjIre9HCOYPbZuM7dBPDnpw6qW6ta01apFfmsceYoxBMCsMaYf
ZQcDzo6H99yeze04hocYnORJa7xp6wkNx0mas0A39OdqoE/ISiHSIIJYavn3n3X66MZPiOG/2DjX
bOMZD24MtX2qvcLY8+eCrJgL+Jmz+YwzY7MeqGPKOqAqGClnxtsU5iQDDBXWTC0XIlRTXGoaIyBg
KOldDqz9NJw9wfqyJhUNqtprr+zMB38qw+Fo0s+xzzQK0SuGJBsG3R2Kx+yCqeIsh7O+Tkr6hiVl
XpZ3q47zTTyX9omFiLyWChs2kGUonmRDfRox7vAvafDIlP4xYbaK+bXsdnoqp+33S1RrzMXp62Al
DDL69jXXFaC9yzJLJpOy15YjSizHVpzQOBrW0CenHrUJUjDuLsuwcGjJY61P4qQU2XXpbFmG62B6
Kg4b4bgfGKtZ6pRyekySQeGaQUrFzqfysUw6OrLIsfwrc/NJr3c4VsfFlrJ4/irmOJtsUpOAZNt8
JiPvBJAGvA1Nksw3Cc1sNFhLXHQ4VNy4BxVAD+m2UpsE++/Y/IiEIAs6AXddn63vfX9VsM6sahOq
Fz2iT0PP+CDKtKU4IlGeOqsJn2zX9WUalPqmkWA5hUWnhlKl1Y3OV6S+udEeGNJBdBw07QF3Nnh/
R6k/vye4Om1X/XIvLmpyvXhOpK9Eg/IkdWPL7z2+JIzDXpQ5v0wLS28Z/Of6n8HySPSudxCRpu0G
c4p9g6b4HENwfOHiPWxyHI897NdC8ysCLofMfF3db99qb1uHnHOw6Td8mPnBbrX5rNnp30wmj4kc
vAfMCeWpg4+/iQoPJrGduPU1yp7XdYPd6VMw068srYR+KsbRJaUYPhTtQ0KV+c7D/RNUuHBeqA4w
9pGSevSvh/29Hvj3E6B18G0jgjTil2bY0k8Gj2tUZRxrflHig2O/02zvvReTvu1sm5ihzgdKo8BG
5cDZ6O2IEyTUyCVo+El1yXwFb4tKQJJO26ea0ZWv9Dbm7OowpQUOlNBknl1UzybwQ862skFTbp4B
xRMT9bpoa0MW3Bha7BPIIEJcaPMGp/uvODN8GmQ2igOitsPSe7WYYiHph4GSpIfOI6ZCKveudJ5+
4veJy2beVC1bCW7+8S5q+aw1wEoIzfFEh1fhbmXSH60aeLKq10g80j64RrMQLTd15zHg7yplgyH+
t56TwBxjy697IIr6wmQlrzljmoJfz/fUizE9ijyDenhoCKV5NVIAyhlFvRotsxt2vtaba632m2kX
K+w+8+VIktTR7yJ2Lv0YEY93ki0RCi2AQXaxFLM7a2hAO0b1iMAgmuwh+eQm6bf10ukZN5Tp4Z0J
RGL9dOf6pxkjREUOLY9Z/gdq/W0mmxVITJNcuIDVUXutptHetPgfaVXnOBlKGKSgmq9q9NVZoO7h
TewmknfbqHxnj1vsnKKCogV9aTOY42LERgdJ8MzjMCeDohtUe9RyV5i4DU1D/TLm9m0MsapNrg2T
Tv9iylQ8ov4DHVkelJ7xkSGVBdPrHWdpxBepZg8GCEsYHfMv5oXJzZ2sh3badSMbN7Lcs+/oBRa2
YaTQoRKnwVRYPAJv2JlGDGa+/an18tZA1QOF0X2NIdpPb/R/RekYrAFGsZUmSp6qeTIYM3GXsxlk
k8eOWejpFjgUKSeL60EyWj9kBV8ry+wAXCnHWfcuI3qlMdT8NFpuKpHqHTA1FgGg+cbvlPdBaoex
7JIgNmu2gpr6GPcq3RbUInEB714mG9ulWmGCD90d+SPtLDN1S8gXyDUa6q2OP0WJOU2GWn6HhuaT
inCYyI0sZlT3rW2Esm36waU6bjbZELt/omJ26CAFatZ1e9FF5nmX1cpLTOCuzSPP19Txtyd24VRg
P3fKveegloW5pgWTyF48HA37o4OkfsQ9+oyBwXmCwxNQ0zDUpb6TFh5Nrlf1Fgp6GwxpYm2rvgf8
kKk7hLI+0BXWr2322PfzG0fIdEgwN211AxN3CRTiYfAUvnOgt8BSOeWzUeuPYQXfjDvaEDSq8xyx
8WePnBgE85SfIToqF+pUBvQ2dT6UTMGQtgPt3LvWvnbo6enSiXGlrldHYXPdEYOfjGPNsQhwr4TL
duzAWseD7lPvXgVjmO2nQv2JEPhbmNUejTFHN2xfIpUhrmyMH6qWPQnZw/gPqYzTGzhc1dx4+66M
71MJJrrKWsOvFW+bWE13rCL5Q3coMGza/G8hlI7KD3kaiyrbChoOudfAt+V8+KtRHRz0zrCXnh5v
XIC2gVaz3mAQUQRlnTFanAzVd1CfOeWTP+7AsUCdoObnAOJSKDSUQmmODwU3ZXDB0o02l6CLmnd1
UE3qJJrAUCAKDmFMM2EEpd6LnWsecqcTJlNFi7OH9iE+76SA/eKMvyNp6mdG4/yqlqbBY0Ni0MsL
bssT6kd40+nJIUKZ3aIm3OcjXkXXph++KE9Ki9M4zdmrGa2+KWx9vlUxswwgxcN2xNizGmPhK9UU
P3bYz6DYblo7NPYargEN2+Chq9Qb/kCNzmJOMdtY0I52Rcon5R+sRAVOPFK+hmE/UmebD/bZ1F+4
F4Q+aaox0MLM2NYJpc7Mqrh7HrTRwTgUhj+0ftAOLFX13ahjuxDm8DUpVGM5MdAgV+cykE7veTqk
QZ2kGHmGlKwZdHz6zyDzl+dQfFYM15Fe5FJ20hAkvCTFL5USy6MxdAVUqy7bJZMOdW6OHpkUmUFS
gQNvK/1Cw9vAX1L9ziqKRDoMGDTSDQsiOTnUGQ14OMDkbghlfQLzA3DyPuij6xMDjwlZfFRDK28d
qAEg8NVjXpfvSg6H2KzjV/g0X1UT/onYzvgSoLFLpdqJM8mv6rZ4qGIVxPbk9QdXkZ+qBRbEZj2w
6XuI4nEZYFDrj4WgmtVUuDnWk3VQu2FjgkPfk3nMCAjmGKa66WilUUJAmQcz6V5nNfnRW9P4mSOF
Dmq0b61OvWdqfsEnVhyHpSWoapnhWl1KiQlO5I3ewSdY/DTGsjOxuoyNf6J/xE70042T4srNydpm
Zf+eZ557TVhI+2RlnZDKcmDUm1JTxVPzWveQ6K3G+5yq7nfZhk861So+Uawtl4yI5j48BdHsWoFE
9UlFg0mma2kfX6gMve1dc21oz5Um+M/qitKnwuExwq5/0GY6wknCkXt1w8dO78llu8ybs7ZUHlsk
p8BgTbwJsQi5Ig8PoJyVXU9ULuogsTvQdbcIhfU+ygihmyG37iGy/Cj3xD5qrPkyK4L/dZyMJzcb
b5JJMdHDxvIdm0L6xPAYbTGFJyRUnHOZxwGQ8MrsVBrqWeR3uaD5YMp+lTYJeqd0aB16JC9k7KXO
3kfliur3bfNaWRl+15jFrF5Co+gSTKlOTDS2oPhjbW1pTm2/lPKoys4LB6QwkV9sw20OozMSXBrY
ibDCg3iZcNiYlLJojH6WO8JNEeWJtXO2UxPMnHbkHo1pwG+WWzTqoTvs2lrnZkVEm+WdbB/BT5oB
QQ+aKO0KVE3KSl3T3DgYHargmNrQ06F2zoONfLiZlSTcZRQsEMQjZ63qj0AOWAy5bOL7gEa/MjcD
rZkqv+DmhZtT1OjgIE+ZlL+2OSXkTgriqhQjSe28hY4z07hkgN7Jo+KUKfsxUZ1sI3CfRZac9qUw
roaEgkWFg+0Lx9tpxqJXp0SkaA3ezfzzcHRSiGLMNLiFimv5WTSQ+jHujuibXYXOvxkMFrWWnv32
TGUGaZ2ZYKswQkNCoIMlan6x4ThG+mC9xrSNgHi2aC4p7lVL+yI9Cv1+Jr2Dr9xy9/hnTi6dM+z6
MwY3FE+MlupurFZTfFOM+bmMiD0z1qH91u7dM8uWbWZQpFWS24LeBi9qQLzZpq7HfxQrTFxt7wYz
Fp9QfUfArP3rsNULabyyU5oyNOutIN5RYnwazYJYWIG7Fi5lXS+c7q5DwaW/wFOLfDum3U4O5NQL
wmlHgN/UAdNLF9fPCrvZUwuDuZ6wjbvToYqcpUo2OyO666B1mZBktEhuPDDp3wH0JvtD/2mMtSrU
7u7izsaT5M+6EfnaNHMF0qefzujlhwTRLBa2ehDju9t09UXNSstPaMDdtuwTKJDFJJtnIw16yQM3
8OwQNf2XCPMHvEfmtqKQ2YznKggt8dnrdnLyQiwzzLYjmlH1dt8heLEHa6KzYopiq9N5SlyKnXJt
yz4YlAVUoLcIeGDr21RhtaTlhwYAKLv3Eb9A7p6YZx3sLs+unuTKA2gNMbSD7V9mLp9l/DD3U71z
wNRtQhvjS2nDnNMXjrJibMhPFDtG2z9i2f8alvtbCa90PylfIn3skgZ+QJ6S0RZZf4moLKpczA1c
M0Q5vdV5mW7xM5Z7bDCc4TONX2FdIi5ix9q2nU0HmlqwOSZ8E1Bic3Q4PDfJSPlBxEce1LSH+Iy4
J5+OVR9EcM/erici6tGsNmTJxk3pkMOHpONYqNKraVmvfVX0D6j5Q2Vto4YGqC6Wcttx48MC0tan
9UEzeopC6uaY5QXDwx7XUjiwVXM0bDemYngbHNTVrhiHZyuLOKuL8Z1hT74Nde6fruXWp0SpOafW
p0au0o0y5JwYy1fWl+sz2turfLM+/Z/X1fouO+86AJf/9f0SeSM79VRjvSCyKy8Zxk/qa8KneHlV
NOUH52J6W7+W5mxvFJVaEbepo9dsQCywu8jbr1+FnI7+O40yyEF73/OwwU6lDzu7Y7RWN3SUyz7k
FHS33RxVu6GnyykFeahhdbn2Gk3VRkbfIJ0+J9jEdBW5t9J4ISCgvsuY+raC9py3gT5ePepels7p
W6VhXB7jotlSf/RkEuK9jjByg5aEQ5wswIuCgQm84zaoXHoBi4LNcd37lNgmRxeFPQgLMF94YchG
Ia5+tPYZt3oB7FeKveX2NmeplnPzqB68adQeIXZGB5jrP+qh/93m3dVyUgwRST0sJo23huXCpXHV
4Q4HgiJFi/X20FwMt7xRuxY/rQ/DRPVIHn5h0ZkCBpUod1aR7Ee1ZEwUavzmhiaTEzLErRnG8SZq
2NpJbhFBMBOPVjxPedcV+5cXPkZmpL8yN9NekFXoyHobookdZ0pfQTnXbPYHb4MgVu3ZAqtPYUw3
HrmBeFOqEtIGwulxLmuMv4KxkSmL9FDqyNcz5mROy+L23te6ONWFcovRWPaijsyrNuR0eZmQ7iV8
KBJLpY7tdbpOqBBHzZitaeNAyLuuX6ACWj0bAubI8m3/PTiJ1Cn64dsUybwL96XYrO/99y3rs/W9
cCRrlU+DFvz31fUL6qSY4BgwffTonKf/7wesL7VW43ptavvvH7f8jf/zR3sKVgKZ4yr/78/+949f
36PDigyPNre79SewdJIHfWqehkity03rRvYprhOeRmZtn9bXsAF6qoaXL4UGb5rxgJgRThixl/fW
b1y/IFVqQOreS7fMrqvYRL5lKoCWQyffNlIJbTCccP9qmSjOq9WSDESM1DafS0lO0fOK536KaBU1
bJ/LjXtR9UWDrRfY8PfTwjR1rJq0P9he3+T7VJmC0RI/QpZ1jFD/fRhrUV4L4YUHy+yu7gDKVnhO
udXiesIU0ERtIHvL3IZYo0MkTss9ViHxgnbQbnp/qqkIoMAtb35NdYdhGgsDt4/4VbGGrxoW/K1K
2990llo+vWvpUzt5OraPrnkQOlWXqhy1axaX7r6FS3axxiw7NpWjnoRrY6XXh/qY9Yl3jjC4HUxi
rNdUM0B2iRQwGdLBsV+UybrnEiixfnqLWGmXmkF6bthSv1CcppZ+6v8HLptHKhSdim35+p69kEtW
1BkD7nRjZtU7V/bWj7EEcErxELLbvK0vY6ncbVdqfooEv9FxONykWXY3+rP/eSbi36IX5dFE+B3z
Jr4leZej5nRqfLPb4SPPWQHEBjF1vHEwWUS1J+8dviwSWKqj50hC1Eod0QsO1D0Ah+A8ctre8rnG
2FNrRLskMaTODZ+TrDqxJ/AQeXmwPDbdk66J3X/vdZ35V8Sjfkr13sMhk/6ghb08N94DrG3vTmmL
d1eoO1EtJwwSYnbkLpbu4OVhVhyGFjhu9nYF01croHwU9Ko/rA/NMq6zBqByTv+cEJr/NHWsj1aE
v0vpm+KF9e9pfR9v87xD+6M+1s37T3Om/kzNwtecUpczYUNjE07EZKfK+6044CIsZPIxLXZV2u+G
CZYTZ/A+crDONSBH9gXJlNjFsZd4XblxJy98zXS6u4jMUexYNETiQqfYKWHGKLV+qR26a4Vj1lsL
DQ96Z/rs4qOfY7U+GCmLxVyMXhCH1DKUJrjJXW7rPZlhytw3Mdy9nNDKbgqV/rw+UFYddOyMX0FN
5VsnpSmxiI3+YIvBOJRebz+qydxskyXW3rD9n8rod2/EBwVn+McA/G6nYN05DWHuPiWtTfhU6tFv
ByeyZKj7hucn2kt6AI6xqKpnzHXx989wi/lVTZP8VaL2MwsR2QFcvf7SO/XH+pfAJP2jmo1LvzfN
zolw5nPduQoL1OVpRiPirvCKY17LYds5hbHVkkTb0YVTPnVKXj0lHSw7t60eTJNKZCgz3b2Jh+6u
heru/6g7j+3WlS3LfhFeAQEgAugSdKKRpWwHQzrSgfceX58TPDfHzZcvTVWzOhwiRUokAYTZe625
dLyQd9eHKBWWR70bvq/3tK6Z6Zv0C6p6opBHZ5tkCviQCdbPjRGrFEPx3DN/p4QA2QsgGXw5mx9l
f5TiHZxChHIpt++cQn/0w8B48uvxc9bo2OdJYN9L19ROfVCwdYus4jPruttgZDMPolqusQ6jOBW5
TnXQSD7dIVvJKs3eSxz9S9d/3mmEzb1FxgK/jd/p5PWQAwDNDsKNHkUjq33CJnkfaS2RN4ZirQjL
YuX7dvSraPRjNKnvbko0gih9eBOaDuHYsPfEJx47W3VPbOsx07Pl21a980hJpnqK9KI7FM5ISOBy
t6xE9eTLdAuuiPV+at5mSeo/WT6Jbq6JyIfavfvkA5I+0nel62UYX9ZsV16NFGofO9MnrVPzVrPN
7xbfyZpEXhAwfLW3dTnTXiPRvTNd93k5ymZnrdpEVW/d2H+nEYHbftA/Y4mhjZzZww0pF5upqHEX
IGK8hwnipRTV1xydpwEM+H217E9gmYFdXe5eH1NFUdyHsniuuAIPqEWK++tDMlPBnsPONL884+8X
jEB05AjJ9fry6+No8TmhA2a3rqU7trr+JijDrYJIfb6+niYpGeUFmdF9Cwz/eqOTc3GYlpu/715/
KqGespb/737tlkv8soATtvwp0HE8+fpnrq+4Pni9sTL1OfdtfoR/BmA4Ck8ROBVSG40xXvexb2+0
ujHurzfulDY3Dav0lYTP3mwkOPW+Te9ng7Yt9SnrEOjjdCDhFFc0MrUHxSU2iNG8C6H1rYrEN97r
WirP1jXB5RnknpXEznYCjEfWmOyeTZdsR3tsU6+yK8UmN0NjFgg9OdDgXxrO6fl6MwbGXz9d7xoN
AVZwcxZzbHREN//XTd1zWFbX+2Mqw6MqjeomGouPtohJThiz4pKZ2MRpGF/vKH/iEQs3RhfZ3Wl4
q8Z53M9NYT7iwzLvfFUjVnDE4/XGgbiJ8zgfN7Mkx7FS1rQ1Y8be1ie5QzpNfa/MKSWrDofzVJTt
51ymGNOC7rmrtOpmbOEd68vjBkSpJv9MZqBRBM8mN8nQWc+qsKETzu5LbOV76cLfl3Wi3/mkZ6HL
NBEq1YZ4DRry9dpG/nIT/rWTmRpYHcjJOmitPUYN99G1EKxfn7L8oS4a3LfaoWNeM0jT/KQSPCV9
fdaA8Cy+ieZtSvNbViPBjwqmO60eojcyZzTMJ2Z8jiQ4JaVbxqY3AXzVjvl6fSqpKvt2cIMPQpDy
Nbqg8bZTTLdMH9OWYHDBXqd12J+yDshJVA0DLtZN5mDuiSOV4O5W1b1EXnU/Aoc8FtRNJpeyHbZe
fpEJyhEtEojrM67PDbphD35KsYb8qJLQPOG+l6QJlzWOteVH8DblZhppAVE7OOqtC+4iN3VyCpBm
k/4OAPb6YFjIPl9ff+T7b0/E4S3PtfFKrXMHYDWFUICxfrmkCNa3jZt+12wyv0JaKWzmxbedlTcO
NBQ8PDj0yzCycPDlpH/r1Nfz4bMLmzlc9QSlACJIX/o2O1Jr1E7FEqp0vZmXu9fH2LbtBoOSDvmL
bo8oRv3H5/15mbCfA5xYe6Iee/b5DmW4pA+Q5rSIcq83gSTkgOE7OM2k9e4L06a7QKuvSOa3YI7i
3bhA8TWdyuXD9RfD4BhrK+s1DG48L7fL55yRfodfh2JWLZMtGkU13ea47qfAKRj8/TLclZtC9Oad
VM8DY/k92YnafRlV0O+rcRfb2nj++/GsWBgYfEn6NLe7eoqJee2bB6GH2YPzhEZl3lq2TstM1OZ5
rtA/mqowvtDVsCGp2w9lS/rrzmAfEF5VD87QknK+PEOlJddZ5DxnJCLu4nC8zyfLXg84a597aSCS
btqvmEhiNnkF6cdhQUy85Fy//gLSm0bPWaQFItMC+3lvODvd7Fwvr6J6b4D8XQ1INV+YoegYZcZi
hqq6tYur/MGqsc1Wmty6ZWRcULtkW78iT+Ma0T5aZXIg9FLDssZvzQjXqGg+2Ns/5W1ZvOX9ZO+G
FMEhep38Dfcabq/Q7W5bWYs7o+zEqqjG6CFkH7OlpEf3oNQH2Bicbmy/WVM3Sb1taQ3u2JqEdBiN
bj2iPX3q0PiQ7DnWL5nEZokB0WbT2U6nbIL+LXLtt9PadLfjCsp4Vq70qm1OSe0goi+iZBN18XCv
WKRs2eOgENYyjYJw1p6j0WK602hY0aE2Wccwd3LmHRIHm0bDcbudoyKhvOG0F23sKW4CJvoM5+kc
haYbrNCGI/eJCJxFIjCU0YwurclwXlIqCfW6waIBuicus4sWFenR94lfR7qof4jEODdNb1yMIZJ8
p7TNro938XjE+Jh7ra8v0aHpzmmkeQ8Ro70gD3RWfpUSAS6H9qLmttzi7Wg3FjsHioT9uGaicjca
C+Vd11vzq0PFbgUbtl84finQNU9zU/1VNCWxr0HfoGDw5x2mEoLRXXtHZpH6wGo8U03Vm3tX0GlM
KyAChplo5yajnoKix8v1uPjStfKYDf78kvSttZvblpWrlXUvrB9O1yeQuRh5HcLmO/LdozONrZC3
p+dfCY0tNHLZiULnwMSp6q0xp+1NGsXFHt0Bqx/RvfsFxWojSIqjWmIVgvmhzYyJ9EdFMIXuEnLy
7w/h/uE8kAX0ap5wfTwOiO9DRMO+kIeuN6oZjZWDYsZrR/o1IYcVmRWhICckfXfDlIYP3XIDe8O+
y42Pvx+JCxk8kHm4Vkhtbq+PSxWFx0ZkxMtGZrcN5rJ/NVC0kuEu+xMC9P61bpbqUGtdaESr+7Th
ElkebnFh35hOXa6vL4rdbEAWUOY31xfRNH3Jurm5H2pZPpuNtYpk4RC7GU84D8hohHfGbgVQDL5Q
0yfONC6xQiy7GuSKP2RpWKsaI+uWaXX8mLr7apT2J7J7TuGEci3Gmekxs4Pf18eHkNhzZ9bDhyjJ
olOFzGndLC+oajINBsN8w/oV7fzYqPea21cvnEQH26ntT01JfHWNSZxxyKKGraD9DCIpw4kVBec2
dK1n4jZiWJpFdbZBMz9TWfht1Jnx55dlv+Ali00NY/9NdUvwbZZEu3a5i47rIo2IhOXMjqCf2gDS
3HDcuE27DwroJ5IQm9aa9ksAOEbs+mNQ0L5Ko0XYWoRs3I30VwrjY/GfqzjbjFB2wiz+ygaToPOO
FldLyVhgIV2G3XVrTF+kNTWr2px1WGxw+W3SXun+n+cszEnT3QZszo5dwMYfOwk1vRqxVhIqr7Pa
89S0Yi/oh4FqtkimwUXsc47uZ2X3N31Pdd+qXExU2pF4y5D4V+71ZhWsdZOIUR/9+m1gcKMzEXim
O8WbhaB26OfceVwwPCJhTSGibp1ahub1pQFeJsvfmWTZT6Mphz17KfPQ5dKMi5OTjW9EoyJJQKHf
+hYdpWR8Ctp2o7rpi6WwLSY6TMK/xfYJQ9aPie4zybW2Tcg4Wra1i+rDIXFo21Ps8SJNnWqGyFcj
CR6CUIu34USVfGFbfNiyxzyCacxw/PyQE3LZy0CulYi1Z8gVx2hIxafosMTKgaBj2w/OoHRTmkHZ
o4rQJRIzszPTKN+ljbiofHyE2OhZbfgs4/FsadkR2cEpmpqLFmpkEvlfs9R/4+rEx6/PR3/WvzBm
nFWTlGcX+Vcq+eodI2n2SzfbRshzrIUOmyUqbjQdFs3kW/uhK5Hm9Qg0Mp1D3hbItZw4pp09UJng
44LfyPZVQZtziGkt6fBRV41jFh46zPWE+BQ7qZ96hYaCstBugYi4mwl3B40/MjtUFpAlt3i2E2Qh
DbZv4U5QM7DReqDvj45NPIWuUYoBPUk6hUaiozkm1L5ZCcIeMnd6jdcEScjMZB20qwmp1KGQ9hpL
oKT9WtarLrPXoVGQDty1JMiBGVgn0/BTu8N0ZrP8i4TmG9Ha/W6Ao1My/XlRaOmbyB4uMbTBZ0IN
L/mjTx/g4GtMGUoHvjC2BSHVjdPvKO+90sUT50BRNIj5MLAIAXePTBS1oNqZrqcA442KTZBoiXkp
0DyuYi5I0g9neyUcwjdGk/CPCgTHKvzsCukfjIlFj9DBDtvVryHvtFVgRoS9TjnqloyQPEeieOOq
aAVRtlZxSw5ciYZSOJ7ZDyc2TY6nF+HEXx5v3BQYBfVToAyPYW4iogpIisCoDitkmIuDGOJH08V5
oPvTzZgH7boM6COB5Voz13R9SD9B1096SMI6ilcYGYj/UMMcRre9OIKQMjsU844C+FOSx+4uMDtm
rKQXHjEHv1ls5SRt9z/Z8pFRqq/NMAGRXHvhSKtQhu5bU8W/LVvb62H8gus0Yb1Jp62MtC3dTons
rnI2afqkDJ82mp5fHL0K92GF7UxYBGioEr1FmW2dKn41q+SLug5S4z6mPLZJogBsuMdu9VdQVscG
GVhuJGJj6WO4Sufh1A/rdAI2aoK7xR2TY7QEWRC52QtzXbtqlMw9TRtu9NK/gSa8CmE9t230o88D
ipF+eNaHWVtRZSTA1R31ratEfej98Zix+/fmRHn0nKOtUza+lyftLZ2b9aiFT64RYD6tzLOrEeU8
tPo7EzsjmLifpsGB8oUco5QoBbOSVmPcBat49m8tyuZWT5w0YRAUehmQdJx9OiG51lfLVsVLs/Y5
imIvGEkG8p009BqKbAz0x7krSVsNIFSLKfilJeXD8iGnNPqU/hnY5Skkrd6Yh5rFtsj3RTd9GMKa
dvgQTyUZFAzacYJxMMcgKACnWnZEEp12ipsMtVu9mgdJmT9C+dfk2Yq+SOv5muQEj31/FXaMVgfd
GV7rYf72u5k1bQlsGkueHNzfjqH7q8KAmhEIn7xVi4tUcXYns/HJwIoSUFjhjRaM+a6vjCP5YsT4
tTAHIgz+Z2XdDjZp83uz4H1MoXtpi+EkMYSjPcyf2tvUAiRY0GUXTlovlYtflUkxKJFQ4XrGYDZ9
y3LhBhDU3kRti0Fqk8LcCprs01GIicfWgjeVp9hGwuyzREB1icz21nZIVi2mh0aVZ9KA6QFVpJaO
RAAzawQein4uKivZl0ZB+78PX6yBkYXafrzSIvUo9ep71NzTEOoIoNJX6Yp93zb6Kq9wdKClDn28
CWWeAHzRfMzA/qo0302gggAHgYdlU4MMwkLoYkrSvSv5o80VeegR7SOcwl4y+MeqTcc1hrN3DZGE
aJObMJlAbnUniQ167PlT5eCsMa7cUDQ8pXN2N9MubunvWm13P1EV9EC5eFRX1pFMwlUZaJjYYIKG
GLfT4DSq4hwm44O02v6Raw7kv6sDzM6+IV3GO06gAHWJl0XTU4xQA3GtHrE5h+3OWiFYW9I8qHlm
3Ib3Wmk+we85nDeyXLZNBYTVAErQuD6WxUZHwVZ/o8KgHuqiu5yachcN3e2Q2S+qY5+NIpiLlOwG
c5E9tP4ny+2jI3eIITkwjxC0vLCeDr6YDVgVuH7HHsoyes8uGlNKcpMn8vjSdRZyo4K9iqVVX4No
8J3K8BLW/dGPob+4BDKT9V4C2wmS+2ppC5XDj8q0c61Vn8b8GFTWnY0Rwo6GfRaJnWYH93X9OYvm
DHLsxy6zO70PP1NUvGnvhtsmAXoc/CCCd3FrVEvKt/+iUSJDzHzDWxuQ9taQdYtjbTD2AocIdkjz
o2KtTwB0NBM5cjOx1+Y4oBHpcbZMWqiA3qHkcAOEzkSPZqvZRL+eDnW0nTOfr89A+1u7SJDsMcco
TqUj0scZt0y3meuE+aYj069hFlzV2LZ0vVzh6f8BWwGaRerTKnVjC1QBQF2tfu8TlvauVv4urXSt
+nn0dEevPZds6apCeEFdaVNmVECoqd2AZ12XrMn2jaKblDLKW4721cw9ajY3PyVZgFaask8a9+uc
WvAR4hsL+T6bPAvS0p3U83rt5p376lsZYfB18zsZKnIHiu7jj7G0U+SOsSfGU5x601j7Hodwz3eh
bXlv2c3sILbRMqhmJDazdsqyci2x+OJ4ZZvZQzMKHIf+0eJWyQc25ZGFIk2zHPUcLD/lQtMPVy9L
ppkfkSF2Ulrm7zlv9wIB1CdrrFXYFDQbdR997aQdtXiU74NAL0QFduJopj9i8S2ZFVbOPOPc0wbn
K4/MGp4fJXPijpkQh/NUCv2maeBWiISspuVmCHpPGI9/ISRKu7trpT8dCJbS1vWomr2BYuUlcAA2
wU/+LPoeIuWz2wTpOpxs9TX+joM4++VrBJ6lYPk+Sst/mwzHXMemxEq20LT6IHv8Y/4UUYnSMIEr
nWR9waeCl3Z1E/yJloXdkJ9cLX+J52H6iG37/AfgW/dTfbKNvN9ZI8ViS87jGbxksW3qwuG00bJ7
DVTwOVtYn5k+blC4TG8OY/QqxZEAhnSI3XUO4m8nawW2uqF6bBid/C4tNnlu/+JUisUMSKi/b+r+
YSZVlRlcFcdcwo3rp/eQbtPS28dIV446h3JKBvpaExYJBymnpuXHThP0Dq80iLIF6zNRsm59ext1
zfSes/h0CCX/DFrgrT2dyXXZzcEDwdwIZLROOwN6+3SXzewYl+YrticmDwBl2EKju6yskxMbKbFt
SvfX1VhrZd8j3kWtYb8HeHQ60RKWl7GbJUM4RP5iaOwLgqRmq/LeZlZEWB+ryOLtqvrBFiivbD1b
Tw7pSh54OXlv2iBpgIs3W9Z1QJKaQp3rdrwQ1pI91/b8NgQE8Y3VjEuE7PaIuNMXnBBQMh0Ks0M0
H3S/Lo+mPWirFM9KG0iglgsEIdXds51TG2gd8KttSucDVdpNF+ePCR/mdH1SjZ50hS9qXSzMGStz
SMnV+62uytt6oQmxnNARxstmN00xElTO08pW6r4JY/2hs4BUe72J7JAEAvN1rNAR9ZZLNwLQwIwy
ZjtCf9jrdTLhFsEzaBY1U7eOYA+Q/UeTY+z9Y5sDPbRy+hA3z/I++mi0CU4MoeoN9XAGW/zS6IV+
yO2mfggdjNdXzqw/iA8stt294ZY1dFiwE/IMilM/gd+k+xR3/FubXSZRV49wmm0MDLXuDUSCfs2N
sVM0Nm3/8coVa8LIfMLYx2KeC5/CEp0A6nGmaNZB3Ec4fnmHbGZyBpVwOfV+FzP1nZq3bBXa/B3o
j1NsveRdO3zRzn/ReusNb179CG5BelALUtqtFvi1PClHSEeOvm+rcngQlK/ipu82SZEhtbqeA0lg
Ia/UkNzk6dje+TT/r2Y01//JzTK9/PFT9j/ULwgwY+9eLaC0rmJ0C/LwJm2ldg7kok7MOgdya+kZ
uhM/Xm9oA4c3naF+Upjw+qANT1MjBWDlsqUsFhW3BZI5ViftoZ9U+T6HrkRrmVYYUTWgq1fjbZa4
2tkK7E/Ecv4KaIixlu1vUUwOEgq7REShJ5tu0E6qUvapU36OOyqrOCp7wvvE5c8XEQzkwYJhtZ+y
lNUEPc9op2WzN7X4Rq98dJT47yptx3uLAA5inpfro0ZeDa8wozkyKYCL8cB3ig01OJTwjGhsTE+z
QXPUZHd8jB34Hqo3X8ktyPbt7G70YZwA6kC+8CtaH0J+ZqVFH84EJ1XVM+W2YoYgSsp37sflw9QO
IUe9e8ulHB+RQ4Qrli7Ti0kAS1MucE6ZT1sMBdkFSJB5wLp3C33KuYxlNEDgdZIbiQpq40eBS2FV
h3e0UDGu5Nu+wBJDLjiooQhTTyd7bR9OhXH6MztMGBL9IrdWTWK2pJOP8LYbqpsrJXLrpF9/HKUa
qKKTkH29WCFYUuX6MCqt3wlXeXkwBvs86AgV1/YAXtz7khgMD68NCYvpLxKrHDaZsRx3Qcc5MAPJ
hBMtP8um8z3XrgUJruh1Boibm4rI1xetsx/7AlZryBnWkbH26DBs4pa9dXt3MdehA7h+lZDzOrz3
TMG6EaU0iYv6aVikbQ46cy20nENXNMZ+YlXqdZjMb6vKf/2DDg6yLHnEYxujSIVhOaWJteaD656q
svDczpHcCyOHtDXMJRDVAVKSXrTbzNzrOJEKr3emZFPA1P1ju3PggZljFT5ozSTBRDiU3DuFwTSD
HKFDdKQcRi8NrpnQLfU2Gyj3mvBroB7pOU6PxSqdbmiqBy+9PiL5Tr1y9rVXkGsWblRM1lSVoMZC
YbmUBovBMOtRWIcJkz7TS0DhBRawRX39evFLel+7xb9/i7oCif8bTorn2DF2DnzMgz3KcVvS19hb
DfOmP3XdBe6isdHiuCSlaSwSfP/gpYMIAVJtFJwXadSQoWIWmy4Y8Xc7TaavyG5/6QUXC/QH7ADX
SdYJrIt543Ae7a9E779vwNnYO3KIP8MYZXtumqHHtiXagg+A1kmQUPa/JIPKfwm8sZWDrUdnXeLq
uiH/U8IPU5sLvqYa100Oz4MQZq3cI8NBzR90060VOtrLjCYhG1OLkVPkO2O5PEvVVFsNPW1WU+mL
G/kw1VntjX1lA+LCuFcU7KaI3x4/4gRzw9joguQgR3jOcub4A5wxS7FEMKyi3rEhb3e2z7eF6mQ6
WaqlTtVgETeXpd0cjn/dje2MoUDhrcF5QsHmLJabxNCrTdgljKyGBgwN0Mpj4VbVxdZtcRzpecKy
F/OlrnwmLHIyrvf8vtcvWqY2IkmrBxfuwqVvCrKP29o4gmLQL+Hkm+twZnHrjihmrrPqgHESF7A5
n693m9fUgmD6P4cbWP96SDgi0DF0S6JaUeYSyvQfQpfCMUZkndrdWtZbUc7fvTC4IHuJTAm4zTYr
Yu3VbunZZS46/bCW8WsX32iiCl9S1HFLJrBlUqRhF0RccLPUj/ge27V/ulofuq4Sf0wQ/eKEMIuW
dUSQL2JKzcGo2yBfQtWKVsD3z2HZtq/BfGtoqnxJdCnufBM71iTkS0DOFTCBsz6bdxPJvk+dSN/D
sfmaM2wYpSTF1qUA/JwoOzh31Z9w079SIv8pDfHXf5df+V/FTv5TluX/RcDl7qdY0h+b/y/iK8kx
/D//Hhj5X8RXRu38UwMq//7n0Ete9SfD0tD/YbmgWlyAOQJby3Lm/cmwtP9B3rllu66QhHwJsfzm
rwxLS/3DAT+1xE/zImEJTsemuMZZWvY/HGFLEi9tYTN8SPP/Jc5SWMa/hnqYUgfHx1szHP7efwr1
oM4TVEYk0Jb2uJ9gyGHJA3xtz/yUItSata+2xdyGodcgwKUniNyCGzP7hOL0+m1kXQD5zLd45ii7
5rT7CC4QK1cOZyUeWXYT4ZWD0rINtakWVWaiO99OPL7MJGevrOhpgr69H4tfIWkAm7yHAW224q3p
5+KmLrvdEBcUnEb4JQ0KwF2qo/HW0yFfdQ4KCFFLd2c5dHONrNvbVjefuwCRou0kazu11I5UmR2h
QJCpiskmcUuzN+iVFySQqNhYDwz1S8/ft/ezQZnSqaZ9RYDKsamyXZdG6JyNZNtribbGlNx5RYUJ
f6DztDLYnuR90x+qJnZWOVlKNILxwuIBXodhUK+OQiStF8VttwW6/UWo1d0Q+Cw15Eg88mw9jr74
KQlOYRztbJgJl05mAoI22psSd6UYZctuMP7prZ6oBchSkfWuJSdDtrD+GqWvRAuURcroaWBtuin7
gY1UMHuqpcwUiowVoZZ8dVVp4HkZ3hAjlruaIrkTYMR2m5oWKlzHGceHZ9fptuqaFxgu72FgTivJ
l95ULCrxY5BfTsWrLaODHpJ/UdBPGpO43hCLl3t9O9+MYM/wRK9QBimQy58RooojVPmnoBL+ekzc
s64YCkEP6J5s4vVgpPlWathOwroElO4Mz13tEO5Y+oyfi3N0RqgthwTRoiU9YbPYKez5LhF4nGRx
ZIU0UXSTzmYKv6w6mzaJYYGCSBExhZDcY7F1M3MTAevJDDSUxK6a27A00xVO6Gcfavs+zQYOeGTc
tm17qZtIbNBybdG8TpvgrbJte9WZzQ2EFmfr1Ew/VV48Oc344WRk4Llhj61foI6gP7UKJj2gNUAL
XaPGwDbzqAskBlQI7F0/WuOuUgHFqMw9liN2rNSfbk093BPSvpQvCTFIRhFjv3dokA25BYztteyU
wSbMJmQW7SWLxgVG0ognwyyBhZf4RUO5NWLL3gCY5x2wvkLszGYxTVjKg5lcI5LwMeL2r9Fkpl6k
XFZBVnDb2G/KGp9myzYh/rjPSZaOD3agfmW0AdouZM1qCS80oS9UraD8beY1wHbYW8gSZ7qj5oOu
hR+V9iAwB2wo976IPvNPkT48EflDnQDDfTi3A9VOuXh32r3d9shRG4Aj8k1P88brBxdVgSIdi9SC
yXP61tkPN+M8RCzMjeMCm/JwbIasU4v8LJS1N0ixZ8q2NmT7YnAKAyxH5fSQ5Yj9kYyufFsAMagf
Nc4cuqvUj0dYQNL2sYtUcpVr1FEL1Bo+XViIHNV7P7OWSZp+b7Xlg4qbnzFr801QjeapRFy8pbtM
c4p1GMkQHMp6gqls5fecaS2fOTgidivOqbMyE/I/WG+tO2jNXm4j6pSQpnxjZ5pOsK1z11ob5ncJ
IJHDGRbHppHUBTT6DFXKGNIGyANHtqagG2s0LgO5BA5FjlH5X+C+1m4PpNFdVsg0yUAWAio35lvb
j4kKpuKPEJ3+Ni57IHmsh8dKHz9L2I7CqQJPCQKtyNng8EGDouC8QuK2qWu8t86yU5wjs8SJ371m
cfkV8pKb0G+QT92FqHa57DH+S5uCuk56cWi0H0UgwZy3BlJAmGeh2zPAOsQvEZgTTvWj3VCdyvEi
V9GYUyOP93onXqrkwCIWdoqDUpbGg79xp7HZynFyVp3QV6OM7Y2RTcAOlrFh4LAZrYj3qjO/FXCW
BRy6zpx5o/whPHCG0fbKNxCebdK5UjziY/FqdT4xlgonEYUAoxoJGg+2ieLD1K5b7yLHgMyS5Vs6
RMMKzivlVzqXwFopbINkDN2fErbBbjToSAk1f7q66jcpRj8nC/uNBhJyVffjaw5uh3b4Gqo7HrII
+7dS0V0vtXsFps4D8EXbru0Ocogivvwo2qo08TeWwZZIa/udzfTop+XR5gGXk2EzNRZtsRoKhJJs
0Xi4sJcatlbRpI9chvHYP6Qa+eo6Tn08TCh+YwRuei+AGJGBECI/XvI/kAKrdu3K1DPtut4gfFKe
ltXsaRqKgZnqNmFQEpOmkHLFlXTfZfVr0qbDFPTnDLLno58PH7WmbK80O7qHtdk+JcXCrnSdkz27
K5ffIT9oDtbs5zt/2jlC0UD36bWOJamFcdO+OfZ4w7BIaCl8CnC62mNvDN/L9S6YXOgM9Z5vEtxH
/Ohai8hcHg3rkjlNugVFe1YAjdfW5FqwnmkLBSRboUKEudIYauUX5kuByRDlHTbNwBhi8GogGxvT
IVFzDdH33GdLFlqFQLOjUUunfzJwHHI1F5PuicRZixiBA6G//ZuJKUfVSA7Vq6hnansxUpK6rL2q
Np3bycDvMi4frNFdz5q6/EabMfymuf0518M2t/J5Fw76D44/eqMS2YUzAEJIYeAYgAscR+z0KFjj
6u1XkRheMMKKwyTGZOWI+gdRMCUghIR+ZP+O6/bBVtP+Gq5VojpdflHY7cwGjSpFO5oZbjI2bS6T
FILTrlzz1K84Joe6mLU9gjUKHk5w1ImQWhmLzIQe48MITm2NMN8ln4CgBS3vLpMF31qftWqrJqQr
ivO1Gw9tmflnwYrMMXDEJkMgd52bIZAbcP7BFEZDDWCxoJZClfVpCsb3nq+L4I2NOVlIE2Rx4j8D
yR4EB8+nWjcOoKFEyJooaYGgq8+BsWdtsjqgOKtS7ZA5Q72ZHf256VXntUOEp1R0bO+LlHlPmp6M
h3CXpcb9TK1SIyHLsCribYzec0pxdjKHsJfQBk11NBvHAezhQtJRhc8Qhf2Lit2+m0OqoMsEmbXu
JmJkijPyKdzo09BmGLdhHCJb2duZ/pU6/ohEn3k4rQtWCOrTzqn9DWWSLfM/pGd9PED4PEkxjns4
1/T4p+rGHDKu5sjrlbkVogQ+M0CDzYLR8OZM8+J8HM9SK06Vtp97Mhf8UsKfnUf+cs94ryxmeidj
K0ncOeTsoKRDcOI/33MtMsSWdANZWlnYacddk7WAfxo4I7ifVikiVMruijS0NnqsU7bPvfbV+dZA
KClCvikjUNbO6WtZfXOPtcBlwJN8+dXvuFPOoyop/+A6FuscNZVF4vUDazwazRTVIcBxKYWYe5MT
RYPwJioKluLm8B1G832qDOLh4OtMo/OK5yXf6Tlsy3J4Qs+GBKUguy5IX61yzl8jrX+y8p0ZAnnn
KiUK4aD3E2FCkvgpo/1l2KSmqewAHe69cgAl9LG5Jv3zFooKdlJHYwKXZr9JcnMVADsiOqVCCG0i
UBE0zyQFoJ2ShwLiDjxRmHF5sR4kr6KRDFogN/dlGtElZaq0/A9pwQQxBBALtj6bSYd/l4zws6pQ
xHB2OtMb/o20M+mNHUmv6F9p9NpscB4W7UXOo5RKKTVtCI2chyAZweHX+7DcBXTDNmDDm64uvCeV
xCSDEfe791yCTEsFViBzx+zo42tk3+bs9ShixFbziSKg11SYb9mMFtuqrPA1h/5HW9HdaBg6nUIG
qfbKsO1N7QQV1o8oPtkJLQRR0bs7d2K87RE+dgJgABMr61XUzrWlBxxoLVfIVRC/EbCjs9VPR6Z+
/oNGzUGxrwXJcnuc21YraClO/xAbyD+55x2HuuMlW+gAe6dxRwXAF2Rn7sjy1Xe1nwAPD9DjmqWo
+jCUAILQlvetniNShONJxOWnJxAoUz24NPgEdtMgPnwE2I1hO/iD5PiEFzuj6hUI+aSvUQyng0i0
HZ7Uw1TQDiUEIHt2JQ9GQJ1oBmADPYH3Ui94E6Z3UM8eFfWathc75FcMTl69Mx4mtuDY2Np9gNC3
qGUU7XijJZ79PR8XZQOt0F5B1O0f0Kl0DkmSE40R4q0xYDXWeLikZX2LUsvvXIM9UAg2oZu8Y5on
3qpPcDQmPdn22IQJM4frgZLra19RVsVcZ0FBBqsw7d146qnn8E6R3q68iCT+CLGLr4cwiwF2Ifvs
0lTMsgJ64mKgHsvQGJj65tOt4TaKlI7xQtefMdDnqxACV9LzcpIcmhHdqZeYcFAEnjpAqlpCGqVN
Lw/fG9RkBiAAMx31OeI02WjYu9y+VBz/gLiT62JHkPN9VMhtT6CEeRGUGDXFK+qEHezDSyKVv1Tc
W356tBTlkp6o2Mf43aJTpcKL5QCpgqgURxzrEg9s/Di21LGAgmIndxhfmZxi8EhQSXNveJF6j3vh
wcxZ9hp7pQ9BQG5fqzk3rxIj8hZWZcwFmcQEGS/vQ6s7Op7OT8FVd6QMN9JM6BQo3eYEuxAsLF/W
QyVSvGeW9TzUTh3uC3MK34QNO7eTLoIBC4UUjUQ+YBWnLAykVbwfmFdSbnH19fglIYgMfdLb1A08
p2roMN7AteUwSWqLGPcw2wPTg+v33kJp/tegAa3o+nxaTCV3Qp1/A9RWmLsF0Kqm248NN3qT+3D4
jSNv7ltEzmWheKOqBtVtaAkk9z3+84yLAwwC1RtvEnkqsjIV9SwYOyJenk321TZxSpZxPzpAuwER
m909JQaZVi6QQoatM3MmLU3DABZNmP7z9Cgb+74SwMb8RH9tCvnUJKRrjdhjTyXdX81nKQlwwq0J
97wiWuOBq/SN6wyHPo8uVHDKgSCIWwbxSgpmsgo/KGbiIB/TXd3rFrf0Mbfy9hhU3ntWXNvgB8dZ
3LT93m0lK17CSQOADJS/avpOYS3vc8rUsK914JFsB1aTVHup3wJlfWN8/GUQtTXBumA9yn7tbLS2
qcXrOcZH27I1YjUYlnXTn/xan9kj0yZgcqxrAxwtN2DuHDxxuSdMSri2DF+0K+WRczKTYV2FKWzT
wYIsN6X3vjcgekbXnphF4HRnk+xVqbTv0TbeLM1/ks6EfaYx5j4R5pHtGB6aJGI00H2NevERmNgF
eZTSzuDJrt+BCl8qI022frQSjnmpam1Vx9rGbJvjKJGnXQ1MbBL8cpJOQAFF7rIME4pvAE7Zsn7k
ufwlghQv9ESplebD34b2DSKOWuwwQcjU3S/YSIx/s5e84RNWo3WH/XNTRiaSfDPvTXlZW87UAU7E
+xyOX22RvgsYXH7lPjG2DTmBUpvoxnv2ifVG9c2IeZvdkmaB1KHReT3dtTW/awaBeQ3T5T4e812e
sAQzVJrpgzFJoD6G7LpUOe52DGK3wE9o+khAjVkFwZw4iNdDr77daMIgBMyNfdC71VqYBE2BrRLQ
3hg5m6aVmBoMXVun2klI1z2hh1VIjvypcVOaeG9s/xJ1Je6+tF6mFolKs/PghkFeactZqsbkvcns
rxwaL4MnebJ196IqvTqPJWtCFMy870WmcvtemN/A3p8Gzcw2MOfXbjcyx6uBylctQgtTQZcloSwM
usJi+dSu9WI6NDmnIivS1qDUmLujv9gUXSyjJt339EYtTR/Hni+eprxowZircgOG5pK73juv3R+o
JtASwG0teye6rxlDLCq6OkifyZDKt3xR7GPsqAPVk0uhaSe2XQCV4HzIyMo3nmr3QwSuTF9qbmhQ
gJs/S3vOW8rpg0brhSos44QetdUwyli1F2wrh6BYHihCCGF9yBwNW2eUHj1HdIeutzUMbwWZmu4d
RvXIWH/CBWbx+XsWcMDBxOschxc5bu2plo8N8zNswnaBnlBBUMpgemV0dYOlYacUGv2S9u6FZtoV
R4Lod+D1nxQUHWTJNW4lYB0sJrnP8cBupn3MO38VZ7P/AgoRE77mKobwEhoyXHuEnxfCqX6ZqBvb
9JN2pemA7FdRvKxnEmi5MZYLU1TBKWKZKrXgvpjUKcjlmzfakL80jzWXKh/6x1LR0cTDYu+BYcrS
o9sRQoizcE58WK/0SzWLHqjAkpeptxz7/rfTvHe4rtdYxwtsyscSvXWFrmMk00tBlVBWg2WxIVJj
xMj5kfxrEIqtbQX9ZdaGFs1gwavxh60BWvQMUTVf9XrrrXAd4MyllGo0KaMfedxqx8fPm48Ycgax
ZqFrFnWggSHNo6dcI76DBB+BWNYfY99HtWSHHvpJ+AfegMMmfetaahq7jjho0r/EVk3ta51vkMDV
8o1TP7AvAAR/3FdGm5EwyIDy6Za7jHKCCt4IEoWCn1MpKEeC687bRVJ7aQHqZ95zlIQd7qOMw7bd
2Q75KegTxaRXZK7LmjOdR3VRyOw39zRccKYkpKib5lrNAqFp9+umj5INjAqK6+t1W4f5ptadcBMM
VJRVUDKdsL1OdQx0OjmaoivRaKhLNCj3AqGYrIB3XQxLtSyc1JAGKZigPmOrE9XPfii+ith9mcAQ
DGPvLNqYM/pISy2jhLNHZHFhJjYPu7LPQFaSxn9F/mFkIK4yLBdGCe5Q0P2I9kdlMIIa+ZDpmhgN
J8d5s+Pfs1dJ2NDZm7g33nEJsCkoTZKes312woUXwbTEaGnRQvjACfdcTlb2RNACMZjtTq8sXpfe
7zAENRAZ/5X6K6wcnjUDoJLFpFMBC0yyaTDv4Z1aadJnx6lvJkqASoNCZ8Zq2OlOpEz49FQRHQvq
oUNE0bozql2Xer8ZlDFQu6jwJMc5k2kvU9RuQofyXY6pUD6b12Ly322ir/WoSEgKYPSaehMy2JhB
AVQP7MUCdF7H6dA7DKX7gxtQLuoGa5TCkb5JkptXT+zPJKxK6s1DmpNQPMmUOT10rmmGL07tYTJE
u554Hy9sJwZoo6Ns930N/LLqUWxZeUj90Q1fUjxnlzCgA3Op5cQ7B0pHI0LtWeU1q16yVfkj0CgH
fjabAAyp3kcjAgJbx69G551m9vkiqA4WZIlKccP2/lEbrfFVdzvsY+m3gEX1qHv0ZMiyx12JepRF
gbvis0X+Shl64t/9RECTeNs93hlhnoqTsknqhLASV1aZZluv954T0ACYQXn3+Sxp5fRO3I/00djf
R6I2l5khn11smLxph4QXB4+8FWHwI/fcLnVNQtNPmAio+lnkdb/tzfi5pUScs0SbXWEt3dqywSyo
xx6Ytjza6cmtpm7+VHoN94YBTmcs/GozsiAaM1y5CehkcZjd8vLqjoGULw0R04PGYXBtTummcHvt
ZUwGUPsdfntIBptSi8lz4PY+15giyKiqFeytYucNwD6Y/6K/aEjodiRJ6Tguo67ko6IDvbfzn6kF
/Mnd0d6rUFthA38vKmOF9AVPuzU2CdjOmkTUVhhhd87puicQmolWPYSQNNd5FGrnPOpw+nJJ0iz0
QaP1gE2RsbCmTMDtcuu5Uf1mdMS5ncJ9XFQ/GV4lDmbcV8Bh6HxqDJ2TS2utSQsney+9Cz1AKJro
3UPZdCg9RCnzWMCZlLm9xxZPSuXD0wf7vu4TJKCPoQr7DWbPTye1WLqUBlwQY3cr8MRlIjOwKg24
/9x25wKhzThh2ag1tTHPkIzxF+1GW/ROdSByiq0/RRfWdUoVvRyNOcEtuXFNbYd4Is5SdY9wD87K
Y+NgkS5Zopc/42L4yurSXsmqsojOI7AIHxynyNinZEN9R40sdk03ew7z8dECTwHTEYnR7VmDSLF5
TG0ealvdezUNmjyOiyCsOGJWJfCtS5Xc2zrepto02IJ15i3Ld41S4WosJmPp1B4fF+/gMrYwKtfh
m9JQ4jUVlstKFYKowdKmZI7j1i1IjJY6KPsbC924sFLiS9IiY+6n00rS9MXivo9lWGxFaj2ZxUgt
7zC9WB4OPvGbWTXV5+KuLIqKpdGJlkbmffb1dzoLfxB+8e0BHNPLq6dc9P7yjpraQZgns8qvGJV/
lNtuyq5i/iPDN6OyoZ56jD4JHGNn7wkVW/WTDPKeNILslkyxwWSgngSRem5dZ41H/Oy+cQAx9V0T
+j/SQFXgoDyWV3wnX8Kt2KyHGz0gqeOOe88F4BSH8BMa+8sqAD0SoujWFn5jghHFRyLtV25piou5
sNDnLeeu0w25TlT1EfpUkDaVf0e/vR1oK573O9lNn8SJVrWe3lWlIXH09b/5hB92dC/DVF5alwaD
Gp7XwqJz0Nci4673OC4zncGEEW9yVSe7zGm0Szj/kp0vtxYcDpBOgcNqVE/PXngYVD0TZ5SDhM3U
e6j18RBl3ZuqxWpKVXrogDiNSJVnyQ+61Yt0zwBxPxZefLb99g0sYH6IOWK0/RhsNFJBq47ZECf7
pNpA7aFXimSKXUXtTgFmMjHJIo1wlXT0smPT+CWOkchG8g9xas+cKQtz3MprWwjmmtce3BSUl+3Y
De1aQkP9eowjmhgNf9oISzylXryGImzTCK2De7aTOXNeszU2s3Y7O14I5EmYBPaZ7aq7SFNL207r
IGFDFDs0zkc+LLGRksvceqDfAZ8+e/G9COSld9XbBKanc1NyUi28hTlrSChq3LTOTtFyQqOLwZGK
5Bk1VORgfDo3TadnUB/d2cMEq0Sb1rFlMOlzLEKEOkfPBpB3iVXxVKWYnqLIkwfqLGEAtey20A92
daW7Sz3mNd+618ogRNIZnbGOIobeQdodUqu76XF4YDMF1EajSqsdfI0mW8xdytOwMcBbb4Y4I3gq
jxgfRhYjnqeRV8ORzSDdrpAoV7luLdOeOzyrmX+SWPEWXmreJN0ZdQU9kQ1stApMDpBiAPfum7Rc
mdBSumzgaxm6Coo1lpWfrQvO1ZxiKp35NYgUUDfRXSBZ9QdT21R+8ZjohHcA/zJkaYxobbh+iDVX
/xycslpbJTNSxvbejptiZ+UarzwtPIeaGR00FhJ22Tt7LAwANUT4JkDUZHLCRSvFMxVwj3HSPU0w
niACx5/Jiyjw3CnLV4i1A+5dnTN3nn3aJsMhr8arHMTmG0bi/cQ6FeqYMGYvJ310lL0Y2m9W6WRq
mmTkIf82neCFeQG8eW16l60frT3LlYuxJp+AlZ8Q4IZ4Ihkd5TzYQ7e1JMlJs0s17oZhnSSReHdT
toOSwmzGmf33WPxWIvtx8+Fm8FKfbEWRQPhRs7+YMkaNriCIpWS6YbtJ7aNqr3CFuQ2MNN0zA4II
UH84U1EcrLb4cV11qCSUOlOagOo1Czq6zm8DV/wWmgr5OkWFTcQLsgynXCt6JlL1nDneE+3KLCGZ
4S7CYdh7DZ4/M0rpLUZ5WmBVifZ6qvFCb/xVB1H1vjQ7PjNeX6FhfUrfOwA//wnsGZHe2Sstbv0d
/FakHxyIgNdX9iz3j1y3csjX5ErtBaeWVZA5KQchW99Njs6wdcLOiPePNAchOJ/UoFAmt+DkPjkZ
GVZr8tK1gb13BAM+m8jXdjwwFxG0Gpca/u003VYj43Ic6dQJgYqGhID3swr3bJv9HRf9XVk8olpq
MJ0NGIvaDOF7WrTEnIewzO+ekf4hhaHQDeOvFojPCsV20cx8XSiDxrnvSX0k8qeozHcRsrcsZ801
sAlFooxZQGPRXz5lGT4gFJ1BdRVbosRodQz+6xBRzQTAMcllauTJztMjBnRBiC84a0EO8ZdDN/0G
CDGsCi/5ijxq6gajjFCW00Wsl/npj/9h35WfWtUAppsJG1VYIO3Kpj2mXfxjxsxvpqZOOSjZUNgS
+W460d4wU9puApj+ifETkBLf6CHEUEfyF201p8fBlACeYSqr9+jozMm6dU/omAJBcx++J2yWT6Io
GZmHH+xmFqOvwmNUOR+6tBaeCB9jWh95zQ3sTKK7mooA+BKr3smeU5oaqUWRb8L1NpNCX1Ljs/QK
ucz9/rE07fQBk+qK088F5sV07WtqmQvQ23ZOu3Vu+VdbVbxzTHiYsHcIinvRp+86hJqpFUZ/FfEK
wEhGD8WkVmQvdJRh785RKqITmi/KkACqzE0uZoQ6reaoY2BX0zrxsTw0IjuaWvaCqyg9DILEFABS
hvMeh7FgyrJFanvoRE1AvL2xkhXn7p1y8gfqsxA7Xeu7ly6KaRHJTden2HEPCOzDmVTegtk+C50A
yZrg3m0KrpqSHIfckUg5FohwygDIklRLiPEKQ7IoB84L3nFeJrb+CNWYCTx7rL0AZU6oeZM6Jf0P
zJOWhekWC7qyTOSTaPcBEJaynOJFGx4q9GIV0mcVF+N3qKMjAaAgeMLeRYriKx21O2BFZ72J5VoZ
cQ6jfLqoMqGw0yPqOTFzlSPyjiGpRoWOxkOevzcZxFq/CjcUJz4Ii77V2tLXRUMRcqXQYrhHeaL1
Hgu0jD7SBISCbV5FYdF+BS0cYRrs7EQ2iUqBZkdUUr048yg/A04X6JHBLnjIjqOo19EoLhxPf6GN
JtuAsskFOjcSVUFjazXFL37bmZu+nI7FIH3cZABATMxaHpjokjWNz+9ZCYDgEpMdgZrhs7A4NPZe
/o4HztqFU3UDewgYo3nIhEy20tZx/PrlB5FBYmDG+DH5XX5KwxGMPDm5hK4/oclDYqYtQ3AE46U2
H+sh2u481b8zUsk2sqN7tgwmipfEUjeHaeHVjEzjUMbYfotdWgN5SDr9WY7+z9B09gFcn7nuV0Cr
+d0A96wKMrZLu7D3TpPG57aa3myC2QsJQ/WgevzQVZloK6We6IIHwF6e6DfEZdGMc3ydFSQTJaNS
AY28YqFrmJaFyAwe+vQMYjfi5J1DGgKv8w7BPcSZ4YImHReQnPDzxOl9G3D27JTz65jGWaP+emc0
+Yk0Bmc0Rz8qerxS6h1ADPmrQOQrYXQPbaD4fPNxJ8MO79Y8Rv+3yimIJgWMlzqBLUezg2/AOLwH
+0fGu/ic3Jc486l0Uah3vVaRU98Iz3pKCQtO0YR6rrjZh3mAmjVvmsBu8W8SGmE6uehBkYuLYwA6
qTjPcpvDWGH7l/Zo6ZoevUkkHKdnqORqyWerp49wGS+mT1tB4PNZkks6eDl1cYAIlpKpOlEVj1NP
TGWVOYAuyrtDVr7pGQnSP0yw/yej8P/DB/wvfuL/znA8/yD/7FD+xw8223P//Q9TcfRTzf+yLslg
jA/ypxmvPy2p7X828v5v//AvP398l6ex/vn7X78qWXbzd4uSqvwXy6+HcfZ/NgqfQW/9lD9RU/2X
L/pPn7Cp/41Ijh4QB8CHazvenzZhw/+b7ZgukAJPZ5pq4yz+0yVs/c1BWfeCwOKL8IGTI/jTJWz8
zbc93Q48wzIs2yOC8Oev/i82b67TP/79L6UsONSWXfv3vxqeyX+lrvIR+ND+++9/9UyiClDsDC/g
tKB7mFX583/yx4ed6hmqA0UHdvGotbzgWMB0sju1/sK0HOXXPeNX3zHlfy5tufPj+iHIHYxIm2Sm
ZSi3Pgu8xgvX1O8Zk9vLVOjVMgGrkOnlTa/F1nFhLURggSI/phZL3oCX4dZVoO7YEdNpO6tK6JpR
ld46OXrMm+i1ob0VizI2P0FtmTTowAx4tTCB5VxjaP2xKuqbyK194QrGAJ5JQCV97YqaJwLcJe/r
i1sOD4rdJMZ+spshZoBeD07A7MJFkVRboDwfecRkNieL5Ps8UoOk5iHgyJj41RudqCgl1xRMz8Js
hY0ji1cik390CP8NBtSHzU4FQN0rmLbHNt+lSUGHNDl2M+hwzChxzMM0WvlFqvDeAukZBUN+oZIT
h75s0Tp5fMyT4oWBTPhMc4NaDqUc7g22gpt5q3/uQJ6ik5SPo1GH67p9QhF4Zyh1EzNgmlUlChh4
SU2XKxvOycK1Of2JJ3ukfEzObUfBBICzTY0HezRvI5YukAFhyprTpvd51K/0wNqHMhAIZ/jWiJ7J
hYPDbykra0LV9d/GLqg3bOyuBmZIzLvPlvvpAXZZeXZO3bpTLwcwgXwwpNMn9sorI7lq/C0DiZGk
Y7uRGV6TZCKrk1uAHHjBGZznlsUYXp0JQ3GXrXSnPcc+RwYMeZvSJ/8bFAPNuhCDGD7ORqwcC/mL
mxQ6wPZLkkFo8HuDnrts+LYI07fdxOYmd7bIGnKDQY83OFT6vVXdp40LFNT+mTSDssSC4Efbnct4
YPotq4UZs/G2ptfALYH1wXYcc0yTzNz6sIJLl0X72P51jCyg6QKwymS6M3SIUHAO9tYLPpginkfc
nGUUPg8wz5aIqd81UOOgo52gJ1VlB+G3onFykdYRgPKsu1HWinTEeFjlACTYgbwiGeIkHJ6qLFt6
bnCHieUFV8fO1wuMiRNM/vDDgkw6iunm2lBy2PMfOP+kbOj0XWrLoyw1zsmjuR8761jbzd6conuL
kOsydI0v/PZ48so3wvtikdcT+8KeBF8bkcZ1jrXIX30zgRtcFR+2exYBU6qitbtV1Ho2I+BpMf8w
Kp8e6zg92HxAHBJFvChpAV2O7rsem5cm42omdm3tutqHThDgppXmS4ptr2mZmQX9EbN9P4bfgxFs
EiLIC7xP+BCr4cenMd6Lb5PwT6FAM6PS5wjf6WiDJGpwMchkE/DswI55sbKOtuTwrTG132j+Jgm4
+iHOt6rtb6kn9hV4Lwfs8yrJhLEi2XgxXKJkk8mN3Wbud8b01gZjkXTto1YoirbUYzbya5gTbhou
1Tg82h2bQhIbB5tijGXywsWDPLbsBPnaKld7Y/A+A53mibL8wCMxMSU2P9qYHHtQK8yTTbM0e++p
jsOl0XNXZwH3OP7ng5NX/HYIw4P3gtddD6pzIU+BMW+0tIOjDxtfRZvOKw8ehRAeRVxGX+0GYhB+
gOKS3VWj2NZWv8tpEBFRtLGnZuWzXxytCNqnvXYUldyBWmg+qiRU1Q57QxasInPc9fXFdMdVm0a3
pLfoBVKndixgSVDlpg17xM29AnhpPod+CFGxO/FYQ8DWD0jeq/krjR6TtoMzUjmYDABfjJQKTcnR
NR7SCSFDJctOuzeym2u92VC9MngZnmxX/PftkkNI/Tro5WGM9Qtuo23pbEFKNQunT+5kZNNTN63K
JDgw19kpuPu62ts+nZjpeMADdkyVu8FhvrNr1rfS3nRZvJ6viaxRuOIZVpWTou/uZM9GkoBnYwDr
4Nt5gbWO5Dxu60osSsl8BLqXWAek5gAVYdNYTkx9i3OgfsP0KNyUudmljuK1PUZXHvNV6hBfNelp
rKp1YHl0Q4/4dDnJq0PslNwDaKcpwzoSyX5N2QpYpflqhf6wR//dzv9EPgae1N9p9Bu2r0roTBqw
nUTRTWfij29yrZUJQOnwcajbOa669dMXCqVPmeg383WFHMvOeFzO13kM+vUg4UihM/rMwQMgEjoN
YWZMQbG3C5WHwgadpyMWkBnmUegd/O36K67gW3pZdaEv9C4uDSJtwbZJBSLE9zRse1g7wukhEmg5
pYrY+add3DRnwUpk8oL0HQpmcA3eKit/tfr+ZuX4xvn3JqteoRZcNB0GrWu91JX2yKdC7MQCXVOc
u6G42EN2yfTo2rXFpcnFEaQTb8hT5bt3kYyfJiIoNA3u9Hq8eWVwV5vWIbDQWBj8N0o/FFg14ri8
DIO6jX70BP7oBsiAYW23DUT4Zib8vUndNA/9YopPEaOB1q3OE7g30os0OCF7JMaLTlG3OXw2LrdY
p2/9BOLlmNPPgCXYxPxlRA8wic30tSy1B1zVnqeu0jWOnGmWozVcLb4HU4BHS2CZybQ75ysBIjPJ
dmvQtYJd8JC27aomv2sZNvuZhzJokDuw+pC3ZT6wD2p9J6Z+Y0XBCVrseSwOtg+LppVXQANiWfFI
NxbhG2CRvj7TZh7SOjggU1+nyGYRjZ6DqMRnAectSjehoa/h4B8LSsmwekK+JCZa3+tT+aO/+XV2
zVOaOWgQdMX4Ydv9Ne/uEpC+Wha/kFh7a1r62PpEvxT6awxlLuuOQiuZ/3Zk9VfVOarHA6/qa4Gj
bPTTh/mZcQ2aRCr7J+S2K0C/kBq6CAsQMR2nGT0r1iMWHK6+cfY98zMXw29PnU+YTqd61uOb+AXc
zaGw5TsYvMuAYBlpp96i4KnCFUArK3Hy9hRU3cLg5o57PBXtuGvqaG0LMCKqvUsn/bXqj0nwAQuo
m84hRXMZdk53rheT+0r0a8FF6Ubtihfl3OjTAeL6Nke2ZWszj56xIqILSzz8SOnR/WDLZwoP42Wu
hl/Y3+8i/wQyvmkM/APHAVaZjo92tOVjq6UPIOteSUnvexPoDhuYvebluz7eNfm4lI31aQ/RNkvN
py7W+J145kIVsDNO+xadYTfZ8powEksFmvIQ4euNbGtpN+wGrAL/n+Zln6K+zZY3wNUH1+3vWcYn
ZFnTYdtB2JbCqleGwLuore8DH8593Z7a8Mr8hQJ5YxWbEhR/ck1kdsGvtUs9KsRirl4c7PXWOAJ6
O2ZBc6cZGOKn7NJX7l7rHnmNnYpkuMWC0jWbjxtjS+s88gK85a12A0N8swceCkAydfXbxhq5NGM1
5tquib1TkELZZfmCv/CgPEjIc6WJGT6mk/8YB+OL6acXwqwYK6Y9UcJvKy0uQ8/aMRtzx+gu7zP8
VxyDGed/cVjR94kwP/qELaTT1TN+BPzKmG2N9skMvRQFZe4kgwjR4MalMZk/8x8am+BJSUqtSLNz
Kx96ucuq+BtXd0lDl0eLH9Vr9CPaFNLzGm6Fs+kGEzbKMB47K9wbLXAShO35h3Ry94zuBF/AedBD
/lZVEcEQ4bSZ/Po6OBh8htgkB20wGIppFUxrEOaJhlo398QFybRrSkE4IGCvg2Xh4HpMHMhu5KOQ
7HUgokatJC3R+MT1OvoRNUxcDOGXgdtoC9ZzZtsjGDYHh7yd9dAl8GSENVZVq0Zt17mVcKZBkSxP
sPBPUATBLfcYZCbnvo7Em3Sia1uAYXJS7A1mc4PTitAT6MEiiay1FwWYyfV8Zzv9rXUpFal5RLqy
uAOjQrR+cv2NE6e7Ks0WdQFCoAIOp2thc+ooAYyt5G6Yinrj2xBKbaM5lga4KQ5ea+XxQu40zjZx
QuUrSYmP0BWbBMo1Rjv2OR1DIQMjdRf7EiepC6VZp/ay/WodZ2spALRhWt51GQ9rrOQb1Ao4GoQ5
tgEfc6r7486vsJVPuqBMIGdbEeRn1DMGnkh8lAitMU3hUynjne5VYENhDCWSNtuJpy3/NC3SgNOo
GxukWx7GpTLFcxpav4aKf/RQT1eeq+G2DSQLX89xyPEuZFmhawHw3WiBWSArR+Upbajh631WqXQC
GlVBJl123W9izwJpLKb7PtCxjhIXYHaOjQqXCjB9L6r4fPu17fXtHu7SsGsG7IUcSoD+iiLcmAbT
q7yOed1i41oWwnYZxTEssFhDm6E2722MgzWKGKGpgv2M189xmXplV9RjAMFIjsIyn3LlQgrjd2Xi
St+dgLuYGFcUtexWQfLAhjioHVR35PbUaDYQ6rLNqFkSsh2xLKKwaLIl4RpWbVo9g0+NdhnGue5P
2Mpj7rftwW9nybawfG51KsFcuLRLrewZUrMdwIGMWpZG40Pl5eEqsoih5AAeVjqMkUWf7fkQmCrj
J14nPDaGl+UnUrr9DLn6jkgQrmi1I7gydfts9MVOZv5emNnE7OYhKHSocT5j8SgIOC8ZHPRwhEwK
NcECEV70hYU+EHB4NLEg4O3hadS7re5iqeBEaF1SnB0xdNtd51BoFzb7zJw4VbEAFcF9NjAPmgpS
Gr5btlsyxrjiCdQQO2X+i7CqKnzVWU/Qw4bnhkdxJVR9Zl/5G7hLYCg1vKEEZrD0nt3a+qHFNKaS
eEUaJSCD1wwkf2R7n4YcUIXB256Qm3Pqs2Tc5kHyw5o63vNplBx9Avy7e5cSLqa3rndomvYf/6/2
fbk3DOoeWz/h49fzTReW6nG0waDK3lyWUAJPSkMNCFJtPBZjeYF7YXGTwH20Zl0lpEz82SmbTRDX
dLJUkbGJmagDwru4uOnJZ+HVGKzqs84L59EL7hw9XAoo/7h/sy8Nc9tzhLIZmc19zL15IArLgjbq
zjWpGjKIRaTfZ3OrhQgsOisDJ72iaE3EbNwFodXm1MYVFDOpf1H94K5woq66yix2RYUSWsRpgFcP
vjOzjs1U4Q1xqVa6cuKiIagIZzAD5uTyP9g7k+XIkSzZfhFKAAMMw9bn2el0zhsIySAxT4YZX98H
UfKqS1qedEvve+MZwcxkMNwBg9lV1aPV2+ABvomD6lmL2vLmip+JHssb35oBP2sG3boY1Xufk41t
og8n+WMYvvaitGluCr9zL/XepTRezGYYfioxLcmlv9gmJvBp5nKGVLp7M0KUvpS8Sig0Fsco9Fx2
AhhhivrD5uFQRBq79C2j54+wzH7Y65DRzT5qLLulFWELSzZFPW0LgWybeMatt6xto5jf1rQtdN15
DBU9t0runFxDwCVkTmWbjQbm1d5TDRcZNS/YZA45IhODMzA2spiigJuv+AYUSsrmEHBioIxuzLey
1L59RztEdvnoEX2Fxo3UbjHLTtp0VWZQqihzRheFjLVg5FynC3OK2Myy5URBycYT/j9tMbGkLFuq
NvvJ29k4nd1NWkRIiMWHO5iv9XSOKEpPuz9eGv3Bl/TGg2NtYcEJLGdPQ/A9HXbd6H+MfgX8kGGS
kTF3oGmN7yqCJ38arpqfn0Ia5IkzEEoo+ieN8cJyICCDLMZInExINmRfmRRbIVG3CvBrnHPtjRmd
GUat/dwH6au/VvU21eJfqh4uFsk/szcQ1ds/rRXTrpbvHWSlheEHj6wmOy1OP4J4ILRVu1y8zEQ8
Ff72qVlj9TVvkeM/zf80fUHgI3hMU4rqoi8bAO2Cfc9Z+QkMyQpnVc49vkwiG1cV2qWs2S1tiZ2a
dBBlnD2xxWLW+5rbJ5dOjo+QSl5DPfd6Tk7CeWIQcyd1uekNa6sa7+zKa9Zz13gx2alMBb++y6k5
jr+L3tqmNjg0a5pe5NhwZ0dcPUX6kRbw/OjcMELJMDUmuRyo8IvY9j6qOQgHfvIRgGcknngxJn6K
IneI9frjWoXZPtOLmuL2ZwTJOVfhruuJ9yTPUERU3j1pc2RZFyVCaBSGGKEE1n6oQybRAeT2aqtm
mYHQDhdWep9ab9/pETYF55kE74r4B5saPgxg+ICX0y8z9dfz39Tx8ockUlig1VuPbqYF3h9jtN8z
PvxlkmuH1rE4sTPoFACmlHboeKtIk7ASF0C6sGRTJfQ146i7zNrFRnfDGT4JrjnYpHalrcEnhwuq
AE6MCL69gr/SWII66uU6FeOvw3/R9bw3ubRhL4X7Avzk/GsXM2rmxkvnOg7Bphrxx9k33c1YeGxm
cg2gmkjKHX1cnOTcz5Vb9+fJXTRzzLUp2Sm28WM/57S9ZF3b7TlvzZsv7UuTq0NCyEUhJkY6PL+B
nzUXwSXWnIjx8S1BwTMaCAnZk8n97GJEafGcufygueUfOpM/uc/zh0byU/vMOxZl2e00nM2xZLXs
z5XrkBjO5D6OBgDgBuDhHDe9wzzYy2xMfVypKauk2Tt4vl+bJrv7Vsq4e7hOqnoLdK6yHDIyBrtb
Ulgz1Gee9bvevYWLwdZWS5eN7jypmMMJRO95+G7vZmCTSwHiMCN8ysEm9sAZrCiJgQ9fDoBfdn9I
oCX/T0RnwbKzvgOk8nLibZc57c3uhrj9yTTwa/mqWjYG75VdkRtOCH1wlBpDvGNykNQnNW9jnfza
Gsk/08xfBj29Mk/bxj552wMS/6/AF9Nr3Zm827kO01+zIVZoEnbQ/XjfKH5kQr6nUJOUnRKDMrwf
QtBIAFX+4LjhV/2FqQdlQ+PA6B3oEfsKBvcSmemaTO2LgV8ZCkmnxDv5Oyi500vjaYdA8w5Vm39E
gbiZoDkCJnUVQiemteQLIKa9MMPuDBqURaCPzEMaq2VpkMfI5w9UjpjdG6TE9NR19gU39V0J68bz
8O7RQkxn8SYFWJhPrGk6LrA+QGvPTgNg0EXcVG++js6rt8nXb0Gdb0N3i29phzERN2yomxS7FEQW
3vugFjfXIohnlG2MSePdcV+qVyP3CP1y5Ojn0na2KykaQvQnbYdtJ7Xl4Mp96gdHNZZvYDNfLOVc
IGIuap9z+kCuZxGbxYPJSdKO+heHgUJF0GZ+MxoGoYOW8rOSmxxiNQNL5Vo10x2cwt1qzV1UODxE
uMVzHxOL9t01XL004GBL7pfUYVFRFJ2bODtEOA4WMoq+mPKCZ/JIUvTEX77tVkGKqFmMscM+4ZU9
+oQNOwyXDM6omtdox5bo4+wSu5P2NI4WtL+CBmx7U9XaOo3s7Schk2WYWruKUYSbTC8F0WTTt/fz
JVuI4GsEwBt7PC4HSSh5BCBTOdg/7H05c5WVtZ0f3xEeRyuSuz4XN9Z49gMgWbG27TMPl1ZQPABq
A3XCt4qC/GEMze3oNme7J4JmKdb5IRhf2Q5zT87Fcm39NlTmnxzOCG0fXL0YyrvceYwETgZtRFhG
90UVkhg9WyQ0OlC5AvJK7qTGDyrdeaHGfrxOmCMuLOY7TLI4YBlrLv2rFugJQntyUrH9ZENMW7ST
77B5guhSp7jJp4Ss8EBKtMa7LQu/fui6XYTwvkzKsl9qU479IDFXtcdUp+PeXMcpUbhekIplV/bz
f9Ly/yQtW8Z/Jy0/J+ozynkb/6lTz3otmKf/x5+y9H8ILJ5CN21YUq4xi8T/5E8J8Q8CJDgNXdcS
Mz/F+peyLMU/IASYDg3LqK5/5eN/KcsWOjW0KofvyDJp8Cf9L5Tl/4pdk3wXS/c4bdE/ZJoGqve/
y8pVp3yODCOtH36xxe/4XRXqITbZhZji+9/elP+fiG0ii/8XFZsKccNx2LAbnm3Yus7f+N//OMsw
qjSVzEHsPKpvOIvWohHuzQkjj+rNoKb4EWuFq8/o0zqdnC1g3RdvsvwjZNx2MwCrIfNgqZsy/0gm
UszimEm7YR3S7MlLykqxss1235d+BxmmUdRaa1cR9fo1L9kx5GUndm1uZC+cVPyuiTnjeoSjCkEq
7l8vHplegZllBzFTvJREHgKK4alOcqZVXBjuwc/GYhsmUIZr6X9it3xXoR0/GKr5dSbKJaZeJVtS
mMGOma/Blld/JlFd7HoMm0uj1csz/AsKFGUS0jgd089kp0dZ0VAUKtM++l7pQXXpp13lQLfpNKPZ
DaPkSU1J3WNS+/ojNRIdZGygMuTl9DlCkaSIApTKniaSgAuVxP2usorkplvWg5FEUAFB/67qwMnW
+dSLBwI4GZDN0VwJogmHyU3HgzG/hN0As3eVpFp5M7U9APB6tuKne9HbjKamuc0ZMtgBTx7a28mZ
dLF1hHa3BVxQPOLeTsn8eWhJNSTQC5epVewzNaZboxdP+ZDo90yRp9BoMRDaM/xB496icDTF0cie
O1w9C5fBIwh+WFnst53dCOu/H+1NB9mMLmYc7U5AB5im60+G8qu9vibxE5yQ/PQTpHdzKU2o8U4S
kB3Jol1XhNMDbnd2/Zbod3TO1k+0tzC07O6a7x/LFuEynrf3dqW3L3Wdv8ee2R3ZGrZHYpps3Dx7
13d9/0g6q3zsEbp2mgU6g6BCW/mQxR0dXoHDzBvf6KmO9Hw7Um0JKkoeKn0qd+NgmwxDp+4JTRa5
00q2Ij/2lPhcafx2rk08OtcySUiMkmLe9KAljoFt6gSLSd8nivxHahG9m1/aujq0EcjI//xS1DFv
lB3+iD5JOc6JfHymZ0BbSPzGb/wJTI3MYuenyfdQRCeTgoGLG6id2zT7TCYGp/sZVxK60CSKbyth
d+PRzMXTA9KxhIG1AzjPrZfEzQoCgHNpJRJ+R/ZKOtpZluX45lfaT1xF2CsoxKC8iS2JVmXFqUty
utQ8FS1VYclTR3s95EtvB5HKPjbtE0+36NTPdXLsQHRsB/EzrXJ39tD9S8REx7d42Fqj3hCmLmbd
bhzNDfeHQpWWBhN+Ax+t6423qB5BUoUTQU9SFdXQiLOqVtXf4sp27rBky5WAEyI6Fbod85DOf+A8
MhwI8k7sbNR8zGBAzGxBDuk9n6PWjJjfx7mOzw8sou+CTPSEH5QT3ZLjVrfTreRXNe3OSqn7JN7b
PAQe4Yww0x+zuqLfCBTdwD69bkCoITkZUcGEi0qLVdaKowrrr0rLonWR9HdsSbjGRKBtO0IFRTIy
z4+Gdypuues7nJxDJacHs6qfMocuGCFMOdNOYIlV2o6EcvwGZQe5kDQTVTaHyDDrf3v5+7VYkasP
wgbtQ7P0fa4341rXs+Jx8IabZjYjan+bEtHy41PRRj/8fW9ppyfHDgvrKkbntCvCiQg36abzvHhT
zqhs0l1HlZvRfkiMe0wmC1WFKA0DjS3gGfyxjmk+KEs/CTvf1sxYFyGLIyUkRXNyEqM+9cKvT9ZU
OMdSJ/7IP/NMs//5QkyTfvuahkw/j9eis8VzxqI3tNZr1zH7Hjz5FhTwGBL+l7Xeuc5n7tIFDfFB
LV2SAKjsZbUv+4rh1hBfnNawqXv1g02IFvQo6UlalBUICASgIyWV1d2w8Ca2foSnyQnWqaLFcyRJ
GdfDp0X/6zbvMNIWOHvWTkWZydhb6kRtykvrgkOBjU/9qFl1Rypa5Qr/MQDCmiNVGIvwueiavRnW
3nsSlDz4JmtDs0GxK+r81ZVGSzDNzA59l6uT/3dU7fSnohums6YnN98gSus1+XQOIvk0hi1ML4mU
6jkSkzf1ENtiXtNDm68RCkngBsgNBRLQIOR3qktGiW2fHTtq0peGw7kha4ZiJ0bYLGlKLNxLUmMf
6tpnKkT6FAWKskFumq3JEfRZyIJ59Rh9052MftfTp1xI9Mwp9+hf9odTJUD9+FacPalx3uFGlvU9
NJi0MPf/knKZk1WLONGHb8SbD55r8imd7GlLQbKxI3oe3fWAKfOcePToc35xYytYFmWq3Uf0r7XT
eRqSIuWBY+5Yh7JGI8trBF8rE+8Y15PXrhg47nLPXTpynK8V8NxUTooImGyPvhtCkWrSeNOQPPns
21XSZsZH15gYJvzqFAr+VSHRybMh16h5jqr139/qhQ3iKIYAFY/uutXSBHmVl54h+LrXkasc9v12
IsoBu1xbYRThhZzotCTZpVaRGSArNNltFGchhyUDm+A8ICSuCuWVZ5vlDRtuQlPOXFQSMxSwjfHb
kbFDgd9OitE600svz39/FXVDehbRXmeBSUy88GJsrUtllhhXC1Hue5uIEnl845BVXHuTZ7eYZmvt
wZNoUTPl3MyYIg4GYEZLD+9T3xrnOCbBVXCChM/0aKd6speeenWyMPkDZu3gG4n9kpEdTWrtrYch
sGYcWZyBoTe0rib6LhgiWpIwRo+yNvcD5qw1E7hok86HIZfepgPjUoZTrJzRkBEWKWYYt2GmW0eW
tPAMCKQ4eKnDMHHA1HTFjLzb0J6gxWEP0hJ8vlm9x0HP4IhyXlRyujisIWRcG6G/ajjI7sCN6g2x
Tf1oqqo5id6i1UqbFL4OamMrDb2GGYX8KfYm/aq6Qj5oCYs9/H1x4uSlMwX3qQHRRp8C79y1wsUS
oepzMhyRco2VMkqFzttVr2mG8drKzHfyZx/Uwr2BO0q4DmWy4YIsjpofxQ+AleOHqEUqRYHIeWQl
9qaN24o7r0pvZlO0h9C2v//+LrOS2xQPYIonkgNkspwPEQ0PNQoIHB750kIqWBVjVl1ijwGIrEj7
dLU6UDrdcmgfrIXV5Yj4er72s9L4ba3+5OPZ3oZNKylQwWaRgb5/0uZYR+GF+TV0E2/LYMo9eC6j
iLaxI2TJIL1VgjAGb5H5VZf9JY5jl21bFS0nzbIvU5B/mooucL3r+iXN1tbZr3Xz7KRdQSbJuJC7
0tFfzJAJTDQebImnQlGX8Wj8ZdDraJ/SMa+WmWvs3LLmMCW2fjJ1UsAaRPuLHWZvbW2fR3a0jzm8
1cd4rFGFSdKvVInln2v0ya5N5zCVEHpim3FMrb6iPEivaSWK7cAMcWbRM4CaX4aKAblrlgmbw3Y4
wXwfTpMaP7iBy+3kuMWeWBftkVO9ioD7rfv5OdXH+hk8jUuRWTic/75gKsHlYoIIDBEYMjCwWuj1
V0Ozp5sKknUzArPKLXIn1shF2mX9ISiMduNNqJSZQeLGG6U6lzyvmIjn3Vn3wvDopQLGgBPMKQEP
KJqKr0klL66XjYTCPUqATLl287Y88GFGe5BY8FXY0LvKxkZiqr1lNF+da47XgQFGNEnvLprHPGdb
rmoksUElx1aW4y//CQqSir4MOKFQKITzmHahDi42Go+hhCYcGhnUQDtX3B7gdEnLUnOEAWOftt64
zgKqqdF9Yc+kVfZaitrcBJmvNjF4hbMZNr9QcfIrByKmkTye3CTIr6Vd5dd8fsnkcBWDOx7+80sh
9SSsuXh5wB4d4MBYh0mpbJ9rHJSEstme8lIKfbbLkc5mptMfKW5r8PWlwVtu1+AYYppn2+wRw94D
g+noDSVVLpuQT6cN4PsL86ziYOCIlmBwKsAoQTbYjEVJgBL34LpRoXzMUG1GynRWuWUZ97IiQVOO
Vf/zBvefXo0mvVEhEx4yM65WLnPxtxLnDhmPKThlkCu2dkmpEMEZvqaTeg/4yDYU3uAI8NFJLLI9
LwrYAy7d9L0YJ4ZggJV3OY6FMhqvgJyHK88aj0GfF+/6ghZCWiQoiJ1vAJDi3aMqn9jQugtNoZWG
EIcvSVuSYLBI3Ld1OeEZfLKjFuaI3tvnsg+ZNOqKnqykqmA0di3e35ytgD4kT6PLbAszob2MRGns
c4tOD/Qf71gm7VfnjE/dfHT2WchAuB5sQ+g/WQpBzkr7L0qlsdF05bROuDpoCQ1RS/xGo0InNVYl
stytT2W51iKrBabh43dtXT3adL6Iro4g+1yM3YR3O592wBHbSzyCcABfgiWvBgGa+sOabduNe8q6
QnpfWDF0MBNpe2dG1lvZk8yLRu5k2RnREaM0xdIe7Z7wuI6tMI40S9/Tuqd4e2ICZveleXAwHMlY
tx6QsItHxgLWlhgN+ULXWmK7DbeUnaEQd+M6rZv8ErVtciuU5BHhkCqLZk8BFe6HtoFJEtsUipe6
/y5jP/uc7GzF4vaHhxXf020PuL6GPWSQjQgmg31VDuCuiAhoungEcqPCKxZEeyMy2eqUUUtVgEov
KgAagQxQPVuuveN0G+OFwY1Xlum4bkOsPV4Tjs+kzOQSWvNEA0Q2j7yjWciv+l0xiJU9ffa2ggqg
yxdMwHdUkWHFGV1bhKDt4smYK8GUu/SLAlxRQd9nG2hvnaT8N6UPzRldwcGP5CWjVfySv4OpXt3K
9mlf5CRZQBGIWxSUvAj+aG174whjEftnMSgumMyyGrHbOmNIyxaINcWy93Aadxnolr6vMGgAQaNg
/hyV6M70OBnrUlivhiUPJiOgLUQKbBi2wNDASg1BD+6HPzhHkEXC1iFGpS9iDj1rlFrMph6YbPzC
bpxn/GvE28tabfXGuIH/pFbSp6wBlvLCT/ptQWe3z1pFBu1pMmyWjZ4yKY8ekxgcWhKO7+3F9Pun
okrPmSPXGe1EXjL+CIIDGwrGS1ZEwu964+5HamhXqsITpKxPohLJstKtEAnUIsSd6gcke2ROkVwG
u6RrdY4sj6RBR1CJZaZDTE9JWUK0ChUJz4yPKu6HYBX32GSYgvOgT1ZmpE27UX3Vkl4gbwITQNJr
NdpZzCFGx8WW3qMJLHkdhEs8fMxGHOwAdX1pUoJW5G6v9lAMUErakxlA0VMhuXNDgBC3cmro0p7w
b8rujk5APsCSmQehdz4LUHxlXdL/nQi4RhrVpYe/L5YXlYeCriKCYWtnkjCFEhDXWkl1VO2Up6H2
nkc9ZQnuwIuWMOM88a5RNbsssTZm1hzcCAiB6eqQldC86dJ5INn8IjpvbyRass8g7iVIJAef8y3R
56rblIBRo9wtVmM5B5dxZTZ/VBN96iPJ4wlZNo76qzs4T17S4mmT+sLyqjvgOSbvK449n7YcmSiC
22F/z4KPxjoMGjzzOK4x6Jj7ONDjndnAlu2H3TiH5pXEG+Ek7pvDOIXI329TuTl7a8kE4p721YYR
2b4c+se+qj6myL0SeLyFY3n32NydSNSd+iBmedCOSUO7tNuc6IFKlqWv3WXbbYcaqF/Z/xGTeLHw
F3Yq/Bma4GcuN1lQj37BRUTDnQiJsgWYlMKcdH6G8dmEHeqTl3MMos1UDT3ZBPqXoSuTpcD6dEQX
HjY4y57Dzp4OXg8kz9D5AO0UCVlYsGE16KJp2tLKPsTHwBRXOnkdrDI41nBmzFHnkt+1HemdAlf9
l5Mjv6u0ReeIeNSjH1QwrHhrM3O69xLzUlzi1R4Aa/i1mlYghXPIUF+xi9+kVg4iV3gmoXdwXO+J
GQUJfA05K9Rpze5LhXu7iq0Vpuh4ND89AzeOkYbf09h2B/gzv/1A3jzHVrlkqz/F5P3rOV5AK+Sh
U+l7GqK38mB7dfUUUnhnLFr82ITGGwN30Q3k2mfie+2mrmdngTbTypJffUoAwkwl0YvIfZsm+z5F
7Tmk2BvuqvXRt+T4gUK0JSpWEhufZU7tFOh3dHVLnMTgiCXiD/Mrh1B7LbFFgAaCbQu30cQfZ1rq
IWF0z6UZmZh7rbsj/Ah+JfkWEdE2y4ylJlrbRGuRWu+dJd6sPMshWcC2sJ1oEwOHX1S2NsME611a
ivbMilBMXroxFYp20jkodkDyc2KYrV4vycczoVftI3Laucph6HVakS6l/Sz7SS2oLP6BU/KjzIc0
4QYEybQzg6McxZ/ScTJcb5q7cEa5a8fsZGYN6Kq2am96PeK2HaGyWs7IooEwnQxggeNuQu6nAcyI
onapUQ6kMw1c5KnWbDOz7jfa4OzzjAKamujwDifMLR1IMKVhm6/iFNOTmxbXCsDCOPj+XuiVOGYd
BCVRed4SCxKmrO6JZmBxmJAnFkUea9hxt+x0OQGJQ+F156J2pnuUt8Q6expUtar8IB22glIlid63
IY903igCe6T4BbYuafXu3u7ZkDr0TWh0uZcNQCvCdAwSBvXRmmcmUhziJJGpooJu4VsNFOBKQEUg
vQ9zGcWMQRs+QZTCzNeDFcgIjk3NDNILsSaOIlol2UsXVN4GLsFNC2kp6NoR/1MIX2c0Un2nSdo2
gu4bZ7440RogH1T0aqLj7LmJdpHX43oyvenoRfjNarDJg4QhTtulfyis/t03dY7o/K3xdtPNVWSx
S6JFXswWYsoQ1t1V6R3ao0yNdcrEbKt5dG0Ec8SBLPW6CZKLjnhfug5+OL24dmqTxekhqnt2Dd2m
JUMI00z9NqJ7ShrtEjg8Wdjl/4Rp/+MmTbPk4WIv0SzubQggWNFDqzuQHgOSM9QFhxsjJV5syH5D
vMzC7pglWyrZRuyfn5DU/VPVP9Ki/eM11q/tWrcSqoGISirMbHgPldmclFMaJ9oSmRdNo7+KB+gk
7qDslTeKow2YhA1Ze6u1aE+fRLvoNce/ZAy+lq4+GDxNrM8hDfONw2a1FxnJ3WkGgoNNz3MGyoOt
GRvUnhTmOzwuVZakzWJ3ZVJLtdBzjHczIQGGzok5u7HgJDwAYwscStb9Fclzc2FH9JlM4BG6xCSL
BvAYpDk2vULQgFUCv7di65MuV/LuRfjpsx9e0IC1s+rWOzQeEbKS4XAYk1DERUvZcwzPLuh6LNfk
C3olAPFOcmc3jLJbjnvgHRPBak790SYPbQhkhvPEpWgbfPRFkGELmXGuZiJBTigq5AjO7IwQ8qmf
ENty2iJ+MPuSI4gVgwT9+8UgC8RFgLZWM5TVY/sh8pQMO02C5I0GupzNeiuo8LxWFuTFPAmPHOXR
c3wRYF+vT82A/cxV2QGeFD6insp6W/Sv8HTnHEH3rrvJVq+k9VpmVDKOgrFlYLTqVeMgc50mQP3Q
T7n5MXpZUzOevVHfD21QnNnDBkcRgs2NqT9JXTCimai/UGp8GjOajS5tChj88Iu235s9xLDF9eiF
fqzjGPQHd9DVO97R7yLNnL03f+iMvxYE87xNntwxsYf7EQ4NE6MyvNk+tYu68SLjyjlZ7IrWsv81
9FcKc9eKwewKayBs4jFYdQMlfMm4nShu3DfkGNdFSFYTj3fTVuICXADbT9Q9RrL0VpNRw6asZYDe
woSTKZSOcZU/q8ZHDojklJh+cyhUMyfTyGJF9oqDGyOwVFBDnvDwnWG+AbsWIiHZMawgkviF76wL
AkyLHHYA51bMbUKA44nE1cyCcyhE9FMloGSDcaSCIk12UEWw/8hIP6ZOx8PGJELeT339VPfQu3q8
M1nTnyN4YEeZDzs5Wv1Wy/V023D0WtotpmS2xERXQ+pNnJAsPA5rigYVWzJreIlDDm2pXxZHK6vB
D+luRyCGsg1ORhxYEz8/uDH0SmrNYOMNyGxetW6L+Zlokn1xnA3/XbuCtexca6bcVwsLqZ8MfCS1
8veD8dyWU8cMvGcd9WkB6vCokpVx7jXyx6djMKaOx9Y8UDnwQrYp3PgZWZKO5GzvxBTd4/HbKtP5
Y9UgXzuqIAF+Sf1qCAcvYlbjhx3ruzkiFQIvMfZ/f1sAmoS91L877Jqo4JDz1p792+DeOMOB5tc+
I8TMW61bbwnDoAE6PUDN9IwrPyltcXFtpKG5XKQzz27a2gdDp8adMZJacfwD5AS1iqoGMEqkbmuX
p6hGxn8vYciXmD0Am+T3QpAVBQ+B73n+xGJ1yXzoSiRi9rbyaEEISxq7C1OcvqfQaS9VJEDTMHnV
Mc4AvhvClxwHPqlf7UQq+UxVb3aw+RwXDmVWZ8mgNkwxzaP/wvCgr+Zm5nOsAoGmUDGuTRlmnPoo
ObDycZt4FfgiE6SUMI34QMiTxa9BmQQZ4yQcIrLcp74mgsZgdZyvu8piAaT/mJmre9QpPOENLZnS
Ia5vpde/tdJuHydFDYHeIxgGCZWag01+VUTQApO+vLjswhH1bnmZp8e47Tk9emQNXb2I8TYSu83o
BF3wOA/Jkg3hgxHUb15X0FlXEp9CDlsb5tC9O+H4EHEwZhlWzsHQAC5yI4ArfQjzfsX3fWlaMuaa
Jq7gWT+6mdUtKx9MS5Vo+CtB0fc8PuLm0mgI0oAKl/Z3TMkKvaFqfJqLoRctZdFAaGOiAk6C+q2/
1IVtcpjEdtyUXQ1pjbHmcJADjSwjnKC+vnp89mdngldGU6q20VV+nPrKg14Lz90kQUnOQOIjC0Hu
kIh3SLnv9CRFqHHh5qw0gAIHSi9ZwwpswTqzLkrT4bgQst1Eg/9UWWN5bA1B48BosKpigKqsSBwA
e19VJLu1MvAzDEGyb2SDedDVyo1fPCemQoaM0GooizIedQ+jY6UWoZ0V50ifm42HfFwPTXcNvJbW
wklS7ovh/lL7MHmtnNg/HrK9NxWXyRs3ieF8dYFmorHRHjxqG+qDwo3bt79BlWdYOTp/V9Cgs2gG
L7uY7shna1oRnm7gg6NCIU6ZM/TT2By5WldgIBEXOcGTUw8Z0/6tS6rrj2LkycbkzVnqcTGSrFWg
yY21ZG4Jf6O0lvYswUVxcqs0FVy6uGEeBNNDujvi2BwqQb37zsEeuw8N+FCmay4WZK+4tpa+Nm0Q
Bgyw6F/U+g2lvtWiWfhe7l5nx9jWMTkuZ8mnV3KJ0mxrrNtaXHJmQOQsOQzRWzEBQh4TbMDeMcth
Gxt+NrAnBmSEixC58wKNAhw9SCus6p15iJoUJq7jAmOM7FeefHPGn4eSq8atP3Ay7BLtj4yh5yad
J1d2lByd0X52ypI+kU5ccxZxm0TtNhytZlmJYVf1+BSceZLYzSDbhlE3StQymoJu0wjQ/7WF2b1I
Xqf0WjD4pqcBYSGJtUOt4xrLsAl2PG5+Mehush5tkXRSbOgjCUtqegbLfLBiDNPJWp/4ngtZZlhJ
cEvoGQddAmfswzQbryZbLCWpimn9PtkYeeYs2EfCqUuChz7j2vEHWoPH1Khv5oSu4/jMTmZn+xRR
2UtRlL6MS5WtQp0xsoZV5E/BoGlKWapGhLsTpoZi5crRPcetSRCl97N1l8fGOg6R86dSbDPGkXsW
xW+/DN5CoXNm4KG1SgSlSaUxWihuiHR2JT8NF5JYL6xllAxsY+VYr6FyzEAch81Ylx88j9hSyfmQ
fu0/bm/h3PHDPeaIZ6ZK0z5BMh4HgOeWA1nTEvl8PrXhwc4vRSYgOmLxPcKNwjuZxjQYtJ3YoPCd
zdwyNk4V/tjcOgx+wnznEMEf9MxlJzq8p+14FG45AlmdHbyeMT7ERb+RHAf8fmjPfUv1Us9DOG65
9Nx6npJFU7WBLfjldEmz0ewBQE2tbLadmI2CsMCyCdN0MRBCiEqvuckeBiOah79r+BA9Ft6Fjb3q
Qcu0jyowm4NZYn+w8+FQf4eDcI4BmzsiVrhXTD+iKBNqTj76Ch3QTNgMdMbh7wtohXwDguqjcjzk
Kg64gG5Ve4jnsQOzDFiGbDGstOF0hP9o9BrngUfI3+1uso9gWmscLyhWslo0HzU0YHtTrd+ipGhX
3+GY7bb0I6GLYlnBbtNKnsQl0Hkz/yXO9mRlmXyjonnspbrZDX0vQNh0ZoJGtR5E2q71GOgT46rk
xMGKPZg9UfzNe2D+B0dnshwpsgXRL8KMOWCbQM6p1KySNpik6mKeAwj4+nd4m7autu4uVSbDjevu
xwnkoaWoz1a2kTU09d7SxkeasjR8QpSZwKVwIADTUDDQxZEU1dWhJHf/S9Q7+ZeJ4tIN9nKh6Qz8
hkxfgQh0fP92d+m5Kl+Mr8zRlmPT6G8ktpZ3qzYOvJXmZ3OVX3ovyqvfpWo3CndPDNKn9ACue2ol
JTCV9gvGcbC6rgUdgb8g2vQBvlnYYGZOyISRK+oXCqOLgV1YVTYHbYRAWq1EkruKhbT+1bNACutK
wkPEEbp3/9/RQPYLa5YI4Jq/V/b2LWpTek6bSn8CxyhDK1nfEr6Bnapdql+antIYAW+OASwhEqsZ
JNp170rYsAoaA7bh4E0VxjbjxZmQUSfu9HBWYr4gjKrL//9uRD/dV772YwvQmuOI0XiFpxwDCPQm
HqxxSd3GINV+HZmUNy+tuWg/jtXvl1Sm25YtlJUo95x9sndviYkw+iCxPJnQhVk7zrMvyfxVPQ1l
3vqfJVyIXSI+FJWZXPUO1djWsrex79K9nhvkgrzIc9mSxqZj/douIBrKfS0+aYyE/j3lnjrk8sNX
oxlm+cIRJeE8CShuvI54Bzi65RgI6CfuqA+6a7wAsgrImdRhoE4XqmKsP4uTnUrKd7bMKR0iRuq+
1lQbYuTxLy5HDnoLcC/kAsZFrTR7b/dQEyTGZzGxeGMPz4Ofoslm2gPyk0BisEPMhn6gYBgUZqn6
V4osKUrpfBKUXCU6mZwQO9ZVmKO62HrD+JDrvLa8Re7QwFEt8ayPRMv0QWv23tic3BQXdkWCE8fy
cjKm9HNp3OrYF61+8xPjfWKM3rcC1pA2QxYT2zWJUyrQm6p4sM2PyjDNl77eFVVM20iWfjdWwd90
1XBUM+XuVWsxtrksqjzK4Gaqa5r5fXFleZ4yfusZ//Wpr0orkIKc5b3Ey/7kTHrP90g+Ic3qU1Ze
RDnwHrNbQaw2rkJETe0E267YzW7z6+Lx4ZpmFuPDBHehS7q3FblkMdm36dfnYI0YRRXWWkdWy2JG
evxxx2UZQ59FGBaxGt0Gth/EQb/d6Ec8APL2jFP97EDLmZpz7SXFcXXjsAUnzpHBxcJ1dgqs+CVw
V9nVDyxmCWP29zwbiRu39IKYKg+zpX6qxxnoA+zOyMtTyr1TxarBIlU75hNx2aYeH7KueEyWkoQh
ZdyYDPnqzJbmoJagkkjiZFtg7NGmv3ldnasaETz1NUprRv77ZcoPqkr/OS3vJoeBPx30/sGyxX9i
Xou7/ubymAdlxEu2JiETSPR1bPfYIQE8QQVJpszikM+2SLnDfF09lh2ZknQ9HuMs8652391qW9+J
OTl7FjcyHVhJ0fcXeh1CteJPXHWlXXlCcxqpC/m52Ib+ykd0qOmu3uLs63UC727X2L5co/puXOld
WH9TGqUZF1PnGd3rc4KoNv9TQzydZLb2JG+Axk29uunpAG+Z/kW4kSPAaocJHzLLGEH+K9hAWtqx
3ILgFultsPr5VJbRiGcaWh5YZ5pvwnqr9TGS9LldG0hNq/tYSzu/duh+ZsMDpzfslhfGxLdiFIFv
UA7VxTDr4iqe9i66fTlN1nVM30bE1ClBdMwV+oybKmJ6pXj24oZznze/lwN7JsSZ4ZlEDfFaukB2
nu/dPFl+wlSyI9Pzonahu4TGeu86jHkEc+BRNz8KKKGnTOuZ+DHPVf78XEnchnkj6ESyKGBSqaCZ
s7Dg15HqX/JtDy2Hu2c0fVROWhvhQJw+lKG+aQujmhPfceTxBdFUCBAo5zfEO9erskNbUgeyyixo
ySpTLu4dk1x/jIWugBRVG5PT6qnxGV7GPIf8XnG3WbQmtjYxRwITdI+gwUz+9J7E0x+HQTbk8LtV
+hUYnYtCC2qg+9PyYOBCZSrscKlo6x3djhWd+DcPIIF8g2aB2qXYI+7c6sGb3Hey6x/aPIunTURr
eT2EcetHjm01uHJJ2mWrd8HM9ZFbb0mX+Me86DjVKoxbOQHRikbVohLbTi5hndNFc2ujiTkz51a7
x+Ho408sNYtaqTGL5g7k0iIZrhNt2TNjNQifCVW7bLFYpOKz+v9fuFGdW9p4/1kAhfalM/fnXpwI
XQ198SABQjcidx4YiQx8Pva7GCAX1aXzYI4F/RlJd8cwZp1xk5CMNhHbkP9p9ZBvsZvTyyX785i3
D21KH5I+kc+o01uZY4vhTNjWDg+14dOv3agduvRAPpZaE5KDbtFCUSH1EjDD8uTgJQRTFJrhOdOc
f1lXeafBUv6D2Qx/R69/dDpzYqGGipvkBY+7jV49mDow0ZImIbtWnM6fnAUgCqwzABs2I0LZFXc1
5Hs3RmMuDOp3fEiYwWyyS07zlQk2qW55NX1MMTKSylKWaWl2wV9Iep+xY2ieXF87FaIfeDCZX6tv
T5FYyMBt+TxkNJ4lXjbdYFSLbDR20+qjiXYMbRpPhv2UJC9OMnb7Pl+BeVbzoVeKlPlkxmcqRElM
/TFK0757FkX3OcBWlGOCqX+VZUBflVjOy3i39A2DjU6hi8G3giv1a+ElC1on/s8Z+iMcaOvOaWNv
+0UV5T4IS04cB1Fnj7o1APYta/RnsdlAco1H2Mjouwwa7YR1wBF/OArKh3Wp+UetIHhT1Fyrgnc6
lHWdNq103hmVaV1S+HzqQ2XAX2pNC4lrVemRuyGj+ZqxI6+85XFYxHkcZtKLohoiFCWwcEumcc7t
CAJLoEujkA3/v+ZFOYnJ4ILM3upP7IWzwyBdMuzJ5pdZaV3s0mNtsf5fq2wOiUHQTVWYYIA5j6HE
0bukaVQ4iZKgaN1QMw7iWBdOcgakSuujZF0A9G/XU3V9pSAlDsrCi3kezu2OVDs7TNzUfkKkArTz
trlpzihwz6unA/2yeSmsCilOpjzOMRREY4l9gj3lG56Vu5Pj84d7SNGBVX2aDJTBBDIG9ZU6Arj7
pRMxRrShXrHNdFKX1IW2VGwJAPbpkx7xArkQhvZPZq4zFMTas721QnA8H6LZIRU6Wtk9tRFmqCUb
SM7G5cFsscHom7wIp/DDMOgLtwVigNx+Olmd4EZM59KmAlJVcShNa+VJlXz7K6VMvaGjwcZTjMun
+Qu0tQsGCi0ugo5RveMAkhXaHMS1r189/FzBaowGHz8lSsQVIZ0I33moICrm88Bz28sJ8rFBqpVx
H0xkLN/t0F4BjiIOTgZROwIbbF1SoX0NGLPQzSTP0TT9I2KoiB4VfkSjQzP+0on0sx2djJAArfXa
1mvAZDTv1+2MX2WZBt3M/wWBZBzkjP5r9u3OtK58dO1jxlSOPy03bkXG+Rm3ie6r/pyUjfUiiI4d
La5DnrRjuFJpgV17YIG+rH9ci1zjyIYqH3gM1sxPA3uXAEtryIgrQt7SB0qkPyga8AL0riVYoZep
y4Rhnj2lVFFump8u9SDwy3qqGeqZFPmWJEaF+pYuhbS9X/9qTMm08VL5mAEDL0yTlQhjseBuComw
PGYp3je/IIG3MOQkMunfXJ+PXvYbrSM28OAD6U5VyxnPoCScOjMN36EMTfKioVxF8igyOk8NpzoM
0DQMbu2gEmBQFGtGZXhtEJv5U0ZYnRNP/VUg5u2W3GPVbdv5MTHrtx4UyG31EQoIE5wxzWOIlKdV
A/Zo6vmz6/20g2mEdoYiCrp4WTBWU55+RJjgbcHigFM7rx0JdCefKerTSQJQNBMfug7vwYid6qj5
cHEINWY8WM1/q9nANYhZqpjMt/umc41d3WFDNJJ2r2MC39MC+qcGaA9V6+AC/sjhipD6cwe6XYiI
q+KBc/SjEdAq9kLmwNoPY5rtqw7jlgaoOMztP6ur+IowmO+U/apkBg1oca4mTxICGij8a30yuxyD
t9LHY0eyY6chUFPHRp8DBWcgyga8gjqDT49bfSgZqDGLH8apeqe88I1xNDn6uHyAB9n/Enpf2KdQ
TKuv4WotySEHGrHTc/N7RQinFGhF1WmLA5Wot8WsnZu1ts6e+Bt0yax/Y0MNK3NqO/KvhXUUXv6i
gLmHWUzfAqNRumvgfz6kaX+xdOvJcajbHLX5cV2br4Y6WZrZWcdU9PpJsHFr2VCUEwu8jyxQD/IC
p+0lJbl0JuxDfXiz8QA7JB4/lQ77fSS8xsmLyKDFd1ny5JrWNMi5hHfYEzVn9n9PBmOy4Q/YjceN
VMoDnXc0Xs41xz3M7HUeWE5eMSudRmv0jmY6axdigXngONZAJV/sXFiRuJfSnP/YtuaEvlNEcGuc
s9M4P6uknUvU3tuKd+W1JRycJGvCTD5eXF/o5Lnsj1j1Oxb/zgOADWZMw7+Pzn/1yOFnAeJK0dul
EssuUZN193az7r7k9H6y1+vnQ9cbrwZr1P0El508e7/zeutJkRYP8BDBw8m0KpitGgSFUT/ZUhnX
tqaDZZrzcOgXDDtu1jw66b7WBYv9DWOCvyVocwIdRnNm7GPAAcFTQbjdZ6NOnqYqzYdegsgx2TV1
pWNduz+OgVEgK2lXJX71Oxe6uXfHbAB/X6d7W9N+aJRdIaGwIyjMeI2kW4FMZ+8BTJxCttY+6M6M
3Wt5N7yZpzErEuBgYAwwXD+1xIc4DlEylMSspeFbBNrk8P6mzpZPaK12vedewTHxDk4lMbc6e7Wm
dNyVdvK29HQtdF7yt5KnIf81dRQQL6+/a3qQlpEiTHNh6rFj70+ROp+G4RCV8lKd/pF3pRVs9xaO
KIVdBr6fwiWoGj9oBWrG3CBFyOEgU26/CtvHVfbA96mPD9OOx+XYCQh6M8qImz76JjuP1Mh/TJt/
Ma4mhuBUe4jH+UcR0ubtIiJdJr9u5oiDgeF1Bxc7DRs3d3brg1DCoyhPu1UJ8yE+66ZN2Ff4sXMu
N4tEgilIz/g+uoY6aP8RbWneMYNPgUnxaL44jGB9dy5rXx49YX77uYqERXqH2ajSrNd5gUs4sQTb
VdXKoKReLZ3iXZi5Ppe3dxnt+hkX4QcUFqqkXN0Ag61k+L0oykgz3X/F7I/Pux+CmhNO9Ci7Vl0Q
enfYADDgtFZ3aChS77qrA4UpmlI578v+cUL53MyAj7gn77oibWiO8h/I7giYl0eOPhgqDiTYDuZ/
8fRumpCsKPltuvFLo1sJnEN2nhU5IYeAKQKR+Gfk8XFqmw+XnYWztaTSBM5wk+u1HQA71NDL3f+K
hnP8yssLLKiVL2cErzYib3SeYbUjUm3wGJ1zcSciBp0rvWe4YcviXSzLXpXzxqoBrTPAKpmBhE2K
zMOM12Zo/HNiGfCx/Jhm2TZaMS5EecanmvBndrexuf4hmfDYOvmbm/d/h5SKHEXdo6QTSmHYbOOD
rbIDept57MHHLzZyQvtUiOmvObpjVKFFmckX1th7tyw4uDo4qlMlOxy42G+orX9PeQpYfo6eYwwf
YmLDUSK6uB60EIwPyDbEFMnaQIMz6W5NsIRwY3kVvjuou6sSL87QAMlAeQlpL5cASDksjkBfqh9p
9ZK7TfvhdMuiXAL/r3DDYzxgybUpKFtrivCfC5TbcIglCAjtZftG1pSa4dWaXuS/serlnoM664sF
T64LsIbT0KXMGR+dITMOBa3NCmGNFh2Grnrme4rrJ7E1T5MNSY7FivAWKzz8hcd94ACeSVT06a4T
1vYOKmECya6dflmws3NYnOZYLYck7eM9mYOH2WtNZMPsAswnkE5hghVFdcHudk59gvlVS92QARTA
Wjm/oEb9s9zhJMc1g5jRXllo40QRSCdohzd/rbnJnds0J+/NysDvs8RQ80flrPB8wEkKO6XxbsLP
YKAZdAo13LIfPJScxJEHOWgn+kCzo5WnKuqGaSv+Tf9x8GMjgodm51lSoLfl33pdvYzSsN/QU2BL
nShkcV7JTT4WKBP70u+AYK7ZQ2rJ9nPJL4AyMOr1ygT4yoKzkZm4ex3WshTR2HJ64M++89cSPbOZ
KvDZrbPNP8pQoTFzU/dN52NtZHBLxJ0UuOKFwDXKEfOntdhIjb5Gd675QmB0X22dEiOParv1QMym
K2G73Da4UFOYki4WYGuc84vdTPRlT+kNDyCcY0dSCQcANxMEn5KXOl69o4swu0+1ls0MF/Ay4Tjo
MImN+tQE1aL+cvybj37ODrao59PqMnJ1FgcPWt15hlnzu6WZNJ/1xnLsNG55jzsyo5P03lTZZz16
1NzoaXniOjE4HNaU4VUNW9zqZkn63DIxertEl5zrKG/pbN+765Z6kQ4/Lq7bL3KwJ9EwAEzeGCGK
gTnVN4R5wmPYhJUY5C4GEkW7M1Y9mkFxDnUEO7MD6ukbW9ZPy4Jq0nCm1yvMcAmmCXMAUyPNobtK
rreOhTOhxNQOhWW+D3HM2h+GCRvy8d/kuNm5l/AsAfOCxcB9kF0aXYPYU89/sy42sS9AP6sk5h5d
RqKwuVT714WH8mQ7I2ZgnPVFQZ+LUznMNsI7se+1A8u3k3O8PCkkuWudJZ/eSpXSOrfZI5FKzlcN
6JsaFZAqW2wz9GRCeZujItn7/0fGTekXy7jAL222D2AvrdLUd91Q8BFpuKG6RD8RI+PPrYEPYTXx
0uu8AWryfbixn1ny4Gwr5LpPXO2NOXSXpixHNUWpkalrn66DR9rz4kuuslsK6YpWNvfVdHExuKxo
uTuGi6snhPMqa7P/BCvuk1u5rn+tKnSEsSWPavdWlh9mr74hfVhfaeIJ1hYCKbiGrumOVEpodOHs
CAUSnR1us8FayxX0fnH633I1A8QiSFIFOfKYLUTUoxlDtCzA5Gojrhrx4CORPUx6cl4s7O9aa780
g/6e+tI8aHPVneHJuKhV5LQ4GRFQVZ9e+QXouvvTxQ6HH9GT4KY0mrpP+w0AT5G4UP9hbu0YLrOd
QUrsbvdRRjdNIFTsH+bKTUMvg3hUynEICPpnUS2MkyNrEVoG0wtl6ofKMa71isNB23pxSAfCQFYA
Xr2RVaGdJaD5c4YqpqWzGfONqUSeaPSQz9gZyO54GVfz6EW5w5bBdeDLS6xJVkK4b2Ij0Llzvy/U
ckwmzgSGT8DQHH6s1n7Qi5X9QMuJI137hNcUbdGzW+5zL3/HwbF9eIs8OrqZHDpNxkGRAt/Ehfpc
EQy7yJyurhWPppX6T3KL8jHciB1nP/1U2caP3U7N/9tBA32LE9uZcWuQ/DTM5pSCU1CcgdBrqHdp
C+eWFebrPLJ8y4r5caiM7oF6+GAtxAFsfvUbb1Sb3hdtxEcIqJI89s5UiQP7G3OemSaQLbq/vIaI
o5YCWTYFIJzBCQnmjfs/V9jXvbYGR4x4oOBxWx4fqEk8ovcpsiPELSJh8M/9WOOyxm2vynW+9M6f
xXNZNBXc9rHu5xAcTO8Qx+zrNj2NwMKHAQrS9tyEcaPFZUbKnFYTSLR4YNlYMmqsD0nrmJyHUXbM
ejga6+KH7UjlvFy7f1bSf1kz5deTsX5neg4se7t6fCBfe3NKPlmyaGdXc7WwsfGseiTbQ9tjvdx7
PLs00T7EPfs/p6mjsRX2bfyqfHs4s28mA520QNPRIA9EyqBK25yHsx6WvyI8FblI4nUiOITzHxxY
cDyV8E4jR9ln0fgfPtHPDBxeNafdhQJAOuC8GaVoufsIK2z/teIGB8dnk8ZBuPI+p8yLr7Z3qPVi
2W+LnF6zOJk+4xKDe4n4ubkOaxBRbvGQkYLIIUcuHl03dlGQSCDuHbY53K7SR0tNXH9fKRHIRoff
1OnTWQmHFK5PMyJ4g4iuayccIUwHWKA5Mjky0trOYY/SPPgGgVowGnjFHPqunOXMZM01MVYMF0q7
9LBANUjhUYHrPrRYJmAnQQdXQKqmGd1HT1z7cU3MY9x9URljPwlteS6xQId40GmlgF9fOC9lnH7p
kqXv4LYnO5mZ0Frj7On2b2esf336J1cFINH5wRngsUW01oMnqYHFNEnB2wKi0tue76dlqVA/OutS
VnjTFBu0OZ8wh7MEOK4W4PLGH61odVrGGjaHJKFCUxXobat4HNvOZV/deOe6/Pd/56etzPrGRv0v
V4AIrK6U/O9SCKI9nkR/HClpaC7UrrD3wL0MnzVDJbAbAnRcdTZnXGL6nJbz+EZv+QFmN2sLHG43
q9AP2F/f7AZMG71WGOx19VfzZyQozcgogdbfVM+9NBncQU0BOj5BFS7O7OIUrmQYLF7bnypzFZFb
an9osrfPTLoEqDveRLrlZEFrzg6ie6eRxNL+xh4UyNi0RjzXAk+Zv2bYPqZpZ2BksguDhadLFRRL
k2ICO19OmDXt8S/cGzdSmXhfsbg4U6qoPreeMeayU0WxC0ucyB2UlTfTcI5DIrtdgygUDYD7uGId
fMA6WZy5ZLa3U9ygLJs4+r2S79N50uUujYTa/OGK9O7/3/qbIqfTXLIjbJTvraJ4H4r8FWMe9pwG
8quHnh5UOZET2o2SoEwN8C2Jd4kb75dpGkPt2nLAqwZupJ60Qu+Vj7mW5Rcv+6FfiTcRrsywS2rz
hoMfhZZ2QLP7zfHN3Fl+jCw8ObQLLAOjUaidMGmc5CJm1spG/CsT67es6zc4YogpOAOnEvcffbPu
nWx2gsUwYnwmeOTMDjZfaQ/NXse2ISj7Qv/Tg9WuiaOsVNZSFxTv0gSXm/L0b1QsEXabn6ga9eXY
Jvatbwh4tDJqSxyAqVdOB0FPovSq4uTWb+wf7GvS0k89ayW1uRXAbuAxe4TTNwLr1sHVuiRyqGvh
8WLvRg6gYS0+PRNJNeWwcDTsO36p+AFrz9rQGNBCAqyoGItscHBQbhXIDS6lwFIbMSU7jTKkfAfZ
fcaea9WY8/vy1HqNoqVAW8MYoZ0V8HwobJopusG6GMQKd0Sauv3c2FQi1BGCaHwcAIWMix8x9JU7
1qpLiJ0Gs7YVv9eoyEdaNYNswtqd6dTEYyEsKHlpr3PDOYAgfk4M+kDunbUHSj0LJKgARdlErqYR
FooZuHyillv3ddKTOEiy6j81Q+mvF/+4UAd2W53yiz7d6gCedj6bCEiL3qpracS/dMZifHxs40Xc
dCEwY5re0Y4TEUqHyFe2ao8Uwa0nyis+kYwW1rv/VIobuXJKLCDkxhWnk2AamsOSZf3JwAoGReOi
j09GBwDHJ1lAw2jWB4Jqy7BJCUln04DRGcfgWoCFdNkBNwmb7a47DfHK0t3IZJBSfhsxxjtcUAo0
0OjkFw4JrMRbTujv7rwaF5yulW6mLNCQtdGYqBmrcf93ReKd+8aa7t0M7bROx9MCYjEoGYUex34+
LbFyLgu4EGpw3wvPcC8MFGFa1u6xkosJWGlYogw83i5PE3WtAaOg2DW84qcnqBHauR4s7QzXBoEZ
9HkIA7HAQ0T1AzIHL/me1j78u6e14Tlhao6/VxNMnJSV6IVN6ONCiuUIP5wOd3MdjkPrsbJIfXUc
FjZo2/EsmpCOAjnqFbY8C0N1M/5jBF8vxFH1CymTn8LIi32/YiXalYT4Ao9FVKj3Pb15bouCTcsy
7WvulytbccHY+ZvFi8PBjHqhRa7ewXLp0ObkWuPlobJbz8kYGnbs3IdMnL8JsxeniVC1LDl1W0bb
HSaDnIXONjgCe+viEbbVnRAm+dk0Tn47MaOooLd55auqKus5s/tjbmbJx1In5rVoNtj49su4N7yD
77cNigO/dDhqMlEV5Uny2MFmrTW3tJ0c+P72dKEQ+ZzijDuPqXfTtBTHQ8O5oGrihF4TK5wIFd/W
WvvWUusf/ItsL52TZUCVb+Pmj8I4Bvx2+M40OwtZDPLyndxluS9G8iBZoJzNnmOLuY5yT1FzJ6X+
JlA6g2q1zvHAgxSjHLl+ep7t5lImzhBKA0fWsixT0DJAEXzbkKAi86OKloKIAuMFB6EbTtSBPtUT
4Xp9TENLGdpFdeVr0SCBSJsE1Ah3MVAjx7VCuxHyopF0uaxTKd89gZiP1OYigTQzxqPKj6utQQhK
fEpUb1x68zxwxl4UpaKCBKvXbnkzp04eTAD7Sf4lu364640W4yx034ruI/M+lxTosfeasJdY2Y2I
mgmhIYDHQdF2n5K+uk7Cuw19drSNbN82n6qpjvpEm4JeXZhHDgmW3M57Bf6M5SEjb+cvQUeSamAe
FHybWQFO5hHl7FCpOagq6FaYI+bBh6iav7WYAFblhS69krV5ljx7dcN/NZD4hhFqgOpOisL7AnLw
pHrS32gE6sMYlt04yMDzkvdYXpwJy1Ry0laBUzs7G1S9yzmUCK6iIxZZoVgoypqGiUQBVgEWUNea
DFuzJmHFn8jMXWCwHz4bsA4AB0bzc4eJW6mQ7ZKV43dqH+bsx5M0AdGl3tFxEyN/aiCtjOVTo6MJ
aCWy0nBUzkKcr9mzPz7O+sqisP9MqSLaLZQNN9Vr5ZoIxOgSI0cozHM6HJUR3kXdD9fW9y8cPYhl
fNPD9sx3HzpSRJP9oav1TCVtUM4j+anlEcEeiJ18M2BpSjvhz3zX3pPchCb75jj1AS5WBDQ+1n5a
qHtHogd19mEufxLwPgIwpdNxjNA4L3Ro/ZypLAoROmTCpo1i+a8iqonLGQxCsPQzrioVFkWLO7jB
rPkjvJeyA9ZAMCcOKZPd1b72JgzcW8UN0EGZE8XPvzy0DZvGk0TibVi9gON9gqcK77HfjTutafcr
65DS43hBR6aCTQvafTbUJe/7ECRNgALxAThwN2Hf1vT+IC2cBPUjag6J7QfstfuCbDwTkNI/tz4W
e7ODMen5/ktLfKKtLhS78ZP8RU9i9Z7i+5h3NYUAnXUl9DU6mL5tCpcrBFkJ8/pe2dVN0c0873Eh
BpqDyV0ZVIxtjSB7rWpPuXDOil2YiBmVCaayALthsDysABlWLOgUZwT58BuzavF5DVNSR+vKTmIL
rHD72fFBFP0XDo6IVNk+VfFba06HCZQXoH6NDnOTAgKgZavxbSM9t+xDi/W/rHEvlO7uEueGoq8t
DiaJKjQnwqV9yn3Pz7LMLyMKEFV5zG/byi4ovGSnYpM67PiawkLLLagf7JAL19636bnNLqTMjq7F
/KX+4Do/Jkz/wDOYdaxTg2Vjcn+S7qUwvqWzHmT1rLPkLfxXU/43ONlfi2u2zn8dgkx6ewb25nBE
c+V3q1+0ucRP1B9HPir3hcNvCAojKG8KR0kDYAZi184gOILCiLZw6rng9Pih7sAiXDOupcIViPd0
XRFsS/JII2Nq+k/jMH6WNScjlgTI2cdlXug1eJflL47vHQlfHUE4o4ynurUSKjPxgtRE1c8eig2I
MHGjO19D/VrhWdEcCanrXvbv4MOOuD4edOesY1GN60evaQ9GuSC13Dog2TCZi+JKBCKYTMDVr3aL
tr700ZQ11NHSauKevPJeJ8d6W4yqAsf+n00GT4qrhkKJe1N3bkN8QEnG8nouVHEWOOErn/fdwBqM
ny0lLN0RsczoGM+/saFmmbzRwcWxeD8haU90Ehsa7bQlMN9hZ46YZ9n1dR9mqQXlocLmUJOrpHwt
P4KyP+Y8FjWCxqNJbH045r0fdcvvJgdK+oPl+C5JIPnzEhrsRQVdQT4jOx5hzJshgc494mYo0/Xo
5B9kkTtb7ix25mrsDrM5UYXFSQoetd3/l6FG+CxlE/9hBJfsNUAIaVLWnYtGvLqFqadgTNv2be4F
nF1nB68bcwWBOJ8wqBuVM2FOjM/FA/CSsxjvfcxNV6Y30Z204ipJ05rLHS4PWQX6J5kgpzzqoSE5
/VmWLBNNSOtQ2hs/248VinDCcZz+QyCapCp5wO+HiYo2jKJ1EdX/MQEFLmqAnm6lvQKJh+972Je6
2OoMIW9tDhuoWzFECYAjWBa7WT7XafOUgf3jTR3MGU4CC/tVcR8VT5J4ODPmBj6JmMTqWVVyKEFY
Xcr09KSW/Ik080HncIMFAaN+D/Hs3mJsxUwSOviVEp9NHUHo2P1clBUQfgWSD0KbTH6TPlU959kp
jmxspjnWbJP5isAEeoOkE/o/Q71u6IkcXzbiGgoIPY6kgnqmPxFxpSlEphZLaWn86jG/T/3RGfm+
bsudPZAaoWi979BAya3nseI48QTUZ+daEE15btXpEwwDDiXhmsT7cogDTCChXm8eGPYXCzv7ZgcX
ZTfYBtwUDSzW3y2bQDD81ljDycPtLAvj5GEfmY0PnZTMal6m5EUTeaD1LUl89+Z7L1VGAxP3+fMW
DqfTrKdi27e0N0gSqFK8RLZmLxKQBEM3X9aZfhio8Omt31StzWY1zkeF1wfL3gx0r8lwgVTVEQjJ
jhX9oQfYVRR2BWyfFvXxzBk5yM1bReyAIzFf8d16dJqbvkn3OZiGPUoGR3DnaeIxrripl+GMaDtW
A5moMtTMBpfKxNzKAc3Eb0bbGSr0h679wawliEKP9aFbTmWNPgY4Fv2fDdhrQkte9xsPv9b8kfXs
796E0l8wq+3TZCve5L5M43BsCMOny4+9+Pz62Pv/nAkzObdpM/VEqebX3v2ZdSyODbsP/ZnKHdA6
nBoG9ukXc21eDOexns/zwMbZqS6Ddcczt9Gooip+pNL9yauzXRNfMkpMIH6Fddpei1gcGO3PdXZs
Hf1P5v7NXDuQQew9ecODiyGpFj7uNQXrcw48szvnBncNEkuxdPy4DPtjd7QkC+oiAGR3bv/H0Xks
uWpFUfSLqCKHqRAIlEPrdZhQHck58/VeeGCXB352twT3nrD32uVT7g6oKr3QzBDVMzKDsWl+q8VJ
KnrfgL6iZwSS9uQXUgBZ5FWAMmjUc1thQY0TiLBkK/C6pUZwlTnuo9wATK+8RzJ0jtTCvvLVZ8yh
V6rpjOjmlDNwxooumJGbpvOtVeW9wABHm/bN5Ad5YlcK2qrg3KoE/5R/wqLY7JYOWfMmt78qaJ+Q
+eYQCYg33jK5cCdlvF1z/FRAYQ05ZRC++n1xCJdnLUFejkl05hpv74alb6XB8BUtdAyTgQgSAE51
c4x2M0HTckr781Y31E3IDxiwdZdWZa4xIZibXsOUcwo92LqdhB5yotl0JJNDOG9zp04wIzZu2TUS
9xixqInq8Dx9Ww04hlDx6X9ccf6jFT8UfXmT65gexOrcYlxNJeQSqeoh5eXUgj9TfMZMnupE2TfL
26i/ZOrPGCBSFIDtwL0D90ZYbGQst6Iwb6NFUOqK2A+EHzWsD/nCblV4olF/WaMcWKz8CALCLi1n
9oMIeGSgBjjhqWNstLADq2wjsGDR53BHzqdcMDoGnaqrx9KxjoQTRKjMnA6RoX4sdGNUTPCJONd1
8ViWMk7DcQMVhnqYEp+6C9NfGjUXMwkP05y+oaaiOoXYqVLzq8aLep+RLM4z9Q5oP+QjQvKPt2Ir
m/WxRA+l6M1tiUKGnxmybiYJgbS1DPrvun0ECwlMdfkAhYssVEFdgFhPFoh7iY6muuxrvdnhyNS0
Y6ORXTHN5Jw+OxLph4UgdflIo7KbS8kTIBYmlybK3MyroavOlXaEY+qEOQVhYIZfcSJeDCYFrKh8
4KO7Rn3rrLMVER3EvWTQ7ZeUGFYlcAeywhlMzc26ctfzb2qpZ3WI+Kza61hQ1q21jcJ1O02O0yh8
L6tQKmFm3LOYO5BWvM2UaKfN3qK1TiUzFV4LC6Fl317+083STkpmQJIboMPgYVFyLxsUSJxfAi7o
SiXFqigeoE4JB6PQIS8953EXoRrpA+gyeT+pvlha6D35WZI09gySwTSYSELvWCCuFOMlGYaXACjQ
2m+K0F8JnRR1xuVQTlREa0yTVxBo76tEZzLIpwgct2NxGQzF1UiL7hBWd9lbsv6o3RWcGWvlCHpf
DeyNfDutfyoi9oqGPLpevyz9fVWEkHemG8pBW3eL4ces0H3207YybtqCV3vGq4bO+a3IE87y2TaZ
4MU6IhDapfZUYbUNEn2vxBSki7905wzMY6pfhxlSLat9S3itYGVgr3E5fpbyYAnlTjab15ZFlIqT
rwXWhNWgqHKfkbsTiJonQw9OOIdn4bQIw2OcinucEvlKGWUuhauCy43q1iuN0e1JuzCZYsfBR4ON
xMgJHZRRzxt818A3fhoowBBytiNY77Ym3KgFHTXulrhxJew/ZvwOsPIYMt9rF78fWSuq17a9N81t
xb9AGBbUq6GcFxokVAsZFHbye8VId5IJclyIE4hFfy0KF72EsW46RUAHDJApXYGtMosoVNhisvyz
VPQ3PZKsDKyxiEqXhCOQRAjoEsP0OKGdiWqCMq6gkq5I25hXUhy7vJjfTZb8fJY2Ee9AxdnAMMiV
5XA7Jv9KSduFCmL86BloFOUShJEbnbrd7BL9dZB2Zkg2JhHROq5985hSqljVDQvr2H9yjyartwDH
I97OEB1qzSnH59mh1gn736bSKJQS5F86Bs8fUZgwdoEApVeXGET3kxMSfN185+idhz7aSGnltNUN
+a1vKusOFVUboeP5BmjxJoOagDBrTPZ0jI7FQLYvL3FXAWtDAT+TnpYjyiPcoWmuEoGjlguVfo+t
5VBzk7Vx7lLiAKWz2cK8UfCjV5YUtGYuhFJfD47x6nsVxzMSA6AR5p7KK9YC6BRYsgnebtV3neGw
KJwlHAtTWFISWlc2u2v0Rok066AI4mEgqrIg3E5c7qG0VyBOiWxyYgYrjAndLrqyeFM3Teu0YI3l
SNga/Gao11g0F24TeCM04BBw5dzdaRPkWgfs5c8y+WHibDdV+iKHVyARacO25VyCiQj0D7wbyAQh
XWTVaz+hALn3ZXjQ2UCx6rGL+tCaWA9x1WepW8d4IV4DhZh2lkYqOeX5WsiogHzJYEX+mnf5J4jY
j0k96HR0WRF4Ms4fo1a9MYTszeizKo3PhVZvKArPYg9rlFDEmLOU+xLnVMUsDfZOp18tqGo8b5EV
YazhRSHVXoMXLf5VQugJOaBQHw1MkUtua1Emceaa+j1sH2mOE7tiuGy47CCT/Fcnfkb6TqOP0vLH
prwAU9kGDPybhQHVyJSnvwwSh75TmZ+hJPrAhTY5UM+sxWuxLcNtKvREaq/rNtNmOAVyyU/JdOw8
Iz5KlJMDWMGynFC8AoNjnwllJdK9iCUBqylXG5rt0kog5odd3ZtgXK3PLJ5fFrlzezx3VRr0p7QY
jqpADaZrzbEE4mmP6gBEqRcfSvOjDUPiQgbYBzLcKGWcascSpcEdKsgb1qi1Z1ALG7b2nZuuYxZt
HwOVIDDBeqaa2oOfZV0MTY/hTEA4u1aN3tDxBeuzotLIRGAVW/wSvZKI22q1ZOVGlB7hWTHdPxPE
ik4xUtLdFKqPtKpjv8YSHSPAcOYkLzZxaqpeG8mPqWnHC7rLwkHPFTKDhG2VqCEnKhpOhDzks+Jh
KUrRafP8B64CcTFT/hnXJZMhhRGLwgYtYXsbIFe4hHVyNpXkHA6TupN6JnT5QJYbgBmgcdsKBqjX
I1j1F9ZNaq6YW4vM1Ixf8MTY7l9rUTXmzTZPhXifsohhib/2gjiqa6v+7ktkPDGuazWcoxMErH/F
iHmxM+v+ICQMjWG7+qreusZC22dksflMmFLuejUBBUQUmK7TM1id4mArv0yxPnngZPCsD0PhxTw5
WmthbrBe2TfchwKojyiJT8b5/wicQApFGgRkrb5EJNrlL5JOO87XXS4mZoYJ7VthdF9VPTJ9Cyo4
+caTLqF3gFS7FSNQJ45JTK9IGNqR/xOp4rCTu7i/rG6GKhNxYUBWh4ug3znI7+k0AHsugQf3Imdi
Pqp/EqL0M9B4RQ9g43P2B8AiOmOZzyzypYQwUPztv+i/+z36xcguAqXfTRMGLSmTlBsj7q8gam6d
blTfGQhnCFu+1ku5P2TUNsQ3sk/SImfmDi9/SoC63mjR2OZzcjWBeY2SQjIkefQawKLdXPNTNSNT
7nJd1+hB6Okg4zftdo6jX8kQWEwt2GnlaKkI7LGtUfglnY5RCb8pqFzkAHK+txi/lhAS1UuiQU1e
hILuNYHg0/QJQ1q5sPU4TLafkULxMqq058YA4JWEk0Uvr3mK5nYBa/Fdpq3lSYPwi9Sb/pRtzcYI
grdqTLiT4M4AXNffRILliEaEWy70N10LOXSUmHEMYrJRFklAWthutGn7G0XWWvgMXCvT7FSiLBAM
ZLL/mWM3NQW+Q2XgERJASS4PEy3b+lzUg6USswqgLpcsouP04DkKsLi0MNubkX6IQwFUNWMJSYv/
oQk39iqeXjK6GF/W8bchv0kTJb9dcAkJzYnAuGmnLJm8mZFRDeg5wVIDxWxSXy0ZQQdrRTwB5lI0
/UW1xvw8S8Ypq9q9bKWcfvhxy0pibgiFfDPEqHJAISLU7dLeTSppwY/PvTlFusTIIR02eoHxDyXC
2EWf4MA5sKaxPMrd2wBBPFDGr0ypPTPm5qvlkJtdOKA93Shp4y8MFa3WcPtFOZFMtVOAiShatp/7
BY0whDUdCaxyUaKaoektT9st1rt9GT+7xNxLcu+kiF7DIXMbQ4Ff8dXoCqRJCVFT4kjItmAHGLLA
//ZXAzjbyNXeLLCV0rol5wK+jB2VIAq5oD1sRw71uqsy8E3CB6MbXNKzW3Gv1URWWziitfKJccRF
QA4Kl4AZ1uKCWNy1+F7G1hf9cQ6mRBdL/Fhfk/pN+gNT1I9inV7wYFnJiK9ml6LTXirsC5+GeZEa
pKvWnoQHlhIEUBf9qx6lO0hS+HrqrTG8hsvsyS3I5OCbadpLGpReHRuHRiI4xJkJhsNIRFBfwEfL
ZgsmaJriv9IVIjjFndWm7kBIgG5d9a7byfKzXv5S+XNC7zmCpapoIgPmxwEDa6mebQzPZ+k9r6ge
zoJlOor0T8U0M4F7Xz+mgjlLZf5rRYqy/tTsNEyQyk7sP1PmLtAYGYOzb02JZUgHGzbIdWHIoER0
FiAHk8aJOPwWzP+i8gcaAjk6t9OElIv+Iqbxixt0x2m7l9SXNAKEg5yKLMjVdofDz7oPa0g9EVsD
IvGewGBom3sl2cjmh5HvisTXSTC07Di4Kc2/yTwSptdHK3b7pzAXv4IkRpYNzUpyzJhWCTRuce6E
VA0F9EYznq6ZdFz6C0gWO6wKuxpJQlWA1Pc3WdWuo/I0rW1svvw/9TU8WBnMYlgxNxSbq57C7IkT
DO4DPhUtJbKcwyWZp1OaL9s4DGxDf5jlWc5rRBHkrHdQb9LiVIC7nyX4LzxRk/LovYIRYxqR8gdO
NFIQTheyXyPuoDXLghEbGjs4XgMxOdFo0/IAhue9ZIiChoy8oShmyGHYVST4i4X6BhmYqhg87cjP
BR+Yx2UuFw97DJunfJuqtCaU+Pl3or4SLUIvCOasg3/i6qOFRMLhZeq11h7SjwSdUqa84pbfKbQY
LSLlTUOMd4de21qAjDJfHLpdyfZimfF1aoxZKQNymhvpOPXlhiLbCdVjPzPRMKX7kpquNfa/FU18
gZgpwxmw72H2DsyToHDaE7vmFIHkdGjzdxgLy4giydwjucBUtyr0kMHbzKYwidhliaAO+qfVM/x2
1QxHZ/UJrGYdHfV3qb+UqD3HDjgJ8S4jCi9ydE0Wd3l2QvVkavgLIt6RkORfbwmuUUzaQ8KD3JCA
OrIr2pG5AsWXIc+5NG+xTkYELiwiBTZ8WnG4o4Y2JvIRmbosjzP7gXtZvxrVXUZmCYTSFpR3Qqm3
jYL9CYGZGSCi9oWkPQK+Z/P7L2FTB6jKYVUNMfgn4QCdWgjSMW8UYlfxU6DCy/qOi/JDQO/UZVyc
yDenAWc+ywwLJXspnXXps84+cl4RMdghM7JluST6RLJrIB8ksAgjP/upz95rSXMt6pepBCnCUCiR
UXXVQGcyKi7zWwzxujCTENPIYX27CbIGGjGvk4YRBlpEk6whFtIjNUW+nJIupDnUUXtZZpV2wDp1
iXHu6JcWMTyq+QPun8s9w9wZhFGMX64S0bc+B3n4ker6CiyYTOV9bEwvTSbtEthOdBebpgvehqSw
tXQ661X0M8jRq5GsaTPMd/gQR4uSKlLQE81G/zeBI45zEovAkgQHYwLEGxgkqJeKtNGndkt20C3A
YCsSFkj2eV+oH5DNb91KxaSii85GaLoGWYDk2Zo9DrrAsotWRqSC2y7Z6Mznh3o6zhap4MNY/L8q
GhoBPxLXoFlRm+IjyLpnj7gR0MtrijBHkj8Hqfwa4CJnXXYmIHtvcqfmYb8y5tkvxftI+ZClV70K
r/qn1N0azGdB+5MJh0CJvtRW3LdyjOXYfB+FyZWX9ahM35OJsB8+GQ7w97Zn2ERNa/A0rzZf1iED
UPkgbxC/pdcCFzf7W4b+DQ3NEJnYhMp9GMfbPkSwYzFMryqLR1gnHlbd9cA+LbHy64aNjLouSt5F
KUNhPL+OWfrSt+VdGA1P5K0rlM8WGoUm93Qs5mGZPqUeVI8CNaoc/RjudgGeQDcXKpYNsfA/47HV
4fTamSMPdh/kCG+rjWSY7JZjf4lAWVf3Bnue3KDg76NLbkX8ic6vIlBR9YEYXPi10lZOphc0eXur
6u36+DKSGd7Q5IiDcNWlBb+cYleiw0cgGMSGXXIWhuy0MFwcykp7CWZ2RPMXhSGhk+K2AzlkMlSH
L8cKXF0ozdmwms25EQaikmIK1m7DMwR3LlrJjBXKIf5SOc919PASt72IuyVUf1ERFFjpUeBJyyWy
bCVwwvqkJHuxfc8s8ybGO2u+IwGnno2lw9Lo8HQlLwHGX5LvzHyFY3Ypv6+8b+4cPTsDF3kWHXrd
2An5X1dI3vpSDPFrVD00HDsFUKswVzjuLwhV4VtoswPYSIOieMrzS1OTmM6UGg+vZ6SQn7eYx/Ua
rxOcyJ67kyS9TsRqQxAnmdfQAGzWbhyNIFFZZ+FmJbdAAUBzS/5xeONYF4CsY4XRmF2igOQWsw1x
R+VKTKlOVsGDxbB+5BFotI3wT/6xahe4gUMQhNjbMnVe+rAQgW7iI4ITNtKyjxyi+UsU+ZnJGqAt
hv4y3BELI7wJlqSX2CtX10QvPJ3bzmgA5TU5S8rWuHW5an9nbAIjU/RliW8G062Db12sfTOqbNID
/KzETNWPDEG56/vMz1PklJBeNSncSoxKLBY/3CgMCsbKI94v6+JtjB/d4/OQTrQKaEKnZ4p6foua
NGvsINjkV+Wv+JzR419K1JgARkgQ92e/fZmeGE6XdGtSClfb+p2pgIWcebDfw7fyhddtVRxfLb++
gt7dYGmZMSnekRPjyVazlxDdwshNzvd4yeAMDDkSomEm9S1jdoJniW0iteTM4mySvuKgZHRuDH/C
sFU+Rpa39XaxrT1Cgf5FPUrcQjKWZ4LObOuXhsOC0I7ElMkHyxEgJD/5FUkd5jkav0J4hX3Oalea
HbU+6Q8icSm7+Nq6dD9V3KybxqmwiOIsRx2wnCbkwDPQ9k3xN79BJUCnjO+CMnTBDl84lvKer84V
j7kv2uFwgxu3ME3Ebzy7FEEbagWee360YSGYhx+QHwXPeb+4NSvCbE9GXZfxM6E6xHjnBtVWKB94
apAH4OEcw2MmOpbk0ZI647BXw4NgHvLowO1XzT5FcdgxN/aE6oBKCB1MD99oX0Kr4wuEDM+1+Va6
3QmThBxsWuMHk6/xSx4citkSytjosTlhjMJ+DxJevZAKzgNxqo2vxmRyOh30Hh7RtoaH46N2lbTz
rDzZKofZi9g+lMrV6icJxwijl/BRfZSqp5nHXrukpR+ml7bmR5jQrMPM6S9By+1xemohb8KrmLi5
5nWoAgBjULUF/KL6o+efSvkuTKccWr2ODFj6DjJX+Ks6VxaB8TltuInunEQIpBmzYeCjGIxtFOuo
2Ni2pN8SSkUgQKbzRFnQqk+agY7JtHGi8ENx0mocWDsNqvKO7YGZn1T0+HiQoTUtNv4blTEYUk1p
F6QEItKhumnm4t6u5aPGljN+SoGTpB6aTrXb1Zkrtz5Um7F+4aDg8Q4wRPCckRTE4oKJWfgFJjuI
UPDw2JOm4hbKi9nbXeIb0m5+jLk9L4fxVWYkH6FMOWuCM6okNg0IsbfWBxm8IV4DPGjKC49IUR34
dtuOP3wKhl1TwrFk2cVJ6+nVaeF1CYOThoJ6lzc+DzEqNMbht+w1Qp2Q+E2z/koKCYivC1F3pq3t
ao1TNfrUxJM+HYzy0LaeKOxNIlGzPae6ZNrJltpnXrWN61yiII1lfvALiRFt3HkhNysHsq/u6vB7
MWyp5LKobouxNSvcWVt9xvSyk4kHSv2i/MuUvSLvwewEUEyXS905KsiSPz4KvkPuydoxU3vStop+
htvC19P50xntb4UiKdqpFpUZONhoxwyxkC+jfJ3OtgjWoNnSfrHGFYqdtDhV88Mk24Ag1/lNCBjS
SUBhcAqRXt85A0ZvlHInSk4WsgG2/sJW+L7YHLSvBH4klKEgUBDrlWwj7Wp4tJQz1g/loNqydmOl
vQWWaxHkTDWU4oza1BeMh+Elg489nLBvsfDmCQi+h4+F/I8UCpZNYhYZzRUqPRlSGosLBLq44uyV
caTC8mSush8QqhOmJrmg3hraIcQMWkGEFzbsS/rAVyW3B/5cgNiSgn7T6MxTtqhv9FfhL+ZGWXxQ
ERTwTjcAZNll3Ijlg7eGX51cmmHHXL+AG5rxDf6rFDf5WDF+bwokOXLLOyoKu+9s9HY5/wD9MtkQ
B8vXDHiQT5ecmwYvLBsrlAov3Ug0NiM8DjtSvrQaddNjmugLRdpupkIA9OXbKigZhLtBIAT6IXws
sAV2xuDJzalGdIT5SETB/CzkHSu3uN+bnMG8IBmcAmI3Sa7cNtJpZpQWi+eOQ0adHyrLTM2ZGMmr
mG68pNw1LcfHFvBBeh237wpd4SYNDyEf1ls+uRzEcuDn4TZDYjhdwZyxTalFcAC3ha0MW6tmzzzR
qm3mA8SXWvJO1+FrQzmIeLuPBM3yHs7IcKetsTh1jkOMwcRmPK6ercWRAO4S51SK0Fk5sV28c1l0
i2ghAOIgsdnKKKaGXfw+WfZsncaYCs9DyhmQ0qluUap0oq1UuD+3oeGB5KnAjxBgkbpyvwlfmK/V
3xLRdU/eMQo4PlkQirXJSbpVmqMSXVoeHAbb+d36LGa7r5DI4Ja7kCmVrueBrTeM+Em381CrCYkX
IYu3zh3IZQyBxLGvXopPohx1gs7kfSV6/Gpl5KSqU8IiYJf/O0pbfr4ZBhyrmo8QmeRDaM7qVcM+
Bg6FRSUxkxp3+7b5TGNWEz4tFGJWXDzqG9Ez1EvcmeCCOvWtKL/Fejs0d6JmBv6Vxhl/WjJvqE8c
XideC7621ufhIYok+4zOC/IzNhFk/bXraQvXRBwPKV/1coUWMasMoUgh3PRHIX3o/Jq9zWKFdVzZ
+GmwZ5Gh00Pw6AfmRbX2QOWZ23ZObngc1BrBBcIrA/spR3nrJmzwq02HX3bDrm46cxpMDF16bN13
4IIsQbF2HWUkA91egywlBK+z4SHEU2e3VX4X0gpiLN2X4Q9fHvSA77LZmt1utj5Nw29Bs6sQHhqv
rQlGGh9KcYi6I2OsRGRyCUIJaZmXIihojAeTN+XJcTFeuJlzfB+xV16Uf6X2nRtfc+ONOILbihE3
/9Ee9BfyDyAuEFFNv0TRZaC9dxvYOI2nB/va3A0suKnVUWosJ+yYLD1HroU8s1Xk49g3NjLjDId3
iCsWe1kLjQE7E7rwZUMvUPKuoIDR1ipRXg74sTjS0KfWwFc4IrG+Uh/LdvpGSd1fqrNxWzGQvv6m
7DtilZLRzhaEkTAa7oLBA+9AAqODoi4xAHhdQ5P6A/3fNhMvFKj9wPwHS/iGWXFR/VKUxMY31gpu
Hd58Id+SdZZaflpdlhb0LQ2Da+hkToFVcUZ2iMEn1lu7J5PjQtQF23Our5RBOxnjLvc2FT3ixs56
pMkTBlRky2+Q4PSRqeABvEfDfSedsCuEDEyGbZNttWLfIF4oxqNKlgZCDuLUxu5URRdpugsJut+K
c50YEVyjBjWSfEzQpLwsyOAXmL2h4fKYUVeVtJBAmMvpgLWHGFveC447XrrqzONnjHSWHugwADXo
xOBe7cLmFIlkVK48CR4648mTtS+nglUANKm1fOWxioodBS0VQHzVmf6/qdZm2KdHkiM5OPg74xZK
GV5yWWGV9hzHPVkaLGR8HbMgzm3DUdb1IfNlW8HDE0JhIm+X0+cIUxSoj5Q6JQuB+Nvqt+AFSEUK
f6Yzt0N9XfLHPMKcFa9CRVwCsho4tDS3rJhFYROTydQEkx9Zoh9W8b5fei+ETjtVhCrTnKINRGKL
bqR2dNaqeife1zSPWfvl0h6TEakCoTD9GynhVGUGceEvsYkGa7wIIzK8zFcZuzAlUSTPXifaYDpp
JeMTtJUVlMZgS2AkSgYe4zDkhBO5uzxzpVhvFlVAVv3SVsRjaDiCrWIrGoR2C2i06RD64Qrjc1tf
5/oyTz19xqkovwik4XhHZxfdGk72svhQmsUp5s8M+zZaz+Kj5eSdyZ9KSHkQJBP1CwIZ6UNrO3DW
lWuWfM6D5IjIC0ZfYyhWgUpI+4SvPqPOgL2G/Sg1OFZ4WerzwumvDm+d0UEmUv2W+CitZpc1Sqcp
m7GzINzQbiGxgMnCpEnB9dhoVzODGsSDYEzMnDNjM/YEGC7HjIkPK95mYJItAEQP3V5FAbdV60vc
s8v64UPuUs7y5RnL30VD6kRIuHX9qUJwaavUzoeR2Rc0Puo4vruW2Wd4bcVXRcaK9fUssquqAStg
wfjdqicm9sHwMVTaprMY7V0nYFNZ/SYqH2RjoXe/L9E/RB8ugYj3DNUxxEndm4bXTK0Zd4YaMJA1
Jlyl3YmoUPuO8LGZLAWtXDS/r0mQ0kwiFNTx3kuTvmPh1kg4fkzVot7HSz9EvRuqNAZywuksmYUX
WmxchKnN2X2NBflmE3WgyZnY9UhZJtzsorUV0oljBlsfoiuS6tm1OHXN5q5hQMvu8a8t2A11g+wZ
OaeSvoC5ovZA5ZYKbKfgfCg1pICaFWVth1JDGReYjMVQvxPIvQgJ11Ug0IzPLEcJ0LZTbRfpWboX
IKKy+q+Ok86jFx5js/8XQ3UJLS1ABaLdghm/ghY8SLgIEQILbOd1OGs16m7dMtFXycZr+z+D5z4j
SRJ+A1U5lXrqBSbfQSiOmBxpIeL2tURKUfY5K1lTgqUlXdWiw2ioOMHEeKvTByePq6fGqUR8Ej5m
vy/Vd1xvA93Q4GqK5Wdzc6569bsRwhtJsI6lBzupY2AQL3Q/q8FqmZXIAYSC1eNf2eFGD8ruIJrh
Sy6lia3eKbTVGgruIpDD2xoMxmbRuvZW/qe3xtdApmlSKO4wZwfM2L5Ud79doGEmp42oWH0VhWGP
c4Q9QabVlPdtlrxXYqiwellDBctjMCiobCqTIN/pKEuQBJqfiTNTq8oFpVAKdVK2fupc+EoqBvcl
KV7oN/D3WF0JritE7WLqhP2V3T4gu5b9whrTdp+M+ajh2N1mp2JK72IwJizAkwOYDTyfLUVDR8KA
XDHwA5muuoMhuL0APEzSVJ15KwMbgqDRxq+10MTpnCl9A0QKf3gdrRrvXZM2hxRyWkHtiteeNSR+
3S0SRxH9+UycmUrK1TBMQIL4HCX5RVSjW1Yar+kERbDHRwDy4dDn+V0R+8OqDqZIrk2JBPUkxOLe
HCyRdUQteVMY/aBJh1UOIJARIYS1hsgbnDVHNoBnskkwW3O4gBUlHdlUBj8aTxpDtpoYKi3g0y8N
nac/PwiFfpat/ldveP8N4W0K7vW81rndVU7AioeM+uGcL1qyJ6V+n5lIt6ee3y9zNMagRaL/TY12
6OD8CsZ4a6E4b8yJU6UYDhKJGyly4pQvr2d1WzDaXZZLxXIokZRd2xhfAAWxsBBYA6kLhVOZYqdh
rJ8G2VdvBK8pp+4mQsDFj+hCcX0BnH+SFoH3Ri98iADsD8u90oauJsV+ZZHSEoGkZTAY3rUeGWv/
x8jzFKjTqZ/NBz5SpetugNPJuhBAvAX0ljI9Po+R5yg0dJQensl2UwR+qzBmVrIt7cdiXaDZPkyJ
8XWj7pqOK3adjsXkG1TMGbt7X+3rkq2mkZ+aSNulw6GZBy/N24ui4KTUrGcsBac6eVNWFOS69ldQ
G2P+yrvYi5WXRsGG3TGhyGnXBgZlyTFFNmlCi5spxnQCydeQ2wT9WU/iI1lRJeXMbchzZo4ZCqG3
KflKx48lGeCNHwvlG+4mnKhl07LyhfLkjR1BSQtzLTaE+LRQpBas0/NJcyoKkLhFNEolPmCXkquJ
cCITf0lgJxjS6lWWwJWi1p8V2rGWz0WKhW01RXiW2O5krBkBoRGTiU4rYT6+tLrdi4kdCIUtznuJ
NLf4xwjfmxbbE50yh5krIDWDOshWpgVkgrxaKu2eYzZMS2ca3xrzQzE/QJ8RNe6Y0aNK3wk9YNQz
0mehyBzyY9vGCA3VbduHxybmgOkyPwOvHXYXeY21VIETBe0uyTW3AEFW9swqRZLMGh1iLGQAkh2k
wWIVTEobwa2EorkyFGsVaA8vQFfBQZm/YXJttGfbd+dSCd1Y+ygK1Mitxej3DwwmmTvRDq6hQ9QJ
Gk7FkYOKVw0hO2isCUBQOx+r6U00rZOUsVzObJzDx2QJ9qmy7OVpIBalJ+2toKtjJyfv1TH4lIBL
s4I4lt3C7rQgLmxGtyGCmBMm9pSAzKOAOGXpyDpllxAjG+IlHHsW8ePIGAmsYa9obyq1GEYCElnU
qXmInMDshrdjOOOgADtQGA5NJIMWECh2aLW2TL1b4g+0k4zpqiZua/40kV9VPp+HQAWTY1xlFu1d
hzV7ZAwytvQaPTL0oPc5Na+IkLwwjXZVUbCRoJMFNXVVGW7GJv91ZstzMV3j+qwBmNtYsbgLe+wf
gXhuCNPmjL7KCzmUmnCoWX9ouflbIwkSFvNOARJg3BdlA8gX2LUTjmiC+koPwXFWBX+CPr4SRnSQ
FvmhR8seC+rRQGlJ3AlUd1JaBADwhnQtYJDKJWRhc/JC8auNTkEdumMgnIudNXALlx7E0ps85Wcr
V3bp0lwWnZE2OxtLsu5z3MA/hfc96McIs/80AemB5PksMK6ESHNiZMoKSTeA1XwDmnZB0ztZmP3L
o7KkoF+Kcz82aJAf1gJVohu/sPoxxZD4bLE24ChMu8hXRpO58k/PVFcfXfbDZznqfKFQt1pQ/okd
suE4fJm7zKUqvdDjdXQinYBOnzmdbohPRZfAu6ge/08GUuKf2JrnOZ7trlaAqImeBqBEA7WWtPJr
M1Zvfd+etbE+kIdJSPDblKJhluUjtEsC1UeuyP5F1wzirEBmRSirkX81y/DGoojSfKcb9zZSvHgS
SJ9ITwsbaMg+YOiMR85ysh6Ce8NcVstRLRm4j63qrRreu2E+LWn9KIblTZTjU08aE/57WJvpdz9d
OxJOw+mfQBuX1EyR8PKDY85P8sITlDwSPtwppErP460RVXd4ZqxxwoH9UXuEewVElzz5LnUyIGSt
dON9dVFDnXrcDhmvoRYp3+YUMHKs4MXEX2LXbuq4dcMwvnX/cXQey5EbWRT9IkTAmy3Le18s9gZB
C28TCff1OtCiZyRNj8hmAZnP3Huu7pFLS9KjZXenFPE6a2SaoQ7bG3nCD50oBpSCx15Jb83oPXM1
uFmMwTUGddB+Npnm/KkSD6mTUFXlQIQZIUHnLrEoqxCDvFsmjbsOWgmWMBSN5igKFv0xWYjs5YvU
BpIfHVpkxZkvvx3iVzU4rnNWPA79BF91GgoBGrD6az8JmccbtOVrVztPr47ea7daloHxUwuUOXFR
vEIkA4STL/u6PkC4JJ/Y9o6WV58HS59F7ODVEm2VM+6qaYngcIf79QciCFV11palfYSNe6IJ40R3
93VR7B1z0lnUASa85uSaywZLcpba3psl8dcgJtmErC8I80pwFzSFeEKXfXJ5rVIMG2b/gAH1XhJL
V8j0oez7rj66VfIQpbbOio6nFDVZrX2X6SwM+3VSmIhBGnEr/avvyx8KJBSN7cKcPm5S1DFP92jb
ihvKpq/BPCBKPHdFtbW05KXzQwLTipBwVU0dG3SqtT/6u2TgYRvUH/CxayWI0PcfO1JHKsBOScsO
LY52+pQSYaGULVuNtiC8Val2LKQ2Szq56ur+GIrmd5D5yUyVZW5X/0spkY4xHw0aZs9pb5CmNLd9
2v/a+YTgcjam2YJHGLXVf2iOOOVafjAHxJtw/IYB5XrxQdTcSQfpsBwTvFNutqeuCHTj3R5LYq9c
ZpZKu3KLqerwd0Ug9/CR4ECks8bbk664LJhsdgoHEESGINXWNcqXmn1qGSWTjYg3b7I3Jf+yGC6Q
/ldg94PCAw/rR7ZLoew6qghRvoObBxr5TFImNbjiAqQYAsEAr6yWfhG+QFg3BIhVwy04sZYzMOQ0
gG9dKZY19hqVcWqGikFEbKjcZ8VkSsFONxgtVhsYJjBL7HQeTPiWBkqj+CMYllLh0+2ZwVKEDX4L
HgzmQYMSwgJtWULQxO7IXEIB4pIMPfliyMjUcN2BWAoJ7+sxmOOtWZcwI3UNPUKBRPc9SpAs8M25
wQdUQfJlh1UWlyQZBWvZ/pT1MO+YlpeAyBr0Wa1H7HzFNpBtk+G5s3FIIeiTDGmek5MfUzV29Q6s
x6YTAT2ZD9utwmLCutnJ0beZixFxTIWCTkPw4JAHlxTORikuEitW0j764qRA5aljgLbKP4epXo0+
1hIWyii8pFNISI9le2hWMdfLgPO3MRGDs1ZGYuYbYIhhCGCbbHsVeSqh8FNuKYQrN8JrRoOo5k9T
ODOF5VilN3OyKtgG9ig53YUdBKc4btdKxQita7aUvQv/KNF6Jhwr0xvgw0IWcFJVjJRcI/PRzn6M
4MGcCmneguq8H9h/M9eNy4vT3sqy35IPsmzqNWccfRU/hJYp4yRRJFigxuIfk2tbCsbDerOwK0Rl
cCMi9hoOLE/td8CdOxJyxZFoWhfkEoZnsy+xViU7HAxkNWUu/9XJp1FtIt3eB2a7Rdetf+BsW5rF
z/Rlumlciq2kRsCfnXqYQDoYRJ8BLgHcbyFzqBxZDrzD+psr8a0Te/SNbxm25vprQPCkBgyPrW+Z
U+i1KRuQi5/xgLwn3g21xlgeQB9AeOw3E9pVT7at/S2UcyNX/E4jfkD+99p3M1/r7S92kUr7wh+b
RB8SG1wSn8jL1QWgrytwJs7EZVGSU8cNl4noQFjZIcRUgZ2z3ngBq8hKHhO3fwBwQsZSHhgeM10M
HG1HXjKqHSQKV1URa7Dm1LCfovgRiJOyrcNczJLvrjyN7vh/2Z2mn7zjpsxeAxJazbxWUQtw3UPy
5eBKWDhyZo8nm1fSQ+dpIz9gAkkx3SGgyKNhriLZr4d3wf6JWoFl0aOYaN7pH+h0lkKPEkgUwlpS
ZZmN06siWYagAMmU4kZjFmpVa4ApjF81RNnGEf5dAidNnxRR0ptLpGS4OxFVrtsUpWz59DDYRdZL
QbWP7Zn1O8QarpIaTVIy7kMcJiNOfgnBTWC5FqEGGoOHBk8AXBd+qzUPQnc5HSjErC4MdB6V2q1c
xCXMVyWkAUM9hb7HdJStHwdaWOMp75w1bThZRDX96N5HpNh2/rYFzS6ZYBdY/EZoChK4j4UiVAkH
yi2U5vqezsdU7Y2oGCAw7haA8Ny+n6lMmiQavLFg6xNAtaxwXyHzHPR1ChPGRp1j8vVyArQK9h1d
lWxdWGiuBHiBHTZgMgoqa1aEmHEwJfvKs0IW2rOkvtgwX6OBBhIXLecjYzBAbclyVFmKIsrVEFB4
3NUhY0Lktsg5l2EITCFiLIgpgmivAp7BACarxZVix+hyE8ByJeuB4GEm+H99KOgiYtLmrSPB1CBZ
C0FkVEfESYSCoNM+Bjc9cGMsaBpXOcYS38yX+o4BGmsympFlyTJmDMY5oHdihEv4uOZRIbcWZoWB
72YYoPUBqunCZJMmxqrkj5BY7MYQL3FpXUgBPZDSVbGF8EPoZGk3nzSlURnvoDUtLW/6ZxPBE45W
aaw6bFNeZ+4mxy7p19tGw4wYEGVRZOSGdFBQVLKzkMciKYaJSUwtuzZ4kphaFiPIaW2do3GVWjsn
53xuom1AH7EmPAWvdfXGb7IGddGEFYxRZU47uQIfeoUMsgwb9EXc9GEXbWBlT6ve2HkK+Zsm7Aza
izNJgTlDTfufYMbMm1+kd4Glq84m/POM+R+i/mFuZvjfoz8JJrOr5FJRf6uE7su5D4yNAAMu8+8a
Rg4vWUOagZV/tNUFlOH/ziPUMTagS9WkD6cWJYYceT42GfjO+F+UnF3sK2ZYh066Ef8UeqxwvAfK
RR0R+3IDI1jaDRiGguSSu8+kOVvKT+ADMUUCYznkkz1lxu8DPqKwK2/Y7Y24TfVLJp5RdOnCl17/
Ehme1h9O8yqN58jA1mDtWitEKUXvoCBd9aOgJ2/RVPWsVDLk3508W/KgRaueesqLvgY02sAbTQcP
x0rtT4F/BjuOgfwtQg9tozbU3wC9dzeEVUZ6VuVt1F9p/GubUMMz2HkwSi+Szq+/hyHpskuSigft
oREm28EmcZCelpAfNDa2rftL02Zm6yArsMI1My/mCUIYG7W/TbDllFubJOIRx8Yt/Iq17Mei2s9w
ADcsjVx4H057j1ooMkO1NAYdAQAAvDRb+eRyDOwbBoQF2ciVhzUsBAXjJJhHjPLgnXtyXSwFoI8H
UZpHKShsRMQJJVg3e6h+PcNCuFQ9VrYJm0QmHXTSko/BY8SoJxdz/JoUwgDDwTjwXunWWx092+HV
CoB2MFkyujkHC2feMulO75lLI3samYVpDwxzrrLziqVdLaruL7L/MVBuBYvaqb5zmN64CHsRzYDM
RoqJuhzR4ShLdKdylhVUH62F9NWaT2brODmOoIs6fQEg0h2Xicq8neIkI4SIK8MnUrU7ANXkm9nn
wb0vv7hyFfudBDce9X9pAATiqkU/o3FTUcSb7a9lQIY3b3ycxnjPxKUt/soBovjJdTepOxeMX/xH
3wbLxMJMzNUr1vxB0uEi630wxaeGHpgZQP3MKpRXwQpNqPc4fBaLIL65zWeGOAZAUYd5s+kSkFBU
F1vHMfmgDqW9LrWnxeK+KS45NUlKCerJ94J6IDRmhTKgXflyWWLbSLEJMHqzrQuvYyfORH2iowCJ
E98SYCSj+iwKSm0UTLh/gg41t3cuun+dxh4723n1ySouI4o2N4D/wSxcZJScOltcHApgQ4JikjLy
lpwTm1V1hdDG/rAQhxdeSy4tMknri0j6GbCIhnc3TZlHhndXfPINYQy3/VeurLzss0KFVhvvvfcT
gaIoWImE0TcTqXkTn83mWE/dY7GX8iydS2BuPOMYxmf+MwmXQbFNzBPa/F5BgKMACkdWaNKlY7jm
4UET70y2KLNksUfVGCP1jPsNRiBmfONCqMPGlP7JlbSiTbeO0Zo6Ha7JQjlOJr9RbHone0x/q8hk
N4YVO27Uk3Si9OrrLqw5dYcDEAYg6WRPhNeu5CUdsbxCWtLiYa9H7laP0WaY9rZP9kFP7Nzwz9a1
VQUSgmCspexotTSDmFGN5ERtD+IZ+J9KOIEGBgxMC0B1SwOhmJgr15dsiul2Chd5ZnyGmn8EFP4d
oAH1QybdTnONIu3CrufTTOtVP1my8MPKxl5yw5ap3ETMNlUGTq4E9uYVu+goahPyUnRyOlI4QoFi
tP/Qa+2KVB8XRP+uBjqZJcMS/u+6TR6RobOmhChUxAw485XRxVeiOrdDp2yNKVw06HcJZVXutotk
ArTXxX5Ip2aN42bKi+ndj4JLzY4w3clh78iKXCXsGl38EmZwJ9300pJf3WEzEzY6Md1fkfG5zhhf
pfq3gpCtI40XLsI0X9NGa+34HW4re5sDzPLjbDUm1sanxLFhTgLIQI/ubAHfK6G7ietmYzC1dPRw
HfikuIAdDCn5dKJGCobaIHKMBoelYrJ66sZ17Po3y8aJZ2QPXe+VN91qHazPm6BhQZp33WOs2EwG
bP1JEbu0Bl9Sz/WHPfFgw5LBnc8TgPCIfSc73EnMxeHYL7rZ0EmkIjUyWyKbqMu0n5IkTkufepTq
JTooWfqlMJp2N+W6Zj5TlTSoboZi7m3ZrLSoYgunQEYxjnyTmxilTMHKcNaqMNjH4mBm5adQ2/UI
Nn1yXGbTwmjia3UW7fDgfUmIegNRUm+BIKrYsM8Jta5DxgOXwHiqDQoLH14jLThQ/TnI9D32xkun
dbCp/tqkPSYGa8Y+VP9aKHWUvCXYTFXJ/o05D6npfiqUbsqPDc5jJD+qAvTR6yQRT1YiDI5d/+VW
u+SZucrdQpzno16r6/KEl+kzwzZSZKR3k3/FKpC1AE4JS2jfvQepy275pquIxQKzCL8/1pp2NPne
4focO6c7C1s9h+wJ2xi6SHnT5fhVyfCM4eOzfDnRQC3Kuj+fVBIgPW2/uUPd3/ecY0YGXZTOmn3P
znSHq4Cy71iPzo3WfvObQAsrXeVdqO7ZrNKrRR+IUmBh2+nO8rBY2itrZE5ftJfRNk5wJfe2Ee8H
ln8CDqyQZIWq24opfx6Ne78eV0WbXaHy2IThZgScq0rAsEbrb1EcvnyXtamUmOx1ZsY5uPaMVs7J
9QVulEXZ1wuD2AvPWRkwplNENGnsHhq0vJESrHrSdIkcBjLuEz0BkborWIviMuBgB7FxVhuiQMml
l1w8ZGoBC2/eSvVPS5Ye800c2qPxnfuAn3ImU5KFQaE16zigEHbuEtxInXxF7bAZUenEJljOyF4Y
RbOcesMQ6Is7PmymrBbbXL6QNWh7NSzPRq69u8k4G+OH3SrbmO26C9lqCBDjG2/zRL0YzmcMJAwM
OLkBES4n9qFgOkFQrO3MOyFicm6lZ+JsZgBO4DfGo7kVQRUxmS4AGLKzQ2dM+7g3CfPBFTzg3T/f
HrbAdtFBaouwketRoCI0NaaHn+Z46tGPEkqEPDuEcSq87mL50QVO6BGsypqISxUxUjv6aFgRQDcR
cZAhloxMLl2FMopCom9fceohDSHzL04x0AD1NKi0YtDsCJ7zjCETPBQb0mK95tbW1zlk0JCXvnT1
c8wvw7bPvuWe0wb1PugtPVEQsLNAftlOcAkocWFPboHW/YvJuWvKaJOxYZDSXOtKuR+gCegT+lXJ
N6lBe+YM48aPnH1R/TRIeUVpYddIt8Lz8CJgJVftg9sbe+sVnu2gPOr8Asl2IS0BertxcUOcEqX+
WaFqLsD99an1HAftPVKVf0GfngMxLkDIOa9iSI6WSFapRAFJKpdlM6DDWJ5pwTa36ncaSTOEWbSJ
kHvR9LcQwZy7Xizohvin/AUgFQBlZM3gEkKwlJ9HZzO6nz4HUh6szOZKAnChH/CefBUkDFZ70a21
ehtFANN4HPdmdx9zDu01CNMomaoinyMFNIF/Dar3OP4OAalZ/GqyaRofIR9D4TLsw21Bi+CZZz3b
1EhdaV+zRSGuoKJGYv3Mb4n9sbxrxt9QRm9RfY7jz7q/MXrtX1p+GrMPViA9xb15bZw1szd6vrJ9
Od4q0zZS2yjuVmk2Baieyps5/kEd/nX4N1mvOvmHYNzgNk9Df5c1mEMKPHwijfIDponj7AfDFbLX
n4TIg276dgcid8zftPpuSsRnHzqgp0L/cc2rxmOLAn2yli2RrVfINbLLGAOzutfygyrbjO6kdeMu
o7jCXeiov0gQWJe2Il2M08gC5WCCF7FLKSvLJ3/4NtpDouM2Q5O0NZWdk19tB//loSExLz8nFdZa
TDc13VLh+dic/vBKLMZ6A0P+SKDczIASngjeXH6hxqbshYLXvCxokUp+0pU9jA0xfkmxq9sPp9sG
FH6CI4LBn8IKu9ul/rYfjqAzKoRcbCKTQ4MVFk+q/tdLflTjTU/fQU2PSAmjvdMciuaoeQHW2OjN
cH8j192muJmof30QPL5psVmdWK4zMgxZz5Pegyy9gonah1dIL9PHy+Nd6JswQE8KOjJBi1Vm0O/3
1HcqxlXz23LZd79r9YbvrPN2st6VgKcd0CTPIP9p3M8RMnHbvavM8pqcyLGXqexryW7gjCQ6/qW3
gKXZ9AenW2feUiGHnsxsuQmNa+AeKehTLNyWA+zh2yn+abR94CxM8ZVAGNbOfnU0xwW2zTIk2YQT
/F6UjLybX8v9M+S9zK5kOoXFg4G95v+k+q2hima9yDvgMnl1/GuqsFTSPzPrENA21z44v+GrMA99
c2I2nFowW2YwSGsLU+aDl2aMcW/cNXkQOpR7TL0T++7aDUjct/74L7T2mbtDeJU3TFXJzTnZjG3d
d7qXQPuMsTTXvHE9A/Y8RaBz8kBfMedizHMy5efAbj7rk4WLqaABScTa5E3rk5mZ/U799nRO8M0D
2WRIMZy94jBw1kN1j1rw+F+Z+IogxUyX21Hh+POfHipikoNQy0SLNjuk/TK0f/r+3dN/Y/3Pdm6S
x6tn5K675Ndgzy7J3Ixokb/aDnBXObdrRF7lu+7vFWgz9jxCh43jXZkU0VgZw7Nrgm5ZN/6pbTay
PqbjzhGXRju69tGuH1l6dsR7jCDLs4w3B+uJ5t1Fcgb4rlgnP1nxFykHo4YzI//zA7AD7suFOhJB
H9YYpcNwAvxzCO3fKt2S0a4iIVXPiXIe9DuQZ1oEttU9zrgHH72K4QT+gcZHopfPSr+bwaHGZq2l
S0xbg0AXdLA7hEfPMPjzjBsDFBvjoCTHKP/SmTaZGCpNZm4qO0qmSnBzf4U49wH2g+KZMSjlEnC9
2+Ady/ifGA8G3BrtPa3+TS8YHlN18r5pwFO1PyaKHQaLwb4nDLuD/E2mt8DYmvqhqpZje2TT1mMy
128RpgHXv3rFNkvO3oCwZ17Ld6JAwIMjjNtpLDpNfedQtGsbzT+x+PCZ10pcBv2xncAFmCgbifi7
H0twKNB6Ur+w54kS2MQ4W08S7V+Bi0oZIcN5GLHVDf4rpCEI9AjNJdFGU+4ybSqh08K5Zor9yPPw
S0mq7yFNFpJiRxvEr0OlOffaV4L7763UmWG4LBcFub8jAXIs6dVzb1Me91I826xDdx+oEEcCMOOu
484JESFHOyP0yrPJ0i5jZ5ER0lk12UHTS1BUGqB2LUAEC1CbT6RSEhYIZTyHfG+i1p3Qa0r3m1Ql
IiJ43Y4RWovCFAjSfWwUbFn+oHywDQvTCXVAbjwOJBttfm+sNYeRjzQLxrgmHozYjGnlYkuZ8/Jl
K7spNhT6/i5lgoxefaXI6mwbch53xvz/hSdxG6gA64rVZ7gcMwS4ThOGTDhsHrQRPh5uVsjio1zW
rbpNiVFhtGufVbdkHVUCnRkHequyXzWWOxzhuJoqxH4rZmDcDKjzUwX9OtpxfhjW3JehviSied4X
UbNsJAeiHtFAlaP3m2mNvkygmhU6S9xY2biDFoFjEXMZZVAgVBvLpBkOvMPXvjV2mRoS0JgK5tWK
sjcpoliWZlSDdOnkZXIxsMlw6MPIV6tOfuit3Nwlp0SQZOky1G2raiL7BB8Si3czDJ+Fgp+lnti4
Vp73VBvFzk3QShYBR8j0eUPp37iEcyNc4r7oKpLGvR+HYbmaA5CzQMtVAHD5uUebLga6pAi+2479
9cyhZesbyMtOP3A/QK8g0UR5GzRMMGztd1FlDuumNv9q182JfPoxs3SidJTKTLZquBmJPl+mXYnq
u2bETmIb4Nqo1pdMOnP1aWpgO0d0CNLSd6FWXKuuLq8aDzhrZXCxuLs6q/y2YNsQ5SN2bEnEti24
4k2azrZIYBsooHtRss7CBldEZaf3HFWQqF8jhqDQsLQV2YicmpoxD9GXzgZRVCtijRZD7hDq1cVL
lpEugpNp6jfd62REM4d3cnUpbO2v1JkwSKfCj8hYgK/sCnzBA0ZlvVVuluKdwLDkGBbJXcu9/Ohm
VUVCZrvyy/dmRFTpuCBHo8zMN5I8rqF1lUMEU8BX9W4bR5Q+IQ5gyP57YeAVS50YIXnIVZvKnVYP
h2TSPqitj960rFemQgfvlaS8Z4y88b6wm4FITxRUFeoLX8TwcHpM2X3EG2sy3SkqNBNGDeSOfzH1
QWjvh8yNT1KOH65I8+XoRitVMY15A6AQX7yRbrzcs1ehJJgqcwPSXdByvg0Fv8UWPTXRaIBaBgZn
DtTsepad1xHRkYvSV/FFO8Grz/BBATNyUNXE6qUVI1L68doztVulJctkSyofZuKfKLz8XV90QFga
3CNZpLDGaDQmfGDOOuc0OAAIxgK0lu45DnWVs3XIxKIGCc5w2BDmi2LHU63OlCiBzp9M3mrbvJAv
gzcgSQ9tZrPLiLERhO1Vy+N5arJisuxYX0Y1JvQEKbluYlopfRPDrEqsS0H71PhvZd81806Dh4Ee
d157jLs6c5Qzo7cRG+vFZ2106VteECphKjXuGVT+kPODGYktiI1asjhyRmEuEbnITRnwquycs1RZ
xxVtktV6UFzYGiUxinpb1mDVKn+pM65DKs3HYKY56wQ2yrK02ZGFbT8ThHEQgxgt6tbCReGdeolE
XrgDmHykVYC020075Oho4/EVhWR0KWDSl0xWbnFmP3jSVpRsf0yeAa6OJuPRtnsC3zewIBQngFcv
Kxasj11JJaD9+BBmrAJfBhk8G7RVl8TnM47jQfAChZtUVzqmRMFfpWPgEgNbyR4JAugpOTPpfFXZ
XNIMC3GcddDjvIuXwXRTfCxYzC043BEopmRKL2TlPOMm3PuGsmPupjic0l5RvtrOvIMUukpMdCLx
552u6YDzK3JF+eHaEnyeUL3vFLbvypTxtjBYfCnMJlALBSeRcYto+jnS2+3A6hOwxSPmzJ7ZmIAC
21gUDRsBdwj2ehcyTBrQthAiz4+sxt7IKi1tkjsUf9JI7PHbNdRPUio+M+27Y4wUDzbR9ZAdSBmu
F3rd/03vadcOFX9TQWF2D8KOjE1kQBSQhLiUZNHNXMc6OwG3upO2hEen8OFt4LY1JEgcH6wjOE7e
DBNxsIgNdVWP+XOCzkNYRuutqv0iUYjmCFp97kXTegq92RgyGbdGNqVING4WtGmvtyh3Lf0ngvuM
wAdK+sTOizPzlY51em6QYvbmsRvTrZcM32EhdeJamO+1/rRNTT1yF7LAWkJN5ejFLJQMDklEW6p3
KjkeRc4qn0v6YRB1VppTJhVv/LL2Kvx19Ipl9Zu1zGmDsLSXndixwUXFLVw28kgf7cq/DLqTrRGy
O9yQZFtmi0E4DYcha+82reD35We7UtlCklzqRTClYlucIlS9sLkOjWkBnlebu9/ARgqhfSG3lXuP
FUxjYAWZOJygn/2O7aN4tVhPWLQz6zwgYDo1dFyOM9Ln8n4ZXDIdZaFXr/2Wzp0kOmOeZ+BNR+Su
Q/xHQ8bdufNHtp++wU9T0Y1b5KjhXusWDb523cGV5DRkipUm3jSWkpAkBX656mz2/Bz1pjHerN5/
KqM2aw0OUxkSBChtRNZFgefPGrinBjzUDu+xb5gfrjpeCsXU6Y2b/aAXr4r8j7hv0YyEuHGVi+vJ
YAlsnh8ZW92BPbgrne9A85YF+NlNGaspetB766dbq8HK1IWZy8vDnYBql0/Hr+GGoXdRMpuyFPNW
EONPhXjD2t/FOEA0Hfop3q5cuWU58AJT1D+VmCA7bX3OBruba5SNsWIjM4JqVpD1lWTWKnXrjuEN
9Nkew37qvCJHB3WEHQa57N0bY9y6jBl85qxz4cX3KHPJ2YrKl0A3Phf/o0Vq3MTaXC2y7wEbV9DF
oNNDtjCdq/1KxburXrLSC2pO3aE4MO1VzLkL0CX8FDK+miqPpeeh75bWvNFljHnq5iudO6uchxcD
ByXn5XdwqmAzNGDkWI9PfGYfX1TCaNRiC8IPSYlPduJNKXiA5nuHcAD2ILFl4cFoU4JZPd0jh8XY
5634bBt5TOMHs93fMGjXkdJuSH9bW6hqXPWmVRhm+qZjeWxV+I7lrxX/eYnB4EuyUirwaCfT1MAj
FVQ66Suz7QcSCp4MPovYwOmYFgWvaoxfPAE+q2fkZ7XAtlo8PGAZ1K1UWNYmqgHbe1hiSgDQzKqo
DYdtQPkrJA15pfNpGG596C3UKnHQPCzi4IkgYHSDsW7dUORBlOk0fCesA9hBbtophTiFpjKUUAod
xWCa7H070/8t72gCxoTWvjPnxWBbuGiwxLoozOZZmpwsn8llnKkG/2OjzDJLP4xmi2ZHJeTPTFAZ
lVzkcUyTz7qX1Btydc3hF+wUFonAiAi3oeNERuKbVU2KS6CtqPbBKxkGyfMeu1EDwlYlcHKo5Cjq
JpZ6d3iaZnVNyxXX/kKtu18nhasdHJsREEtro8NsWrnWc2tnjSSFV0kz//93FNO/Zizisx8PT6cr
6JqaisvbwDufITnofXD7IMbZ2qivbvQ+A517tmIq/sacdvRyrooKY+7QiQ3yFx5Yqz2kgIs10mvc
Ep1D7GOjVhT9JnJsNMaQU3+dpYL2LhBSzDS1fIQlpV1U6iSWpuW9EmCCNNw5pSR80FZi0nl0HFBK
Aj3DIfYzyzCVFU18t2lb0eF8ZQPtdvjnWU63rA2AhyHdpCDbaTJgwarJ7a3tVD2UqNxdkgO+EYrs
t2YZYl1vUXXXNrNMDxlG1O0hdGMxKLu7OvIojI0NDnbskKabQEhs3HvF0ALdVcclzedIU9F9+4zn
gxDVUsVRECrI/WAO5zi/ZHD17dZlghovhZvFaNkTNtNRiwgWoIZjP5pEfXo9jpucjCbhZKduCrbx
U/kuOKP4Y6N5kTofpDm8I5qmwmEvCgDg3KnqtxlMCnZh7xM1fMQhs8E+qBBOF5j5If2w4+2UpUH3
+Ta0iHH84GYmyrvi4xCPAhNBnMaWuDKdbyugmkKEgRSpAazZ+7BPGFLMRBrEKxcDptJYuwD6IwMI
1JW163lvQzI5cvR8rYoRdlp5J2V5phrjZyFoRsmsYaZjb91crty+A1qYSG0uoUSjUEdp6qK8Qd+Y
QwJIFGxx0L/vWkEMJ7uIhrvopU2INOLFECjrJCf4zkVVYj7KxMMeH4TLGBIwai/HW7TFsCuFzLdZ
WXEIc1b0Yg+iEr6CHuHHHsJshw+FANh6Y/IQDzETiDoBz0o6lcREYYXrdkx/eoOKOLCxHwz5Nkq7
35zYyplX6aRJJ6ekTG+aXhvzxHiitfpoovLePLITVclEq4G9P4TImhwSpxhWLjsHabXhESBIh3dF
jPWX9GGAv79+NBWD29Sc68IBNh0nEwOaW4CZMny7r9zK3/TaWQ6x9SjRb42x8uPUyKctWaxyHaXF
qHLjl0QOZBEndNl9aAXTVsLfwUbUSrcWjU1MiUSQpQ5UFibJ665C5kVGNd3Cp2XUrbBeM7xqEehH
O4cG22nm3hR9M9vGdXinXQd/GkThLjDMpVPGOtxgbASBwVYkWmIUhJhFehiTjKI6t6aGk6az3AX8
tYEfD+kwRvb0JNNyF7KEUhFkKd0AsUs7h8D6Uu1CLv0pKLHGYTim1ByGfEgj3HPJqwFShdZh2WjW
ZoOQFjRROkxCNYvRjMxdYh3gCveqWEctMjcPcn2d+fpaS0M4Vg2JTz6Y4Ukch5cUY0+zETYCVwWK
SUPX0hURTh2ruY6KOJXI+hSD0AMqN4Zb2U/stsx8q30rg9+uUb8yspa0xsYSAP8kTse75mp34LG0
DHmIpUhD82XVx6oFdWZHGONTHFWihy2oWCPRsfp4kSlVNRGlLKNCb23wnFAqKxuFoGy1hyWcUM/l
VfQlg/Cdbo4/Q9TQYXCPNmqxqUzUMYpGQHKYcPd1E82lWAYaKSdDwNfqULSxgOChZ+SnuP0tbapj
rIznSYgngp7vgWYglkm4iZRTVZKZl+fWNg7kvfZ43ytXZnuSsmeFa7DFdhwEM32vvuUlsts0iag0
PCCRVo6oodJ6/phkTFWJs+ZmfPfIumsU8zJO8a6uHt5wGGId4FqvjNrmSMjxsOmkIjh6I6jsebEo
a0kmSxF83PQsjND0h+do0hpgNUoGrZs501fy8LbFLWl+vqtsfkkrg4mUNe2i865VwxnRVCYhDuq7
E3AFWcYnqUS4nqudGcS7rJdfHDE41hJMGcwO1rgh1wjqvn2/3ReBE8wc0Z75LEKpvHsEgVsYh1mS
QmLEPgnoJpsGh5TwQdzTJQUpygxxCkp9OUyxGln5GNr80ggMJpFqYF3VXn6o0nq5fDNNUi6rqr87
hBkx1+Z0GXhYykL8w/BZzcnA/EZ5ea8b2L1DjsUh0ok2G3WqnNhlsp12zkJpy2De/JZFcTYU9z/G
zmS5cSbL0q/yW6wbWQ7H5CirzIU4kyI1D6ENTFJImGfH+PT9QVVdZZlt1tYbRmiWSMDd773nfOfg
eAbinZLYF2h9dwqtzeIOaFcisFHPkYkxZB7V5tC82LGcj1piEy4GkAxgXaFCiJg29HCnvWzvVDXG
wpoTeZcvntgRSzahDg6K67VhBR++TYPIH8N7w9pPsXxESfFN8IXaTAO8eq8lJ9BGhx2RbXLl0Dgx
QkrcwB+hM1VPHZ79x3n89FTIzE7QGk6X4JCRyWyvo9fEjjE2VflMg5lWtzZH8puJEwN6ktKV6cNb
9iqwF7kHnUMg36orOa2Kzv8dTZqTWAzzNhNqG24skoIRD3KUqIhRsSZgqAMoLDrCpG4k0AXs5LO3
XPtKavNj6JMGOdliFKT1XrvOsxmGd3S1zoQGn/LYZr9mjaHJvNZglEaLbcnp6u+mlyu6z2+tkxMQ
wQpvMvHOGlhdSw2JWhulxztFCM1u+zgUhPVhwImvXNUfpgqZUNsyHjFd1mBOqEsPcQXgAdKkAjsZ
oPhZCSOAPEgSFMFteAuoZrIsuYkMezg22cK+6VezM30YSfHq0CdStnNQCrngjPe1R41O09R8lnH3
kQrv2Y2jFfzAEc0TN6CqgfrEaKrJd+iXp1gCzoAf/S6IzcVbPF4jN1rTU33PkDm0CJ40Fkdpp8TO
1j5HaU4ucxcW60CxDIvKfRiM+cYhRIACGiS1u+x11o6DXA/TJLa3BZqc1iEOoSF2ABT+MdDJm6Tw
R8pqEjA1MJ3yXak2irCwPkfimgdpTspZ/DXK9Mlr3W8VcA9StbcFhv6ifOo6hdWc07fsAc90Gi5E
nflkaSwPpJnAryiWmSjeP6b7kEZNFwOHI3dmleUbv7Ie8cPiSUAXVswwD/BuJZIgp3iwjgmv9HZ0
wUlGWBRVsrAKSVacYsxv2oGnuWhkSHP7HmecZogf/Bk2uwiQtVW+KLfkmi6NZyU3UnyPeffsBvl9
QbK87OUdKOLkYg3EnhgefNdyAomaNvO9FQX0e8Kl+w5/NjrOE1sUYFl/XefBiz3mL0GCkHQKaAEu
oL08TKFkRs1rTaBT5gH/wO3M8mv4Lb4KTphJguRjHpN3gO9W0L3Nc9ag82ceQzLsQiEDVWMR9nzT
c1OSMfKSLK+brwIyXSAjWse8LfSTxXzGKaGC97pExFqR/FPTR9rYTTqt/Yr5SWFz5qkcmO5NVzbL
L/gxTe5LS6gHrq+QyQ9OC2Kum13qgdS25pkJcfrbqWkKesq77csKjYURynVk7vsOcmful+GlblV7
xSlc7ksLvVaa4KYvkCWjn0R4TS5ZvO8JGOOl5PoMrNo6tAUtygmFNexN5pPupABd2ljokb/CQSKR
eOKoahRXIoVRlY2ThbT12CP4pWmJdjnBqkjjlKe2WfcKVHjZS/8qqHTDxCxlR4+3dcl02e99CHaS
mbCV8+WWDaWCNJJRwPSoichFGy/MLQbJMco66FHTnwrBZ1FOH3LJ5hoM0H6z+8C98qefXIGSN5Pr
jDFpTnjgPqmmx1LivuxGFGp+BnOusD06IBUdyH2t+A52WUQbNEJz8zUocXQArpohwxPTA+qdAK0x
CjUdPUhKnkz1Nsj1a+Dm2SazGSAUBgHyMxdoE5W/YRS8lmUPpqqjT8CzUhkRB9guXLx0t4qIAjps
WKPyBpRLI3E/z8wbVjmhvqGj9n5vAaRUAAs7595qM3drewxHDaDvGXvoyszw14nL0FjmtlJE8Lic
MN2meUbETxCNfjRSnAz1vKeF/DvzXHBh+M28sYIHZzISNYs/QTAcLacwOFQyEe/n7tJSIgwppaM2
RnL9PBBQGUwVSBmYQeI1IXP1KjE6DJRaLpPlnmTuO7tzX+qQHphpALYLJpcMYLM+Nv146FxQwPBd
i/X4nYext0LUH3CgMzFtMWI0noxq1ueWTGysouOutYw9jblbY9LtqqGHiO2efEAiy1a2AbTbwnTO
nWhupDfce74FpStAD+xN5taKZ320cqSTJaOtrVpEG0WHW2S26Vs4ScNMT5FkDnLYQ/i1ADCtrIXX
hAmq7UkabfySfEu3FnS4R2PdMD4+mZrWTokqoa6P7URiZjb2S3nL3Zmj+4iTgfODkxNWPUDC8Ima
yuuSLgTULMtkiDJ6l0xYmORtMsDDSDzmBbdpxSEy81SPRTa9a8rAvnP1eOWE5I+6KUppeqGE5Xgo
fgnuIpGUaob5XgEvyfXcTZWnxdpqgnQzZHgWBkAuhiX7WwfH+RTfDpMj944kZdGhyUgvyRV7k5hi
zro+qk3tGHeJWe0VFLQBq/oxmopnU+f9IXPLazcAPGMZDkk9pkVUxSg2BGgQNjIx1gpr451O3neb
Qy1UbvVhRD4YqTp4UkBn6AjwZKcNWbiaSyEeJ5il0oPUHv/pbPAukXA/e08Qfo2usxow0iAxmLwA
YH0XTxsnmfcDhTBhTXJYFRgQYl+goIY3ai1GnwzMLaJvLB8s1WskzQYBeZktX6nI36pkHsF0ok+f
a6Y8+UC07Hs7sk/IVxsRHHFb9NgoENU4v6YO0LrIeR+T63Fim7Si4QaOL+OB8KZrbRiuvsBB1oeA
rXrmmvOrM9UesVD1MwHM7gpV3n1pZ3eDQZaMiMy31q3uyK2iS8ETxpZNP5YZbUDHAfIQsGA/XYbc
wfL0zNVH7Ez3UYt0XdvF/TTaD84097S/YNEMrvnUOdmBAzxz6x5HZY2ymB+bBGcqcwj76EYISMHV
Nd/Vnf/Q9C8GmZauO1+TTCKvaN3BtABw1im6u9qb+33OsDVyiPBsXOwnFcRIaU5HOk0hU3pyg+ku
Uo2SxdO5JImEdMUWQ90ogVDMI5LhatfP8PTklWbaZgU9OyaR22TlduO0KwGkJci3yX3mBQEI02CQ
yIZDy005g2Q0898Rw6Mg+wr95lB0yaVmKW6/U5/92+vodfTMphrjKPtO03jL4Eo15TplWL7j1NZy
TEKxURobkTp3cZy/BXn4whQQ7kfPbNdH6xRsQwr6Xs3My+iSIQ8L+RHuOSBCr/RvfUOyfmKps+TG
RafZcE4di+u5fBorvJAC5nRTPrWDa6NShqPqE01iER0dKGJLGJNrq3zL8O6UnIEcPaBXHM8JzP0c
uZKJ8iikD5MCaC0k/ypwxEl95eTvTXybdT0NOsysGGA6zuzktK5jLD9k6tG3/TS1tSeyPuIGRwY0
dxCh48hcyWVhqhW9SxRAfP+5nNY0W64EKP6lF2hBPm8p6gZK04bKOoztFSZWaxPTKs59H9QAA+Eq
3hfE2sLkpVXudpSVtK2YQTH7homKktAeIEVyLrQ/SIhZ9YwCBQU0Zqd1XZorG61Lnq6cmilRNUef
2qENXPi7cZ67qymjlUdOQ7/iTHM7JNi+UhLLOQHCmowIkUWskBm1Q36TA4DMWDz3u8b32bTdfW28
Vphk297D4hFvK0LJMsB2aUeBXqWXJZHdRyg7CoonlR07fHKsbdcULJrXODyHyA/64l14jw7d0WzJ
TFU5wUQx+xw6aYFjxPwKCwHvWNUvSncWx5fS37pWiV0UnmfQm9TXASoZP0w3S67qEu7n4voVgFsm
A5EuPOCEBibQgJzKPusnXDPFNb1nnNX1tXLeEKDljnJJhUUbGbK0JQSRWC1+eD8lmho377Jk43MA
+oBMcmpfzUr/lgHLYup4N1Jbr2XiQ803qYyAm1RSilVk0VrNqphZt5E9dba1dY1irQv9oAU1jDWB
BbSDRTm/cySoSWyENfm4/rpKSudJEoYmmzb6bZeYRN0OJALDXOO+zZHtjFk/X88OSuHedTtUS7Y+
5mSIgnuBx0PaNyWkzzbcW8Z7mHT9o9UDmmkHapzxhc1GdNOTOyfh3c8DyvDp1HOSCzzjKcvG6CK8
ARsN0v6bUIGz7PPxmilJfZpNaExeERTX5cCsa1J9esv02L9qvVDslNE4xA5A4Zg93MsqebarZrg3
tLLWvTV5h7DvSfIcnUvsVAo1UlUR8MCrQDMmO1YV2h9ulCPun+nN96TipbWGoxd25dPyfsIqBgsx
rhssfuEo/RNMs7hm2t8fPGI+rUSVr3Yb3RutZd+VOsfixmf/vHtOXZekk1pt4r5j+qWrmsIzifa5
g6C8pX3wtKBS2iInH9LqvGMouEMsd05fXbskb6n2LnZjTFvm3eVLNBf3lumpW6Zd9dMAz/Pn3XRs
6PNXuH6K1qtXlozU75++fjIGxX4oMeiOHgf0dkQgjynch6+6nMemwtlQV8Oz6g25rVA3PZQlfPHW
8jRX/iYaI/uPHCuatUqr+9hHZFKMdNh0G4c3ngaoPnRWcyX8obnWM3KfhrC4p3hInZXCifHgaRQH
bmu+Da2dXGi3EVJgT+6XpEenb4XviDuVNv5N0ja3jgSRxk9+aWJg1yJQ+lrj12qygUItbKbXuJo/
Kyeqb+n+9fd1Pt347Li2x3h6DnctXBDIXZN1PRsK1pjZ3WfkX62V4bxWNYLfvMAaN1dNulMWeh0L
9QKFkNGeoMtcxSAo9hOi8geDrEQPHllkVuWhlXrk2oF7VKa62iVu+LAMOPaeHfnnKep+e5ZuTzXW
VnhM4xFIW+SEfERL49Kxkqc0F89TmmniLcfj1GYSVVSMQyg33rJ54C2XPQM2GOqZMLtpfPhyTUcU
Swc84SbNAZW3nH9JVgD4/fOQe0iE5jRXO2rfsyu45EUgh5Ob9PM2nBVofK6g29GWnyGwtvcRyR+Q
QPtiJQQX0kVlSOcF1iXGYzVyt9KPavuNG1QZ14m0r8uqQgbiiq0SBBVmTf17DMgMkCNU9BkG6MRe
FZWAeZt4JAxASPglw7wFhAHP2Bw+XHNnF5wOr+bY286MuDfCdvVu6Hk5R88Hn5bsomnADBXrdzvu
uP1VOp0iFwYyfJRkNUN1E1du1bQHC86btwzbI1pYc1hefBOdOkdtYDgGlICGWfnWtJfEbslRlZ7R
vvIjREJdH3so2dC5DsJEIDPLZsO5/F4PRXgeXbDYKuMInDfTkV3DPXopALbI09NvVH745aoY8ncr
fRBj87vQsnksKkxIrQb466qMlqOQq4Fe9fU0sY+Xg65PFtxIlQczx0JBqSINBGIl2Ar2s0M9Sgqu
yTx5cNbwRt34/L9XEoGdm8JbIrlJl546ApEoXmiOcQpI9e8ODD0CXfrRQD2NJrqfOthPbeeVm4i5
JSNhoVeJMCGXI/Otxtx8kBbCwZDr4VPI4iZzkrUxIZe2HWM4J9BWGMMi1m4nY6SdVSOiocjZ8m2T
Y21vrcp1rynvMeEa0tvUvByHzI4PWg3tq7RgbwhMFg4rBAwhJzurBVDjLtZ22AWFRz0d9prziRPX
e5oqyEwskezcKVH7erSZ1vaiqS5TBD7JBHIG7qNhsvvzgJsCItRcoLx7Y16DsJ/Z9A0WKLbUbIIw
pjMkW8tDq5moGzPKcpQv6mhNAK0J8TuXGZLOuOtPzMyoI6ukIdixF2dbxHddNdj7xOvSM6xPfRXV
Tbn9edM20vR8NdsQoSxukqsZ4OSi06RhoekOFp4kttBoH7EQ1rfKwfZnqgz/GFfrrWebt0R141/y
dHPSy4OoM0hQQu7jOneOSpnBAQlK8gdSAFauJpvuJZqD3dBaf7RwPtMmr0++72qMJL4gZadIOZO0
h4iT7BoYkX4k5H3YyUprhnxQuu3SDc8uSoWr1jXMG19a8KYywlA6P5ku+SjBXKhtOzrqqwgQjaZy
MjaNDwU11AHJVbM1b+UzaqaYJvinpIwcjNY9uTIvL0NHPeuPFmftARcXwA3nWsPGjBuKnc5EJ5eO
Bf0pvyWE2BVP/rBIA10o0iWF9rFx424TRyXmHQM5YmEgBjSA83WNfyqd0H6uyHPqC67AIpigwyT4
NOaA7lYkgVd1A87YskHWFLbirgsWzQhht8LYlm5Oh8lJTLRxpENFZnrSOKFOae1vuyIYlmXtqhCe
y8TaTk+h0acn0Wd835yyRyL3eR4dYnbm3Cz3XE4fGhbMZZR0V902B7GfsvEpuyR83u8Oaam6B78y
q9vAVRSCEef4NDxSBEQnN2PQVO7CqhWXirLsIa8KvpTwKlSL05UaPHnSMhhPyiBJTkP0+nlghECq
Ct1aRTv+OqQXWwHJOELjBHBNypf5Kkcd3OnOPDl20j8s0KMusjoUXlaw18mpY5E9V/RKmA/2xYOq
STMp4uGWBfc0Y548m3YtcdvRySGXK/Nd9zQHBjip5YG/B51KVExr4qUtNqGEUo5FRq5ji+FbWQvr
Ol8edJw8TfiSdp2Igg6+NO/7+Wgy5AC7kuCOKq9YHK6PNNyA9kMDuPw8/Lz/539azm9Tx+n7X97/
86YllhAi2RGw7TcBg9+6Tkh65Gifp5O6tBBocbcm+1Kam7EfeljDrABlQUFD8q7EgiJRUATcPkpV
t7MbYumfg+gyFgZy9Dk1s43KlgSFVkQXE+7g5ed/PAH+yWxb8D8sHglHsFNj+eLIXNihnx6j6muY
R21724BiF/UXQ9Ayc9rl7vmBOy0PjJXnrQrxSMR90Z0z+rF1yLGn6RoIqkXi38xp598UDorpxPdY
I2X9aONi24f9S+Oaw9Fo0uFI31yAfMqc371QnAI7P4DpkXhnLwteXZPneaiEBjcR3aEa4yi8vII/
/9PLmz//ayStHKY1oAr5O6vFDll24UHIagZVzUOWpviGZ/x6MfqL0Elrvo8WNz8PIEPx2Lb2aRLi
YIVBtcc46gD5D/UR0mCVOdZ1szwkddPshGS05TjFt5/Y46F1qgRkjvy2k0qf/uehwuW6V4lJinOj
erEwTpHaQR8g+IRljTKGMXLX+p++aMmxYEPBJvo9xqF89miQsQks80WftFofs2tU4d+IWtUhyfHx
CJm18RTP2C7jCNBxPjQPi8Kmo5AdjaA79ZNwzj8PjFfijT3XUFXmMP+AV+wSltAxxZYQDguCdNmX
1qhKJsxkE90OZBLl7OrvjJqraTEEuSooth6qiSMqGHXN8Paocupf2ZQ3VdNfEswE3NOspumI72ka
Jpo0zg0qY3hsBuoKO4uChwkV50pqugNWxnlcGE623D7qMfULRkGkIELueK/pr96HLiii3G5BEnVs
acA2jJKQkBlX64V+CaFewoF4alivcz+pU5NlPgp4KjUcluDPApfUNS+sXhJhVdw3nHMaCIY5EoQt
Y/ujVvDtRyzhBkXW2iyg/XogvNZEBFEqWso8iIvwS/J67VQ8DikKj55GUzC91ahhVvg64osLIuMU
N+KeL3xJejUd5ARJP2CQgyJlk3k55KeWtlQDqXUTwMzcFO01s1FCuyOaHhXMyjx2ASl6AsdFZN7T
KVmblfcn8Wtqmt63bseU3KYgbTNCN0KHMD6Lbktk+XdJSdRDPjaUVcI60/skA2i5KCD7FExAQ0yk
PS9ZYMpPO6GhNDDDTfox2FtjLc9Fph6S+CH+Cmbb2PiFHrdgmuJnwa+xKWZBOjd5aZtKJz4rh4OO
KTiWzh/hqyU1bzG9FdFjmMrX3imYbmfysVTQpyKiUY/jEhvsyvKoO8xFuRQ3XkzVZhfkiHCqi3ZJ
SsmQzxhwJ0ZqEgnLpm9rgB6KjMjEt5uz8hFkt7ESkLM6iuG8fxQSF71oyEsEIFlgAaMdEtmueQny
TF5qiShvDoJtsixJkqadjyIcUSvGIDxEsJdk8ZZFVoRTzFfr3u3GM1qUkjMpetI52uMOEJshMqrD
CALIiK0lMEFPr5khtoZRmw9h0C90qJJCBUfyBWHhHUjMfF+aHWSYLowfh95DiVHH+yFQtLv7TG8H
04ufLPO3cHv5UDRl8gQG+FRDHb6qNCnXCDqnx2iykaKHw/dsQe1HtSaPTOKQ2Pjg+3nlOeV1Qbfz
u2haWxlsM98v6V3EkfU4U00DbGIsVA1CPuYRKtGiplXtlMzXje+hOtuRbG90ZuCdy5bFhNPZLo5F
cq+GksZlJDJsIlBiULiPxyjuxh0yrIRugB8+ywD2A5DncNsO3s3IeOMe2sXvwDT6TymWopZ63Vna
BXMgX/y2ox3KOXCjjczZ9mhwwMYTk+pXRolrvyfdpR+/CBDt/3Nv/dlCKwM73TDgvc2UW960RdqS
kBAYm5838ymrbvIXEyTgJiQaj5OfSdfSuCVbogDl4ISvBWlDag7wgnburrXz9lApbNx4rwgo4ARC
gQHDUIYquYjlAU3ItDUbSj0sjEB3begcDdPH+yQ3nPvSu1PI3Oh9jzgy7JpJiazl3s9JKIQQiQgF
NSSCsra8E838nA3G8Mi69SVGMCC9E4X7Qljhg2dczYRNc+fbxZdfPXkWvq7B1tYxHQ0Ofsuhc1w4
lP7VbMDvgiht3AZliEpyxD3pReZLXgZMdAt969Wwo8pCGHujRJnSWAI9cI6G09SVueuD6S6ZOu9a
qdcoRLosJ7J/vDYl49QdiVChIKYvSI6PNX3UyfCODtF7mPt868N63ZqeHWyzNkpfWNJPZBk6H2ND
mIjnAKaYmJagY6kRfiENfCldL8dFTUBxOBTTfWi0B6TjxTqmhNw15Aw+Rg1KrnAY2i2OZlbnucVq
NYzUZ/HVuxLAH20YzBdavMxaY48QzijGkWT2Yq9dB2NdTPQrVFB0CNjzFORTox2wF4NsWHmdmF7B
FMWT1VwXSdSCmENwWScJGpYYpi1QXAnARPqfotX2QTVju/EyVW+MEBzJAqw/+zn+nzx+I2ts59vA
ELABUaPDFo/t5IxwllzqUY5rp3wukezBDSHCoW5bCELKGjae0fv70KXqmCf8WqObNtzn0JZs/kMz
zn790w51/okAtKJNFNPq98tbwTVw8NViK2zce1EhV0Cf2e4jI5LnMYe674aRfYNmRK4dx0aoopMn
Sl8DWJxdn42Su102DoFHbRldD37yWeQM9McKHC6dXzBCLQWpp7IHnuDy4tltvfn117/94z/+7XP8
9/CrvKVIxIXQ/uM/ePuT576Jw0j/y5v/uKBv/qp/vua/P+efv+Ifu6/y8p5/tf/PTzo/bB//9ROW
X+S/vyk/+L9+sfW7fv+nNzYFfY/prvtqpvuvtsv0zy/An7B85v/vB//6+vkuj1P19fdfn4QT6OW7
hXFZ/PqvDx3+/P2X9Myf5+g/n6Ll+//XB5e/8O+/Hr6aj/j9//qCr/dW87XW34TwhO+bjumaKE7U
r7+Gr+UjpvqbQjq3fMTzYIvY9q+/ipI0lL//st2/mfhTbF/ZFMcSIsOvv9qy+/mQ/Ju0XMnm6voW
H3bdX//nD/+n1+5/Xsu/ii6/xfyn27//siiSf/1V/eeLvPxpnuRXEEqSIip9mhKms3z88/2eLhqf
b/6vToP/rQI68Z4PUxhllt2hsaMkPzWqxGK2JEp62DsljYh1xbC3gWjp5AUDqm5eSwyFW2OmFMtl
saYJw0yG9LBwAiMhYhRUIOGKq54Z+Vy2oJ5i90WhLIWnEZLSqMybdKCN1MT3XOJy418rrGcI17mz
GZhr0pKQ4qXrmhMdkH0EBlAr8Ihk+yIn1njWs7FqGRYzFqJtkL7REQOBOIe4RNS44lb/Wm4fR/Td
Bmr3PveaYa1MTGxwQkDrMb1yZrET2XgJRtQQjTn9GTqvWdUVVM1RNPesEazCml6VDMhHGEZ1Rd2M
OkrMGze0kVgOVUX6JXDAJJAHRYntkvOLlo5OcEHmtu1aDA2IS6Jr5Illhuihz0+LgC2ZwNZ1gOwp
4wgE7HDcc/1s0tnfxa3hb5zcRMVVfGGqueHM6DGhRwA3u028oVX6BqA138RoswGIwdPrKnjCxWAN
+AVCIrI4aLI2ddthMuJNMNdfaFuMnUnacQxzcyeKo9sOIDaSFx/Uc2xeWmSE/gTDgU9EdpS+BwaT
Fc66b1kNbxYaMAHQTADmGrVJbMvvvA9g7pHcOGpStRiMXbCBmKC7AMi6RGNls/U2GA9oZMk1shEG
ozwnE97FyVj51VWnU0a0PbY/q/yoJ9S9zXWE72PFNotc1Gd+aWPQaTxSaFxNtE7clxuZB++w1Gtd
POhuJmOl5cjmgs9fjcGZRvBOZQvkajpX/Xdgin3WR89db6PVcZKDhZvIhs8EuA0BPkvzpjXoWfId
pggFWBWkhzjoHyY5XNBDkirN14VZspud+XeS9FADTWsRi5uXIf5uY/eatfzNAILBwGOPqWLDpUxf
vhyAaaErofi0ng+g1BAFssYiooQmVrc4aC3nHBhwb3obwPWa+pynr0NA6tXuu1HOz5PtO6uxpUGd
YNjWvnGBNXvtFuFd4aiLZ6pXB0EAcp38Bl8pEyP7IWoaCJkWximPSUtd9N+FiViHTpjCoXz18yfb
eXffCHxAJkF0pr64lvfQmN5By2/EtB9uOt0UmfMUjsF11bc3TKVcd9ohDkAU5EQvbjTcTePR6eBP
O+29Z1afTRjswkLvafqd7SreAsW2h3rDk3eaivoe6cqh66/zgCNtPmPdC4pGrlvhnpvYfAxdl4yx
rl5FANihfMlXIoTvealX8reHzEEm9D3Ja2eD1ManpeJXhP/oUOjKtKcOqc6V6IM33EsD8SBMrU3S
NECu6haYeVcyNK8HVPnWQU8d2HLzYDX5Mu+/0m7zbvTmp2P3vwfNFRtguKXbgxfIva2ganAUgmfM
SN7URxc1MW6hDua8cdcMwN49CBdSpM+oelbNggmOMmZLMkKrVMrxd167HEs5YmWSkCA1ph97om4Y
97X6NU6yF7RokObp0sAXRYxlP8QZc4226zm20G+4Gu4aiu4rpq/RevTloXGYcOdchkADxpfGJg6A
UMCrToTPoBE52MbWx0jjP2vpXukofcQATSpEmfyZIzxoyWeXVwfDtjntpBevnwnucRRBAM2aEyuf
GEX33QzYFUPAHsFEimjdPEntoYcvXuKBGnIchxsU2O1am1TDleuAcPfAJs4c4b0WfnOh9mFLCPcS
JuGV4TmGj9vK+DQI/qjMwVmFOw9IYnrnu5hQuu6P1eC4CXv0aekEFqvMuQoqxEZGPXFUEsYp9BO5
scz+mSbyR+xGzRoUQrwRaF91492NCrUz78x8+dr69WsgrZdpBNvi8OMFE11G6s61Z1S7bvkdFNA2
z+C21ZBtJm3e9UC8nJAKnBXVQjOT3deeWLlgZ9GDvJlJOrEcw/00yWzOALyOuaUY/TeUkJ+gGvJV
vsj7+0HSuJlf+gpXYmRgYbBSBD9tUr9MM0DHsR35S9EqxPKpto23ZqZjfmZ0+ycI3bOdWhuDOTD2
wINXd9g/Cvc9zv2W+En86chfSuV1DGTKc94nG40COi7jJyZA74NN7Jwd2XcxCzN8NwORiWLRYfAG
lMp/idK82o7gyddWsHba8FR56tGZHLqKSfEnjeh40Qojp6Xqrgc4YVc2qJy09uRVOCLqCCxcfh0x
EqQyxehJBnnVE0bTzf5rr63vPAo3LYPSVREITFR5hisJVcwEfsK1nkkuv9FBu6R+IKNwvYIIdeO5
d/WSj9N5myFUAGwYXOtY7uYZYYZ2vGyD8eJ3rek+tK7S6zL8gwberIhDiSSa8m4q7rh7gTm4Bc1/
9jYLiXvm0KxMOwYGJguEzMcnj0gZidAtYoLF8k33P+/RVWRqwMPTHRIu+a1hjrdJwcsiNLbphomY
19dHWvpEZiT1a9ySv5L5Hhnr9YPZZ0/YgvazT24cyknFIfw4Flm16ojmwffDUj9koHoglud4UsmT
r91NVyc5ed/qJMwBmqFFIFlIAqAXJ8tcpxNXJrn06y7bqQp5bLBISuwQTYI/X3N2RwnU0tKwwRCO
5nbqUSZUgwaMSw67dC99btRX6Si/vZZxple9jCXpy6EPfiRjJCW9+8KgOpDxJ65MQB6t2I7JTMiF
zq2NbwQfwqi4gUfTXzucDLyC6F1qk4QNFI1Jij0PCZ+5ybXA/Nvct9R7q3nqkEsm/UmUdMIj33wv
R38DWGAfVRCWdZjSiEyWHTN4NPoASnSjX4wxA+5S4ukvk5HayspApxSYSyMSI60cLn5Cy4EmcUnw
XB6tkk7cJyH9FWG9ch5axCGRuSn67GgSFLOigAOjPTurqGbYrlhy2fHQqJWgj2RJLJ3PPu4vZ03E
q2eDwaAX21d+BvW5DPVnsWi4YLfRrRiRUwafdht8se0fRmVuOloYeOKJyIr7ln4iCliM1ZEb7u1R
xNsmJ2CqqX24LwHOK7NpjFPSLFm7wqIJBVhbEDIeaBYxxcbd9HBooh7j4/QRQeQ3MkRI/DQ9Docq
qHYcCPqDCkzCxsi1s7ySdg8z0nAmPTAJTg3eIFKkKfPSrHlgfo+uHewvLTAvi77TML6Zm+B5DPPP
MHKY+y1UqxFZDheXkWW4853ojbiVsfcsINGgoryywTnsHqoCE8k0On+S2Mf/Xt22eeSurCXbt/Lx
rrETFjTjrkyRZMjXKPhTJNKFgTrYCWAdqByvqcVEsi/cTz8yn6M426GWfuLKh8vjoEFzq+quVtlj
lTvoWWOYqrXZnHWWv4sCOnzpFZSxtDt6RherYmLNiuL+sQ7TWwooLr8ah2jK8HR0Pxsn8jnAU0mz
mx4ZpmzaPJnPUTy8V4LfuRn0xW9ra5+Pulz/b5LOY7lxJIuiX4QIeLMVCTqREo0ot0HIVcL7BJD4
+jnoWc10q6tEUUTmM/eea+Iznpr5OismzTHgt4ekWRC9TvEvjeoTPhBipp1lUomkKx7aXUphaEhY
KlrWf2IXoHTJOuRaiklISwRA3k/LuJJrFzv8iB+NWKxWGTZOdSATpk22HvFqZF5DxIOzTqQ9K7I1
ggcA0Ska7zF1wA76xGHGaIwyZJJw5est/Iwf8oeoX4y92/6qKPPXuqIA6CEpusrIUW95BUASxoHd
UGOnqCHmiArFQNnjVdJHm80CLo61CmqmmhA3YEaQkZu2zA/FR1rnUYhmgwx1jYOjG2ex65hD9xTa
0Dejl4g6flMYHVGqZfLoZF1xYu4FF7usqQkr2B8TqDpF+INrJMsxS8kc22s1JXyaRD3yr8u/yfA4
kyxYXIgctVj/cSbSKIwCv1OceVd6UCzrxVGvZjLcCuu3rKtdMBpkLTC1SoPi6HsQU1x2riAbY3pI
R/4zEofSRjPBrwEEcpvMJlUUHQGC+tZFkxCYTGIolYiI8Kxsr0HuxOal+GetWn7AByfBAw11qWdx
zxsHmiNaES7JKgJAYP3XO90hU4O2tXL1ESWmvcotgGgK8HNZz3poiXFLOIKzM0o4MKldRWEdOiMA
kMYhvmumFKhT3LlBRFCnRndopPpT5TlMc0c0NGV507L4EyUVh17OSoxtwk11xsusoxlyO0UOIwod
y3vXRyvhImtV6MtuO5hGfDCRgyZthmVlrp5EPAJ9u2Y44G9Vb11cO+sOng68WhT1aiSBYt+WKmAI
hB+JUapes4j2pv63C2yQNpDFGpKe2cXozxN37Lpm5gFEDg8L2BNsojl8/i7GW1r5/tHzEEHwkXYP
dj594GlF0aHggxfIubDs0H0YEWHecBoAruIiNnK5a2JBqHuMQc6tjEfmpPDzK907jL79jFviFk3e
Y+xViNtMdYMtkhPyYfFwk32BDK56ZBFTPdgNeOR8ar6kYFDbD9qVMUR68hr617kpHw2Cupo4oNWL
/gWm5x0qNb7Gfo4aFJrGg+7xwRwHQHxw9KqtPRKQVtj8vXFBGl/ucyZrHfkzAiQH/jwchdUBfKeJ
nJtgycWjXnALBg4gjTHBY15yMLkm4EI4+diUHAcHQ3ePg08/rtE0AhwK555GqdhJR2GDHjXwazkH
WT+vQTKb62YR61Q2xDg71s94pa9IujfU+Pa6MZgoJ/7WKCymhFquoTyo/VUsxxOyDDNMffp418oP
LRAaqHATBEBNR6RinfARQ7/kdMmc7qUsDNLpWrde+Ub1T0kb2LsZpCtwTOQVMGqVDrwB3bB2Fdfy
yggGN2xi7ZWIvTpxWlZk1C0qYZ3as8N5kM3j6BPULXMQoaWPKrXxMD0YND/0tPIhEhxJkad+yxmn
XY1U1eqVts4H5rE+NJsV23pSTf162AArey88OkvfMFVYEZ4RqOFOuMyEajmn8ixE6MUpmam8Ls+g
Z3JM6zGjpYbFY5irTQXCaE0bqyGed99bAEbsoNYo9bjS49YCxLYgNHhn9BkhQD6mSNngCY4aetaE
kQH7UCThsNq0nqLTnsrLlBl/bI2zNQBj5ADJhkxDSM7kFgIktuBQAUTsIgtK3W5ovfdiqv/pDY9H
gaUlrIlxsRME00yTNhAhjYVN8JGX5apQDgrHVxfgmjtEBYtGyJO+Uz2l9ZTvqoG9W16T2lNrLKzz
+IuyrCojdLvmYjGro58Ut1adj3dEDdTYudmtBZRfG2Htf0OJHu153iRErLo0MX2r7UpZ3yZpoXMq
wyIlxbhI4zCfXYfkJ5y0I7ymB9RbhIrxi3Br8wCJ/sIe9s+bj55e7ThqbTbTcAecYRAh9J/HQbbt
A0OuoMZTmI8+4wGv3+FWfbUSSPtWDpTfBZ0VZH9xPGq0HSQJtmRSVV3MkCKejQcLH53uH4conVb1
Wx8g/6hEcEdc9YM9eMFDIV9pxLBp4+6zwweNiw4dbAw/jiGMXuGN07AYMJbRkLLlLt8Pa/F04e7l
kTeiNwkVQSeMSlf5t8/aDWmy/otWLrQtjQ8FRTxn2rhtDJ7pVma4naod6XP4BzsaF6N2Ma7wpzwH
Y0qZclbJqvyQgbMdCidbF2UL+n+OPgNsI6NrXv0q/7Tw11rZpZ/tN4p0j4je9ndM27uRqw45RnLv
2OBYixqmmP4S/EeoKYOHzEppYZpbLN3nQk//oTT7HrF1Oct3JjTxx1Txjky+jWWBLDJNAc0nGx+t
3gFkYFIp6S8Qpq4yEWGCa4mLONqxClvVFS4qYHjk62JeD6ru5lvpm94S0/Tff6eK8ru1jXed8x3L
mY+Ei0zLQPrjQyrFbhopYuBJLbsKG80BDVfFHg5vCz5HK62RwNh7xp3QovoAKwYejWRIewIh+ThM
Csi8TTq9NI9I4iVJKnPCMR8JLlZgE2WKabEfA4JV6vVQNa9N0m+ruW/C2bCMdcIHntoQu5iYPxLl
0y0MxHBXb03UIbmz4RwV4yUzs2jl6axl5+aW5uJb793P2rGeR3wENYwMmvmxQ0lfrzS6PVgodbV1
KnMZsKrHovvRS0wH1SBMmJXZT0JroYR/Q5J1w2rnrYaBfpewxXWkM5WbJJ5nE1Sirs/+o5+GfmT+
DF332WTco+yLwAlFdPC5TIgVYLhWqpgyzhEH041ZTctvDPX44cy6D20c5Q8e8g8mLKhwl40+PpyB
dxd4HVZqQaocuhLkCSQQMebf1MvXHU3/jqJ2A4b/pe7rXayXW79BASMnnamwdABrpx1D+Jk8FKYq
TmT/G/k9ONz1wUjeTWniaK2Le9zZ96JvHQxReF/qpHsn3I77osLrCzL7o/XTD099zf34Lp1QshxY
64VTPSRJzPCaCfQYuy+VnuoYAo3DpEG8rcyeeZng6rShDWc4fa2q5SmPl5hNkg664SAYV0QzzhvS
oXOcsHJtTtZ3g1RvZRocwYO5G43ZWlNVTQuhYh0IuYvGhua0N+sHpy0veTm92/iFCV9A+ujrz7UR
9HvP6vHLlergZMFhXrKxnWAEXhdBmyCpdNm/rqzUAq9ArYxRAA68Xj/3bX8yCPODzHfMeicJS673
FX751ZBBJ4a33xPsdvS5szaujH9VkLzKjhc7IBRctdxtSwsfk4mNZwHuyRQa3aMmB2sb5T5jZKCr
8Opagi554PrJPgMxEhuGMMwaGVzUA9sCyA9fWu5eci/uiVm1wnHxafg5oceqlL/pxNCodpcQtTZb
/FX6J6rEu1dJ9A4tkQ4JIRe9STAJwdnUHH7ynLc9FV520sFBIYL327DNyGiPoI+gJSRqZCn1quii
D/z650g+qQn5OLnMbdK9ubq4ThlzFrMhUpn3nCeA4NUGC0o1QnVGEgfDmRqKbmEL8ije2OnaVpq2
8zsNa1iJoQASQ5SA4uMDhTPQn1e5od7cxMAVVpKeHGVas04kLCqHO7jz2FMiFYKLUyLaSOO3nFjZ
PLK/cuIQH2wOLBhk6UdvZF8CIwWxlNq9d9iH1OQAE73ikfsx4+o14jSUU/lRFfpl6jCDuq5jhrLz
QTAgoOPkfGVc0fi2xAnuLNgqmCVZjIPDgzSIuSfdSiJzN4aT3Mra/la5HaDkHupNNciR+Y7GoTQj
s3BbJ1+jl1n2y3+IuuAgdfgszYJe0Y9J2TTJgk0nDWQbdvN110xMQWIC1j06mdIY3IfKIeR8EM2r
3kIZzzre+yhq5kdX+00agV8LjtnYMwUwU9yC/uiuEcmc+6D/XpgHDUutOGd+qOLSY66AtbiWbhEO
unpTmdtu8r57iJ1xDAEAskpBk0p0o7NyjPpgFoW5zpqPJJGnbBztbRQVmIFZk7jMdtbMWfXV4Fa/
kfbVZmdsvQu4prKz/Gik1j33oOehdmahZE/sZxKkA/4MOxLsFiOwYI5+Ibk9NdpMWHX21jdNTgk0
MekOaK0s8goLmCMlU3raS3zlpiY8/J9NaLi4pBxoeJwfxmfBWpBwRo5PBK4rWWcvqRacAXHdx9EF
3KAvOzaQJsxmVvCJQJ1AJ9s4xTZLkGFxrkyKqCAbV70p+xDbKRVhk/5EDsFn0QeegHe9je+WEzAM
a61/hNF8k2Gb81mq1laFqSwWnPi6zz0Tuw6mwCYgqBnWy6SGN5tSl9LBvowNPxR6B46aliVUF/XU
JTRXLnrOVdAxKkl7b1/j7jAdZoR24E6rhrhpo5MX32KTFSkPIPdi0zLrLiziQzlRiHcGDQQkLbA/
0aFMDKJmWoTS7VQeTI2AVolNbGh/yF758CdsNFpNNM6cMo3Fpb/1bRAVlTPuhwoWkOkVpJy6/8w6
0zB4fKqSAr0zmbViWfujfsPa5Ky5pMDfiO5rrgd6i0K+ZE38l834FbLygzhsUE7gs8PaZroy+Ray
hCI6ZvKi5PhRN0W8U63yDhN+xUQInP6xYRzc4Msr0ObH9vCYjkSai+QzA+pE2wI+q3F7beuAmUGl
mxwSj6fQ8LBA4guFYk1xUS25Tp1/MKz+KAvvFgPd4NBudd6tcsQtR1XegMTB3pIBHakV1NpJfbSe
TWQyeh+WmwH3rWk+2tH4ks3xXxAkBo1LR1ld89C1LkscEoq/U5u9Rzfqb9yIY0iYDwSHUj8XdbtD
9W7vZi39WnRym0gWyKmYbJuzwUCn811GdiIFf9Jo21K1T56Kf2RHK1wNfJfBCS6eizTezkBMa6ba
yUZoW7rkmSv9uY6CY10mbCLohJlWmIrxuHkNMtYZE06AtUQ4HHc/LtS6VgbnfHAZ8lQZwAXEHZnY
DuKk6aoE4ey2YZwPp2l2X3H5GnBfuTe7QA9ngUvTw3KKjY5PFlgdJrldFMoM4IPpwkBfRJuG6X9G
ZvbWYOJYhNavaazvXIQDKz/xCbNS8mPx5UFYfoLFhDOu537zGGHnKJXXiuuXjozE1jl+ll7hHrgb
yQKkC5MFuSLMrAZTZ8KuF0D9ymXciZjLaqFkZemjn3egE30gOlDtMFn7Mw9Ck/8Wvv8p1zoQJwoW
guOK2TpaFm+Uk2FfT/Phs2owmDCl6+3qzygw+E6CwTJUPOviee7IJ2loj/SpD71UMkyj6Qol6Bu+
J4v4OdgEnv0Tl9Y+9p0TYWWwGRGeagbVKVaCBy7KrHtPW5tnycvvVskkC7tT+inanJJfdxpCue18
o6cC1p+1Nm0CqKcsCSfKxLBeZl7mpIrQNQh7RQq3T5JAXRsj2MZ9PcN5JJLJ0MtH3bPXRc/j60Oj
b0xsi3Z2qaLSu6R7hYtpU+nO0ZnV1UOtvKVfzeelDTO/HQ78TRoz4xKq5s1TdNKdRt0yumm+kX3/
mwQlT48z+geVuyccIh765IFgxW462gkAswHbwCEeRI/cq0K8Pj8JXQb0gwOwkshhPjlh7z7Ynfj2
S0JqCk/7GIkrjNEYoSkiGzTz0k+XDWDjWiuyo+MQuyJ7mgVymCDWpV7kQk8x9rt9dxRl6R8Xpfvg
jGSk1kirIiJxPH5Z63xEuYrTRYC+K033boDsCjC2XWvNhd2Inbu6FWgV12PNarGdxo0IFui6EPgG
cT4KqGXcvEYdilxjnOLY5SptrXo9pnKXC4VsN3KsXQmHgjaUaayUnvaI8O2SLeFwgcwndnglnlmn
G8MAxOc6nijoR4MUv9I8JSghzxCJHM5OhLqjK++0+TNnwNFysHtVROaBM3e2etDwO+QJY4e16mbf
3JhsttbSKr9yzSYqBG9eZCcgYtw4FNYresR9Dm/s0dNGbEkp3JmR68wHhLzGFo49In3Fm+yuhKQt
wniHRzr3RkDGmCVcfzxywYN/WwQiUkEGQgB9yvrk0zUdhxU3lIuhBRYfwLAvgPlkOoWO4xBbUjj7
Fmvjw+yPKdHzzmONLfVg5S5RJy3BpRZu4djbozdl8VG4I/gZFaxnaTCDcNTWEiV/d26tJtqZbTAj
7lsGYkIgxG6GLZJd2ikbpzgbsxkt6VYmVKi9UdyNALqPQv++Dnpob2aBYzoO+CUYE+IfsyHR22rl
Ow7BdRnr+Bn9CoN6mr0GDWpHU69xLZVnzr13ZFLckD4LQXesGaY1h8ZwbjXxGw/W3PzzTLNYAXbb
jfr41ZeK5Bk8sypADCIq9efwd64jWu21oS2LXk+vd+idXwuwfA+da2DWYeSOXP7ZbpvXjPoXnay3
0+SMgH7yyTbj4wj13CPnnZ+oY/y2KXA0tq0HyrCQqF0h+DJE5TobvNfS58TVIu0OLwaq9cIpHPH+
Zt1xykgqrPwg30f9oesniwokSm+FR3CQC3YsD/58Vaj9EJB7AzDtHbfWT+RqKycB0Frru6GgbYn0
bR4zbO2m8RC5/SWuukNt0jZNhlHu+9HdFp7CeuhDSlXYkVZN0+zJq5jDSePmxNxnElBWXgZsAnhC
gYklVbB45LsPb8kSihe1u+Ic6XPSbRP7FxhUNPa4ajxAle1bD3uCvG2bYQW+fuVyGKCFpJryqlPa
R1+m63NQjBrixVGuyyn5rsnqyPziX+JoNB7NfKs0i0CO6U0W4AgsnqoFnIy2ONbWo579CvZfWjL/
RR0xxJJjG6DWwAbQPldQO0m+Gc/jxPpT9g6j1nz+julT/YpByyy6czOm3EOZ0a61npW18tvlocV6
VcfZysSzwzKUwIn/CKa6PSfHwSp+oqZHDWkMYu22uAEYQUSlQTxhP68sCXhBf0PJRagguXgNGu+W
t2jZVkqBXRWPDMvM+BC1LNF380jka2OxG04IlUrH7JpLi7xWgDHcmE+FzsVjlrC6AuwcjQ2cKUa1
4hvGF6URy/cZfrLaTaZi+arY7Xte/LHETjT0oqxt04G1rVeuM7h6eqSv+zZ4N6oaiyMMooHEag36
cz4r4i2HXafTk5BomTAy8AnFsQigsuP2pakcn6wDbO/mlNoP9WLhc6KrRFQn2mk9ScKXhSvnE/zc
9YTnkiTjJzCCSHjcm1eRat2O79VYcuGZwW/eZjuu6d2MxxAhPKEzkbrJ0vinUyX6Ufo8WCx/RZNc
cggOTQIKwGrp6pNMwsA2+h0H00lPj9ySA4PdCXuzbjPwr5NXJ64pXDNQGZhFwCEhvv5VKfo5FfBf
1MSirYsUNADp8uMD45mG1QmwB2AsUsEZsczmoL0CrK32XtUD5s0qFrWF2vQ0iGlr/Hkol0NlNhe3
9jSqo8ilj5vCdMJ3Py6jXK23VkVkeesIc1dIw3O0XCh+Kih5/+iOgyZqUBWVEE6ERqbdTGSfZ9NW
LKokUkZrACacytZ0s1lUpuLHNdPPWlc4yvMS/FTU7SPBIGqQETDNjC5xkh2ErKS5Olic9DL/g45Z
fNvFTKiS1H+dSu69nHgl7ugLont6Tn8sjySDTgIITN+JM3uEapfQdfDR9WhAuxpoEnRxW/cXdGa9
V5o7AcIpD61Q6Vej5ZeppGF3a+nRrnbVppnINGNix05/Pvf5uSQ64hG0zjdStbWZ+5ARsWusXRX/
JZOzTwyvfVrkZWSfRxmMlIrwMfJDhi/gNW8AN7M9j7T/kHGabjs309fA1O/CxVU810x2upnnN6l9
rL2j+eYMNZyjVL4YGY7HgcN7H/EETlGXPSds6GG/C6A/LYOXGa8MIxHPG5D3B5nJ7JBok0rILwNm
RcOuF2PgVsfrWxZxB1RY63nmYP4VkkDEqEPp7I7kVtTsaferqrWGJ38oz7nrVmvGTepxTpjYaWb2
1XnE88V29JtE1j9pNjC6mXxWO6WAXBlWYiJTyb+RAMhmYMRO8cVAe5OBMGUTqB5EAZ0KKcIofX7S
AHvvyAhb6c2XV7EBSnQf1zTNgjKJy2tmF3LfID+6rIJKEqXlkznY29ZxtowkfkpTD6vMZSXnk4vN
voAxqoBaQ+BRTPR0QMSYMoYvxErLTpctnkS189AVdVgYRLYj1eGNyFkZzxxXYJSfOrCcsxa1xwZf
KHsuEKZIA7DY7cjS8zdF5SNRKounvAYA0rrlyXLGO/BB8iVIx4qFRT1HRTdiPn4w2rvNJfDQFspC
pyOulWg+lPOMGt4G3IHajnrzKOvy2FCDzbW1M2sGwEE9AfEYGXrWqPOO0mmOjeLIjiG8+m6rMYqi
lEs0qB4AmKIWgKbG1bZ2Y8awmWrkakntczx2VtqUQMkONk3ZmETcz7u+XRYFybIRWPSBArygobNd
bxw6iBasV6m11yZD8CIZ7+AixL0Qexcp+l2ueSd71Pdot0K9806dFe25XdRjtxgpGiRLEWKhJIMx
7tY+zbVH+aaQm6RV/DvIXSsveZqdCkaOmo4WaMr8S8avuRFMRuCVy4bdRhTZ9NHiZcq2ihIABQqO
IEK6/AfXt78Qghr73v7BF9giF4WDnypMu/QG4yjvZlqcA3P6XV5k5BYb18vOkDbfLBuznC9eFCpS
Ltx9HWP6FfFL3Af3wfaPrhL7SuduwIaV2/8CJTEwx1c7UffJiF+tPLoXnXObQILZ05tofFLVp3te
useovzFu2E8L19vw8e21TyqzHonsfmT4u9cEWwmPfqJ1AYdmZ325Ukxe6NgZawvcTnRt6w6zCVI2
UjA1AV80AuHnmqHBBE+5rH2JUnTHZ7r/w0DMX13fIy/7BoOK669l36FZ0AIEz1/S0LLGMdWMLa+V
tXNStpnBwJ0ZVwDjOqJTKbNfrEls+5bJcw4MPd5FED5t3B6DifyRAdCezv+91dLLZJNezbW0HAgs
JBtj5VnDps6/0zz65E7552ZcuqMt4UiKZwQiLB28EuEQiSJMsDPBwwqKZAvy+jCRlgsI4FpnOOub
MWzU3gHb4NvdSqKQm4ITVZzbfo/Ooyasd62WTwt4bCD8TLMBJDnzdpr6Vewj8ku6o8lxHC85e4NV
nnyhHenYMizyuS0/0yA/uG38VtXza5DOx2GSDP2mf55nfmOPPXU9nXRi3Sit2/mxtqad0PmTpLRg
FSay2P5zFqWm5oDASJlMT2+jr121Sh342WwQKT27yfLUZf2jqNe5/j4QEAWfG5uj7X5EGTjeuv/K
+ifLHq8IZr4K+r0sRXVcZ9f5Y57Lv7Kqn0nvwnW/ytsxtHhTeARDICYbSE38bxlW2MWUQI6QDtek
Dg5FnVzw821nO9/CTCqF2BCyAsqm7q4Vjpkk2je9PM21d3RxGDtQJ4RJpMAEFlKgnPMaom0uHkUU
eQuUmC06kxkzJjOGot2SjLrOv/QKFrDLk41HZwES12b8pRgGQCdxQ524n6E13ljxn6uoZ5I+3xxo
g9kSFKuGW2qY5w7/LECDp4nNB19/g+335tOEafwap2m4B+ocqOYJbMqbwQO5PIBo1Z6l2YWuCRQp
Gq6mp95wuZO49f+vB4ilogNhbsfJbD6cZ2mLC+z4c6nS65COrx3ewQFPmhnIG93IajQR4PjesTW6
G3q8a1zO9xzLu2Jd0dlPmlqIjOK11OVdy/Q3PQVwKE+60M/kZ+C8WtY07jGfkquKefFqeELH9ZSw
ybKIuxxa7Sat+Bq3ALxy/2M5RnBVscwAt8Srn4gqrhOQNPF1OUkCf1qTwmwv+djvY30WbfY6OsVB
dORgreBm37t/SwxNr1aCR4M6OB+fVHXujIGQ49Dvzk55p4k5jXCzWqZOmUt4taMYObQbfJVHHaJl
n6XniQCHRlOH/0R9afJaCeMcG/Kpkf5Hy8zMr7u9YfNMsYKMz9pzPm88wpx8qa7LMbf8p+y2XtgA
3SFN3xukIfnonHCPXJuuOLO4ubp6cnVRjIlBvNbt+5iMGN85GfvkjQ3yWQ4AA/PkFbvpyW5+cymf
4rg8D546l5b23w/WdfHV0uw7WbRuoT0trydY3s+BOSVVWTneurw8gAx5lWN+HqtbHsVHK/2KVXvo
wVTHXfJqpeKp6Dij+VYOP0HqumFVP80zASWu9eZM8qmPtdvyC1j+/sLqTtqwdS1xRUn0iA7tPlrT
W5Mkx4mLDt7su6XEK8hCloNa+5m45Jg74235RBmDf5q8H1UTfVqpa1/Yz7YSVx+FfUBiU58PV5p/
mg9UR3z4Eh2gHHNqL5ouli+vus/3ku7T8jWSanZN+9XKEu1y8qqS+S2v5svyQ812cqZ9wxQJGHe+
sHJ8SaW8odD9+O/S0b0P0xwpYVkMx69IQ0lQ8T4Arl2dNnQseVay+i7b6eCZETZzcxsTv20wuWb6
p4Ix1LXmM54l2uRfKx02gOqo3OOX5SUUWb6Dk4PB+mN5onivngxpvA3D+JLLbUqMsmlAyG8unTXc
CML59pLyTCV1YzdAiGa6A52By7k6//ex0Yf78ukVzrQvTeQLTHB9okSDur+h6Xmf5+GaavobkpqP
yqF69Ypzk9sfyDWIz3U2fDK5IMjYUNHdrIpzwQO63JOjXeAGHGlRmYil4yXqhxfZJ1dH/MHvP9iW
eLU18Cc69iL+GIvP/67XMhMvUu9hjBYnoyLnNBHbqcm+bSv7bN/8ub1EG9iE97b4p6LhmUL3Zk/a
JY66p2TkuzvyzvLwaRH3sdjqaoU8GwSpP9x0M30nUems2e6xVc8yGO5aO11pd8FH7EmlW8qQ5WX9
92sMUIMCMw4tlGUoa/n+fCGIXv97nZA5tOFFzPpv3IgrAwTqvM/lp3D78p0T+EJ2fODD1Rg5y4R4
Se3s3Yz1t4IPBaxD1N7y3ssIwwhoESQzADm67m575nPLudUsC8YM+MDk648FnlwXckLLn/CosSwX
1Ui50fmyV91tEd+Xy8s0ly4rBEf73deA/gqxHuifXDoqlkfideH3SE5QYcFnm8pNh9YMHCTvFvVt
ty2q+eQF7sbS9FNjy9AJxA5QwjalJvXo2FNHHjNPe0FYsS88zMRBcnRIqw60HOJCQVWZXZabvQ2K
XZB2P7GsVxVspdEVr4aGaEoz7OfIIf+jLk6WtzhZ+uo8lu9javxKLNmIojgW65fJLr+ddnotLO+v
G4fnIn+etACgWrzVXVzT9vCSmpy2gBdqy9/a5MQELC0McYX3TnaPBbDQIwwgf5cLh7mZ9sofDwnK
ykJSLz9E+M+MABSpvvYmRl5y3vmIi9CxbKPePuJc3RMjBpNerRtQyGuFvJJQEc4GeOOBPM55ebbE
Mvpyj15qnETVHxWJ9x6ZF7NDBnZxIGE1PnNJJE8MUHd5JIFvuzCthrBnUN3rjwmkzyiGxD7+1uli
FByuufPGU588N8nGph7u0Kb4rjjaonkkQwEh9Bi2erPVTbWPEcvojCWVS++nXrEIH8eKLAmtf1rk
fzAk2c1HL0bEAtmEmUteCbPctvljh0p56axHQQmD1lPXq0OT6IcJvQVIt1WVTZvlfV4qSmSJeiCO
6NoPFa4Zcwg4DtTBGbInQc3hO99p0F1dmVxlqi6YDZC81tvA4UxjET7UzzlMHx8RIv4wljkzqs6Y
VyJYJaCTWNkuQqLhR/ApMlNOJDncq364WcTR5+Rg1kG3CJqBuVjpReQcN3y77L1QRCglVAatRnjz
pE5DXO5mG4XYs/eRCHIy/fqxYbQ1ucGf3UFuYTbhEoEI2gohD8kRxD4el8JVpIIFtL81Oc4G/S8l
+HRRV/beNg1OpoM0x433PRm3OUtKdBqMEogo4Ek0uyrUllfJv29kAW2GXB3omyZk22G4SACWvTft
2ASvjJ6PFy9G4BPJzDsAZ1RDPkJNtq/0+l7BZEzAFED9726ywSS1xd0nKmGEDa5KK3exMZ8GhrdR
5+8xSU1q1SkA5GQ39QpLUMZkhpiCdWvma3It0iH0E7VuI7W2WdFEQGs9AXt1gmLoRC3Qbgw6w74q
9GcMYod5LMCmxduO1EgDjvMY5/veqEIbihrqPRSmYdaY7BWRHYLnJ/68NfHlWDiVSgAavz49uMMD
NPAjRT0396+FxBWlAJ9TpK6BFfrq6tun5R3g/y318vJbKITN8L9d92omcZq8Y2961QDReIF+CgIy
DcJJDw7J7GyYKhA7DAx1GOMdiR1buv6PMl5atfhSZPZHGl1TpEwDNH5Pmm/Tc+RNZ5T9HxEDc7qs
mvwj6W88/dHh0Qdpemq76QUt2dEXxXlAXVC3S7gwUbn5Pk277fIpyHXtxHmTYhH6GV1GNY6JLsdW
FwTyLKlpeZbNKCmIywGxfL4DSs6sCiBFcjyjwSTHNhSTt29J7hNE8YxRu235FMbt1QfWRnhucRIG
N99oPutd8uQRhpU20w+WfBbL6oD/nynXyrbIUAwKOnRn3WJtMWhXgyHb4fDAc/vcROONhcnZyDSO
QP3k1CMiVSI9gO7BB1xbOHaW0rQRDDjmDW7j0+g4m+XL3Ohr0O57T3KtYX8hfYF1htgoHBiKcKu+
o1Hgn5PC2EYtv8Zy3Ay9HRKnW9vaiY7kIT2OUVgowZQDrpI7b9FRh209bSJwC9xAoUVqGz6pxSWE
ezjMQbZoBcQO/vXMm6150ZZH84ld+sBhsEjOXfW9aCoUQkZ8wdvlIpyS7KKGApKpfZwqZzMF8aPG
vC++MBE4KPtZEAtaVUj4OyK5bW8HYfoZtMOz6YMkioJtSpYdG1xLbByxwUEX9gystO46Rs+zoht0
6q3S5q07Nx+1JS41117Swh53jgg8maARWSR8AFZi2/Kl7n/snVl2G8nyn7fCDZRc8/DyP6cxgwA4
gYPIlzogCdU8z/XkbXh7Xom/osRuglK31E3Yt+3jh6u+FKlkISszMjLiN6QbmVnV0TnGH4NrKJzL
Op/AnJrUAEMVP58gkz638V9RIn2t0xhvIpXqFiYBQrA0RRCsrbv2mQKrgTONdDrO69D2blOfF0eC
5wGRH25z3FgmqENtaenfeX1wWg2mOI/DojIz6zQDEC3jDNFG6EoitzDYHCCU6YfLRqQ518pTMU4X
UqvMXm6HarnFZ3kShMrnLBVXpefOBenetl18keJpqlHHQ5yQpRJzScQ1lBC/izRhU1R0gPJwE+rx
IluKgXKhyTCQVW2hCESYqp7xD6NFU0JaI+wYGJKDZloakTWPMnM5TFP5xT8LhamAeA6NNguu4cuU
87sKFV1hmnLUFicV/qBUfoeH7LAVCH1rTsVhxFp5qPg7JUBbDUolBWoMhGQoUSQB/Nf37KncoKSY
3CPIO9MTc4njwKWsYm8hooLi1peeUK0zOIdUyNCQ1ukgqDNPVTnjboQeJAYaMlieL0DJYGoFJa8S
KSWksyEw11W9cL0Fd0jmJFu9xGqRl26J84jqXtxqM0rz08oFQ4vOMbPR+RWQzRidQ3etpazg2sPO
U1+WTrMYZBtDr5qptbgKS+MsiMPTQK5vUtpwGO8uDRlFOa7KkPQ5rnECtlUQw1gGSoBtpAK6AJJE
sXYW0hoHq7guvHrmFv1ziSC21URUZLy7YSUHhTdwbM77NNw0qXCpW+Ra2Or5IFdQT1yjDrXQYzSw
DX0BYmwkOelKRrGxoVVVF/NYwsvOfTS416E8EIr2xDdXcRrPwE/PqSRNhhedGUA3vGiBRTS2Fj05
SRBeO6lEU1E9F9EGAwB1auTmPE3qs9gIT9EaWOSdOLdRo3ZsjNo1zugsPwfafW6HG7QmLzwvXvpe
dBo57TYNuPSkyA941jJXwyV42XWEOquv8JsA2fTwOkOgFSKvoQWTKvfmootpmZJym/267JJlh2HK
uAhBbamZ+hzKvjIHYZT4KRYe1Mli7SL34xosv32jyLhVmalSzFY2Wk1TpU9pEEfcBGww9f9fOeSn
yiHGXymH0JrNq+Lk5uzkbF+V+S48eUji/aGSCAN8VRJRlE8WYiGSScPMUiRdRZTkq5KIIn/SLMWQ
LNWUVQQ9DO13JRFF+ySL8NEsFD5EQKTaH0oiisp4qmIO2sEDh0ZR/46SCLojJwc6ImgA6Sr+lrom
ypJs6jzDWx0RT681uZYalOhF4JaVitVEBQAb6iYQ7pxim4RFa5v5OLy0p7nVLkxuFyjTIdnrx3dO
15+i5EzYc2qYtRm+rVG9sO0zOmk5+A3Dcz5bNN9K3CAkX1qJNjBZowVt2fowakBKadgNlPWyhj5P
HQs/eY5yCzGN3mwvKhU6cceKr7zPqUe5EOlET8JhsECoAiILDGLAVS5yJ02OuLvdz+usvFXzliNJ
nbrmTIB6xVFYKE+IRY7yTsZuFJFKw4nu1Ea6yrHMYNuvCgGie+SRtNRXb9bFxVc9lgOhFmWYv7c6
Le/n951OS5GGhoK2SD9OpOIS4XFkRxC0Ai2JL4NTOKcAxLaFr85SWfgSRslOL+oVakEwn9FKayxx
2frWldeQrsPMPkUWckGH/Ebx0DNyc9QOxFrfqEbcIxAgXMs0K8wouU/9cI2o6hcDUA02TUD0RKY2
7A3wDSHea31Kx1JZNim417AwwWtImxDi2CCJQkmkv9Z9h2KFki+pSXNqyOvYTY0NALQnk2IUfMxI
QYsDFi/CqRekm080Y251GTdNP9y2nt8uZMCvrotWd4MMWt1q170QrxXJXCe9MpVLqIgg78v+rs+0
swh9CXRByJQHUru/LrJozbmx6tR+20rOmRxC/oDeEiGUi+XtOCw8wDdxcdOlztIpiPfAPFW4VCS1
S0WEUENHp6IXhH0u6HBULNBHBU3sizjTBOk0dB8Uda8gC0IzB7gO0HMaMecW1z+j9yexWrAE60tT
N6+bgWBdBzg3YA9x1Zi46Ej2xaDIpSmImvfZHapv645SUGOKW8UBd97Yg0Go6MWrtDcepUzY4GPi
TSXVXQfxNtXLlW3EeJRBJB7FOAkCJF+1CnBlB7g/LImxrmjLtPYBluTtyAAoJzUNXgDiBur1Bk3Y
WSPgQp3glRdnIx/nSsQX0jkSdAtTQsnEIdcOuGAkNsxhi7CERQfUjsCZ4XdHx1IeqN03OKSEox5i
tJjyFtEGUqGLIyUWQYLpqOJUhkd1Cd5BgKfYqShIs8zqr3KKSTiHmp+zxp3pqChOGrJQQbWeBNfG
Q6tsnlq/XjZIY5uuS1hAQnnsKTD6e/cW86tJpYLDkPQzpHImePLdRqqvjwxc77KYdpHVpM8uCmAD
TfIa7xsUccyH2myvsrR8KAVYRsTDwcDduYPd95CX0jTJjBm6yRelBu0WazRkJWdISVAZ8iRCiyeE
k1TTl7rNlYKlAoPJqWgZdqdCBIZALXw0BM2lp8Ubv3U3vqrvHUndGGp6ldTxFJgLGvsXtW9fdIr2
xXIHHQCjvXQL5a5Qnb3XxEv6yo8w7LnoZisMjbkVe8KW5fZQRt5THKeXbW1Pylb8bAmghzNp33Gd
8FF5x8YjH6FZlNNS8gi+Tspb1KwtbjdfsOqIV6qX+sQ5YyaXuI0PMoOGOZHUdF1xd4ayMDSjaJSZ
jrqzI2XuKVBAwYE4sbjU/PbMy7uNlJvXlaqb8A2ROUZbDnniYou36aR0sBVqnzUZjQQVx/jGIRkd
vBiwXwlyQGlBhIM1ZG+x6e8wMKDqDkLGGQ/jmHZ12hTlVnLDHW/0XE3VKbRYq1E/g+KH/oAoutid
BQ0dKNkY662zidPoVGjFWROKsxRCYRZTmGA7NR1crUCfV3l2g2b/eSKI66D3NjmlUjw9UIrXC1/C
B5m+YiHUqOlG/W0iZbu2M/KVmWToCNM70tDg8VG3QGX0C3RuYeqZ6VmhhuVUVjjU5L5Rpz8J7SpC
X+9CuyHKnMUS4FVV13Xx8OgsswrHQs2Qxpry7FTKveqWYyd3rlWpPE+SnVOJc1d8FHlLoKTPUWYZ
ZzaVK/sKvBr2FIhJul8sZCKhfKASmKkW1FpZH6cZbiFIX8+TCPMHsUFxqKEMIjX0d2KUBIFn2u6l
RNNP6yBk4Om8JhRPhSTnQjWY7lZcOT2kUGpcZ4JxajabmK8jzdbGuiwssZUHie3az4PHlxs76Gah
+j/k6JDKlnUgzwPr2YuSeW+oCz0RVkKA4pEeAGGEBGIjYNKCS48p17VwE0e9Up31lXWaIGzFFX8w
Aj+XuOIrNhdPiFI+nLSiFG+13MEP1eWyAQ8eUv4MANqFaVhfHLBlblPdtUZ/puNmZPn0WOh2jYBw
TMqqXNToPLiUHXtIJJGjjw2QixYhsXUzIMsFoA2qUgUQP7cX5ghMbWDLwhCu0NFU0bOuzE0Mqh0i
H4UyNTvHPPDCcqI1tept14E0yc17VRY3QlwstVLYd4L/YDX6g0dhoMvtmxSkBLAT1IBoHkzQpbwA
O4kbTTEre3kadojiGEUxL6XwyQrxU5LjDkhk0TwphT8DTscSN1eFW54VpogoTertYglecyie2RDF
0nVH5qOH8B8yfcEc3LooINpVciEDBAkSb9WGkBwsSRfm6OSfmT6mKxr1BE0aJTnpD6Zu+LhBHlUI
HvLKD5VT7vMDvxXovIiu48Jt5As7gHgbq3eQS0+pqGwSqNOZjb09IPUlKjhTFTQawpwjVE4wvwJ3
6lxFYvalzuRn/LMvshLCXOPexHB39TIRuDtSJ/Kk87Sz54SMNVT7yyBWth4f2Oz0C1RR61FqntlC
don9J+T8Sju17JIGVj+rBGSA5EaBbI7JECgLhOU1iDuQhCBHzAxbwruHez5Y2+60stNl6ZmPcRkx
nfKm7qUrGbTsqDStbJwFApIsbv2EBynLJHeCCcIcD3qi3nN7Y53r9AekalLY8VUjDIhfVMIGj+kr
zwnvLY7GiaxowTIXtfMuhvmvyPjAFFz32jkz/1A22rkNCUgOkN/KpameyAADjTMnwKDG1K80PR1l
uTxDdn0Gg58J63auHM4yyBh5Sdx1zaVIWWuG8eupGmGtEAvnjh9eqK40AyY969V4KiZKOK0NExpv
4t2GmchkI3oOTTWnsoZyBLx1BRv2+MkwParVzzWir3PgGDeFql9iG38hSyhuNZZ1b0JVzmN7YzVU
2RsdMBCSmRp2RJ3ezOlDavKd65/GykOKJVmg35AykdokVMopv8veRgzPpXaDogpA25aEDR2rUh7Q
1uKNGAsPkl6f+1E7x5iE9i7FXxgEF6lOj7fEehsOEBCiUhogXzea5dMoCRF+LeZ618wLOrmxApW7
UspJJPXzNLuBPLmSvXYUld5ZIqQzSyuugszG+92+jEsezcvdUyMBMVYoqxD+fZKeJmI5Kd2tpTXn
ppHOBO7jOAPe/XV0l5X3wV03QOeaGM+JFpQNkwvY23uRIfkRy6btxy3kqbSE+I64Xxagb47LPMdV
7T4IqYDsnXqF/9Fdp7abzqkHVpxxYxRUBpukWliJQH0KU+yeqvxQLeu0eaEhvqf0Mh5JyuLlob9J
aX67brwT9Xz35Z9ofA5D/MvUOSVkwxDVRMP0T/Q5Z/dX5yeb3dP+OYkPdTq//dM/lDrR8lYsRVVk
XeI6/Xq/lsVPqq7qhmVIIMYM5M1+v1+r8icFRDr3cq7SEM8UvvWq1Cl+MlGdtUxOdV3kfq79nfs1
V2iGOkgTJJMUQRd1URnu/6BzD1cSuZZSQ1hBJMZqp7Xu0FlpcBFhJ8ujoRGTIyUMYrLxL0TVXGlp
ftMJmHxBOCUvh5xEX0FLIDkL5aBakFTnRM8HTT5D9fxGQ3CsNmj4NoKAm5N9BtJmZqC/2LXtxCOG
jAJJ/2z22Rq/1pKGDi01nB47l96CDS3BLmaBS9Gtt5B6oX2SBIiF18GsEfV+WhlE5tBCZVNMymUt
uBi1FdeNj/GqaEsJ0jxc/B05bdB2j27LFtCHJpagAn2EkaKgvLEhpSmdP0AEAzQkgWCnimaMQFoR
UFrrGsMY8LnIBWTpRtTkL6llXKau357iieUlqNSAVAP3iwscWlPofmRcD4c01O3AZ2OXDal+IJBH
KkI7xj2Ozbh/9qjQo2cCE3uLwCZYtNa+9xoT3lrSDJISPSflqEkBbzUufnP9Eww66PE6MY/kV0eK
MWvDEsUO7otCRp1YBolnlGMpL845aiY5Qg0xWqQjJzcvFETawa+ZKwOTnKDsN0gZXviIQU49L0Vk
x6PIPHR6/RikhqJUD7pR78SGvordYPCCt3wTwIGU2nBtqxkoDLqmdXAeEmdL61ZDKN0N+cPz7vI0
f8w8Zy26DeLs8VUkYJ0F6Hg7lDC0foOujQPgzzmvi2otiMJadkmW/PCLmmqrRsFcQTIcCrpAJBTR
utYy2Rr1+pNm17eeAdxKG1Q7hXYlSijvWSIYrWjgu/E2RbW4iABcuap6K8TxZVOGl2WDQ4TWgZmE
7IHJAUqKkBYk+lMjK4dHWuZJMUKz4AbG9VY3qIbScx+VXMra5sJzeUV2Kq4rVN1HaVtuAX2NhWDo
5lZIZpQQm9wIa4TG3CJ3tIAbEWAn7GNBwQUTsaUG4lZEAWkVidxGZbHexok33PceYiUgfy5OKc5i
MYYFCxj1rdSDU+DGByA9gm/ppJAS6uZOaaQ7KGATgLmbRtHndgGfFS5m5UkoFsZrdLwWRn1fOMhQ
BLqzw4522Q+0DF8mF4mlm8hwpoLf6iRZ9TW6hCDSxYY2BHmCA8cqxwobsTUMMnvQR3F8XrhWNtIz
9UloSabKOgYPh0gqfuVYy6UXCfTj0GluXr5LHoqkIt0bubDCsdJYKP8oyrxquUQ1cJ+rWHwGFTFy
TXvlenAwVWRhU+hWqRw+Yqd3L5r1F1PtHrlrfwYZTZEjIKFujHyJqH+sg8ZVg+iCol0BOaM91wbN
mFPfsBE8wNkqL2eGxhUTAUB3pFZQLJWA3SbW1azTwrvO6qboyK6xM5zKWnOpGsVGU9yZJLortxFP
UzXaaYPizG3S42HvygHeoeqmdxw63+ZSpSbQFs1EsiVEU6tmpLQ4HauIUcU1GkyIn8Prdqj3JY46
hlM6wWj6Dg89ZHL45SYGtRRBFlE/7O60FKekmKNQRa0mDwW4605xLreDGqBlISrjTEw/WsKXnVtg
MCD6wl2sEJPPSDW4UTQ3GK7l0IrhEdhCe9HX+ZVvuIjsi/B3wvIUA2oA8JV4S0+tXgh8OtxsBDhY
Z0VFY6n3w2oQF6V/mt6YkD5tL/wit6iAIMDZjYqinUa6jJkqwFQ3yGDOohFm9Oqpr/tf1AybqkDK
wGKDdikjKNEIT1GikoRxbrRsmG5Pc4qmkZJfUbqSs7OoRvwHh4ZuliT+eSzjCC3XuEh0cTvVixh5
51ScBz1GcADQ7uI0fejhcCDHXBSTvtEw6oPW1Do2DfZ7+KI8ZnaPqvEe8oE1yrfI/8U8NMj1AikC
tUDuBjMvGDpnsQnIn2C1qp1BkK/19xB/IJWm6cjjDAARzAaTPPHWp8wLHw0oChzvceNbl11Gpwq6
jjxt9QXEaqzBCxNWWiI+duqDzdV+1IidPy4FH15dLcBwghNWlxg5MrsjiPclBl4jnYoDOPH2DO0s
In8s7m014EISbinNPXemt5S7gRjXAJznxEPrhM8iYSA0NuXiNup1aaaBlIEAcRPyxwBMwLjIoybY
e1dWWqDKIbbz2Mr5X3Oq6m6NADbr3U6mnR3l47ri4sAruzY1HKIIC/cSVxtOgHFqeWgqGZ/9CKWH
JCq5WaEXjKQlzCEl3UJIpc8qiaeFJp1z+AEssACpW8pjUWHqpbeANZF+vsF4WxiptX0WZ8FaMVkx
ha5NoVKtcxucRynuBCd7qtxTeqd7IzuHQPO55zJb9bgbY+w5UtXsQdJK3ooW3RlVc63JwarQ70ut
v83T6F6yKA3WIXL9yBSPM+QPAyG9Tu3wWYYRMLjeweNApn4Utd6sl/P1IKmaSdFayFE4ckoO0KZO
l0h53RggfYn1zIhXtDCYq0VdgMxOjOJZbzNI+Yk40RTczWpiJmWHsQYWDEjJAA/Q47MaDuGolziw
DQsUM3bFKMOZO5qDN76K4JaclNe6iluLBCemVdWz1CkCZBdNpEBCdVN1lCkzaCPo6cPBxXM57CPg
slGpL+nVPaNzMIKekHjhSoMcEGmUFbJCkVF6hM8u4n8w1kSw7HkCTEzKyynR7hxVXDhrXJCZvvah
1MUV5D3Uia6RcOFtCS64e2VTc3vrrUsHhuJIglE/qur21orkfUzFiopWdOW49YZwN28BeRbiwi+0
WyWRrmnDnDboWggOSqnaODXca5r/How7aW4JxSVyyzf+XWLaON2laFk0OlYfZRjQKTdOzRZl6pKe
EFsQRQ/RL88VGUf0FnkMA2IiJQFu0m5rjVmp1DmTOxUUzNwIEL+SKQPT/lg1eBoWtrrMonxpcf0y
pUHs7fNLUhaNs7pwEbjr4a7H4ixJo1noG+skzJ8jBZCxmGImr7ozO26fCmwKMjH9DLjx2QQTS4MU
AuaXstAyKv0u+OM0Py977v+K52mjXNsoUWGh94NhvR5+8X3euDO0l9B/H9NaAvpm1zY8PkmD/Zut
DSCBWRWQQ0IqB4RRE2VhTJHlfc5xzksqgbJHPLQ2ci8nNnCWOVuvci4aUduEKfSNMq5galP/GiTh
YlOlQu1TlHK+cPKNfCAu415OH21Lum669HxIE/HwWTYY07YYao9aDWheiciUDr1hRJB+9BMOcu4K
oyCiqMDnm3ZheyO6DuI9kDlHORZOFJekae/qz6UX3dUqVO6Sg5lWzh4IJOHLd6axaz7ICjVQ4BbJ
lZCT4qaDvjgNAVQMKu2qr9UlyPV4bIbQ/2x03g0OdimmNIf8O7jeRTEIwgsow7eDRLyrIxYPGRS6
IfrxSYOQfNrHaOGR+yK/L3tjGb0UxD/se8GHuOrlIKpqF1UwtUjOZeVZMqgt+oNwfUjTzQA26sv1
og31clqRzRloYgMPUQwQFxTe6xi1RodS5SxdNFgMIeWvrYIwkkaZCj5RRJSqGwT1c+T3DegJkwzX
yokQgiB3muAa3riJ67Y8qQdp/tQhslttejUQrmCqGbjoouQvtIj0SGj762j8x4PYf4Lqv0XKPYnp
Z4GjixY6mchUxyPAce29gWeAPJgHKCnqJZZ0H/WstKDJaFxVHKRkKOPA8hdt6ljjPlK3euqFaKFh
UJAMVgV+ushlrAvwYJjba2MwNFDkS9FNahyO+/MaOPDCxItxjE3EXe0Qy/OCzIv2J9pwPerBMIIR
202edYOmXIXBU67gfCvjAzvrUamEbRXOEWKrFlJwKnsClvcKcVjrhNNa8SlhJuLKGdLTKkdGRek3
UDdJgGjmq0NXXxj6+3NRwZBFHbr+JF43xYADSLQLLFFHCCZksHDnbW7KcxQvn4sqVkb9gCUASQpu
rlvD6LkM2NhdiJCfSTPM0NxmXhXavab0RKScPVsimJOqGfI1lSuiIiDfyD0ngVA1p1F01cGzD0oD
yHyARrtaqZ97BI2ASVx6cM+o0sgA8DBwDvOHEkGHCcuKpKPYoqq/7eig9SqtBTXjvUBYB1NFQOWw
BO6kwDK3Eixbhaqa9jltTvrhJcRXnhc/SoSZJAtHogB37AxfMQS7uxYjamxxcx9ymFVyIFg1WkYe
bCJBXysVcjhVJAHiFSG+EjUD2jlNGN/aVThrjWqlUflk2+TTEGeNqRdmy6AhctcC3YNUEWitYoYR
5LxKFe1rFrUbwkRR4EeZlT61ahGJDkob8w4NGSCv+z6rQ1AlXo82hk1uWTcesCMswRukQmxj4zY+
vHutTZd2bU2tQdMxE41+KZY5jqRSvVSS2jqHz4n9p++vSteaq1Hizr1AKqeeqk89FhoI3mba9oPq
epkjwBd7N7H+OUVfZtJ30bkbq85U9RTnPOfSFAtpt4IEpeo1BmJ6OY9ibinp4MYQRLU0SU0Em3wu
v8XAcsu6C9+Q6nUxafPghk5CjvYGivUo3/hzk6Ir4Fd87V7+6H0ZKUEJc2e7BGNpDypDZedyJlc0
1aLmswKgGYUFDMnT+C5zfMROfYl7kNCMx03J0RZZfjKrpLYfhZG8UUOMKqJkU8vsqNQ4K+1wCcAx
xOxhLStleFsozSOvNkcBoU1nIAQxDumyjVniPIdUmT8TbX3m1NqioX3NTcvqQUN23aVTOTkKKRT+
4STnmp8929mlrMfpjdxkZ77XWWuj1PaI+/RIxXgQ2m4Cx7/2RA7oXLGVcZ1KYMqFfZYV134+JD4B
JCypyppJ5bHpGoXrlCgiEgHWtiorJOhI6So5RtLNuSt0h9Iz6oAQ/6qrtvOwwdBu/FD6rOjJVSmC
67QQ+q0z57LIomcl9mAPGlcRJKISm4nWL/AIterLSK1msoIJGo5ZW82RbxJCL6WwRSByp1US7n2Z
N9fADswdE62rEm6tDFDKMbtLis/RxDAibcqOmhSKRZJYp+HYrSEFufq9mXbFVIiEdtqpyI9ntNSx
ihPHOCgvYpM0Ka+QK8OtDT+2RKF/qFEVbuls+EjPi638uXWJ346SxeR4/s4MGuWUNkSHKpopKl8E
LaH/giAs11jDJQ+nAcX1MnPCcKDRxWjSYEpp5GeK2G0MWTv3uAhmsnLKygMaTiDUknvVoDkthF0+
a0znMcA6MssRA5CtJ2xIHmQD5k2nPuF6dy/V6J6qcfXFEZZw1G5o3HKfUXYoYSLvNQ+KnrMmiJqx
3JB9pEM0tPR4WXTNHiPqYsHlBNrAeVIT+U3kziMBuJ6fXAOTWyt9/FxzxbGsthhbeUtGKnr3Tg/p
xcLA3XclrqtxP40pDJANILoOVDqukwTNiITMX0H0VPJ1bpk21epzLUZNJ3FIRpvAmA04a4F+MG0L
4BKLIg9gfNs+RR6XAtIgDiKV2zYUt4hp+6MMmhIdWGOFg0M/MTIcKySkG+zSitFn6IoJXbgM/I1x
o+EsMZMb5A7NZ7eeqiAalYmbUobpcCxDSoU0yVBdFIpcT55FaJ4kHqVJPTHUpU031fZDRFNFdQ05
BBAt8z9Oy+65DgR8OKMYGeQabphjXXu9eNfCwyxiXUEIIARuoWc7R8+/9LJxgZzcTLJ7MD0BMbug
oz12K5uSlw3uMMITb1IaHSwNblIdUmJw2UwsLQWtnPJXpWs8JQmhjPueTSEThQdKTl6TXuVkf40m
gVuH023H9bVeGQ9S0VejJEFc2lYq0j9RXQb5Niiy9CqAwI56aD/pS6U9DSziT6fl2hwBZ9RidAr0
VoqqR35bqyCClT6cBaY+V5sEZSJPQ86sjS5DswN/UMtPdoe6Plok157bPtQo98ykUhl0Z+182hrt
59Dxq6/N5iNU9t8W9v/rR8ZcP/2Bf2FvwCD70odC+Z93B66Sp2AXhm9Bd7//q6+NAUFSPiFjpyqW
LJpYcg2V/G/Iu+FbhsYNyeIHdE02Ffn31oBmfKJpIOqmZtAfALQHku9ba4BvqSiWv3YTJPlvtQb4
6beNAU1VLdFUNdGw6D/IJlzgw8aA2USJkbQ4REgGZRwLr9tqZheJuUIjxISTTJ5nWsLECmWT+krS
1avakpx5gVXExE9iZ+43JSeqIcRnUpAlZy//L6tEvK57CYMHtORhcUYuXtiGe04SSE9crDeK1Ljn
ZfQV6fa3VuidF3jp/tnbvTeH+9+5Br894Q/t4742x76Zy72YqV0n0/cGdL/0Q2+7VN8P9Gt+dMP6
O1jQLwO9WOH91QDhDse86hnHOtX6xBqXaIXIQ2tKFWlahrzob9+WtE+KImkigFHQ0Ro9r7ftw2GC
vn/y7z34/tnP/NUH2L/M+GBbZwGh+dAMaNInadh/hmhR7DHZmm8/P/0+UdSB06qGxH//bZ8e0eCP
fnyZj2+JCuVBVRVV2Xo3AdYnAqchSpqmKKoKOulfNwXftXz/9h5QPkFdAndlqjoTiivF4RpghnRW
iIJCn2YBrP3XrQJZ4qV9aBOo4ifFNHRLA31BSHmzAwQmRyNEAAw3ZZRJiA/8pjcR8p9t7l8JEr8W
ACTr6yNxILyNyn8jBirWJzr6nJyUZFX1u/cvGJ8s3dQhR9LdNzUTJ+hfn4NfmKjfDws8bsLnl7PE
23Mb2w8GpJTrv3mu8uH+7AdeT5Lvv/9tCr9al4qm/Dvu4OVHB8rC19/+NZ4OX//XU1L94X368qLf
fPP1xb/9598+4ve//IeP9fqXC2+PVMCT27184O7bg361UR3tQ2Tg3uZhMlH+j8f4zqD197X/V6OO
kwK71ivv6cCgVTvCyNPwZLsL691zkr8+5ldH1devfsgN+aWHnle7ch/twoNnHiLQR2djkcTPVb4r
XkcaHpgT7vXLf/7EZ0xwDhL14Ikllt6HH/liF++iw2Gtnw77o9X5e/z6fs0exqW///1vH/Jlwyma
KX14wxHW/njVh5vzq6Pym+/+n9mdY17D88FrUI6wHuf5fh+Hu/j5dZ0MUziE9j8+3z/b9pt96z0l
r+O8LPOBsfTRYbc7Ly5PLohi+f6Exz7ZeFm15+B8HfplCRxjQ93EXrl/PtmWRIKD7cph9frL/vl2
HTMRA93st2ifvwuNMnDFv9pfPMwvxbAxIK7Hx/3uYGqoEHKQmgDc//RNfB3/P7eBVRK+j2/gt88/
vCYO3Ld/NR1uMq/n/evheBB3Xv/yr8620c7NWZCvk/myyskJ/3Rqf/XNvbASX8cZRh1Ygx8ddb7r
dyzn3Etfx3p53uFq8dGhl/m7VTZUfD48aJHv9gdlIWlIuD88bL7LXkd5mQBZev3yn2/n0yR/fjcF
8hGmYFU1O698fbyXp1WOMOx6/7iDpHI47hFW2Hn0bg70I0TKS6od+cGjDnflj66C7a569k5+y3eP
h4BkWeQe9uHBu/zdqPIRNtm3A2l45pNp5OXfnUvHyNbv9kV5MtrFwessDItO1o4wKff7aH+w5IB4
v/6Sf77x5gnJy8lij4F7eXBKw/M5RtC8ruLHk2UxZEgHw5OzE42GMtBHF8tvj9XJpip2ryN9Dcov
ox9h0fzZ8xvU0HVNB56mUVEXNVH76ab60fH5F4fqMVN6SmX/D2b0v31x3F3scT0+2BfK60r457vi
t36fP+48/3DgI2zi33I28WFs++m6+Voh+us0in7/7nlfuK8f/SXqHGEiNt0uRgb3YNhjPLBbvX9p
Rzjp6MPHe+/tsypHeNbxLnpM6OS8HVf9q/z/F5PUbe6drDkoDgc+QsgiC48PBz3CwqXu4pyshj+2
v129nQpJPMKbW8Ywm/bF4SRL3GI+fDow8vtRj7AtTnfpYWigxvrxZ111KNz378OZpBxhsZ0lkCx4
f/n+YGVIyhGmeJtUPx77CAtjxZ0rcL+fkiPs6/UuOcxIBubbR5MRSHq75Lstoh1hluEhO0n4bi0f
owq82YXPXn1YogEJcIy5CBGofvfE+hHe3Nk+3R3eawc+40df3cUuh2EZ/jBZHZiMHx8/+C5Vkawj
7O0L+i9emnoE0NenfDn+h6b3Rx9668XOLiVsvA71MrJ0hNVx7e6893VTWT7C6rje+YAv3ocMWT7C
K7zeec1h3JePkWFcV7g0khZ+98zHiEg3/eP+B9MxYHk+ujhuvX1Ja+N1oJelcYxQtyyrvEq/bcS3
o0uaLB7huVdVvCtcL//Rb4DpfIT8YJtSXQi7H8USUFbHyGs23vNzuD+Z7ory7Qx9rf3++ZslQvxS
7XvrekFCiv6DKQJIgLTQEapdHDy7bneywscp/J///X8UwfDVlffsHAQbivm6oh6haHeNUEsurKnP
HI4PtE0Z4EMf3Q3bPbl8UP3onVMkQNznCL9jkgTPycl/O7neBVz2vMOu4gCF0Y5Rs1ntKi/3DipY
kkjBxhhASx+dpgsspT3hyfV2QlFUr+MNsePb7zjCq97uYucHIx8hdKx3aem+Sz6+Ts1Pj5f/XPkH
FIwh/lL9h6YO/ifld/CJw25u8kRT7Cc/cwDH+A91fKcDUOAw/5T/MrH91ej425f3PUdD/e7+920u
fzHg/hZTpX8q37UypRfU1uGW+5vjvp+AoRT4bhP/vRGZ1SQ9CKHAMAcpz4885tf76Y+auS9ohA+N
/VtVDK3idwuBc+WDE/H13vuDZ1bAYn0Xxd5O8n8uFHx9Va+t2fGA3PrW3D3c4gfb9/+Crf5bSEfu
8A1/9waqP/Bhv7wpgUblu9elPRxSPw3zP6/WvqzHw2eVjnCwgj5zvOowG/9uV/79OUCqnol9gYos
9nm/d5L6XXlxQF4e7v1/8Fv2IQY8xN+vA71cJb7bnv9gWJRvQHEcvMFBl/ajjzvZD1XxgwzpGM24
Zc40HEKJ9CMsuGlRvteNIh/48CSM+/2Te3K1T6vH0Ht6HW94dQO8/6NTPPO+g1UZR0jgZrs82f8o
Rwfz9vFnBsbxdHA0mkfY2HPvkePrXRP/GIWjOVjduNh3rx98eHU/Ryb+PMDN9zlAhsNhjzEPQO0O
Z3dANH90nY3zBFbJQYSQxCOMu6ionOUHk4B+3sefd0mN8l2MQJjvCOOWu/DwaQeCwkdn93Sfv1tg
0qAv+OFhqUxsdt0hHuKFAvDRkde7sn63Go7R7Ft7pVu9z1Ck77Pm6m/nKNswqbFdPVzAA93hwzPh
Ed7LfUy95B1CTz1CeF9X7Z6+apUfXtSPUZbcJOEzc/I6A0NUo3D4+uU/BwXQgdm9Q+RqR9gilMHK
w4c9RgXybF+6+3yIFAdJlWQcIS3mstbs/hd3V9Pctg1E/wpvbQ6ZKdm4zqkzES2rrR2Px5R9yA0S
GRm1LKT8sMb+Oz31kFv/gf9YHyij0YIcMxZeEk+OmXFACMAudt++fZC+gnE1Q9XTd2wMftApSp/N
wsNsGAztM4NbThpe8hPBE1uL9kkieJAi/AADFoPXLPVK0MoTRvKRffBovG1vV6gLym4U8roydz+9
TQsSxhKvi1xeHuhldl/Z3UNka12DOeQf44Rx5Z1fWaa0CC7xKkr4nB9YkUco9OVGZo9dTOvp19MF
gqs5zl2qa+Exkj3CFQWPjAuqWJTyQDOSmwwEMM+29wmr/bnv5QAtqm93P4ggXBaReQ9rF8y4GL2A
BP8/LEccOP1HFQ0Cxz4ylbkR5wXSx3j2YTA0/3agnQWXv0fIboHWHRH5EJLEN5YlIwYd3NjhhBZS
UhUK/2JYK64der+NcM0LA2WQFCCO1oD05mZn70wGjyC9VOIeZtw9DjuyrgrhapRajtP2xBl5TDto
9OPBWfpCDE04bKCGFhBQFlv4inAuUoNStWSn7RGinv975try1aoXumN0KqTqQxFdFGUuopVhgvyw
IR78qZEz1uJw/0KIjMfQJK63TweDpjb+C03QBi5uGU0ahG7CfVhNjlD3MS517RE6GTHKuL7UBm+v
uAlaD8IgL0xh4ROQqeXIrwkByUTNpBFaOZTQ1Z2gt0CswXCIMHyAuwcBDaXhc03v/62LKP/h9xuj
JVcvZtxTR8XqVixFTxH56anBsZ75AUDMSDlA8THQ6HSr2uI/DAIR5uutwisK/JOrhaogPiAnTPAP
QEhNLdlOMSXtAnFrLXxwvEewYgBh3qAEK36Li3Tuo3aUtQVtDQQ56cwguON2cffk7a25s14Sbflu
rPYIMyqBJxoxtxiV4djbUb2FYJQAN87yJXTTK9WIWXfpFU93P2eI6KUeRMJoZXlghXQYQgmj+AOO
YeFBmQmj+JNZPQgVHRf+470xAaXJgJP67BtGf3vW5BLeSBh33dTIFCSxgoihsUR2/7eJpub6/p+W
SHFa3n9czSEQ6Ea2Bp78TFhrtKtqn/GFZ5GDf8BUre58ZwfNyPCBzxcdK2TU25AEX4GmEh2qSgQC
eN0+fM5Qe9JeFJswOnGytbrr9kTYxzRDz9+7TtidMIpM7/T1TM3W8hgzNAs2TrRr4MPVq2+H0llq
aShKtz17G0B8EdGVSWHKhbyuGf1NZ03lex4Grd42x0iKCh6hHLKI7XUcW8AYSjVfp9W+ZeyGHgPk
kZ8s/lmIZ/XTk/Gi+zPeCafUFLob24fpixnlm7KZyRR7aGWHwQZsmoagXRtyjFQ5Q7zkBm0DDveP
3VMVoO2NXkq8ndEcaGcLWUJJXSAk2xaCguYU5PjE0Izm7RN1o5Cn9DRMMXqsU3ULskEfb5HBmEm9
s8fI5g/MtV557QyMmMON2w9fP9re8Zmsb0j6+UqBDB7KIYadX76EMmYOvb1GBv+MhPY3SF1JAIVx
//4BY/G2MWYIJT0sB/go6DnqgB2McodlB1Q2rxXIPhShw/3eKZiztUGzokSWEoYWXFZHR7quq9Zt
nxR4HNLNt3XajAZYfOK4mcsQEErR7ju73wdTkIt0rvJ27lMzU14uzWgVsAHhZnFSHExT9TlFKB6H
/xis0oUGnxt6mchR2wLlxjV0Ou0ZODAeRqt1dYlPIjjv9fQJwyjOs0e/QMA6RqBJekWIxD7o8Cmi
3U0QNUU3H8Q13ECtMTDQy0zJwCvZJ+AlG5nVMTrPwH/y+loY0OhmfIRJKJsvi+vb7VXZoyCCtaUK
gl21PTLeQ2YURmFYG7cvxo73n3M2YUVlv0sNtb7myGGy6XZO9HUT7E1zZWhO9wwz7HJhPaQsOTOU
IkZQDfJaGhgkwFFpwUphwQwnj45UAScyCrepWRqfdsDQKRnPEctL7XyGRPcmMracEY+AMIx+DmMC
h2p5ZfnJfVHTPiFomjRQDBQwA2Qd3CnZPbDMUG2F1Iw4GjGjZc+qPgEjERdo/JqRIhRl4363jVVi
BiflvGz8yeL9I/eZ3Zf3AnXFO8jAi41LhqlsO14Dff9NPhxi/2K+LFT5638AAAD//w==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legend>
  </cx:chart>
  <cx:spPr>
    <a:pattFill prst="pct10">
      <a:fgClr>
        <a:schemeClr val="accent1"/>
      </a:fgClr>
      <a:bgClr>
        <a:schemeClr val="bg1"/>
      </a:bgClr>
    </a:patt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0.94436</cdr:x>
      <cdr:y>0.43568</cdr:y>
    </cdr:from>
    <cdr:to>
      <cdr:x>0.99158</cdr:x>
      <cdr:y>0.6292</cdr:y>
    </cdr:to>
    <cdr:sp macro="" textlink="">
      <cdr:nvSpPr>
        <cdr:cNvPr id="2" name="TextBox 6"/>
        <cdr:cNvSpPr txBox="1"/>
      </cdr:nvSpPr>
      <cdr:spPr>
        <a:xfrm xmlns:a="http://schemas.openxmlformats.org/drawingml/2006/main" rot="16200000">
          <a:off x="8357294" y="4760945"/>
          <a:ext cx="1828800" cy="4572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95000"/>
          </a:schemeClr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fld id="{6071554C-9D66-4AE0-ABD2-F04EDAFDCC85}" type="TxLink">
            <a:rPr lang="en-US" sz="1100" b="0" i="0" u="none" strike="noStrike">
              <a:solidFill>
                <a:srgbClr val="000000"/>
              </a:solidFill>
              <a:latin typeface="Calibri"/>
              <a:cs typeface="Calibri"/>
            </a:rPr>
            <a:pPr algn="ctr"/>
            <a:t>High Quality</a:t>
          </a:fld>
          <a:endParaRPr lang="en-US" sz="1100"/>
        </a:p>
      </cdr:txBody>
    </cdr:sp>
  </cdr:relSizeAnchor>
  <cdr:relSizeAnchor xmlns:cdr="http://schemas.openxmlformats.org/drawingml/2006/chartDrawing">
    <cdr:from>
      <cdr:x>0.4029</cdr:x>
      <cdr:y>0.07357</cdr:y>
    </cdr:from>
    <cdr:to>
      <cdr:x>0.59403</cdr:x>
      <cdr:y>0.12225</cdr:y>
    </cdr:to>
    <cdr:sp macro="" textlink="">
      <cdr:nvSpPr>
        <cdr:cNvPr id="8" name="TextBox 3"/>
        <cdr:cNvSpPr txBox="1"/>
      </cdr:nvSpPr>
      <cdr:spPr>
        <a:xfrm xmlns:a="http://schemas.openxmlformats.org/drawingml/2006/main">
          <a:off x="2515259" y="434497"/>
          <a:ext cx="1192382" cy="287459"/>
        </a:xfrm>
        <a:prstGeom xmlns:a="http://schemas.openxmlformats.org/drawingml/2006/main" prst="rect">
          <a:avLst/>
        </a:prstGeom>
        <a:solidFill xmlns:a="http://schemas.openxmlformats.org/drawingml/2006/main">
          <a:srgbClr val="F8F8F8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fld id="{BE7AB81E-A795-EB4E-B404-D2031F68288C}" type="TxLink">
            <a:rPr lang="en-US" sz="11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</a:rPr>
            <a:pPr algn="ctr"/>
            <a:t>Premium</a:t>
          </a:fld>
          <a:endParaRPr lang="en-US" sz="1100"/>
        </a:p>
      </cdr:txBody>
    </cdr:sp>
  </cdr:relSizeAnchor>
  <cdr:relSizeAnchor xmlns:cdr="http://schemas.openxmlformats.org/drawingml/2006/chartDrawing">
    <cdr:from>
      <cdr:x>0.01191</cdr:x>
      <cdr:y>0.43198</cdr:y>
    </cdr:from>
    <cdr:to>
      <cdr:x>0.06134</cdr:x>
      <cdr:y>0.62525</cdr:y>
    </cdr:to>
    <cdr:sp macro="" textlink="">
      <cdr:nvSpPr>
        <cdr:cNvPr id="9" name="TextBox 6"/>
        <cdr:cNvSpPr txBox="1"/>
      </cdr:nvSpPr>
      <cdr:spPr>
        <a:xfrm xmlns:a="http://schemas.openxmlformats.org/drawingml/2006/main" rot="16200000">
          <a:off x="-348532" y="2962093"/>
          <a:ext cx="1150016" cy="30727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95000"/>
          </a:schemeClr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fld id="{E5B2FC88-2B31-498E-8C7D-6F2AF01028D7}" type="TxLink">
            <a:rPr lang="en-US" sz="1100" b="0" i="0" u="none" strike="noStrike">
              <a:solidFill>
                <a:srgbClr val="000000"/>
              </a:solidFill>
              <a:latin typeface="Calibri"/>
              <a:cs typeface="Calibri"/>
            </a:rPr>
            <a:pPr algn="ctr"/>
            <a:t>Low Quality</a:t>
          </a:fld>
          <a:endParaRPr lang="en-US" sz="1100"/>
        </a:p>
      </cdr:txBody>
    </cdr:sp>
  </cdr:relSizeAnchor>
  <cdr:relSizeAnchor xmlns:cdr="http://schemas.openxmlformats.org/drawingml/2006/chartDrawing">
    <cdr:from>
      <cdr:x>0.40949</cdr:x>
      <cdr:y>0.95098</cdr:y>
    </cdr:from>
    <cdr:to>
      <cdr:x>0.60061</cdr:x>
      <cdr:y>0.99278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925618" y="5673436"/>
          <a:ext cx="1371638" cy="257044"/>
        </a:xfrm>
        <a:prstGeom xmlns:a="http://schemas.openxmlformats.org/drawingml/2006/main" prst="rect">
          <a:avLst/>
        </a:prstGeom>
        <a:solidFill xmlns:a="http://schemas.openxmlformats.org/drawingml/2006/main">
          <a:srgbClr val="F8F8F8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fld id="{023C7F1A-A825-5E41-B591-7C2CFB82F50D}" type="TxLink">
            <a:rPr lang="en-US" sz="11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</a:rPr>
            <a:pPr algn="ctr"/>
            <a:t>Fast - fasion</a:t>
          </a:fld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0.94436</cdr:x>
      <cdr:y>0.43568</cdr:y>
    </cdr:from>
    <cdr:to>
      <cdr:x>0.99158</cdr:x>
      <cdr:y>0.6292</cdr:y>
    </cdr:to>
    <cdr:sp macro="" textlink="">
      <cdr:nvSpPr>
        <cdr:cNvPr id="2" name="TextBox 6"/>
        <cdr:cNvSpPr txBox="1"/>
      </cdr:nvSpPr>
      <cdr:spPr>
        <a:xfrm xmlns:a="http://schemas.openxmlformats.org/drawingml/2006/main" rot="16200000">
          <a:off x="8357294" y="4760945"/>
          <a:ext cx="1828800" cy="4572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95000"/>
          </a:schemeClr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fld id="{6071554C-9D66-4AE0-ABD2-F04EDAFDCC85}" type="TxLink">
            <a:rPr lang="en-US" sz="1100" b="0" i="0" u="none" strike="noStrike">
              <a:solidFill>
                <a:srgbClr val="000000"/>
              </a:solidFill>
              <a:latin typeface="Calibri"/>
              <a:cs typeface="Calibri"/>
            </a:rPr>
            <a:pPr algn="ctr"/>
            <a:t>High Quality</a:t>
          </a:fld>
          <a:endParaRPr lang="en-US" sz="1100"/>
        </a:p>
      </cdr:txBody>
    </cdr:sp>
  </cdr:relSizeAnchor>
  <cdr:relSizeAnchor xmlns:cdr="http://schemas.openxmlformats.org/drawingml/2006/chartDrawing">
    <cdr:from>
      <cdr:x>0.4029</cdr:x>
      <cdr:y>0.07357</cdr:y>
    </cdr:from>
    <cdr:to>
      <cdr:x>0.59403</cdr:x>
      <cdr:y>0.12225</cdr:y>
    </cdr:to>
    <cdr:sp macro="" textlink="">
      <cdr:nvSpPr>
        <cdr:cNvPr id="8" name="TextBox 3"/>
        <cdr:cNvSpPr txBox="1"/>
      </cdr:nvSpPr>
      <cdr:spPr>
        <a:xfrm xmlns:a="http://schemas.openxmlformats.org/drawingml/2006/main">
          <a:off x="2515259" y="434497"/>
          <a:ext cx="1192382" cy="287459"/>
        </a:xfrm>
        <a:prstGeom xmlns:a="http://schemas.openxmlformats.org/drawingml/2006/main" prst="rect">
          <a:avLst/>
        </a:prstGeom>
        <a:solidFill xmlns:a="http://schemas.openxmlformats.org/drawingml/2006/main">
          <a:srgbClr val="F8F8F8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fld id="{BE7AB81E-A795-EB4E-B404-D2031F68288C}" type="TxLink">
            <a:rPr lang="en-US" sz="11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</a:rPr>
            <a:pPr algn="ctr"/>
            <a:t>Premium</a:t>
          </a:fld>
          <a:endParaRPr lang="en-US" sz="1100"/>
        </a:p>
      </cdr:txBody>
    </cdr:sp>
  </cdr:relSizeAnchor>
  <cdr:relSizeAnchor xmlns:cdr="http://schemas.openxmlformats.org/drawingml/2006/chartDrawing">
    <cdr:from>
      <cdr:x>0.01191</cdr:x>
      <cdr:y>0.43198</cdr:y>
    </cdr:from>
    <cdr:to>
      <cdr:x>0.06134</cdr:x>
      <cdr:y>0.62525</cdr:y>
    </cdr:to>
    <cdr:sp macro="" textlink="">
      <cdr:nvSpPr>
        <cdr:cNvPr id="9" name="TextBox 6"/>
        <cdr:cNvSpPr txBox="1"/>
      </cdr:nvSpPr>
      <cdr:spPr>
        <a:xfrm xmlns:a="http://schemas.openxmlformats.org/drawingml/2006/main" rot="16200000">
          <a:off x="-348532" y="2962093"/>
          <a:ext cx="1150016" cy="30727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95000"/>
          </a:schemeClr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fld id="{E5B2FC88-2B31-498E-8C7D-6F2AF01028D7}" type="TxLink">
            <a:rPr lang="en-US" sz="1100" b="0" i="0" u="none" strike="noStrike">
              <a:solidFill>
                <a:srgbClr val="000000"/>
              </a:solidFill>
              <a:latin typeface="Calibri"/>
              <a:cs typeface="Calibri"/>
            </a:rPr>
            <a:pPr algn="ctr"/>
            <a:t>Low Quality</a:t>
          </a:fld>
          <a:endParaRPr lang="en-US" sz="1100"/>
        </a:p>
      </cdr:txBody>
    </cdr:sp>
  </cdr:relSizeAnchor>
  <cdr:relSizeAnchor xmlns:cdr="http://schemas.openxmlformats.org/drawingml/2006/chartDrawing">
    <cdr:from>
      <cdr:x>0.40949</cdr:x>
      <cdr:y>0.95098</cdr:y>
    </cdr:from>
    <cdr:to>
      <cdr:x>0.60061</cdr:x>
      <cdr:y>0.99278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925618" y="5673436"/>
          <a:ext cx="1371638" cy="257044"/>
        </a:xfrm>
        <a:prstGeom xmlns:a="http://schemas.openxmlformats.org/drawingml/2006/main" prst="rect">
          <a:avLst/>
        </a:prstGeom>
        <a:solidFill xmlns:a="http://schemas.openxmlformats.org/drawingml/2006/main">
          <a:srgbClr val="F8F8F8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fld id="{023C7F1A-A825-5E41-B591-7C2CFB82F50D}" type="TxLink">
            <a:rPr lang="en-US" sz="11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</a:rPr>
            <a:pPr algn="ctr"/>
            <a:t>Fast - fasion</a:t>
          </a:fld>
          <a:endParaRPr lang="en-US" sz="1100"/>
        </a:p>
      </cdr:txBody>
    </cdr:sp>
  </cdr:relSizeAnchor>
  <cdr:relSizeAnchor xmlns:cdr="http://schemas.openxmlformats.org/drawingml/2006/chartDrawing">
    <cdr:from>
      <cdr:x>0.16031</cdr:x>
      <cdr:y>0.5</cdr:y>
    </cdr:from>
    <cdr:to>
      <cdr:x>0.70709</cdr:x>
      <cdr:y>0.89406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xmlns="" id="{AA3ADA75-09DE-460E-973F-0965F81D9B12}"/>
            </a:ext>
          </a:extLst>
        </cdr:cNvPr>
        <cdr:cNvSpPr/>
      </cdr:nvSpPr>
      <cdr:spPr>
        <a:xfrm xmlns:a="http://schemas.openxmlformats.org/drawingml/2006/main">
          <a:off x="941959" y="2927363"/>
          <a:ext cx="3212709" cy="2307101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1">
              <a:lumMod val="5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0.3306</cdr:x>
      <cdr:y>0.53774</cdr:y>
    </cdr:from>
    <cdr:to>
      <cdr:x>0.45749</cdr:x>
      <cdr:y>0.64635</cdr:y>
    </cdr:to>
    <cdr:sp macro="" textlink="">
      <cdr:nvSpPr>
        <cdr:cNvPr id="4" name="Oval 3">
          <a:extLst xmlns:a="http://schemas.openxmlformats.org/drawingml/2006/main">
            <a:ext uri="{FF2B5EF4-FFF2-40B4-BE49-F238E27FC236}">
              <a16:creationId xmlns:a16="http://schemas.microsoft.com/office/drawing/2014/main" xmlns="" id="{BACE4F31-DB29-463C-9720-747DC5E9B22A}"/>
            </a:ext>
          </a:extLst>
        </cdr:cNvPr>
        <cdr:cNvSpPr/>
      </cdr:nvSpPr>
      <cdr:spPr>
        <a:xfrm xmlns:a="http://schemas.openxmlformats.org/drawingml/2006/main">
          <a:off x="1942528" y="3148305"/>
          <a:ext cx="745587" cy="635904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New Brand</a:t>
          </a:r>
        </a:p>
      </cdr:txBody>
    </cdr:sp>
  </cdr:relSizeAnchor>
  <cdr:relSizeAnchor xmlns:cdr="http://schemas.openxmlformats.org/drawingml/2006/chartDrawing">
    <cdr:from>
      <cdr:x>0.70709</cdr:x>
      <cdr:y>0.25853</cdr:y>
    </cdr:from>
    <cdr:to>
      <cdr:x>0.87947</cdr:x>
      <cdr:y>0.38828</cdr:y>
    </cdr:to>
    <cdr:sp macro="" textlink="">
      <cdr:nvSpPr>
        <cdr:cNvPr id="5" name="Oval 4">
          <a:extLst xmlns:a="http://schemas.openxmlformats.org/drawingml/2006/main">
            <a:ext uri="{FF2B5EF4-FFF2-40B4-BE49-F238E27FC236}">
              <a16:creationId xmlns:a16="http://schemas.microsoft.com/office/drawing/2014/main" xmlns="" id="{72A83CE6-6F5E-4589-B35E-08AA460BD0B7}"/>
            </a:ext>
          </a:extLst>
        </cdr:cNvPr>
        <cdr:cNvSpPr/>
      </cdr:nvSpPr>
      <cdr:spPr>
        <a:xfrm xmlns:a="http://schemas.openxmlformats.org/drawingml/2006/main">
          <a:off x="4154678" y="1513596"/>
          <a:ext cx="1012873" cy="759655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Mavi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FBAFC-79ED-4F55-9ACC-B232391FB99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E8B2C-9E1D-4FDE-A789-048950CF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9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0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2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0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0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3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99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8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82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6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9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3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0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B2C-9E1D-4FDE-A789-048950CFF1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BF221-E5D9-4CAD-942E-BDCEC28D1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E6847C-E33A-4657-B932-072EA55DD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D8325F-84E9-4C82-BCB4-777CB211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C85D39-E2EF-432E-AE61-DA9A4F37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43B86B-3327-46FC-B9E2-5BA709A5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4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A6048-C923-4DB6-BB48-2D9FE477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166C0D-BC07-4D77-87DC-CB11D5542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A8E20-FAB4-499F-8C96-A6D54FB3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96064C-C4AB-463D-A75E-7AE83D8A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04302A-9064-4FBB-8B11-5E863807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6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31D6B4E-3DD6-4E9E-8C0E-7B5FCAB15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F69A04-26E3-4629-AD18-FEFFF30F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32D226-0663-469D-B6E9-31702026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27FF19-D78A-4B36-B4AC-9D38DB87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1CABB4-E3D7-43DC-9816-E4F993B9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E9709-1917-4FD2-917B-5BFCBDCD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56956B-D1A2-4091-827D-3BEA5254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F9286E-E4BC-42D5-A2EB-A97F5B07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258C27-AE1B-436F-A1CD-0B8AA625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B58DA3-EB4C-4C9F-9F5E-75397E45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00747-73AF-4696-9A7D-124F707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2F7BF-268A-41D5-88A0-3C75294E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9F2865-4E72-401A-8736-868A0A90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0C207-A468-4746-B354-D86F25EB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289232-9F4A-4D14-975E-D0DE2AA9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559C5-9DD0-477E-9B73-24E71218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9CC962-B7EC-4A77-BD82-C33EC2EE1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D88136-02C5-4910-8704-2837D0441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DC6D33-6C52-442B-9580-47E7EDEE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C544AC-02AF-4EBF-A9B0-A7FDFB9E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35FD70-B150-40AE-9B8E-96A66BD4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30265-5B0A-4574-8CB5-4059D97E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84C4A9-4F12-419A-8DE7-9261DF321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19F93C-6E69-4847-B863-092DAE852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702B23-D5C6-4975-8015-B9B6C76F3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871140-8696-43F2-8453-F60B0938B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3146137-BF7A-4FDF-9752-B8DCDDD9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7D5D5A-DDDD-4889-B15A-F2F3FB46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9DFE58-E334-49C7-BABA-606EB0FE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E2DCB-E250-4051-B71E-5071176B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2740233-C0AE-4A23-8C44-D81D619D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93E5D2-AE4C-457A-BB4F-9B49691C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A4CF7A-D66E-4146-BAAB-E4DA3831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5E4883C-0793-4E9E-9B74-770199A8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4DE79A-AE31-4AEF-8FAF-BCA13AEC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EB1B2A-D8B7-4491-8EEB-2249B3B3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98688-93B9-46BA-A715-EDC41CAA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1DBA87-5501-431B-AF72-771D47C2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0FE47B-DCF3-4F7D-9F54-409B42D1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21E412-C982-4D2B-BD7F-1A245454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708D30-7C65-4AF7-A173-6C5E74B8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6F7F24-4FE6-4821-9F1D-0930C227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36258-6E46-43CC-8A6D-387AA7CA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67C5A-3640-450D-9B66-373C293E6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F57C17-7859-4AA9-BCCA-91CE002FC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DB91D9-7AF2-4B54-B577-8EFC440C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B96416-A24C-488E-A793-0271F921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FFA67F-9930-4444-908D-AA831810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9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F359A4-EDF9-4C37-874A-ECCD0F87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EC8103-AD59-4138-91E2-C42476F8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3FFB7-0038-4D61-AA82-3D850F8C6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0280-6ED1-43F0-95F9-A5E985D0CF3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2E215A-55E5-419D-BB99-5DF71122B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C7CDC5-07C3-4C3C-A5F1-60CECBA2C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7D68-4DA7-4AEA-AFA6-CF35E056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1000">
              <a:schemeClr val="accent3">
                <a:lumMod val="45000"/>
                <a:lumOff val="55000"/>
              </a:schemeClr>
            </a:gs>
            <a:gs pos="86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4D0F0-F178-40CE-8A93-D35CE58C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130" y="531520"/>
            <a:ext cx="10353822" cy="238760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sz="16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mavi</a:t>
            </a:r>
            <a:endParaRPr lang="en-US" sz="16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72C731-446E-4836-A0FA-681A7D1B1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130" y="3429706"/>
            <a:ext cx="10691447" cy="2387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                                                                                                          by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Team #44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Ali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Hagverdiyev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Ervin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Mahmudov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Nargiz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Ahmedova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Nazrin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Eyyubova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0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49AE-C2C6-455D-B805-5BCF2F8D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5" y="365126"/>
            <a:ext cx="10930596" cy="104164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10AC1B-D905-4B35-9C74-E0851A8BBCA9}"/>
              </a:ext>
            </a:extLst>
          </p:cNvPr>
          <p:cNvSpPr/>
          <p:nvPr/>
        </p:nvSpPr>
        <p:spPr>
          <a:xfrm>
            <a:off x="3507544" y="17682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Industry Brief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FADF6A-4E7C-4A83-AD95-C0AA1B80B7F3}"/>
              </a:ext>
            </a:extLst>
          </p:cNvPr>
          <p:cNvSpPr/>
          <p:nvPr/>
        </p:nvSpPr>
        <p:spPr>
          <a:xfrm>
            <a:off x="3507543" y="2765418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Company Brief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17165-5B26-4B7E-86BD-F1CF6145CC93}"/>
              </a:ext>
            </a:extLst>
          </p:cNvPr>
          <p:cNvSpPr/>
          <p:nvPr/>
        </p:nvSpPr>
        <p:spPr>
          <a:xfrm>
            <a:off x="3507542" y="37594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E264FA-CF2B-422E-93CE-8D6E65E610A7}"/>
              </a:ext>
            </a:extLst>
          </p:cNvPr>
          <p:cNvSpPr/>
          <p:nvPr/>
        </p:nvSpPr>
        <p:spPr>
          <a:xfrm>
            <a:off x="3507541" y="4753432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927849E-DF6C-4811-B66E-B56F0A71CBD4}"/>
              </a:ext>
            </a:extLst>
          </p:cNvPr>
          <p:cNvSpPr/>
          <p:nvPr/>
        </p:nvSpPr>
        <p:spPr>
          <a:xfrm>
            <a:off x="3507540" y="57506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 Financial Impact</a:t>
            </a:r>
          </a:p>
        </p:txBody>
      </p:sp>
    </p:spTree>
    <p:extLst>
      <p:ext uri="{BB962C8B-B14F-4D97-AF65-F5344CB8AC3E}">
        <p14:creationId xmlns:p14="http://schemas.microsoft.com/office/powerpoint/2010/main" val="420927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49AE-C2C6-455D-B805-5BCF2F8D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5" y="365126"/>
            <a:ext cx="10930596" cy="104164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10AC1B-D905-4B35-9C74-E0851A8BBCA9}"/>
              </a:ext>
            </a:extLst>
          </p:cNvPr>
          <p:cNvSpPr/>
          <p:nvPr/>
        </p:nvSpPr>
        <p:spPr>
          <a:xfrm>
            <a:off x="3507544" y="17682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Industry Brief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FADF6A-4E7C-4A83-AD95-C0AA1B80B7F3}"/>
              </a:ext>
            </a:extLst>
          </p:cNvPr>
          <p:cNvSpPr/>
          <p:nvPr/>
        </p:nvSpPr>
        <p:spPr>
          <a:xfrm>
            <a:off x="3507543" y="2765418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Company Brief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17165-5B26-4B7E-86BD-F1CF6145CC93}"/>
              </a:ext>
            </a:extLst>
          </p:cNvPr>
          <p:cNvSpPr/>
          <p:nvPr/>
        </p:nvSpPr>
        <p:spPr>
          <a:xfrm>
            <a:off x="3507542" y="3759425"/>
            <a:ext cx="5176911" cy="7737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E264FA-CF2B-422E-93CE-8D6E65E610A7}"/>
              </a:ext>
            </a:extLst>
          </p:cNvPr>
          <p:cNvSpPr/>
          <p:nvPr/>
        </p:nvSpPr>
        <p:spPr>
          <a:xfrm>
            <a:off x="3507541" y="4753432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927849E-DF6C-4811-B66E-B56F0A71CBD4}"/>
              </a:ext>
            </a:extLst>
          </p:cNvPr>
          <p:cNvSpPr/>
          <p:nvPr/>
        </p:nvSpPr>
        <p:spPr>
          <a:xfrm>
            <a:off x="3507540" y="57506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 Financial Impact</a:t>
            </a:r>
          </a:p>
        </p:txBody>
      </p:sp>
    </p:spTree>
    <p:extLst>
      <p:ext uri="{BB962C8B-B14F-4D97-AF65-F5344CB8AC3E}">
        <p14:creationId xmlns:p14="http://schemas.microsoft.com/office/powerpoint/2010/main" val="142343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1"/>
            <a:ext cx="2119536" cy="6752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4079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A3A9478-4102-48CD-910C-91DEF4E8F388}"/>
              </a:ext>
            </a:extLst>
          </p:cNvPr>
          <p:cNvGrpSpPr/>
          <p:nvPr/>
        </p:nvGrpSpPr>
        <p:grpSpPr>
          <a:xfrm>
            <a:off x="658808" y="1322363"/>
            <a:ext cx="10874383" cy="2221529"/>
            <a:chOff x="658808" y="1322363"/>
            <a:chExt cx="10874383" cy="2221529"/>
          </a:xfrm>
        </p:grpSpPr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xmlns="" id="{5D9E396D-5F2E-45AD-9118-3A2504871EEA}"/>
                </a:ext>
              </a:extLst>
            </p:cNvPr>
            <p:cNvSpPr/>
            <p:nvPr/>
          </p:nvSpPr>
          <p:spPr>
            <a:xfrm>
              <a:off x="658808" y="1322363"/>
              <a:ext cx="3033954" cy="2182837"/>
            </a:xfrm>
            <a:prstGeom prst="up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DD08834-969D-4015-A969-E032B5AA3066}"/>
                </a:ext>
              </a:extLst>
            </p:cNvPr>
            <p:cNvSpPr/>
            <p:nvPr/>
          </p:nvSpPr>
          <p:spPr>
            <a:xfrm>
              <a:off x="3967088" y="1361055"/>
              <a:ext cx="7566103" cy="21828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Growth Patterns of 2008 – 2015 for MAVI</a:t>
              </a:r>
            </a:p>
            <a:p>
              <a:pPr algn="ctr"/>
              <a:endParaRPr lang="en-US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Revenue : 30 %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EBITDA: 40 %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Like - for – like sales : 15% per year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190EB3A-4F07-404A-8F2B-CED2C768B162}"/>
              </a:ext>
            </a:extLst>
          </p:cNvPr>
          <p:cNvSpPr/>
          <p:nvPr/>
        </p:nvSpPr>
        <p:spPr>
          <a:xfrm>
            <a:off x="658808" y="4220308"/>
            <a:ext cx="10874383" cy="18428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How to maintain these figures?</a:t>
            </a:r>
          </a:p>
        </p:txBody>
      </p:sp>
    </p:spTree>
    <p:extLst>
      <p:ext uri="{BB962C8B-B14F-4D97-AF65-F5344CB8AC3E}">
        <p14:creationId xmlns:p14="http://schemas.microsoft.com/office/powerpoint/2010/main" val="19184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B3369AE-510D-4196-8468-7586DF40A377}"/>
              </a:ext>
            </a:extLst>
          </p:cNvPr>
          <p:cNvSpPr/>
          <p:nvPr/>
        </p:nvSpPr>
        <p:spPr>
          <a:xfrm>
            <a:off x="604911" y="1716258"/>
            <a:ext cx="10986867" cy="1788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Local Concentration vs. International Expansion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D819203-4CEA-4478-9185-C4F304F0799B}"/>
              </a:ext>
            </a:extLst>
          </p:cNvPr>
          <p:cNvSpPr/>
          <p:nvPr/>
        </p:nvSpPr>
        <p:spPr>
          <a:xfrm>
            <a:off x="604910" y="4232030"/>
            <a:ext cx="10986868" cy="1788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Moving Upmarket vs. Moving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Downmarket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8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B3369AE-510D-4196-8468-7586DF40A377}"/>
              </a:ext>
            </a:extLst>
          </p:cNvPr>
          <p:cNvSpPr/>
          <p:nvPr/>
        </p:nvSpPr>
        <p:spPr>
          <a:xfrm>
            <a:off x="604911" y="1716258"/>
            <a:ext cx="10986867" cy="1788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Local Concentration vs. International Expansion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D819203-4CEA-4478-9185-C4F304F0799B}"/>
              </a:ext>
            </a:extLst>
          </p:cNvPr>
          <p:cNvSpPr/>
          <p:nvPr/>
        </p:nvSpPr>
        <p:spPr>
          <a:xfrm>
            <a:off x="604910" y="4232030"/>
            <a:ext cx="10986868" cy="1788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Moving Upmarket vs. Moving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Downmarket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3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E6E018F6-6BC1-421E-9220-C1739A72C9A5}"/>
              </a:ext>
            </a:extLst>
          </p:cNvPr>
          <p:cNvGrpSpPr/>
          <p:nvPr/>
        </p:nvGrpSpPr>
        <p:grpSpPr>
          <a:xfrm>
            <a:off x="661182" y="1336431"/>
            <a:ext cx="3953021" cy="2602522"/>
            <a:chOff x="661182" y="1336431"/>
            <a:chExt cx="3953021" cy="26025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64CFFF79-6D9D-40EA-9FAC-D84C6EE209B2}"/>
                </a:ext>
              </a:extLst>
            </p:cNvPr>
            <p:cNvSpPr/>
            <p:nvPr/>
          </p:nvSpPr>
          <p:spPr>
            <a:xfrm>
              <a:off x="661182" y="1336431"/>
              <a:ext cx="3953021" cy="11254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Local Market Saturation Threats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43EE66D-9F88-4FF7-A3B0-51F51A1021A2}"/>
                </a:ext>
              </a:extLst>
            </p:cNvPr>
            <p:cNvSpPr/>
            <p:nvPr/>
          </p:nvSpPr>
          <p:spPr>
            <a:xfrm>
              <a:off x="661182" y="2813538"/>
              <a:ext cx="3953021" cy="11254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Insufficient Global Presence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4641341-CCD8-4FCD-AE28-6A3B9FC1298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614203" y="1899139"/>
            <a:ext cx="1195753" cy="11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335743D-5356-4B21-839E-6ADE370971DA}"/>
              </a:ext>
            </a:extLst>
          </p:cNvPr>
          <p:cNvCxnSpPr>
            <a:cxnSpLocks/>
          </p:cNvCxnSpPr>
          <p:nvPr/>
        </p:nvCxnSpPr>
        <p:spPr>
          <a:xfrm>
            <a:off x="4614203" y="3387968"/>
            <a:ext cx="119575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BCBF0B0-B812-4B7C-8C29-C3E33A28FA8F}"/>
              </a:ext>
            </a:extLst>
          </p:cNvPr>
          <p:cNvCxnSpPr>
            <a:cxnSpLocks/>
          </p:cNvCxnSpPr>
          <p:nvPr/>
        </p:nvCxnSpPr>
        <p:spPr>
          <a:xfrm flipH="1">
            <a:off x="5809953" y="1899138"/>
            <a:ext cx="2" cy="150289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2710DE2E-6E4E-48F9-8C68-8993B9A2C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809956" y="2637690"/>
            <a:ext cx="1715091" cy="0"/>
          </a:xfrm>
          <a:prstGeom prst="straightConnector1">
            <a:avLst/>
          </a:prstGeom>
          <a:ln cmpd="tri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63BF1AF-BEE5-4192-A2CF-69BEC14155DF}"/>
              </a:ext>
            </a:extLst>
          </p:cNvPr>
          <p:cNvSpPr/>
          <p:nvPr/>
        </p:nvSpPr>
        <p:spPr>
          <a:xfrm>
            <a:off x="7525047" y="1336431"/>
            <a:ext cx="4305881" cy="26025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International Expansion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xmlns="" id="{BFC9714B-F81D-4BD2-BCC6-9D1B6A306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472358"/>
              </p:ext>
            </p:extLst>
          </p:nvPr>
        </p:nvGraphicFramePr>
        <p:xfrm>
          <a:off x="199281" y="4328158"/>
          <a:ext cx="5896708" cy="2304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13C36C84-C0E9-4303-95A7-2EF1D5323F60}"/>
              </a:ext>
            </a:extLst>
          </p:cNvPr>
          <p:cNvGrpSpPr/>
          <p:nvPr/>
        </p:nvGrpSpPr>
        <p:grpSpPr>
          <a:xfrm>
            <a:off x="6232166" y="4329113"/>
            <a:ext cx="5065080" cy="2303850"/>
            <a:chOff x="6232166" y="4329113"/>
            <a:chExt cx="5065080" cy="230385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49502525-0B7D-4FA4-B312-39228310A409}"/>
                </a:ext>
              </a:extLst>
            </p:cNvPr>
            <p:cNvSpPr/>
            <p:nvPr/>
          </p:nvSpPr>
          <p:spPr>
            <a:xfrm>
              <a:off x="8439746" y="4329113"/>
              <a:ext cx="2857500" cy="23038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Europe as destination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xmlns="" id="{1B33BBC3-41A5-4947-B4D3-D708953A9C3A}"/>
                </a:ext>
              </a:extLst>
            </p:cNvPr>
            <p:cNvSpPr/>
            <p:nvPr/>
          </p:nvSpPr>
          <p:spPr>
            <a:xfrm>
              <a:off x="6232166" y="4975229"/>
              <a:ext cx="1715091" cy="902747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64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Graphic spid="2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mc:AlternateContent xmlns:mc="http://schemas.openxmlformats.org/markup-compatibility/2006">
        <mc:Choice xmlns:cx4="http://schemas.microsoft.com/office/drawing/2016/5/10/chartex" xmlns="" Requires="cx4"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EE7D8399-C78A-4F74-B4AB-EB3E6A40F8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8870110"/>
                  </p:ext>
                </p:extLst>
              </p:nvPr>
            </p:nvGraphicFramePr>
            <p:xfrm>
              <a:off x="199281" y="2743200"/>
              <a:ext cx="7501682" cy="38290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7" name="Chart 16">
                <a:extLst>
                  <a:ext uri="{FF2B5EF4-FFF2-40B4-BE49-F238E27FC236}">
                    <a16:creationId xmlns:a16="http://schemas.microsoft.com/office/drawing/2014/main" xmlns="" id="{EE7D8399-C78A-4F74-B4AB-EB3E6A40F8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281" y="2743200"/>
                <a:ext cx="7501682" cy="382904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A3429F-2CEA-45C1-9ADC-68C21A87BF28}"/>
              </a:ext>
            </a:extLst>
          </p:cNvPr>
          <p:cNvSpPr/>
          <p:nvPr/>
        </p:nvSpPr>
        <p:spPr>
          <a:xfrm>
            <a:off x="199282" y="985838"/>
            <a:ext cx="4044106" cy="1385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Country Scorings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CE7E14C-F36C-4E5E-A8C5-25F1A08F03F6}"/>
              </a:ext>
            </a:extLst>
          </p:cNvPr>
          <p:cNvSpPr/>
          <p:nvPr/>
        </p:nvSpPr>
        <p:spPr>
          <a:xfrm>
            <a:off x="7948614" y="985838"/>
            <a:ext cx="4044103" cy="5586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Constraints: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Market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GDP per capita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Level of competition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Economic stability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Tax</a:t>
            </a:r>
          </a:p>
        </p:txBody>
      </p:sp>
    </p:spTree>
    <p:extLst>
      <p:ext uri="{BB962C8B-B14F-4D97-AF65-F5344CB8AC3E}">
        <p14:creationId xmlns:p14="http://schemas.microsoft.com/office/powerpoint/2010/main" val="342061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F7E967-3002-4F58-8510-22A685E31F70}"/>
              </a:ext>
            </a:extLst>
          </p:cNvPr>
          <p:cNvSpPr/>
          <p:nvPr/>
        </p:nvSpPr>
        <p:spPr>
          <a:xfrm>
            <a:off x="199281" y="1252025"/>
            <a:ext cx="3894417" cy="10410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Germany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03D4269-9929-4F91-B7FD-5828290A2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19" y="1252025"/>
            <a:ext cx="7214400" cy="264846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8966D42-BE4A-4CDB-8BA8-8CC1B0152774}"/>
              </a:ext>
            </a:extLst>
          </p:cNvPr>
          <p:cNvGrpSpPr/>
          <p:nvPr/>
        </p:nvGrpSpPr>
        <p:grpSpPr>
          <a:xfrm>
            <a:off x="196947" y="4114800"/>
            <a:ext cx="11795772" cy="2648463"/>
            <a:chOff x="196947" y="4114800"/>
            <a:chExt cx="11795772" cy="2648463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xmlns="" id="{D400E0B1-0FE0-43DC-B439-2A5663C085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1418782"/>
                </p:ext>
              </p:extLst>
            </p:nvPr>
          </p:nvGraphicFramePr>
          <p:xfrm>
            <a:off x="196947" y="4114800"/>
            <a:ext cx="5689503" cy="26484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xmlns="" id="{D65819F8-7334-49CF-B240-0531A5474D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1548025"/>
                </p:ext>
              </p:extLst>
            </p:nvPr>
          </p:nvGraphicFramePr>
          <p:xfrm>
            <a:off x="5995987" y="4114800"/>
            <a:ext cx="5996732" cy="26484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BA74B751-7B6D-4CA1-BFDE-788FE3B90CFB}"/>
              </a:ext>
            </a:extLst>
          </p:cNvPr>
          <p:cNvSpPr/>
          <p:nvPr/>
        </p:nvSpPr>
        <p:spPr>
          <a:xfrm>
            <a:off x="196947" y="2639340"/>
            <a:ext cx="3894417" cy="11291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Functional: Perfect Fit </a:t>
            </a:r>
          </a:p>
        </p:txBody>
      </p:sp>
    </p:spTree>
    <p:extLst>
      <p:ext uri="{BB962C8B-B14F-4D97-AF65-F5344CB8AC3E}">
        <p14:creationId xmlns:p14="http://schemas.microsoft.com/office/powerpoint/2010/main" val="24871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F7E967-3002-4F58-8510-22A685E31F70}"/>
              </a:ext>
            </a:extLst>
          </p:cNvPr>
          <p:cNvSpPr/>
          <p:nvPr/>
        </p:nvSpPr>
        <p:spPr>
          <a:xfrm>
            <a:off x="199281" y="1252025"/>
            <a:ext cx="3894417" cy="10410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47D1288-88E6-4A0C-82D0-2F8D42E91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19" y="1252025"/>
            <a:ext cx="7214400" cy="2538496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24EAB8CB-5BAE-4EB1-9AF5-82F4C59F4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711344"/>
              </p:ext>
            </p:extLst>
          </p:nvPr>
        </p:nvGraphicFramePr>
        <p:xfrm>
          <a:off x="199280" y="4076114"/>
          <a:ext cx="5638812" cy="253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A01EB881-4F48-4EAB-A4C0-433A9F55E6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78187"/>
              </p:ext>
            </p:extLst>
          </p:nvPr>
        </p:nvGraphicFramePr>
        <p:xfrm>
          <a:off x="5992838" y="4076114"/>
          <a:ext cx="5999882" cy="253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FB0BA37C-F14C-4BEB-96D4-3C156AF7143F}"/>
              </a:ext>
            </a:extLst>
          </p:cNvPr>
          <p:cNvSpPr/>
          <p:nvPr/>
        </p:nvSpPr>
        <p:spPr>
          <a:xfrm>
            <a:off x="196947" y="2639340"/>
            <a:ext cx="3894417" cy="11291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Lifestyle: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Mavi-terranean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4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F7E967-3002-4F58-8510-22A685E31F70}"/>
              </a:ext>
            </a:extLst>
          </p:cNvPr>
          <p:cNvSpPr/>
          <p:nvPr/>
        </p:nvSpPr>
        <p:spPr>
          <a:xfrm>
            <a:off x="199281" y="1252025"/>
            <a:ext cx="3894417" cy="10410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Spain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1E989F0B-E6E1-4542-B244-C212F36E1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74900"/>
              </p:ext>
            </p:extLst>
          </p:nvPr>
        </p:nvGraphicFramePr>
        <p:xfrm>
          <a:off x="199281" y="4076114"/>
          <a:ext cx="5681014" cy="253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1B2F3780-98FE-4EC8-8CA8-B1140D34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215727"/>
              </p:ext>
            </p:extLst>
          </p:nvPr>
        </p:nvGraphicFramePr>
        <p:xfrm>
          <a:off x="6096001" y="4076114"/>
          <a:ext cx="5896718" cy="253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9620C8D-DDB2-41E3-84F5-3C57DC309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19" y="1252025"/>
            <a:ext cx="7214400" cy="237744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EA19CA8-F8E6-4202-AD3D-3FE37A86B9D1}"/>
              </a:ext>
            </a:extLst>
          </p:cNvPr>
          <p:cNvSpPr/>
          <p:nvPr/>
        </p:nvSpPr>
        <p:spPr>
          <a:xfrm>
            <a:off x="199280" y="2619997"/>
            <a:ext cx="3894417" cy="11291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Lifestyle: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Mavi-terranean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4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49AE-C2C6-455D-B805-5BCF2F8D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5" y="365126"/>
            <a:ext cx="10930596" cy="104164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10AC1B-D905-4B35-9C74-E0851A8BBCA9}"/>
              </a:ext>
            </a:extLst>
          </p:cNvPr>
          <p:cNvSpPr/>
          <p:nvPr/>
        </p:nvSpPr>
        <p:spPr>
          <a:xfrm>
            <a:off x="3507544" y="17682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Industry Brief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FADF6A-4E7C-4A83-AD95-C0AA1B80B7F3}"/>
              </a:ext>
            </a:extLst>
          </p:cNvPr>
          <p:cNvSpPr/>
          <p:nvPr/>
        </p:nvSpPr>
        <p:spPr>
          <a:xfrm>
            <a:off x="3507543" y="2765418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Company Brief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17165-5B26-4B7E-86BD-F1CF6145CC93}"/>
              </a:ext>
            </a:extLst>
          </p:cNvPr>
          <p:cNvSpPr/>
          <p:nvPr/>
        </p:nvSpPr>
        <p:spPr>
          <a:xfrm>
            <a:off x="3507542" y="37594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E264FA-CF2B-422E-93CE-8D6E65E610A7}"/>
              </a:ext>
            </a:extLst>
          </p:cNvPr>
          <p:cNvSpPr/>
          <p:nvPr/>
        </p:nvSpPr>
        <p:spPr>
          <a:xfrm>
            <a:off x="3507541" y="4753432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927849E-DF6C-4811-B66E-B56F0A71CBD4}"/>
              </a:ext>
            </a:extLst>
          </p:cNvPr>
          <p:cNvSpPr/>
          <p:nvPr/>
        </p:nvSpPr>
        <p:spPr>
          <a:xfrm>
            <a:off x="3507540" y="57506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 Financial Impact</a:t>
            </a:r>
          </a:p>
        </p:txBody>
      </p:sp>
    </p:spTree>
    <p:extLst>
      <p:ext uri="{BB962C8B-B14F-4D97-AF65-F5344CB8AC3E}">
        <p14:creationId xmlns:p14="http://schemas.microsoft.com/office/powerpoint/2010/main" val="230763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F7E967-3002-4F58-8510-22A685E31F70}"/>
              </a:ext>
            </a:extLst>
          </p:cNvPr>
          <p:cNvSpPr/>
          <p:nvPr/>
        </p:nvSpPr>
        <p:spPr>
          <a:xfrm>
            <a:off x="199281" y="1252025"/>
            <a:ext cx="3894417" cy="10410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Poland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E6C53F9B-9EB0-42A7-9ADC-2F63AF46C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432690"/>
              </p:ext>
            </p:extLst>
          </p:nvPr>
        </p:nvGraphicFramePr>
        <p:xfrm>
          <a:off x="199281" y="4076112"/>
          <a:ext cx="6004571" cy="2538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C3BE64BE-AF43-4175-BDAD-9E7663578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89802"/>
              </p:ext>
            </p:extLst>
          </p:nvPr>
        </p:nvGraphicFramePr>
        <p:xfrm>
          <a:off x="6443003" y="4076112"/>
          <a:ext cx="5549715" cy="2538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4B8E74-93BD-4C04-B1B1-75317094A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19" y="1324746"/>
            <a:ext cx="7214399" cy="247468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3A13F919-F3E4-458B-9760-DDEF40BC1EC0}"/>
              </a:ext>
            </a:extLst>
          </p:cNvPr>
          <p:cNvSpPr/>
          <p:nvPr/>
        </p:nvSpPr>
        <p:spPr>
          <a:xfrm>
            <a:off x="199280" y="2664068"/>
            <a:ext cx="3894417" cy="104101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Functional: Perfect Fit </a:t>
            </a:r>
          </a:p>
        </p:txBody>
      </p:sp>
    </p:spTree>
    <p:extLst>
      <p:ext uri="{BB962C8B-B14F-4D97-AF65-F5344CB8AC3E}">
        <p14:creationId xmlns:p14="http://schemas.microsoft.com/office/powerpoint/2010/main" val="332543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B3369AE-510D-4196-8468-7586DF40A377}"/>
              </a:ext>
            </a:extLst>
          </p:cNvPr>
          <p:cNvSpPr/>
          <p:nvPr/>
        </p:nvSpPr>
        <p:spPr>
          <a:xfrm>
            <a:off x="604911" y="1716258"/>
            <a:ext cx="10986867" cy="1788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Local Concentration vs. International Expansion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D819203-4CEA-4478-9185-C4F304F0799B}"/>
              </a:ext>
            </a:extLst>
          </p:cNvPr>
          <p:cNvSpPr/>
          <p:nvPr/>
        </p:nvSpPr>
        <p:spPr>
          <a:xfrm>
            <a:off x="604910" y="4232030"/>
            <a:ext cx="10986868" cy="1788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Moving Upmarket vs. Moving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Downmarket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04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B3369AE-510D-4196-8468-7586DF40A377}"/>
              </a:ext>
            </a:extLst>
          </p:cNvPr>
          <p:cNvSpPr/>
          <p:nvPr/>
        </p:nvSpPr>
        <p:spPr>
          <a:xfrm>
            <a:off x="604911" y="1716258"/>
            <a:ext cx="10986867" cy="1788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Local Concentration vs. International Expansion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D819203-4CEA-4478-9185-C4F304F0799B}"/>
              </a:ext>
            </a:extLst>
          </p:cNvPr>
          <p:cNvSpPr/>
          <p:nvPr/>
        </p:nvSpPr>
        <p:spPr>
          <a:xfrm>
            <a:off x="604910" y="4232030"/>
            <a:ext cx="10986868" cy="1788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Moving Upmarket vs. Moving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Downmarket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31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A3429F-2CEA-45C1-9ADC-68C21A87BF28}"/>
              </a:ext>
            </a:extLst>
          </p:cNvPr>
          <p:cNvSpPr/>
          <p:nvPr/>
        </p:nvSpPr>
        <p:spPr>
          <a:xfrm>
            <a:off x="199282" y="985838"/>
            <a:ext cx="4044106" cy="1385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Repositioning: Upmarket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C81DA650-BB30-4658-AB46-B30C278E0A8C}"/>
              </a:ext>
            </a:extLst>
          </p:cNvPr>
          <p:cNvSpPr/>
          <p:nvPr/>
        </p:nvSpPr>
        <p:spPr>
          <a:xfrm>
            <a:off x="199281" y="4086224"/>
            <a:ext cx="2721769" cy="138588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2.5 % in volume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11% in value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0B3E92F2-6AA4-4859-BAB7-92E3D6591A0D}"/>
              </a:ext>
            </a:extLst>
          </p:cNvPr>
          <p:cNvSpPr/>
          <p:nvPr/>
        </p:nvSpPr>
        <p:spPr>
          <a:xfrm>
            <a:off x="307181" y="4479131"/>
            <a:ext cx="302047" cy="54292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B61868C3-E003-47A5-93AB-B9E7928F24E0}"/>
              </a:ext>
            </a:extLst>
          </p:cNvPr>
          <p:cNvGrpSpPr/>
          <p:nvPr/>
        </p:nvGrpSpPr>
        <p:grpSpPr>
          <a:xfrm>
            <a:off x="3258881" y="4150517"/>
            <a:ext cx="3952570" cy="1257300"/>
            <a:chOff x="3258881" y="4150517"/>
            <a:chExt cx="3952570" cy="12573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xmlns="" id="{D9B405E2-84A8-40BE-9A21-110FB80EC093}"/>
                </a:ext>
              </a:extLst>
            </p:cNvPr>
            <p:cNvSpPr/>
            <p:nvPr/>
          </p:nvSpPr>
          <p:spPr>
            <a:xfrm>
              <a:off x="3258881" y="4364830"/>
              <a:ext cx="642938" cy="657226"/>
            </a:xfrm>
            <a:prstGeom prst="plus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39F096C9-64D2-4ECB-B5B3-9D9FBE67EDAD}"/>
                </a:ext>
              </a:extLst>
            </p:cNvPr>
            <p:cNvSpPr/>
            <p:nvPr/>
          </p:nvSpPr>
          <p:spPr>
            <a:xfrm>
              <a:off x="4239651" y="4150517"/>
              <a:ext cx="2971800" cy="12573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Less harsh competition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E782EC6-F229-4B4F-AD8D-131F84E6C99D}"/>
              </a:ext>
            </a:extLst>
          </p:cNvPr>
          <p:cNvGrpSpPr/>
          <p:nvPr/>
        </p:nvGrpSpPr>
        <p:grpSpPr>
          <a:xfrm>
            <a:off x="7525047" y="4150517"/>
            <a:ext cx="4204991" cy="1257300"/>
            <a:chOff x="7525047" y="4150517"/>
            <a:chExt cx="4204991" cy="125730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xmlns="" id="{B2AD0BE4-22C0-42CB-B6A0-123F9FA9E36F}"/>
                </a:ext>
              </a:extLst>
            </p:cNvPr>
            <p:cNvSpPr/>
            <p:nvPr/>
          </p:nvSpPr>
          <p:spPr>
            <a:xfrm>
              <a:off x="7525047" y="4364831"/>
              <a:ext cx="1005005" cy="65722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48D28561-AAEC-436D-8F93-88119D929B06}"/>
                </a:ext>
              </a:extLst>
            </p:cNvPr>
            <p:cNvSpPr/>
            <p:nvPr/>
          </p:nvSpPr>
          <p:spPr>
            <a:xfrm>
              <a:off x="8758238" y="4150517"/>
              <a:ext cx="2971800" cy="12573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Selling to premium segment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2D859E34-5BC5-49D2-9EB4-6E375A62CF56}"/>
              </a:ext>
            </a:extLst>
          </p:cNvPr>
          <p:cNvSpPr/>
          <p:nvPr/>
        </p:nvSpPr>
        <p:spPr>
          <a:xfrm>
            <a:off x="5091915" y="985838"/>
            <a:ext cx="6638123" cy="22356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D72D5AF-2108-4640-9AB8-B6C9BE1683A7}"/>
              </a:ext>
            </a:extLst>
          </p:cNvPr>
          <p:cNvSpPr/>
          <p:nvPr/>
        </p:nvSpPr>
        <p:spPr>
          <a:xfrm>
            <a:off x="5091915" y="1370629"/>
            <a:ext cx="6527999" cy="6189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Store Location Optimization: From 387 to 150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BE1D79F-30A3-43E1-9A60-DE98CFCE8BCD}"/>
              </a:ext>
            </a:extLst>
          </p:cNvPr>
          <p:cNvSpPr/>
          <p:nvPr/>
        </p:nvSpPr>
        <p:spPr>
          <a:xfrm>
            <a:off x="5091915" y="2061606"/>
            <a:ext cx="6638123" cy="857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Employee Strategy: Less employees but higher salaries</a:t>
            </a:r>
          </a:p>
        </p:txBody>
      </p:sp>
    </p:spTree>
    <p:extLst>
      <p:ext uri="{BB962C8B-B14F-4D97-AF65-F5344CB8AC3E}">
        <p14:creationId xmlns:p14="http://schemas.microsoft.com/office/powerpoint/2010/main" val="170712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A3429F-2CEA-45C1-9ADC-68C21A87BF28}"/>
              </a:ext>
            </a:extLst>
          </p:cNvPr>
          <p:cNvSpPr/>
          <p:nvPr/>
        </p:nvSpPr>
        <p:spPr>
          <a:xfrm>
            <a:off x="199282" y="985838"/>
            <a:ext cx="4044106" cy="1385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Repositioning: Upmarket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0B3E92F2-6AA4-4859-BAB7-92E3D6591A0D}"/>
              </a:ext>
            </a:extLst>
          </p:cNvPr>
          <p:cNvSpPr/>
          <p:nvPr/>
        </p:nvSpPr>
        <p:spPr>
          <a:xfrm>
            <a:off x="307181" y="4479131"/>
            <a:ext cx="302047" cy="54292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xmlns="" id="{F94542D2-BC61-451A-BDDF-92D159EE4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015507"/>
              </p:ext>
            </p:extLst>
          </p:nvPr>
        </p:nvGraphicFramePr>
        <p:xfrm>
          <a:off x="199281" y="2949610"/>
          <a:ext cx="11793437" cy="3479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xmlns="" id="{1FF6BC91-FF4E-4200-96AA-24DD9A607E71}"/>
              </a:ext>
            </a:extLst>
          </p:cNvPr>
          <p:cNvSpPr/>
          <p:nvPr/>
        </p:nvSpPr>
        <p:spPr>
          <a:xfrm>
            <a:off x="6639951" y="985838"/>
            <a:ext cx="3530991" cy="138588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3.7 billion TL in 2020</a:t>
            </a:r>
          </a:p>
        </p:txBody>
      </p:sp>
    </p:spTree>
    <p:extLst>
      <p:ext uri="{BB962C8B-B14F-4D97-AF65-F5344CB8AC3E}">
        <p14:creationId xmlns:p14="http://schemas.microsoft.com/office/powerpoint/2010/main" val="3331709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A3429F-2CEA-45C1-9ADC-68C21A87BF28}"/>
              </a:ext>
            </a:extLst>
          </p:cNvPr>
          <p:cNvSpPr/>
          <p:nvPr/>
        </p:nvSpPr>
        <p:spPr>
          <a:xfrm>
            <a:off x="199282" y="985838"/>
            <a:ext cx="4044106" cy="1385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Repositioning: New Brand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Downmarket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0B3E92F2-6AA4-4859-BAB7-92E3D6591A0D}"/>
              </a:ext>
            </a:extLst>
          </p:cNvPr>
          <p:cNvSpPr/>
          <p:nvPr/>
        </p:nvSpPr>
        <p:spPr>
          <a:xfrm>
            <a:off x="307181" y="4479131"/>
            <a:ext cx="302047" cy="54292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Perceptual Map" descr="This spreadsheet allows students to quickly and easily prepare a perceptual map for marketing.">
            <a:extLst>
              <a:ext uri="{FF2B5EF4-FFF2-40B4-BE49-F238E27FC236}">
                <a16:creationId xmlns:a16="http://schemas.microsoft.com/office/drawing/2014/main" xmlns="" id="{09F05107-9F03-43B3-8153-6D317AE08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810302"/>
              </p:ext>
            </p:extLst>
          </p:nvPr>
        </p:nvGraphicFramePr>
        <p:xfrm>
          <a:off x="6269492" y="858129"/>
          <a:ext cx="5875764" cy="5854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DFE5612-ED3D-4364-93B2-DF3C27305B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143374" y="4300538"/>
            <a:ext cx="4000501" cy="21410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1741E6F7-48F1-4E01-B52A-1145197C7236}"/>
              </a:ext>
            </a:extLst>
          </p:cNvPr>
          <p:cNvSpPr/>
          <p:nvPr/>
        </p:nvSpPr>
        <p:spPr>
          <a:xfrm>
            <a:off x="800099" y="3429000"/>
            <a:ext cx="3343275" cy="178589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Introducing new brand to fast fashion segment </a:t>
            </a:r>
          </a:p>
        </p:txBody>
      </p:sp>
    </p:spTree>
    <p:extLst>
      <p:ext uri="{BB962C8B-B14F-4D97-AF65-F5344CB8AC3E}">
        <p14:creationId xmlns:p14="http://schemas.microsoft.com/office/powerpoint/2010/main" val="2195967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A3429F-2CEA-45C1-9ADC-68C21A87BF28}"/>
              </a:ext>
            </a:extLst>
          </p:cNvPr>
          <p:cNvSpPr/>
          <p:nvPr/>
        </p:nvSpPr>
        <p:spPr>
          <a:xfrm>
            <a:off x="199282" y="985838"/>
            <a:ext cx="4044106" cy="1385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Repositioning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0B3E92F2-6AA4-4859-BAB7-92E3D6591A0D}"/>
              </a:ext>
            </a:extLst>
          </p:cNvPr>
          <p:cNvSpPr/>
          <p:nvPr/>
        </p:nvSpPr>
        <p:spPr>
          <a:xfrm>
            <a:off x="307181" y="4479131"/>
            <a:ext cx="302047" cy="54292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7049F8B-A66F-4825-9332-6FD42FBF54E0}"/>
              </a:ext>
            </a:extLst>
          </p:cNvPr>
          <p:cNvGrpSpPr/>
          <p:nvPr/>
        </p:nvGrpSpPr>
        <p:grpSpPr>
          <a:xfrm>
            <a:off x="5008497" y="1407318"/>
            <a:ext cx="6472252" cy="1521617"/>
            <a:chOff x="5008497" y="1407318"/>
            <a:chExt cx="6472252" cy="15216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96C53BB7-A834-4938-91A5-7697832E41D5}"/>
                </a:ext>
              </a:extLst>
            </p:cNvPr>
            <p:cNvSpPr/>
            <p:nvPr/>
          </p:nvSpPr>
          <p:spPr>
            <a:xfrm>
              <a:off x="5008497" y="1407318"/>
              <a:ext cx="2286371" cy="151447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Initial Investment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xmlns="" id="{25B289FA-A4EC-43B4-9741-31C82CE05875}"/>
                </a:ext>
              </a:extLst>
            </p:cNvPr>
            <p:cNvSpPr/>
            <p:nvPr/>
          </p:nvSpPr>
          <p:spPr>
            <a:xfrm>
              <a:off x="7592309" y="1900236"/>
              <a:ext cx="1304628" cy="5429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9532B2E9-D355-46FC-A904-86AD8E5D28AD}"/>
                </a:ext>
              </a:extLst>
            </p:cNvPr>
            <p:cNvSpPr/>
            <p:nvPr/>
          </p:nvSpPr>
          <p:spPr>
            <a:xfrm>
              <a:off x="9194378" y="1414461"/>
              <a:ext cx="2286371" cy="15144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million TL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8138A0B-CB0C-46D3-8C6B-DCF5D18F5EC1}"/>
              </a:ext>
            </a:extLst>
          </p:cNvPr>
          <p:cNvSpPr/>
          <p:nvPr/>
        </p:nvSpPr>
        <p:spPr>
          <a:xfrm>
            <a:off x="609228" y="3735420"/>
            <a:ext cx="4482687" cy="21717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NPV: 30.8 million TL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IRR: 25%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33371"/>
              </p:ext>
            </p:extLst>
          </p:nvPr>
        </p:nvGraphicFramePr>
        <p:xfrm>
          <a:off x="6096001" y="3543299"/>
          <a:ext cx="5384748" cy="290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144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Graphic spid="16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684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A3429F-2CEA-45C1-9ADC-68C21A87BF28}"/>
              </a:ext>
            </a:extLst>
          </p:cNvPr>
          <p:cNvSpPr/>
          <p:nvPr/>
        </p:nvSpPr>
        <p:spPr>
          <a:xfrm>
            <a:off x="199282" y="985838"/>
            <a:ext cx="3807647" cy="1385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Repositioning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0B3E92F2-6AA4-4859-BAB7-92E3D6591A0D}"/>
              </a:ext>
            </a:extLst>
          </p:cNvPr>
          <p:cNvSpPr/>
          <p:nvPr/>
        </p:nvSpPr>
        <p:spPr>
          <a:xfrm>
            <a:off x="307181" y="4479131"/>
            <a:ext cx="302047" cy="54292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050C4E5-E119-4EB8-86F1-13C69D3EFA6E}"/>
              </a:ext>
            </a:extLst>
          </p:cNvPr>
          <p:cNvSpPr/>
          <p:nvPr/>
        </p:nvSpPr>
        <p:spPr>
          <a:xfrm>
            <a:off x="199281" y="3543299"/>
            <a:ext cx="3807648" cy="197123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Marcole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Simulation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F8A1496-4AFE-46A3-A614-304F7D559D47}"/>
              </a:ext>
            </a:extLst>
          </p:cNvPr>
          <p:cNvGrpSpPr/>
          <p:nvPr/>
        </p:nvGrpSpPr>
        <p:grpSpPr>
          <a:xfrm>
            <a:off x="4461197" y="985838"/>
            <a:ext cx="6792957" cy="5400894"/>
            <a:chOff x="4461197" y="985838"/>
            <a:chExt cx="6792957" cy="54008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C13A4A92-8FBA-4EF5-B45A-694081EEF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1683" y="985838"/>
              <a:ext cx="5102471" cy="540089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xmlns="" id="{2A0886B6-F8EA-429B-864F-C239B7479361}"/>
                </a:ext>
              </a:extLst>
            </p:cNvPr>
            <p:cNvSpPr/>
            <p:nvPr/>
          </p:nvSpPr>
          <p:spPr>
            <a:xfrm>
              <a:off x="4461197" y="4170245"/>
              <a:ext cx="1308295" cy="717342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1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49AE-C2C6-455D-B805-5BCF2F8D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5" y="365126"/>
            <a:ext cx="10930596" cy="104164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10AC1B-D905-4B35-9C74-E0851A8BBCA9}"/>
              </a:ext>
            </a:extLst>
          </p:cNvPr>
          <p:cNvSpPr/>
          <p:nvPr/>
        </p:nvSpPr>
        <p:spPr>
          <a:xfrm>
            <a:off x="3507544" y="17682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Industry Brief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FADF6A-4E7C-4A83-AD95-C0AA1B80B7F3}"/>
              </a:ext>
            </a:extLst>
          </p:cNvPr>
          <p:cNvSpPr/>
          <p:nvPr/>
        </p:nvSpPr>
        <p:spPr>
          <a:xfrm>
            <a:off x="3507543" y="2765418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Company Brief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17165-5B26-4B7E-86BD-F1CF6145CC93}"/>
              </a:ext>
            </a:extLst>
          </p:cNvPr>
          <p:cNvSpPr/>
          <p:nvPr/>
        </p:nvSpPr>
        <p:spPr>
          <a:xfrm>
            <a:off x="3507542" y="37594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E264FA-CF2B-422E-93CE-8D6E65E610A7}"/>
              </a:ext>
            </a:extLst>
          </p:cNvPr>
          <p:cNvSpPr/>
          <p:nvPr/>
        </p:nvSpPr>
        <p:spPr>
          <a:xfrm>
            <a:off x="3507541" y="4753432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927849E-DF6C-4811-B66E-B56F0A71CBD4}"/>
              </a:ext>
            </a:extLst>
          </p:cNvPr>
          <p:cNvSpPr/>
          <p:nvPr/>
        </p:nvSpPr>
        <p:spPr>
          <a:xfrm>
            <a:off x="3507540" y="57506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 Financial Impact</a:t>
            </a:r>
          </a:p>
        </p:txBody>
      </p:sp>
    </p:spTree>
    <p:extLst>
      <p:ext uri="{BB962C8B-B14F-4D97-AF65-F5344CB8AC3E}">
        <p14:creationId xmlns:p14="http://schemas.microsoft.com/office/powerpoint/2010/main" val="357402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49AE-C2C6-455D-B805-5BCF2F8D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5" y="365126"/>
            <a:ext cx="10930596" cy="104164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10AC1B-D905-4B35-9C74-E0851A8BBCA9}"/>
              </a:ext>
            </a:extLst>
          </p:cNvPr>
          <p:cNvSpPr/>
          <p:nvPr/>
        </p:nvSpPr>
        <p:spPr>
          <a:xfrm>
            <a:off x="3507544" y="17682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Industry Brief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FADF6A-4E7C-4A83-AD95-C0AA1B80B7F3}"/>
              </a:ext>
            </a:extLst>
          </p:cNvPr>
          <p:cNvSpPr/>
          <p:nvPr/>
        </p:nvSpPr>
        <p:spPr>
          <a:xfrm>
            <a:off x="3507543" y="2765418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Company Brief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17165-5B26-4B7E-86BD-F1CF6145CC93}"/>
              </a:ext>
            </a:extLst>
          </p:cNvPr>
          <p:cNvSpPr/>
          <p:nvPr/>
        </p:nvSpPr>
        <p:spPr>
          <a:xfrm>
            <a:off x="3507542" y="37594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E264FA-CF2B-422E-93CE-8D6E65E610A7}"/>
              </a:ext>
            </a:extLst>
          </p:cNvPr>
          <p:cNvSpPr/>
          <p:nvPr/>
        </p:nvSpPr>
        <p:spPr>
          <a:xfrm>
            <a:off x="3507541" y="4753432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927849E-DF6C-4811-B66E-B56F0A71CBD4}"/>
              </a:ext>
            </a:extLst>
          </p:cNvPr>
          <p:cNvSpPr/>
          <p:nvPr/>
        </p:nvSpPr>
        <p:spPr>
          <a:xfrm>
            <a:off x="3507540" y="5750625"/>
            <a:ext cx="5176911" cy="7737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 Financial Impact</a:t>
            </a:r>
          </a:p>
        </p:txBody>
      </p:sp>
    </p:spTree>
    <p:extLst>
      <p:ext uri="{BB962C8B-B14F-4D97-AF65-F5344CB8AC3E}">
        <p14:creationId xmlns:p14="http://schemas.microsoft.com/office/powerpoint/2010/main" val="107988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49AE-C2C6-455D-B805-5BCF2F8D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5" y="365126"/>
            <a:ext cx="10930596" cy="104164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10AC1B-D905-4B35-9C74-E0851A8BBCA9}"/>
              </a:ext>
            </a:extLst>
          </p:cNvPr>
          <p:cNvSpPr/>
          <p:nvPr/>
        </p:nvSpPr>
        <p:spPr>
          <a:xfrm>
            <a:off x="3507544" y="1768225"/>
            <a:ext cx="5176911" cy="7737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Industry Brief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FADF6A-4E7C-4A83-AD95-C0AA1B80B7F3}"/>
              </a:ext>
            </a:extLst>
          </p:cNvPr>
          <p:cNvSpPr/>
          <p:nvPr/>
        </p:nvSpPr>
        <p:spPr>
          <a:xfrm>
            <a:off x="3507543" y="2765418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Company Brief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17165-5B26-4B7E-86BD-F1CF6145CC93}"/>
              </a:ext>
            </a:extLst>
          </p:cNvPr>
          <p:cNvSpPr/>
          <p:nvPr/>
        </p:nvSpPr>
        <p:spPr>
          <a:xfrm>
            <a:off x="3507542" y="37594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E264FA-CF2B-422E-93CE-8D6E65E610A7}"/>
              </a:ext>
            </a:extLst>
          </p:cNvPr>
          <p:cNvSpPr/>
          <p:nvPr/>
        </p:nvSpPr>
        <p:spPr>
          <a:xfrm>
            <a:off x="3507541" y="4753432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927849E-DF6C-4811-B66E-B56F0A71CBD4}"/>
              </a:ext>
            </a:extLst>
          </p:cNvPr>
          <p:cNvSpPr/>
          <p:nvPr/>
        </p:nvSpPr>
        <p:spPr>
          <a:xfrm>
            <a:off x="3507540" y="57506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 Financial Impact</a:t>
            </a:r>
          </a:p>
        </p:txBody>
      </p:sp>
    </p:spTree>
    <p:extLst>
      <p:ext uri="{BB962C8B-B14F-4D97-AF65-F5344CB8AC3E}">
        <p14:creationId xmlns:p14="http://schemas.microsoft.com/office/powerpoint/2010/main" val="681043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91915" y="-14070"/>
            <a:ext cx="2119536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422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2"/>
            <a:ext cx="2124223" cy="6611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A3429F-2CEA-45C1-9ADC-68C21A87BF28}"/>
              </a:ext>
            </a:extLst>
          </p:cNvPr>
          <p:cNvSpPr/>
          <p:nvPr/>
        </p:nvSpPr>
        <p:spPr>
          <a:xfrm>
            <a:off x="199282" y="985838"/>
            <a:ext cx="3807647" cy="1385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Net Financial Impact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0B3E92F2-6AA4-4859-BAB7-92E3D6591A0D}"/>
              </a:ext>
            </a:extLst>
          </p:cNvPr>
          <p:cNvSpPr/>
          <p:nvPr/>
        </p:nvSpPr>
        <p:spPr>
          <a:xfrm>
            <a:off x="307181" y="4479131"/>
            <a:ext cx="302047" cy="54292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2D09338-74A8-49DF-B885-5444E66CBBA7}"/>
              </a:ext>
            </a:extLst>
          </p:cNvPr>
          <p:cNvGrpSpPr/>
          <p:nvPr/>
        </p:nvGrpSpPr>
        <p:grpSpPr>
          <a:xfrm>
            <a:off x="4778319" y="1280160"/>
            <a:ext cx="6553560" cy="5078437"/>
            <a:chOff x="4778319" y="1280160"/>
            <a:chExt cx="6553560" cy="507843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0C22044-D80B-4EF7-BA92-C8FE76F5463D}"/>
                </a:ext>
              </a:extLst>
            </p:cNvPr>
            <p:cNvCxnSpPr/>
            <p:nvPr/>
          </p:nvCxnSpPr>
          <p:spPr>
            <a:xfrm>
              <a:off x="7934178" y="1280160"/>
              <a:ext cx="0" cy="507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09087E6A-CC09-4172-A3E8-06DF349C5975}"/>
                </a:ext>
              </a:extLst>
            </p:cNvPr>
            <p:cNvSpPr/>
            <p:nvPr/>
          </p:nvSpPr>
          <p:spPr>
            <a:xfrm>
              <a:off x="4778319" y="1477108"/>
              <a:ext cx="2635355" cy="89461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International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7FADE971-66F9-4D9A-9B67-E73DD183A363}"/>
                </a:ext>
              </a:extLst>
            </p:cNvPr>
            <p:cNvSpPr/>
            <p:nvPr/>
          </p:nvSpPr>
          <p:spPr>
            <a:xfrm>
              <a:off x="8584814" y="1477107"/>
              <a:ext cx="2747065" cy="89461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D65DC3F1-CB3A-45A5-9B37-AD056BD14871}"/>
                </a:ext>
              </a:extLst>
            </p:cNvPr>
            <p:cNvSpPr/>
            <p:nvPr/>
          </p:nvSpPr>
          <p:spPr>
            <a:xfrm>
              <a:off x="4778319" y="3426808"/>
              <a:ext cx="2505224" cy="195189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50% average annual growth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D2E305C-0899-4479-8D46-740EACDB459C}"/>
                </a:ext>
              </a:extLst>
            </p:cNvPr>
            <p:cNvSpPr/>
            <p:nvPr/>
          </p:nvSpPr>
          <p:spPr>
            <a:xfrm>
              <a:off x="8584808" y="3426808"/>
              <a:ext cx="2747065" cy="1951892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30% average annual growth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0B6B64E5-FDB3-43DD-BAC7-8442490DEF3C}"/>
              </a:ext>
            </a:extLst>
          </p:cNvPr>
          <p:cNvSpPr/>
          <p:nvPr/>
        </p:nvSpPr>
        <p:spPr>
          <a:xfrm>
            <a:off x="199281" y="3426808"/>
            <a:ext cx="4016329" cy="195189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Growth Maintained!</a:t>
            </a:r>
          </a:p>
        </p:txBody>
      </p:sp>
    </p:spTree>
    <p:extLst>
      <p:ext uri="{BB962C8B-B14F-4D97-AF65-F5344CB8AC3E}">
        <p14:creationId xmlns:p14="http://schemas.microsoft.com/office/powerpoint/2010/main" val="10156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E0BA17-AC7C-4319-8246-75C887144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0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6471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547418" y="-14068"/>
            <a:ext cx="2171113" cy="3938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62021" y="-14070"/>
            <a:ext cx="2119536" cy="3938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0"/>
            <a:ext cx="2119535" cy="3798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3938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EA65DD-F044-49E2-9940-1976E1815928}"/>
              </a:ext>
            </a:extLst>
          </p:cNvPr>
          <p:cNvSpPr/>
          <p:nvPr/>
        </p:nvSpPr>
        <p:spPr>
          <a:xfrm>
            <a:off x="199281" y="1107825"/>
            <a:ext cx="2951882" cy="11887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Turkish Market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xmlns="" id="{F140D384-32DE-4096-B777-A4BD052DC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84375"/>
              </p:ext>
            </p:extLst>
          </p:nvPr>
        </p:nvGraphicFramePr>
        <p:xfrm>
          <a:off x="202803" y="2574372"/>
          <a:ext cx="5896719" cy="361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Perceptual Map" descr="This spreadsheet allows students to quickly and easily prepare a perceptual map for marketing.">
            <a:extLst>
              <a:ext uri="{FF2B5EF4-FFF2-40B4-BE49-F238E27FC236}">
                <a16:creationId xmlns:a16="http://schemas.microsoft.com/office/drawing/2014/main" xmlns="" id="{D3F33144-C3FA-437A-B827-5E04617CC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6144"/>
              </p:ext>
            </p:extLst>
          </p:nvPr>
        </p:nvGraphicFramePr>
        <p:xfrm>
          <a:off x="6269492" y="837249"/>
          <a:ext cx="5896719" cy="5875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222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6471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547418" y="-14069"/>
            <a:ext cx="2171113" cy="4079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62021" y="-14071"/>
            <a:ext cx="2119536" cy="4079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4079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EA65DD-F044-49E2-9940-1976E1815928}"/>
              </a:ext>
            </a:extLst>
          </p:cNvPr>
          <p:cNvSpPr/>
          <p:nvPr/>
        </p:nvSpPr>
        <p:spPr>
          <a:xfrm>
            <a:off x="199281" y="1107825"/>
            <a:ext cx="2951882" cy="11887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Turkish Market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xmlns="" id="{B65F12F3-51E8-48B4-9AE7-186DC7621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46195"/>
              </p:ext>
            </p:extLst>
          </p:nvPr>
        </p:nvGraphicFramePr>
        <p:xfrm>
          <a:off x="199281" y="3040380"/>
          <a:ext cx="4572000" cy="3321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477B8-9FE3-4358-AE8E-A1A5452E0D13}"/>
              </a:ext>
            </a:extLst>
          </p:cNvPr>
          <p:cNvGrpSpPr/>
          <p:nvPr/>
        </p:nvGrpSpPr>
        <p:grpSpPr>
          <a:xfrm>
            <a:off x="4940348" y="865161"/>
            <a:ext cx="6872997" cy="2743200"/>
            <a:chOff x="4940348" y="865161"/>
            <a:chExt cx="6872997" cy="2743200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xmlns="" id="{2A02FD0F-5BDD-4518-A9D9-349EECF868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72082497"/>
                </p:ext>
              </p:extLst>
            </p:nvPr>
          </p:nvGraphicFramePr>
          <p:xfrm>
            <a:off x="7420720" y="865161"/>
            <a:ext cx="439262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91A25449-E2FF-43B5-9E6E-1DE9771292E4}"/>
                </a:ext>
              </a:extLst>
            </p:cNvPr>
            <p:cNvSpPr/>
            <p:nvPr/>
          </p:nvSpPr>
          <p:spPr>
            <a:xfrm>
              <a:off x="4940348" y="1681091"/>
              <a:ext cx="1635604" cy="13592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068F3C3-8F08-4D91-A3B7-091345CE8C64}"/>
                </a:ext>
              </a:extLst>
            </p:cNvPr>
            <p:cNvSpPr/>
            <p:nvPr/>
          </p:nvSpPr>
          <p:spPr>
            <a:xfrm>
              <a:off x="5182631" y="2061795"/>
              <a:ext cx="787791" cy="5978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11%</a:t>
              </a:r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xmlns="" id="{89D46983-5EBB-44B0-A02B-5BE7D1B5692F}"/>
                </a:ext>
              </a:extLst>
            </p:cNvPr>
            <p:cNvSpPr/>
            <p:nvPr/>
          </p:nvSpPr>
          <p:spPr>
            <a:xfrm>
              <a:off x="5868099" y="2061795"/>
              <a:ext cx="445186" cy="407959"/>
            </a:xfrm>
            <a:prstGeom prst="up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D8C10C6A-FA95-4063-8204-2B56FB07FBFB}"/>
                </a:ext>
              </a:extLst>
            </p:cNvPr>
            <p:cNvCxnSpPr>
              <a:cxnSpLocks/>
            </p:cNvCxnSpPr>
            <p:nvPr/>
          </p:nvCxnSpPr>
          <p:spPr>
            <a:xfrm>
              <a:off x="6696222" y="2392384"/>
              <a:ext cx="633052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C4A4025-A330-451A-8FBF-09C7C1492355}"/>
              </a:ext>
            </a:extLst>
          </p:cNvPr>
          <p:cNvGrpSpPr/>
          <p:nvPr/>
        </p:nvGrpSpPr>
        <p:grpSpPr>
          <a:xfrm>
            <a:off x="4946689" y="3824653"/>
            <a:ext cx="6954585" cy="2704511"/>
            <a:chOff x="4946689" y="3824653"/>
            <a:chExt cx="6954585" cy="2704511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xmlns="" id="{4274E0E8-4613-4392-BCD1-DEFDCEE61E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00758448"/>
                </p:ext>
              </p:extLst>
            </p:nvPr>
          </p:nvGraphicFramePr>
          <p:xfrm>
            <a:off x="7420720" y="3824653"/>
            <a:ext cx="4480554" cy="27045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F499CED2-40FB-44D6-AE8F-99A642A46CB0}"/>
                </a:ext>
              </a:extLst>
            </p:cNvPr>
            <p:cNvSpPr/>
            <p:nvPr/>
          </p:nvSpPr>
          <p:spPr>
            <a:xfrm>
              <a:off x="4946689" y="4501664"/>
              <a:ext cx="1635606" cy="13592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xmlns="" id="{E7BA571E-E128-440C-A5DF-9E25E012D767}"/>
                </a:ext>
              </a:extLst>
            </p:cNvPr>
            <p:cNvSpPr/>
            <p:nvPr/>
          </p:nvSpPr>
          <p:spPr>
            <a:xfrm>
              <a:off x="5832690" y="4916654"/>
              <a:ext cx="412572" cy="351691"/>
            </a:xfrm>
            <a:prstGeom prst="up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5A90801D-DB29-4E5D-BB95-B17182134721}"/>
                </a:ext>
              </a:extLst>
            </p:cNvPr>
            <p:cNvSpPr/>
            <p:nvPr/>
          </p:nvSpPr>
          <p:spPr>
            <a:xfrm>
              <a:off x="5159984" y="4927207"/>
              <a:ext cx="701564" cy="499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2.5%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32042237-DBBC-4734-BFC0-920C4AB0F2C2}"/>
                </a:ext>
              </a:extLst>
            </p:cNvPr>
            <p:cNvCxnSpPr>
              <a:cxnSpLocks/>
            </p:cNvCxnSpPr>
            <p:nvPr/>
          </p:nvCxnSpPr>
          <p:spPr>
            <a:xfrm>
              <a:off x="6696222" y="5268345"/>
              <a:ext cx="633052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6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6471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547418" y="-14069"/>
            <a:ext cx="2171113" cy="4079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62021" y="-14071"/>
            <a:ext cx="2119536" cy="4079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4079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EA65DD-F044-49E2-9940-1976E1815928}"/>
              </a:ext>
            </a:extLst>
          </p:cNvPr>
          <p:cNvSpPr/>
          <p:nvPr/>
        </p:nvSpPr>
        <p:spPr>
          <a:xfrm>
            <a:off x="199281" y="1107825"/>
            <a:ext cx="2951882" cy="11887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Global Market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F51D097-9651-4F8C-8671-7CD4DCC199DB}"/>
              </a:ext>
            </a:extLst>
          </p:cNvPr>
          <p:cNvGrpSpPr/>
          <p:nvPr/>
        </p:nvGrpSpPr>
        <p:grpSpPr>
          <a:xfrm>
            <a:off x="6603999" y="849085"/>
            <a:ext cx="5388719" cy="5783944"/>
            <a:chOff x="6603999" y="849085"/>
            <a:chExt cx="5388719" cy="5783944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xmlns="" id="{B60F86B4-9384-46FB-AE15-6B73B156D9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53453798"/>
                </p:ext>
              </p:extLst>
            </p:nvPr>
          </p:nvGraphicFramePr>
          <p:xfrm>
            <a:off x="6603999" y="2296549"/>
            <a:ext cx="5388719" cy="4336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4D236265-3975-40CD-9C0A-41AE458503AE}"/>
                </a:ext>
              </a:extLst>
            </p:cNvPr>
            <p:cNvSpPr/>
            <p:nvPr/>
          </p:nvSpPr>
          <p:spPr>
            <a:xfrm>
              <a:off x="7181557" y="849085"/>
              <a:ext cx="3863814" cy="10063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Global Average Price: $26.32</a:t>
              </a:r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xmlns="" id="{085E6D7E-DB77-41C3-8078-3A98CA60C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51615"/>
              </p:ext>
            </p:extLst>
          </p:nvPr>
        </p:nvGraphicFramePr>
        <p:xfrm>
          <a:off x="199281" y="2623567"/>
          <a:ext cx="5388719" cy="400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51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49AE-C2C6-455D-B805-5BCF2F8D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5" y="365126"/>
            <a:ext cx="10930596" cy="104164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10AC1B-D905-4B35-9C74-E0851A8BBCA9}"/>
              </a:ext>
            </a:extLst>
          </p:cNvPr>
          <p:cNvSpPr/>
          <p:nvPr/>
        </p:nvSpPr>
        <p:spPr>
          <a:xfrm>
            <a:off x="3507544" y="17682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Industry Brief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FADF6A-4E7C-4A83-AD95-C0AA1B80B7F3}"/>
              </a:ext>
            </a:extLst>
          </p:cNvPr>
          <p:cNvSpPr/>
          <p:nvPr/>
        </p:nvSpPr>
        <p:spPr>
          <a:xfrm>
            <a:off x="3507543" y="2765418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Company Brief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17165-5B26-4B7E-86BD-F1CF6145CC93}"/>
              </a:ext>
            </a:extLst>
          </p:cNvPr>
          <p:cNvSpPr/>
          <p:nvPr/>
        </p:nvSpPr>
        <p:spPr>
          <a:xfrm>
            <a:off x="3507542" y="37594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E264FA-CF2B-422E-93CE-8D6E65E610A7}"/>
              </a:ext>
            </a:extLst>
          </p:cNvPr>
          <p:cNvSpPr/>
          <p:nvPr/>
        </p:nvSpPr>
        <p:spPr>
          <a:xfrm>
            <a:off x="3507541" y="4753432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927849E-DF6C-4811-B66E-B56F0A71CBD4}"/>
              </a:ext>
            </a:extLst>
          </p:cNvPr>
          <p:cNvSpPr/>
          <p:nvPr/>
        </p:nvSpPr>
        <p:spPr>
          <a:xfrm>
            <a:off x="3507540" y="57506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 Financial Impact</a:t>
            </a:r>
          </a:p>
        </p:txBody>
      </p:sp>
    </p:spTree>
    <p:extLst>
      <p:ext uri="{BB962C8B-B14F-4D97-AF65-F5344CB8AC3E}">
        <p14:creationId xmlns:p14="http://schemas.microsoft.com/office/powerpoint/2010/main" val="29060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49AE-C2C6-455D-B805-5BCF2F8D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5" y="365126"/>
            <a:ext cx="10930596" cy="104164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10AC1B-D905-4B35-9C74-E0851A8BBCA9}"/>
              </a:ext>
            </a:extLst>
          </p:cNvPr>
          <p:cNvSpPr/>
          <p:nvPr/>
        </p:nvSpPr>
        <p:spPr>
          <a:xfrm>
            <a:off x="3507544" y="17682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Industry Brief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FADF6A-4E7C-4A83-AD95-C0AA1B80B7F3}"/>
              </a:ext>
            </a:extLst>
          </p:cNvPr>
          <p:cNvSpPr/>
          <p:nvPr/>
        </p:nvSpPr>
        <p:spPr>
          <a:xfrm>
            <a:off x="3507543" y="2765418"/>
            <a:ext cx="5176911" cy="7737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Company Brief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17165-5B26-4B7E-86BD-F1CF6145CC93}"/>
              </a:ext>
            </a:extLst>
          </p:cNvPr>
          <p:cNvSpPr/>
          <p:nvPr/>
        </p:nvSpPr>
        <p:spPr>
          <a:xfrm>
            <a:off x="3507542" y="37594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E264FA-CF2B-422E-93CE-8D6E65E610A7}"/>
              </a:ext>
            </a:extLst>
          </p:cNvPr>
          <p:cNvSpPr/>
          <p:nvPr/>
        </p:nvSpPr>
        <p:spPr>
          <a:xfrm>
            <a:off x="3507541" y="4753432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927849E-DF6C-4811-B66E-B56F0A71CBD4}"/>
              </a:ext>
            </a:extLst>
          </p:cNvPr>
          <p:cNvSpPr/>
          <p:nvPr/>
        </p:nvSpPr>
        <p:spPr>
          <a:xfrm>
            <a:off x="3507540" y="5750625"/>
            <a:ext cx="5176911" cy="773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 Financial Impact</a:t>
            </a:r>
          </a:p>
        </p:txBody>
      </p:sp>
    </p:spTree>
    <p:extLst>
      <p:ext uri="{BB962C8B-B14F-4D97-AF65-F5344CB8AC3E}">
        <p14:creationId xmlns:p14="http://schemas.microsoft.com/office/powerpoint/2010/main" val="61293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93CD40-7F98-4C21-887C-79CF224FF5D1}"/>
              </a:ext>
            </a:extLst>
          </p:cNvPr>
          <p:cNvSpPr/>
          <p:nvPr/>
        </p:nvSpPr>
        <p:spPr>
          <a:xfrm>
            <a:off x="199281" y="0"/>
            <a:ext cx="2124223" cy="393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F53CFB-A99A-45B1-B439-AFBF83EEBE4D}"/>
              </a:ext>
            </a:extLst>
          </p:cNvPr>
          <p:cNvSpPr/>
          <p:nvPr/>
        </p:nvSpPr>
        <p:spPr>
          <a:xfrm>
            <a:off x="2607206" y="-14071"/>
            <a:ext cx="2171113" cy="69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10056E-F96C-45B4-9329-155A7CC53C8B}"/>
              </a:ext>
            </a:extLst>
          </p:cNvPr>
          <p:cNvSpPr/>
          <p:nvPr/>
        </p:nvSpPr>
        <p:spPr>
          <a:xfrm>
            <a:off x="5062021" y="-14071"/>
            <a:ext cx="2119536" cy="4079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BB2DC-7BE4-42C2-A467-F51980B2012D}"/>
              </a:ext>
            </a:extLst>
          </p:cNvPr>
          <p:cNvSpPr/>
          <p:nvPr/>
        </p:nvSpPr>
        <p:spPr>
          <a:xfrm>
            <a:off x="7525047" y="-1"/>
            <a:ext cx="2119535" cy="4079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C3E36-7CCF-4CCF-A806-17A29F62D855}"/>
              </a:ext>
            </a:extLst>
          </p:cNvPr>
          <p:cNvSpPr/>
          <p:nvPr/>
        </p:nvSpPr>
        <p:spPr>
          <a:xfrm>
            <a:off x="9868496" y="-1"/>
            <a:ext cx="2124223" cy="407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1F146A60-5412-494C-A438-A906D0C76764}"/>
              </a:ext>
            </a:extLst>
          </p:cNvPr>
          <p:cNvGrpSpPr/>
          <p:nvPr/>
        </p:nvGrpSpPr>
        <p:grpSpPr>
          <a:xfrm>
            <a:off x="6709017" y="1172028"/>
            <a:ext cx="5169824" cy="4822372"/>
            <a:chOff x="6313714" y="1306286"/>
            <a:chExt cx="5580465" cy="42454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xmlns="" id="{9F04AFDB-03C1-40F1-ACD7-962FE245E102}"/>
                </a:ext>
              </a:extLst>
            </p:cNvPr>
            <p:cNvSpPr/>
            <p:nvPr/>
          </p:nvSpPr>
          <p:spPr>
            <a:xfrm>
              <a:off x="6633028" y="1306286"/>
              <a:ext cx="4920344" cy="10583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Aggressive Store Expansion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0EF99F43-8671-4DF6-B4CA-41322A0C589A}"/>
                </a:ext>
              </a:extLst>
            </p:cNvPr>
            <p:cNvCxnSpPr>
              <a:cxnSpLocks/>
              <a:stCxn id="3" idx="2"/>
              <a:endCxn id="14" idx="0"/>
            </p:cNvCxnSpPr>
            <p:nvPr/>
          </p:nvCxnSpPr>
          <p:spPr>
            <a:xfrm flipH="1">
              <a:off x="7429807" y="2364593"/>
              <a:ext cx="1663393" cy="1377195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E1C48B0D-DF6C-4BB9-816F-8CE2946FCC2D}"/>
                </a:ext>
              </a:extLst>
            </p:cNvPr>
            <p:cNvCxnSpPr>
              <a:cxnSpLocks/>
              <a:stCxn id="3" idx="2"/>
              <a:endCxn id="15" idx="0"/>
            </p:cNvCxnSpPr>
            <p:nvPr/>
          </p:nvCxnSpPr>
          <p:spPr>
            <a:xfrm>
              <a:off x="9093200" y="2364593"/>
              <a:ext cx="1684886" cy="1377195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AB508D7-7E47-4AC8-8B93-6895FC897AC4}"/>
                </a:ext>
              </a:extLst>
            </p:cNvPr>
            <p:cNvSpPr/>
            <p:nvPr/>
          </p:nvSpPr>
          <p:spPr>
            <a:xfrm>
              <a:off x="6313714" y="3741788"/>
              <a:ext cx="2232186" cy="18099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387 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retail stores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969BABD9-BB84-4958-9A66-1D3B9ABC1BE2}"/>
                </a:ext>
              </a:extLst>
            </p:cNvPr>
            <p:cNvSpPr/>
            <p:nvPr/>
          </p:nvSpPr>
          <p:spPr>
            <a:xfrm>
              <a:off x="9661993" y="3741788"/>
              <a:ext cx="2232186" cy="18099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30% 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annual growth rate</a:t>
              </a:r>
            </a:p>
          </p:txBody>
        </p:sp>
      </p:grp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xmlns="" id="{6C4DC32F-F967-420D-A700-96AEA8B24B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370198"/>
              </p:ext>
            </p:extLst>
          </p:nvPr>
        </p:nvGraphicFramePr>
        <p:xfrm>
          <a:off x="313159" y="1172027"/>
          <a:ext cx="5820941" cy="546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02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602</Words>
  <Application>Microsoft Office PowerPoint</Application>
  <PresentationFormat>Custom</PresentationFormat>
  <Paragraphs>297</Paragraphs>
  <Slides>31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mavi</vt:lpstr>
      <vt:lpstr>AGENDA</vt:lpstr>
      <vt:lpstr>AGENDA</vt:lpstr>
      <vt:lpstr>PowerPoint Presentation</vt:lpstr>
      <vt:lpstr>PowerPoint Presentation</vt:lpstr>
      <vt:lpstr>PowerPoint Presentation</vt:lpstr>
      <vt:lpstr>AGENDA</vt:lpstr>
      <vt:lpstr>AGENDA</vt:lpstr>
      <vt:lpstr>PowerPoint Presentation</vt:lpstr>
      <vt:lpstr>AGENDA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mavi</dc:title>
  <dc:creator>Ali</dc:creator>
  <cp:lastModifiedBy>Owner</cp:lastModifiedBy>
  <cp:revision>56</cp:revision>
  <dcterms:created xsi:type="dcterms:W3CDTF">2018-12-08T05:14:58Z</dcterms:created>
  <dcterms:modified xsi:type="dcterms:W3CDTF">2023-01-16T14:43:15Z</dcterms:modified>
</cp:coreProperties>
</file>