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58"/>
    <p:restoredTop sz="94580"/>
  </p:normalViewPr>
  <p:slideViewPr>
    <p:cSldViewPr snapToGrid="0" snapToObjects="1">
      <p:cViewPr varScale="1">
        <p:scale>
          <a:sx n="138" d="100"/>
          <a:sy n="138" d="100"/>
        </p:scale>
        <p:origin x="176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F471F0-17EC-EA4E-8BE9-ED9F23EB1035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2FBCDB-EBF3-C044-BE99-FD5E1E5C8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097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EFA73-5682-B842-B035-65F4DCBEB9B9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A7ED2-90E3-C143-A062-1CE91DAD2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610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EFA73-5682-B842-B035-65F4DCBEB9B9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A7ED2-90E3-C143-A062-1CE91DAD2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208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EFA73-5682-B842-B035-65F4DCBEB9B9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A7ED2-90E3-C143-A062-1CE91DAD2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205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EFA73-5682-B842-B035-65F4DCBEB9B9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A7ED2-90E3-C143-A062-1CE91DAD2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911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EFA73-5682-B842-B035-65F4DCBEB9B9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A7ED2-90E3-C143-A062-1CE91DAD2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84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EFA73-5682-B842-B035-65F4DCBEB9B9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A7ED2-90E3-C143-A062-1CE91DAD2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893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EFA73-5682-B842-B035-65F4DCBEB9B9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A7ED2-90E3-C143-A062-1CE91DAD2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119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EFA73-5682-B842-B035-65F4DCBEB9B9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A7ED2-90E3-C143-A062-1CE91DAD2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072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EFA73-5682-B842-B035-65F4DCBEB9B9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A7ED2-90E3-C143-A062-1CE91DAD2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449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EFA73-5682-B842-B035-65F4DCBEB9B9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A7ED2-90E3-C143-A062-1CE91DAD2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208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EFA73-5682-B842-B035-65F4DCBEB9B9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A7ED2-90E3-C143-A062-1CE91DAD2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920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EFA73-5682-B842-B035-65F4DCBEB9B9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A7ED2-90E3-C143-A062-1CE91DAD2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945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Studying Traffic Signs Classification Using PCA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Naveed Ahmed</a:t>
            </a:r>
          </a:p>
          <a:p>
            <a:r>
              <a:rPr lang="en-US" dirty="0" smtClean="0"/>
              <a:t>Dept. of Engineering Cybernetics</a:t>
            </a:r>
          </a:p>
          <a:p>
            <a:r>
              <a:rPr lang="en-US" dirty="0" smtClean="0"/>
              <a:t>NTNU, Trondheim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4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</a:p>
          <a:p>
            <a:r>
              <a:rPr lang="en-US" dirty="0" smtClean="0"/>
              <a:t>Apply Background Knowledge</a:t>
            </a:r>
          </a:p>
          <a:p>
            <a:r>
              <a:rPr lang="en-US" dirty="0" smtClean="0"/>
              <a:t>Decide on Centering and Scaling</a:t>
            </a:r>
          </a:p>
          <a:p>
            <a:r>
              <a:rPr lang="en-US" dirty="0" smtClean="0"/>
              <a:t>Perform a PCA</a:t>
            </a:r>
          </a:p>
          <a:p>
            <a:r>
              <a:rPr lang="en-US" dirty="0" smtClean="0"/>
              <a:t>Find the latent variables</a:t>
            </a:r>
          </a:p>
          <a:p>
            <a:r>
              <a:rPr lang="en-US" dirty="0" smtClean="0"/>
              <a:t>Are there any outliers?</a:t>
            </a:r>
          </a:p>
          <a:p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1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Large number of Traffic Signs</a:t>
            </a:r>
          </a:p>
          <a:p>
            <a:r>
              <a:rPr lang="en-US" dirty="0" smtClean="0"/>
              <a:t>Traffic Signs Identification Automation</a:t>
            </a:r>
          </a:p>
          <a:p>
            <a:r>
              <a:rPr lang="en-US" dirty="0" smtClean="0"/>
              <a:t>Application in SDCs</a:t>
            </a:r>
          </a:p>
          <a:p>
            <a:r>
              <a:rPr lang="en-US" dirty="0" smtClean="0"/>
              <a:t>Faster, Robust and Accurate!</a:t>
            </a:r>
          </a:p>
          <a:p>
            <a:r>
              <a:rPr lang="en-US" dirty="0" smtClean="0"/>
              <a:t>Techniques</a:t>
            </a:r>
          </a:p>
          <a:p>
            <a:pPr lvl="1"/>
            <a:r>
              <a:rPr lang="en-US" dirty="0" smtClean="0"/>
              <a:t>Image Processing Based</a:t>
            </a:r>
          </a:p>
          <a:p>
            <a:pPr lvl="1"/>
            <a:r>
              <a:rPr lang="en-US" dirty="0" smtClean="0"/>
              <a:t>DL/ML/NN Based</a:t>
            </a:r>
          </a:p>
          <a:p>
            <a:pPr lvl="1"/>
            <a:r>
              <a:rPr lang="en-US" dirty="0" smtClean="0"/>
              <a:t>Cybernetics Based</a:t>
            </a:r>
          </a:p>
          <a:p>
            <a:r>
              <a:rPr lang="en-US" dirty="0" smtClean="0"/>
              <a:t>Inspired from MNIST/Fashion MNIST</a:t>
            </a:r>
          </a:p>
          <a:p>
            <a:r>
              <a:rPr lang="en-US" dirty="0" smtClean="0"/>
              <a:t>A very small subset is analyzed for this course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7247" y="1825625"/>
            <a:ext cx="4116480" cy="4351338"/>
          </a:xfrm>
        </p:spPr>
      </p:pic>
    </p:spTree>
    <p:extLst>
      <p:ext uri="{BB962C8B-B14F-4D97-AF65-F5344CB8AC3E}">
        <p14:creationId xmlns:p14="http://schemas.microsoft.com/office/powerpoint/2010/main" val="37517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About the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442171" cy="4351338"/>
          </a:xfrm>
        </p:spPr>
        <p:txBody>
          <a:bodyPr>
            <a:noAutofit/>
          </a:bodyPr>
          <a:lstStyle/>
          <a:p>
            <a:r>
              <a:rPr lang="en-US" sz="1600" dirty="0" smtClean="0"/>
              <a:t>There is one directory for each of the 43 classes (0000 - 00042). Each directory contains the corresponding training images and one text file with annotations. Separate directory for testing dataset.</a:t>
            </a:r>
          </a:p>
          <a:p>
            <a:endParaRPr lang="en-US" sz="1600" dirty="0" smtClean="0"/>
          </a:p>
          <a:p>
            <a:pPr marL="0" indent="0">
              <a:buNone/>
            </a:pPr>
            <a:r>
              <a:rPr lang="en-US" sz="2000" b="1" u="sng" dirty="0" smtClean="0"/>
              <a:t>Image format and naming </a:t>
            </a:r>
          </a:p>
          <a:p>
            <a:pPr marL="0" indent="0">
              <a:buNone/>
            </a:pPr>
            <a:endParaRPr lang="en-US" sz="2000" b="1" u="sng" dirty="0" smtClean="0"/>
          </a:p>
          <a:p>
            <a:r>
              <a:rPr lang="en-US" sz="1600" dirty="0" smtClean="0"/>
              <a:t>The images are in PPM format (RGB color). Files are numbered in two parts:  </a:t>
            </a:r>
            <a:r>
              <a:rPr lang="en-US" sz="1600" dirty="0" err="1" smtClean="0"/>
              <a:t>XXXXX_YYYYY.ppm</a:t>
            </a:r>
            <a:endParaRPr lang="en-US" sz="1600" dirty="0" smtClean="0"/>
          </a:p>
          <a:p>
            <a:r>
              <a:rPr lang="en-US" sz="1600" dirty="0" smtClean="0"/>
              <a:t>The first part, XXXXX, represents the track number. All images of one class with identical track numbers originate from one single physical traffic sign.</a:t>
            </a:r>
          </a:p>
          <a:p>
            <a:r>
              <a:rPr lang="en-US" sz="1600" dirty="0" smtClean="0"/>
              <a:t>The second part, YYYYY, is a running number within the track. The temporal order of the images is preserved.</a:t>
            </a:r>
          </a:p>
          <a:p>
            <a:r>
              <a:rPr lang="en-US" sz="1600" dirty="0" smtClean="0"/>
              <a:t>Classes Description shown in next slide.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08613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Classes Description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577900"/>
              </p:ext>
            </p:extLst>
          </p:nvPr>
        </p:nvGraphicFramePr>
        <p:xfrm>
          <a:off x="2240742" y="1368830"/>
          <a:ext cx="7771476" cy="5060372"/>
        </p:xfrm>
        <a:graphic>
          <a:graphicData uri="http://schemas.openxmlformats.org/drawingml/2006/table">
            <a:tbl>
              <a:tblPr/>
              <a:tblGrid>
                <a:gridCol w="906088"/>
                <a:gridCol w="2570479"/>
                <a:gridCol w="621608"/>
                <a:gridCol w="1047404"/>
                <a:gridCol w="2625897"/>
              </a:tblGrid>
              <a:tr h="2826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Class ID</a:t>
                      </a:r>
                      <a:endParaRPr lang="en-US" sz="11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+mn-ea"/>
                        <a:cs typeface="+mn-cs"/>
                      </a:endParaRPr>
                    </a:p>
                  </a:txBody>
                  <a:tcPr marL="3090" marR="3090" marT="309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Class</a:t>
                      </a:r>
                      <a:r>
                        <a:rPr lang="en-US" sz="11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Description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3090" marR="3090" marT="309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3090" marR="3090" marT="309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Class ID</a:t>
                      </a:r>
                      <a:endParaRPr lang="en-US" sz="11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+mn-ea"/>
                        <a:cs typeface="+mn-cs"/>
                      </a:endParaRPr>
                    </a:p>
                  </a:txBody>
                  <a:tcPr marL="3090" marR="3090" marT="309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Class Description</a:t>
                      </a:r>
                      <a:endParaRPr lang="en-US" sz="11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+mn-ea"/>
                        <a:cs typeface="+mn-cs"/>
                      </a:endParaRPr>
                    </a:p>
                  </a:txBody>
                  <a:tcPr marL="3090" marR="3090" marT="309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41993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effectLst/>
                        </a:rPr>
                        <a:t>0</a:t>
                      </a:r>
                      <a:endParaRPr lang="en-US" sz="1000" dirty="0">
                        <a:effectLst/>
                      </a:endParaRPr>
                    </a:p>
                  </a:txBody>
                  <a:tcPr marL="31750" marR="31750" marT="31750" marB="3175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effectLst/>
                        </a:rPr>
                        <a:t>Speed limit (20km/h)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000" dirty="0">
                          <a:effectLst/>
                        </a:rPr>
                        <a:t>22</a:t>
                      </a:r>
                    </a:p>
                  </a:txBody>
                  <a:tcPr marL="31750" marR="31750" marT="31750" marB="3175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Bumpy road</a:t>
                      </a:r>
                    </a:p>
                  </a:txBody>
                  <a:tcPr marL="31750" marR="31750" marT="31750" marB="3175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889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1</a:t>
                      </a:r>
                    </a:p>
                  </a:txBody>
                  <a:tcPr marL="31750" marR="31750" marT="31750" marB="3175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Speed limit (30km/h)</a:t>
                      </a:r>
                    </a:p>
                  </a:txBody>
                  <a:tcPr marL="31750" marR="31750" marT="31750" marB="3175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effectLst/>
                      </a:endParaRPr>
                    </a:p>
                  </a:txBody>
                  <a:tcPr marL="31750" marR="31750" marT="31750" marB="3175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000" dirty="0">
                          <a:effectLst/>
                        </a:rPr>
                        <a:t>23</a:t>
                      </a:r>
                    </a:p>
                  </a:txBody>
                  <a:tcPr marL="31750" marR="31750" marT="31750" marB="3175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Slippery road</a:t>
                      </a:r>
                    </a:p>
                  </a:txBody>
                  <a:tcPr marL="31750" marR="31750" marT="31750" marB="3175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8894">
                <a:tc>
                  <a:txBody>
                    <a:bodyPr/>
                    <a:lstStyle/>
                    <a:p>
                      <a:pPr algn="ctr"/>
                      <a:r>
                        <a:rPr lang="is-IS" sz="1000" dirty="0">
                          <a:effectLst/>
                        </a:rPr>
                        <a:t>2</a:t>
                      </a:r>
                    </a:p>
                  </a:txBody>
                  <a:tcPr marL="31750" marR="31750" marT="31750" marB="3175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Speed limit (50km/h)</a:t>
                      </a:r>
                    </a:p>
                  </a:txBody>
                  <a:tcPr marL="31750" marR="31750" marT="31750" marB="3175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effectLst/>
                      </a:endParaRPr>
                    </a:p>
                  </a:txBody>
                  <a:tcPr marL="31750" marR="31750" marT="31750" marB="3175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000" dirty="0">
                          <a:effectLst/>
                        </a:rPr>
                        <a:t>24</a:t>
                      </a:r>
                    </a:p>
                  </a:txBody>
                  <a:tcPr marL="31750" marR="31750" marT="31750" marB="3175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Road narrows on the right</a:t>
                      </a:r>
                    </a:p>
                  </a:txBody>
                  <a:tcPr marL="31750" marR="31750" marT="31750" marB="3175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889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3</a:t>
                      </a:r>
                    </a:p>
                  </a:txBody>
                  <a:tcPr marL="31750" marR="31750" marT="31750" marB="3175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Speed limit (60km/h)</a:t>
                      </a:r>
                    </a:p>
                  </a:txBody>
                  <a:tcPr marL="31750" marR="31750" marT="31750" marB="3175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effectLst/>
                      </a:endParaRPr>
                    </a:p>
                  </a:txBody>
                  <a:tcPr marL="31750" marR="31750" marT="31750" marB="3175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000" dirty="0">
                          <a:effectLst/>
                        </a:rPr>
                        <a:t>25</a:t>
                      </a:r>
                    </a:p>
                  </a:txBody>
                  <a:tcPr marL="31750" marR="31750" marT="31750" marB="3175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Road work</a:t>
                      </a:r>
                    </a:p>
                  </a:txBody>
                  <a:tcPr marL="31750" marR="31750" marT="31750" marB="3175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889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4</a:t>
                      </a:r>
                    </a:p>
                  </a:txBody>
                  <a:tcPr marL="31750" marR="31750" marT="31750" marB="3175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Speed limit (70km/h)</a:t>
                      </a:r>
                    </a:p>
                  </a:txBody>
                  <a:tcPr marL="31750" marR="31750" marT="31750" marB="3175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effectLst/>
                      </a:endParaRPr>
                    </a:p>
                  </a:txBody>
                  <a:tcPr marL="31750" marR="31750" marT="31750" marB="3175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000" dirty="0">
                          <a:effectLst/>
                        </a:rPr>
                        <a:t>26</a:t>
                      </a:r>
                    </a:p>
                  </a:txBody>
                  <a:tcPr marL="31750" marR="31750" marT="31750" marB="3175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Traffic signals</a:t>
                      </a:r>
                    </a:p>
                  </a:txBody>
                  <a:tcPr marL="31750" marR="31750" marT="31750" marB="3175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889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5</a:t>
                      </a:r>
                    </a:p>
                  </a:txBody>
                  <a:tcPr marL="31750" marR="31750" marT="31750" marB="3175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Speed limit (80km/h)</a:t>
                      </a:r>
                    </a:p>
                  </a:txBody>
                  <a:tcPr marL="31750" marR="31750" marT="31750" marB="3175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effectLst/>
                      </a:endParaRPr>
                    </a:p>
                  </a:txBody>
                  <a:tcPr marL="31750" marR="31750" marT="31750" marB="3175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000" dirty="0">
                          <a:effectLst/>
                        </a:rPr>
                        <a:t>27</a:t>
                      </a:r>
                    </a:p>
                  </a:txBody>
                  <a:tcPr marL="31750" marR="31750" marT="31750" marB="3175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Pedestrians</a:t>
                      </a:r>
                    </a:p>
                  </a:txBody>
                  <a:tcPr marL="31750" marR="31750" marT="31750" marB="3175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889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6</a:t>
                      </a:r>
                    </a:p>
                  </a:txBody>
                  <a:tcPr marL="31750" marR="31750" marT="31750" marB="3175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End of speed limit (80km/h)</a:t>
                      </a:r>
                    </a:p>
                  </a:txBody>
                  <a:tcPr marL="31750" marR="31750" marT="31750" marB="3175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effectLst/>
                      </a:endParaRPr>
                    </a:p>
                  </a:txBody>
                  <a:tcPr marL="31750" marR="31750" marT="31750" marB="3175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000" dirty="0">
                          <a:effectLst/>
                        </a:rPr>
                        <a:t>28</a:t>
                      </a:r>
                    </a:p>
                  </a:txBody>
                  <a:tcPr marL="31750" marR="31750" marT="31750" marB="3175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Children crossing</a:t>
                      </a:r>
                    </a:p>
                  </a:txBody>
                  <a:tcPr marL="31750" marR="31750" marT="31750" marB="3175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889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7</a:t>
                      </a:r>
                    </a:p>
                  </a:txBody>
                  <a:tcPr marL="31750" marR="31750" marT="31750" marB="3175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Speed limit (100km/h)</a:t>
                      </a:r>
                    </a:p>
                  </a:txBody>
                  <a:tcPr marL="31750" marR="31750" marT="31750" marB="3175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effectLst/>
                      </a:endParaRPr>
                    </a:p>
                  </a:txBody>
                  <a:tcPr marL="31750" marR="31750" marT="31750" marB="3175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000" dirty="0">
                          <a:effectLst/>
                        </a:rPr>
                        <a:t>29</a:t>
                      </a:r>
                    </a:p>
                  </a:txBody>
                  <a:tcPr marL="31750" marR="31750" marT="31750" marB="3175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Bicycles crossing</a:t>
                      </a:r>
                    </a:p>
                  </a:txBody>
                  <a:tcPr marL="31750" marR="31750" marT="31750" marB="3175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889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8</a:t>
                      </a:r>
                    </a:p>
                  </a:txBody>
                  <a:tcPr marL="31750" marR="31750" marT="31750" marB="3175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Speed limit (120km/h)</a:t>
                      </a:r>
                    </a:p>
                  </a:txBody>
                  <a:tcPr marL="31750" marR="31750" marT="31750" marB="3175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effectLst/>
                      </a:endParaRPr>
                    </a:p>
                  </a:txBody>
                  <a:tcPr marL="31750" marR="31750" marT="31750" marB="3175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30</a:t>
                      </a:r>
                    </a:p>
                  </a:txBody>
                  <a:tcPr marL="31750" marR="31750" marT="31750" marB="3175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Beware of ice/snow</a:t>
                      </a:r>
                    </a:p>
                  </a:txBody>
                  <a:tcPr marL="31750" marR="31750" marT="31750" marB="3175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889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9</a:t>
                      </a:r>
                    </a:p>
                  </a:txBody>
                  <a:tcPr marL="31750" marR="31750" marT="31750" marB="3175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No passing</a:t>
                      </a:r>
                    </a:p>
                  </a:txBody>
                  <a:tcPr marL="31750" marR="31750" marT="31750" marB="3175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effectLst/>
                      </a:endParaRPr>
                    </a:p>
                  </a:txBody>
                  <a:tcPr marL="31750" marR="31750" marT="31750" marB="3175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31</a:t>
                      </a:r>
                    </a:p>
                  </a:txBody>
                  <a:tcPr marL="31750" marR="31750" marT="31750" marB="3175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Wild animals crossing</a:t>
                      </a:r>
                    </a:p>
                  </a:txBody>
                  <a:tcPr marL="31750" marR="31750" marT="31750" marB="3175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889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10</a:t>
                      </a:r>
                    </a:p>
                  </a:txBody>
                  <a:tcPr marL="31750" marR="31750" marT="31750" marB="3175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No passing for vehicles over 3.5 metric tons</a:t>
                      </a:r>
                    </a:p>
                  </a:txBody>
                  <a:tcPr marL="31750" marR="31750" marT="31750" marB="3175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effectLst/>
                      </a:endParaRPr>
                    </a:p>
                  </a:txBody>
                  <a:tcPr marL="31750" marR="31750" marT="31750" marB="3175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000" dirty="0">
                          <a:effectLst/>
                        </a:rPr>
                        <a:t>32</a:t>
                      </a:r>
                    </a:p>
                  </a:txBody>
                  <a:tcPr marL="31750" marR="31750" marT="31750" marB="3175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End of all speed and passing limits</a:t>
                      </a:r>
                    </a:p>
                  </a:txBody>
                  <a:tcPr marL="31750" marR="31750" marT="31750" marB="3175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8894">
                <a:tc>
                  <a:txBody>
                    <a:bodyPr/>
                    <a:lstStyle/>
                    <a:p>
                      <a:pPr algn="ctr"/>
                      <a:r>
                        <a:rPr lang="cs-CZ" sz="1000" dirty="0">
                          <a:effectLst/>
                        </a:rPr>
                        <a:t>11</a:t>
                      </a:r>
                    </a:p>
                  </a:txBody>
                  <a:tcPr marL="31750" marR="31750" marT="31750" marB="3175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Right-of-way at the next intersection</a:t>
                      </a:r>
                    </a:p>
                  </a:txBody>
                  <a:tcPr marL="31750" marR="31750" marT="31750" marB="3175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effectLst/>
                      </a:endParaRPr>
                    </a:p>
                  </a:txBody>
                  <a:tcPr marL="31750" marR="31750" marT="31750" marB="3175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33</a:t>
                      </a:r>
                    </a:p>
                  </a:txBody>
                  <a:tcPr marL="31750" marR="31750" marT="31750" marB="3175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Turn right ahead</a:t>
                      </a:r>
                    </a:p>
                  </a:txBody>
                  <a:tcPr marL="31750" marR="31750" marT="31750" marB="3175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8894">
                <a:tc>
                  <a:txBody>
                    <a:bodyPr/>
                    <a:lstStyle/>
                    <a:p>
                      <a:pPr algn="ctr"/>
                      <a:r>
                        <a:rPr lang="is-IS" sz="1000" dirty="0">
                          <a:effectLst/>
                        </a:rPr>
                        <a:t>12</a:t>
                      </a:r>
                    </a:p>
                  </a:txBody>
                  <a:tcPr marL="31750" marR="31750" marT="31750" marB="3175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Priority road</a:t>
                      </a:r>
                    </a:p>
                  </a:txBody>
                  <a:tcPr marL="31750" marR="31750" marT="31750" marB="3175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effectLst/>
                      </a:endParaRPr>
                    </a:p>
                  </a:txBody>
                  <a:tcPr marL="31750" marR="31750" marT="31750" marB="3175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>
                          <a:effectLst/>
                        </a:rPr>
                        <a:t>34</a:t>
                      </a:r>
                    </a:p>
                  </a:txBody>
                  <a:tcPr marL="31750" marR="31750" marT="31750" marB="3175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Turn left ahead</a:t>
                      </a:r>
                    </a:p>
                  </a:txBody>
                  <a:tcPr marL="31750" marR="31750" marT="31750" marB="3175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8894">
                <a:tc>
                  <a:txBody>
                    <a:bodyPr/>
                    <a:lstStyle/>
                    <a:p>
                      <a:pPr algn="ctr"/>
                      <a:r>
                        <a:rPr lang="is-IS" sz="1000" dirty="0">
                          <a:effectLst/>
                        </a:rPr>
                        <a:t>13</a:t>
                      </a:r>
                    </a:p>
                  </a:txBody>
                  <a:tcPr marL="31750" marR="31750" marT="31750" marB="3175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Yield</a:t>
                      </a:r>
                    </a:p>
                  </a:txBody>
                  <a:tcPr marL="31750" marR="31750" marT="31750" marB="3175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effectLst/>
                      </a:endParaRPr>
                    </a:p>
                  </a:txBody>
                  <a:tcPr marL="31750" marR="31750" marT="31750" marB="3175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35</a:t>
                      </a:r>
                    </a:p>
                  </a:txBody>
                  <a:tcPr marL="31750" marR="31750" marT="31750" marB="3175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Ahead only</a:t>
                      </a:r>
                    </a:p>
                  </a:txBody>
                  <a:tcPr marL="31750" marR="31750" marT="31750" marB="3175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889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14</a:t>
                      </a:r>
                    </a:p>
                  </a:txBody>
                  <a:tcPr marL="31750" marR="31750" marT="31750" marB="3175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Stop</a:t>
                      </a:r>
                    </a:p>
                  </a:txBody>
                  <a:tcPr marL="31750" marR="31750" marT="31750" marB="3175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effectLst/>
                      </a:endParaRPr>
                    </a:p>
                  </a:txBody>
                  <a:tcPr marL="31750" marR="31750" marT="31750" marB="3175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000" dirty="0">
                          <a:effectLst/>
                        </a:rPr>
                        <a:t>36</a:t>
                      </a:r>
                    </a:p>
                  </a:txBody>
                  <a:tcPr marL="31750" marR="31750" marT="31750" marB="3175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Go straight or right</a:t>
                      </a:r>
                    </a:p>
                  </a:txBody>
                  <a:tcPr marL="31750" marR="31750" marT="31750" marB="3175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889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15</a:t>
                      </a:r>
                    </a:p>
                  </a:txBody>
                  <a:tcPr marL="31750" marR="31750" marT="31750" marB="3175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No vehicles</a:t>
                      </a:r>
                    </a:p>
                  </a:txBody>
                  <a:tcPr marL="31750" marR="31750" marT="31750" marB="3175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effectLst/>
                      </a:endParaRPr>
                    </a:p>
                  </a:txBody>
                  <a:tcPr marL="31750" marR="31750" marT="31750" marB="3175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000" dirty="0">
                          <a:effectLst/>
                        </a:rPr>
                        <a:t>37</a:t>
                      </a:r>
                    </a:p>
                  </a:txBody>
                  <a:tcPr marL="31750" marR="31750" marT="31750" marB="3175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Go straight or left</a:t>
                      </a:r>
                    </a:p>
                  </a:txBody>
                  <a:tcPr marL="31750" marR="31750" marT="31750" marB="3175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889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16</a:t>
                      </a:r>
                    </a:p>
                  </a:txBody>
                  <a:tcPr marL="31750" marR="31750" marT="31750" marB="3175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Vehicles over 3.5 metric tons prohibited</a:t>
                      </a:r>
                    </a:p>
                  </a:txBody>
                  <a:tcPr marL="31750" marR="31750" marT="31750" marB="3175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effectLst/>
                      </a:endParaRPr>
                    </a:p>
                  </a:txBody>
                  <a:tcPr marL="31750" marR="31750" marT="31750" marB="3175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38</a:t>
                      </a:r>
                    </a:p>
                  </a:txBody>
                  <a:tcPr marL="31750" marR="31750" marT="31750" marB="3175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Keep right</a:t>
                      </a:r>
                    </a:p>
                  </a:txBody>
                  <a:tcPr marL="31750" marR="31750" marT="31750" marB="3175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889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17</a:t>
                      </a:r>
                    </a:p>
                  </a:txBody>
                  <a:tcPr marL="31750" marR="31750" marT="31750" marB="3175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No entry</a:t>
                      </a:r>
                    </a:p>
                  </a:txBody>
                  <a:tcPr marL="31750" marR="31750" marT="31750" marB="3175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effectLst/>
                      </a:endParaRPr>
                    </a:p>
                  </a:txBody>
                  <a:tcPr marL="31750" marR="31750" marT="31750" marB="3175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000" dirty="0">
                          <a:effectLst/>
                        </a:rPr>
                        <a:t>39</a:t>
                      </a:r>
                    </a:p>
                  </a:txBody>
                  <a:tcPr marL="31750" marR="31750" marT="31750" marB="3175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Keep left</a:t>
                      </a:r>
                    </a:p>
                  </a:txBody>
                  <a:tcPr marL="31750" marR="31750" marT="31750" marB="3175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8894">
                <a:tc>
                  <a:txBody>
                    <a:bodyPr/>
                    <a:lstStyle/>
                    <a:p>
                      <a:pPr algn="ctr"/>
                      <a:r>
                        <a:rPr lang="fi-FI" sz="1000" dirty="0">
                          <a:effectLst/>
                        </a:rPr>
                        <a:t>18</a:t>
                      </a:r>
                    </a:p>
                  </a:txBody>
                  <a:tcPr marL="31750" marR="31750" marT="31750" marB="3175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General caution</a:t>
                      </a:r>
                    </a:p>
                  </a:txBody>
                  <a:tcPr marL="31750" marR="31750" marT="31750" marB="3175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effectLst/>
                      </a:endParaRPr>
                    </a:p>
                  </a:txBody>
                  <a:tcPr marL="31750" marR="31750" marT="31750" marB="3175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40</a:t>
                      </a:r>
                    </a:p>
                  </a:txBody>
                  <a:tcPr marL="31750" marR="31750" marT="31750" marB="3175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Roundabout mandatory</a:t>
                      </a:r>
                    </a:p>
                  </a:txBody>
                  <a:tcPr marL="31750" marR="31750" marT="31750" marB="3175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889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19</a:t>
                      </a:r>
                    </a:p>
                  </a:txBody>
                  <a:tcPr marL="31750" marR="31750" marT="31750" marB="3175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Dangerous curve to the left</a:t>
                      </a:r>
                    </a:p>
                  </a:txBody>
                  <a:tcPr marL="31750" marR="31750" marT="31750" marB="3175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effectLst/>
                      </a:endParaRPr>
                    </a:p>
                  </a:txBody>
                  <a:tcPr marL="31750" marR="31750" marT="31750" marB="3175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41</a:t>
                      </a:r>
                    </a:p>
                  </a:txBody>
                  <a:tcPr marL="31750" marR="31750" marT="31750" marB="3175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End of no passing</a:t>
                      </a:r>
                    </a:p>
                  </a:txBody>
                  <a:tcPr marL="31750" marR="31750" marT="31750" marB="3175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8894">
                <a:tc>
                  <a:txBody>
                    <a:bodyPr/>
                    <a:lstStyle/>
                    <a:p>
                      <a:pPr algn="ctr"/>
                      <a:r>
                        <a:rPr lang="is-IS" sz="1000" dirty="0">
                          <a:effectLst/>
                        </a:rPr>
                        <a:t>20</a:t>
                      </a:r>
                    </a:p>
                  </a:txBody>
                  <a:tcPr marL="31750" marR="31750" marT="31750" marB="3175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Dangerous curve to the right</a:t>
                      </a:r>
                    </a:p>
                  </a:txBody>
                  <a:tcPr marL="31750" marR="31750" marT="31750" marB="3175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effectLst/>
                      </a:endParaRPr>
                    </a:p>
                  </a:txBody>
                  <a:tcPr marL="31750" marR="31750" marT="31750" marB="3175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000" dirty="0">
                          <a:effectLst/>
                        </a:rPr>
                        <a:t>42</a:t>
                      </a:r>
                    </a:p>
                  </a:txBody>
                  <a:tcPr marL="31750" marR="31750" marT="31750" marB="3175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End of no passing by vehicles over 3.5 metric tons</a:t>
                      </a:r>
                    </a:p>
                  </a:txBody>
                  <a:tcPr marL="31750" marR="31750" marT="31750" marB="3175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8894">
                <a:tc>
                  <a:txBody>
                    <a:bodyPr/>
                    <a:lstStyle/>
                    <a:p>
                      <a:pPr algn="ctr"/>
                      <a:r>
                        <a:rPr lang="cs-CZ" sz="1000" dirty="0">
                          <a:effectLst/>
                        </a:rPr>
                        <a:t>21</a:t>
                      </a:r>
                    </a:p>
                  </a:txBody>
                  <a:tcPr marL="31750" marR="31750" marT="31750" marB="3175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Double curve</a:t>
                      </a:r>
                    </a:p>
                  </a:txBody>
                  <a:tcPr marL="31750" marR="31750" marT="31750" marB="3175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effectLst/>
                      </a:endParaRPr>
                    </a:p>
                  </a:txBody>
                  <a:tcPr marL="31750" marR="31750" marT="31750" marB="3175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effectLst/>
                      </a:endParaRPr>
                    </a:p>
                  </a:txBody>
                  <a:tcPr marL="31750" marR="31750" marT="31750" marB="3175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effectLst/>
                      </a:endParaRPr>
                    </a:p>
                  </a:txBody>
                  <a:tcPr marL="31750" marR="31750" marT="31750" marB="3175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631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2571</TotalTime>
  <Words>409</Words>
  <Application>Microsoft Macintosh PowerPoint</Application>
  <PresentationFormat>Widescreen</PresentationFormat>
  <Paragraphs>123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Arial</vt:lpstr>
      <vt:lpstr>Office Theme</vt:lpstr>
      <vt:lpstr>Studying Traffic Signs Classification Using PCA</vt:lpstr>
      <vt:lpstr>Objectives</vt:lpstr>
      <vt:lpstr>Problem Statement</vt:lpstr>
      <vt:lpstr>About the Dataset</vt:lpstr>
      <vt:lpstr>Classes Description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Studying Traffic Signs Classification Using PCA</dc:title>
  <dc:creator>Naveed Ahmed</dc:creator>
  <cp:lastModifiedBy>Naveed Ahmed</cp:lastModifiedBy>
  <cp:revision>11</cp:revision>
  <dcterms:created xsi:type="dcterms:W3CDTF">2018-11-26T14:34:35Z</dcterms:created>
  <dcterms:modified xsi:type="dcterms:W3CDTF">2018-11-28T09:25:46Z</dcterms:modified>
</cp:coreProperties>
</file>