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2" r:id="rId5"/>
    <p:sldId id="263" r:id="rId6"/>
    <p:sldId id="261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9" r:id="rId18"/>
    <p:sldId id="277" r:id="rId19"/>
    <p:sldId id="278" r:id="rId20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eed Ahmed" initials="NA" lastIdx="1" clrIdx="0">
    <p:extLst>
      <p:ext uri="{19B8F6BF-5375-455C-9EA6-DF929625EA0E}">
        <p15:presenceInfo xmlns:p15="http://schemas.microsoft.com/office/powerpoint/2012/main" userId="Naveed Ahm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75000" autoAdjust="0"/>
  </p:normalViewPr>
  <p:slideViewPr>
    <p:cSldViewPr snapToGrid="0" snapToObjects="1">
      <p:cViewPr varScale="1">
        <p:scale>
          <a:sx n="100" d="100"/>
          <a:sy n="100" d="100"/>
        </p:scale>
        <p:origin x="135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6B5CE-5848-4CD0-B915-C24D8F610C1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EB399-9EFF-45F6-A4BB-102770FDF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3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 GAST-C and GAST-D?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GBAS Approach Service Type (GAST) is a nomenclature which describes the level of service provided by a specific GBAS facility. GAST-C and GAST-D define requirements based on single-frequency augmentation. GAST-C is intended to support precision approach operations in CAT-I minima and GAST-D for CAT-III minima. Note, a combination of factors determines the flight minimums authorized for a specific approach and aircraft.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EB399-9EFF-45F6-A4BB-102770FDFA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5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RF blocks include LNA for amplification, band pass filters for rejecting out of band signals, splitters, and mixers for </a:t>
            </a:r>
            <a:r>
              <a:rPr lang="en-US" dirty="0" err="1"/>
              <a:t>downconversion</a:t>
            </a:r>
            <a:r>
              <a:rPr lang="en-US" dirty="0"/>
              <a:t>. </a:t>
            </a:r>
          </a:p>
          <a:p>
            <a:r>
              <a:rPr lang="en-US" dirty="0"/>
              <a:t>FPGA performs multiple tasks, such as </a:t>
            </a:r>
          </a:p>
          <a:p>
            <a:pPr marL="228600" indent="-228600">
              <a:buAutoNum type="arabicPeriod"/>
            </a:pPr>
            <a:r>
              <a:rPr lang="en-US" dirty="0"/>
              <a:t>single bit quantization, </a:t>
            </a:r>
          </a:p>
          <a:p>
            <a:pPr marL="228600" indent="-228600">
              <a:buAutoNum type="arabicPeriod"/>
            </a:pPr>
            <a:r>
              <a:rPr lang="en-US" dirty="0"/>
              <a:t>deriving multiple clocks from a single 24 MHz clock source, </a:t>
            </a:r>
          </a:p>
          <a:p>
            <a:pPr marL="228600" indent="-228600">
              <a:buAutoNum type="arabicPeriod"/>
            </a:pPr>
            <a:r>
              <a:rPr lang="en-US" dirty="0"/>
              <a:t>selecting 2 channel or 4 channel operation, </a:t>
            </a:r>
          </a:p>
          <a:p>
            <a:pPr marL="228600" indent="-228600">
              <a:buAutoNum type="arabicPeriod"/>
            </a:pPr>
            <a:r>
              <a:rPr lang="en-US" dirty="0"/>
              <a:t>selection of sampling rate, </a:t>
            </a:r>
          </a:p>
          <a:p>
            <a:pPr marL="228600" indent="-228600">
              <a:buAutoNum type="arabicPeriod"/>
            </a:pPr>
            <a:r>
              <a:rPr lang="en-US" dirty="0"/>
              <a:t>packetizing 8 bit source width (four channels of I/Q at 1 bit quantization) to 16 bit words for handling by the system controller.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Microcontroller/system controller (Microchip PIC32 </a:t>
            </a:r>
            <a:r>
              <a:rPr lang="en-US" dirty="0" err="1"/>
              <a:t>uc</a:t>
            </a:r>
            <a:r>
              <a:rPr lang="en-US" dirty="0"/>
              <a:t>) </a:t>
            </a:r>
          </a:p>
          <a:p>
            <a:pPr marL="228600" indent="-228600">
              <a:buAutoNum type="arabicPeriod"/>
            </a:pPr>
            <a:r>
              <a:rPr lang="en-US" dirty="0"/>
              <a:t>synchronizes the RF samples with secondary sensors</a:t>
            </a:r>
          </a:p>
          <a:p>
            <a:pPr marL="228600" indent="-228600">
              <a:buAutoNum type="arabicPeriod"/>
            </a:pPr>
            <a:r>
              <a:rPr lang="en-US" dirty="0"/>
              <a:t>Time stamping the data coming from different sources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Monitoring software is running on the Raspberry pi 3 and saving the results in the attached SD card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EB399-9EFF-45F6-A4BB-102770FDFA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EB399-9EFF-45F6-A4BB-102770FDFA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5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2E4FC-18AC-48AB-8CED-3D11AEEA36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8008" y="6803"/>
            <a:ext cx="3607937" cy="8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8474801" y="4815936"/>
            <a:ext cx="342081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43ECB1-57C0-4EF5-8F9A-2D745BBC6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8008" y="6803"/>
            <a:ext cx="3607937" cy="8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4815936"/>
            <a:ext cx="426966" cy="27384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B9EAC-46ED-4053-BBEF-7A5138527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8008" y="6803"/>
            <a:ext cx="3607937" cy="8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F719F-DD46-43AD-A995-0ACB1DA73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8008" y="6803"/>
            <a:ext cx="3607937" cy="8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035E3A-BBF1-4E46-A85A-BBB2C4AC3D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8008" y="6803"/>
            <a:ext cx="3607937" cy="8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41F54-1F47-49EF-8FEE-85090E5D95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8008" y="6803"/>
            <a:ext cx="3607937" cy="8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1A52D3-B806-47D0-8CBA-618F12F7B4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8008" y="6803"/>
            <a:ext cx="3607937" cy="8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EBE41-2F50-440C-875C-5E343A2101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8008" y="6803"/>
            <a:ext cx="3607937" cy="8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241294" y="4815936"/>
            <a:ext cx="426966" cy="27384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  <p:pic>
        <p:nvPicPr>
          <p:cNvPr id="7" name="Bilde 6" descr="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0" y="4814945"/>
            <a:ext cx="976089" cy="183326"/>
          </a:xfrm>
          <a:prstGeom prst="rect">
            <a:avLst/>
          </a:prstGeom>
        </p:spPr>
      </p:pic>
      <p:sp>
        <p:nvSpPr>
          <p:cNvPr id="8" name="TekstSylinder 7"/>
          <p:cNvSpPr txBox="1"/>
          <p:nvPr userDrawn="1"/>
        </p:nvSpPr>
        <p:spPr>
          <a:xfrm>
            <a:off x="1529842" y="4786170"/>
            <a:ext cx="3860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Norwegian University of Science and Technology</a:t>
            </a:r>
            <a:endParaRPr lang="nb-NO" sz="1200" dirty="0">
              <a:effectLst/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CD7FE8-65A5-46FF-BB74-4B44F4731A9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538008" y="6803"/>
            <a:ext cx="3607937" cy="8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svg"/><Relationship Id="rId10" Type="http://schemas.openxmlformats.org/officeDocument/2006/relationships/image" Target="../media/image24.jp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" name="Tittel 1"/>
          <p:cNvSpPr>
            <a:spLocks noGrp="1"/>
          </p:cNvSpPr>
          <p:nvPr>
            <p:ph type="ctrTitle"/>
          </p:nvPr>
        </p:nvSpPr>
        <p:spPr>
          <a:xfrm>
            <a:off x="517126" y="1878912"/>
            <a:ext cx="8166564" cy="675821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RFI Monitoring in Support of Safety-Critical Multi-Band GNSS-based Systems</a:t>
            </a:r>
            <a:endParaRPr lang="nb-NO" sz="2400" dirty="0"/>
          </a:p>
        </p:txBody>
      </p:sp>
      <p:sp>
        <p:nvSpPr>
          <p:cNvPr id="10" name="Undertittel 2"/>
          <p:cNvSpPr>
            <a:spLocks noGrp="1"/>
          </p:cNvSpPr>
          <p:nvPr>
            <p:ph type="subTitle" idx="1"/>
          </p:nvPr>
        </p:nvSpPr>
        <p:spPr>
          <a:xfrm>
            <a:off x="504816" y="2626054"/>
            <a:ext cx="7772400" cy="1314450"/>
          </a:xfrm>
        </p:spPr>
        <p:txBody>
          <a:bodyPr>
            <a:normAutofit/>
          </a:bodyPr>
          <a:lstStyle/>
          <a:p>
            <a:endParaRPr lang="nb-NO" sz="2400" dirty="0"/>
          </a:p>
          <a:p>
            <a:endParaRPr lang="nb-NO" sz="2400" dirty="0"/>
          </a:p>
          <a:p>
            <a:endParaRPr lang="nb-NO" sz="2400" dirty="0"/>
          </a:p>
        </p:txBody>
      </p:sp>
      <p:pic>
        <p:nvPicPr>
          <p:cNvPr id="6" name="Bilde 5" descr="hovedlogo_eng_objek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0" y="736631"/>
            <a:ext cx="2221203" cy="737747"/>
          </a:xfrm>
          <a:prstGeom prst="rect">
            <a:avLst/>
          </a:prstGeom>
        </p:spPr>
      </p:pic>
      <p:pic>
        <p:nvPicPr>
          <p:cNvPr id="7" name="Picture 19">
            <a:extLst>
              <a:ext uri="{FF2B5EF4-FFF2-40B4-BE49-F238E27FC236}">
                <a16:creationId xmlns:a16="http://schemas.microsoft.com/office/drawing/2014/main" id="{B1B73D44-B978-4F5D-83A6-C793C14D8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4"/>
          <a:stretch/>
        </p:blipFill>
        <p:spPr bwMode="auto">
          <a:xfrm>
            <a:off x="5019825" y="697166"/>
            <a:ext cx="232679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6CABDF-19B2-4E23-88F0-F3304463A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469839"/>
              </p:ext>
            </p:extLst>
          </p:nvPr>
        </p:nvGraphicFramePr>
        <p:xfrm>
          <a:off x="1256522" y="2843276"/>
          <a:ext cx="6487887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2629">
                  <a:extLst>
                    <a:ext uri="{9D8B030D-6E8A-4147-A177-3AD203B41FA5}">
                      <a16:colId xmlns:a16="http://schemas.microsoft.com/office/drawing/2014/main" val="1463811557"/>
                    </a:ext>
                  </a:extLst>
                </a:gridCol>
                <a:gridCol w="2162629">
                  <a:extLst>
                    <a:ext uri="{9D8B030D-6E8A-4147-A177-3AD203B41FA5}">
                      <a16:colId xmlns:a16="http://schemas.microsoft.com/office/drawing/2014/main" val="1996493081"/>
                    </a:ext>
                  </a:extLst>
                </a:gridCol>
                <a:gridCol w="2162629">
                  <a:extLst>
                    <a:ext uri="{9D8B030D-6E8A-4147-A177-3AD203B41FA5}">
                      <a16:colId xmlns:a16="http://schemas.microsoft.com/office/drawing/2014/main" val="1416477588"/>
                    </a:ext>
                  </a:extLst>
                </a:gridCol>
              </a:tblGrid>
              <a:tr h="101337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Aiden Morrison</a:t>
                      </a:r>
                    </a:p>
                    <a:p>
                      <a:pPr algn="ctr"/>
                      <a:r>
                        <a:rPr lang="en-US" sz="12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SINTEF Digital</a:t>
                      </a:r>
                    </a:p>
                    <a:p>
                      <a:pPr algn="ctr"/>
                      <a:r>
                        <a:rPr lang="en-US" sz="12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Trondheim, Norway</a:t>
                      </a:r>
                    </a:p>
                    <a:p>
                      <a:pPr algn="ctr"/>
                      <a:r>
                        <a:rPr lang="en-US" sz="12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aiden.morrison@sintef.no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tx1">
                              <a:tint val="7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Nadezda</a:t>
                      </a:r>
                      <a:r>
                        <a:rPr lang="en-US" sz="12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>
                              <a:tint val="7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Sokolova</a:t>
                      </a:r>
                      <a:endParaRPr lang="en-US" sz="1200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  <a:p>
                      <a:pPr algn="ctr"/>
                      <a:r>
                        <a:rPr lang="en-US" sz="12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SINTEF Digital</a:t>
                      </a:r>
                    </a:p>
                    <a:p>
                      <a:pPr algn="ctr"/>
                      <a:r>
                        <a:rPr lang="en-US" sz="12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Trondheim, Norway</a:t>
                      </a:r>
                    </a:p>
                    <a:p>
                      <a:pPr algn="ctr"/>
                      <a:r>
                        <a:rPr lang="en-US" sz="12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nadia.sokolova@sintef.no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Naveed Ahmed</a:t>
                      </a:r>
                    </a:p>
                    <a:p>
                      <a:pPr algn="ctr"/>
                      <a:r>
                        <a:rPr lang="en-US" sz="12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Department of Engineering</a:t>
                      </a:r>
                    </a:p>
                    <a:p>
                      <a:pPr algn="ctr"/>
                      <a:r>
                        <a:rPr lang="en-US" sz="12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Cybernetics, NTNU</a:t>
                      </a:r>
                    </a:p>
                    <a:p>
                      <a:pPr algn="ctr"/>
                      <a:r>
                        <a:rPr lang="en-US" sz="12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Trondheim, Norway</a:t>
                      </a:r>
                    </a:p>
                    <a:p>
                      <a:pPr algn="ctr"/>
                      <a:r>
                        <a:rPr lang="en-US" sz="12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naveed.ahmed@ntnu.no</a:t>
                      </a:r>
                    </a:p>
                    <a:p>
                      <a:pPr algn="ctr"/>
                      <a:r>
                        <a:rPr lang="en-US" sz="12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(</a:t>
                      </a:r>
                      <a:r>
                        <a:rPr lang="en-US" sz="1200" b="1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Presenting Author</a:t>
                      </a:r>
                      <a:r>
                        <a:rPr lang="en-US" sz="12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617132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E449E4B-194A-410D-BCB3-3EA9715C7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008" y="6803"/>
            <a:ext cx="3607937" cy="8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C038-DBE9-4034-8030-DBF4BFC6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FBD60-6DFB-481D-9DB3-3E7AE07849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Multiple events of 90 seconds are recorded and analyzed</a:t>
            </a:r>
          </a:p>
          <a:p>
            <a:r>
              <a:rPr lang="en-US" dirty="0"/>
              <a:t>RFI event logger stores data as 1 bit and for processing, the computer reads them as 8-bit integers</a:t>
            </a:r>
          </a:p>
          <a:p>
            <a:r>
              <a:rPr lang="en-US" dirty="0"/>
              <a:t>Graphical illustration using waterfall plot</a:t>
            </a:r>
          </a:p>
          <a:p>
            <a:pPr lvl="1"/>
            <a:r>
              <a:rPr lang="en-US" dirty="0"/>
              <a:t>Displays intensity of RF energy at each frequency level for the streaming 90s duration</a:t>
            </a:r>
          </a:p>
          <a:p>
            <a:r>
              <a:rPr lang="en-US" dirty="0"/>
              <a:t>Waterfall plot example of the GPS L1 and L5 bands in the absence of interference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5274B-4077-4326-846B-D8DFE055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3A39-49B3-554A-AE82-85611CEBD8E3}" type="slidenum">
              <a:rPr lang="nb-NO" smtClean="0"/>
              <a:t>10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573649-3AA1-423B-8856-D8837ACCE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109" y="1063229"/>
            <a:ext cx="3282132" cy="351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7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700A-FC09-40E6-B2AE-B468E47B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waterfall plots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248A6-E890-41AF-8811-E0748583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3A39-49B3-554A-AE82-85611CEBD8E3}" type="slidenum">
              <a:rPr lang="nb-NO" smtClean="0"/>
              <a:t>11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63268-C0A2-4109-AC80-75648239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70762"/>
            <a:ext cx="3282132" cy="3511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7EC84-77C9-4610-8778-68379FB0E82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7"/>
          <a:stretch/>
        </p:blipFill>
        <p:spPr bwMode="auto">
          <a:xfrm>
            <a:off x="3469355" y="1537430"/>
            <a:ext cx="3588991" cy="2875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76E8C0-1ED1-4535-B914-1E940EE98809}"/>
              </a:ext>
            </a:extLst>
          </p:cNvPr>
          <p:cNvSpPr txBox="1"/>
          <p:nvPr/>
        </p:nvSpPr>
        <p:spPr>
          <a:xfrm>
            <a:off x="3909317" y="1222627"/>
            <a:ext cx="257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Power levels at the RFI Module’s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72E56-9566-45B4-87C9-380133430946}"/>
              </a:ext>
            </a:extLst>
          </p:cNvPr>
          <p:cNvSpPr txBox="1"/>
          <p:nvPr/>
        </p:nvSpPr>
        <p:spPr>
          <a:xfrm>
            <a:off x="6796355" y="1789947"/>
            <a:ext cx="2012346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Interference free</a:t>
            </a:r>
          </a:p>
          <a:p>
            <a:r>
              <a:rPr lang="en-US" sz="1400" dirty="0"/>
              <a:t>      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Random spikes</a:t>
            </a:r>
          </a:p>
          <a:p>
            <a:r>
              <a:rPr lang="en-US" sz="1400" dirty="0"/>
              <a:t>       due to noise in </a:t>
            </a:r>
          </a:p>
          <a:p>
            <a:r>
              <a:rPr lang="en-US" sz="1400" dirty="0"/>
              <a:t>       RF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Spikes can be </a:t>
            </a:r>
          </a:p>
          <a:p>
            <a:r>
              <a:rPr lang="en-US" sz="1400" dirty="0"/>
              <a:t>       detected and </a:t>
            </a:r>
          </a:p>
          <a:p>
            <a:r>
              <a:rPr lang="en-US" sz="1400" dirty="0"/>
              <a:t>       removed by setting</a:t>
            </a:r>
          </a:p>
          <a:p>
            <a:r>
              <a:rPr lang="en-US" sz="1400" dirty="0"/>
              <a:t>       a time based trigger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Able </a:t>
            </a:r>
            <a:r>
              <a:rPr lang="en-US" sz="1400"/>
              <a:t>to acquire/track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081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700A-FC09-40E6-B2AE-B468E47B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waterfall plots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248A6-E890-41AF-8811-E0748583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3A39-49B3-554A-AE82-85611CEBD8E3}" type="slidenum">
              <a:rPr lang="nb-NO" smtClean="0"/>
              <a:t>12</a:t>
            </a:fld>
            <a:endParaRPr lang="nb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76E8C0-1ED1-4535-B914-1E940EE98809}"/>
              </a:ext>
            </a:extLst>
          </p:cNvPr>
          <p:cNvSpPr txBox="1"/>
          <p:nvPr/>
        </p:nvSpPr>
        <p:spPr>
          <a:xfrm>
            <a:off x="3739984" y="1288088"/>
            <a:ext cx="257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Power levels at the RFI Module’s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72E56-9566-45B4-87C9-380133430946}"/>
              </a:ext>
            </a:extLst>
          </p:cNvPr>
          <p:cNvSpPr txBox="1"/>
          <p:nvPr/>
        </p:nvSpPr>
        <p:spPr>
          <a:xfrm>
            <a:off x="6796355" y="1687970"/>
            <a:ext cx="1890445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Dynamic Stepped CW </a:t>
            </a:r>
          </a:p>
          <a:p>
            <a:r>
              <a:rPr lang="en-US" sz="1200" dirty="0"/>
              <a:t>        jammer targeting 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 series of linear chirps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Each sweep takes around 50 </a:t>
            </a:r>
            <a:r>
              <a:rPr lang="en-US" sz="1200" dirty="0" err="1"/>
              <a:t>ms</a:t>
            </a:r>
            <a:r>
              <a:rPr lang="en-US" sz="1200" dirty="0"/>
              <a:t> and spans a range of </a:t>
            </a:r>
          </a:p>
          <a:p>
            <a:r>
              <a:rPr lang="en-US" sz="1200" dirty="0"/>
              <a:t>       about *** MHz </a:t>
            </a:r>
          </a:p>
          <a:p>
            <a:r>
              <a:rPr lang="en-US" sz="1200" dirty="0"/>
              <a:t>       centered around L1              </a:t>
            </a:r>
          </a:p>
          <a:p>
            <a:r>
              <a:rPr lang="en-US" sz="1200" dirty="0"/>
              <a:t>       (1.575 GHz)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858D29-6EFB-4860-9D4F-9A7BB518122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86" y="1709890"/>
            <a:ext cx="3117194" cy="1808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1F9FF7-2A39-4452-9746-43C82330D2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880" y="1537076"/>
            <a:ext cx="3418417" cy="246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28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700A-FC09-40E6-B2AE-B468E47B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waterfall plots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248A6-E890-41AF-8811-E0748583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3A39-49B3-554A-AE82-85611CEBD8E3}" type="slidenum">
              <a:rPr lang="nb-NO" smtClean="0"/>
              <a:t>13</a:t>
            </a:fld>
            <a:endParaRPr lang="nb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76E8C0-1ED1-4535-B914-1E940EE98809}"/>
              </a:ext>
            </a:extLst>
          </p:cNvPr>
          <p:cNvSpPr txBox="1"/>
          <p:nvPr/>
        </p:nvSpPr>
        <p:spPr>
          <a:xfrm>
            <a:off x="3897259" y="1309303"/>
            <a:ext cx="257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Power levels at the RFI Module’s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72E56-9566-45B4-87C9-380133430946}"/>
              </a:ext>
            </a:extLst>
          </p:cNvPr>
          <p:cNvSpPr txBox="1"/>
          <p:nvPr/>
        </p:nvSpPr>
        <p:spPr>
          <a:xfrm>
            <a:off x="6643955" y="1701279"/>
            <a:ext cx="226696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Jamming impacting both</a:t>
            </a:r>
          </a:p>
          <a:p>
            <a:r>
              <a:rPr lang="en-US" sz="1200" dirty="0"/>
              <a:t>        L1 and L5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Impacted spectrum include</a:t>
            </a:r>
          </a:p>
          <a:p>
            <a:r>
              <a:rPr lang="en-US" sz="1200" dirty="0"/>
              <a:t>        main lobes of both L1 and L5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Power Levels show the </a:t>
            </a:r>
          </a:p>
          <a:p>
            <a:r>
              <a:rPr lang="en-US" sz="1200" dirty="0"/>
              <a:t>        power excursion are </a:t>
            </a:r>
          </a:p>
          <a:p>
            <a:r>
              <a:rPr lang="en-US" sz="1200" dirty="0"/>
              <a:t>        longer than 3 seconds</a:t>
            </a:r>
          </a:p>
          <a:p>
            <a:r>
              <a:rPr lang="en-US" sz="1200" dirty="0"/>
              <a:t>        (detection period of an</a:t>
            </a:r>
          </a:p>
          <a:p>
            <a:r>
              <a:rPr lang="en-US" sz="1200" dirty="0"/>
              <a:t>          alarm)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Wideband pulse jammer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Unable to acquire/track </a:t>
            </a:r>
          </a:p>
          <a:p>
            <a:r>
              <a:rPr lang="en-US" sz="1200" dirty="0"/>
              <a:t>         the satellites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3AE5BE-5EDB-462C-923D-7D9C874AAB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89" y="1190413"/>
            <a:ext cx="2970530" cy="330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BB154C-635B-4231-A78D-26D4C9DD57B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" t="6073" r="3198"/>
          <a:stretch/>
        </p:blipFill>
        <p:spPr bwMode="auto">
          <a:xfrm>
            <a:off x="3494929" y="1672399"/>
            <a:ext cx="3243368" cy="23643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627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700A-FC09-40E6-B2AE-B468E47B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waterfall plots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248A6-E890-41AF-8811-E0748583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3A39-49B3-554A-AE82-85611CEBD8E3}" type="slidenum">
              <a:rPr lang="nb-NO" smtClean="0"/>
              <a:t>14</a:t>
            </a:fld>
            <a:endParaRPr lang="nb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76E8C0-1ED1-4535-B914-1E940EE98809}"/>
              </a:ext>
            </a:extLst>
          </p:cNvPr>
          <p:cNvSpPr txBox="1"/>
          <p:nvPr/>
        </p:nvSpPr>
        <p:spPr>
          <a:xfrm>
            <a:off x="3813348" y="1271857"/>
            <a:ext cx="257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Power levels at the RFI Module’s 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C40ED8-0310-4372-9411-C025DD245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4" y="1257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FB62D75-8EBE-4EA9-92E3-8F01896AD2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843366"/>
              </p:ext>
            </p:extLst>
          </p:nvPr>
        </p:nvGraphicFramePr>
        <p:xfrm>
          <a:off x="542604" y="1257300"/>
          <a:ext cx="3086100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Bitmap Image" r:id="rId3" imgW="3086531" imgH="3304762" progId="Paint.Picture">
                  <p:embed/>
                </p:oleObj>
              </mc:Choice>
              <mc:Fallback>
                <p:oleObj name="Bitmap Image" r:id="rId3" imgW="3086531" imgH="3304762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4" y="1257300"/>
                        <a:ext cx="3086100" cy="330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7E8C400-D7F8-4DCF-A746-7C79A0F2B887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"/>
          <a:stretch/>
        </p:blipFill>
        <p:spPr bwMode="auto">
          <a:xfrm>
            <a:off x="3475568" y="1534299"/>
            <a:ext cx="3124200" cy="25720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D41734-EF0A-4C3A-9F2A-ED42AB911C13}"/>
              </a:ext>
            </a:extLst>
          </p:cNvPr>
          <p:cNvSpPr txBox="1"/>
          <p:nvPr/>
        </p:nvSpPr>
        <p:spPr>
          <a:xfrm>
            <a:off x="6570748" y="1701279"/>
            <a:ext cx="233618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Same scenario but RFI emitted is positioned at substantial distance from the RFI monitor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Abrupt pulsating variations due to unknown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Again L1 and L5 seem to be </a:t>
            </a:r>
          </a:p>
          <a:p>
            <a:r>
              <a:rPr lang="en-US" sz="1200" dirty="0"/>
              <a:t>        affected but this time L5 does</a:t>
            </a:r>
          </a:p>
          <a:p>
            <a:r>
              <a:rPr lang="en-US" sz="1200" dirty="0"/>
              <a:t>        not seem to be as adversely</a:t>
            </a:r>
          </a:p>
          <a:p>
            <a:r>
              <a:rPr lang="en-US" sz="1200" dirty="0"/>
              <a:t>        affected as 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Receiver might be able to </a:t>
            </a:r>
          </a:p>
          <a:p>
            <a:r>
              <a:rPr lang="en-US" sz="1200" dirty="0"/>
              <a:t>        acquire/track the satellites</a:t>
            </a:r>
          </a:p>
        </p:txBody>
      </p:sp>
    </p:spTree>
    <p:extLst>
      <p:ext uri="{BB962C8B-B14F-4D97-AF65-F5344CB8AC3E}">
        <p14:creationId xmlns:p14="http://schemas.microsoft.com/office/powerpoint/2010/main" val="215813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700A-FC09-40E6-B2AE-B468E47B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RFI on GPS and Galileo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FF22-E865-43E4-8601-273CA995C2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Different Modulation Schemes used in GPS and Galileo</a:t>
            </a:r>
          </a:p>
          <a:p>
            <a:pPr lvl="1"/>
            <a:r>
              <a:rPr lang="en-US" sz="1400" dirty="0"/>
              <a:t>GPS : BPSK</a:t>
            </a:r>
          </a:p>
          <a:p>
            <a:pPr lvl="1"/>
            <a:r>
              <a:rPr lang="en-US" sz="1400" dirty="0"/>
              <a:t>Galileo : BOC(1,1), </a:t>
            </a:r>
            <a:r>
              <a:rPr lang="en-US" sz="1400" dirty="0" err="1"/>
              <a:t>AltBOC</a:t>
            </a:r>
            <a:endParaRPr lang="en-US" sz="1400" dirty="0"/>
          </a:p>
          <a:p>
            <a:r>
              <a:rPr lang="en-US" sz="1600" dirty="0"/>
              <a:t>The spectrum of most of the interfering signals (Continuous Wave Interference (CWI)) are zero-centered </a:t>
            </a:r>
          </a:p>
          <a:p>
            <a:pPr lvl="1"/>
            <a:r>
              <a:rPr lang="en-US" sz="1400" dirty="0"/>
              <a:t>Zero Notch in Galileo E1 spectrum</a:t>
            </a:r>
          </a:p>
          <a:p>
            <a:pPr lvl="1"/>
            <a:r>
              <a:rPr lang="en-US" sz="1400" dirty="0"/>
              <a:t>Spacing between side lobes in Galileo E5 spectrum</a:t>
            </a:r>
          </a:p>
          <a:p>
            <a:r>
              <a:rPr lang="en-US" sz="1600" dirty="0"/>
              <a:t>Waterfall plots help in assessing the nature and extent of the effect on either GNSS signal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248A6-E890-41AF-8811-E0748583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3A39-49B3-554A-AE82-85611CEBD8E3}" type="slidenum">
              <a:rPr lang="nb-NO" smtClean="0"/>
              <a:t>15</a:t>
            </a:fld>
            <a:endParaRPr lang="nb-N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F3A69B-93B5-45F3-B69A-500309A7D6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36" y="1200151"/>
            <a:ext cx="3466223" cy="1784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8A973F-0085-491E-B36A-2658025C24D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37" y="3044588"/>
            <a:ext cx="3512456" cy="17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8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700A-FC09-40E6-B2AE-B468E47B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Single Bit Quantization Effects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248A6-E890-41AF-8811-E0748583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3A39-49B3-554A-AE82-85611CEBD8E3}" type="slidenum">
              <a:rPr lang="nb-NO" smtClean="0"/>
              <a:t>16</a:t>
            </a:fld>
            <a:endParaRPr lang="nb-NO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88773E-5B28-4EF9-97C8-8805618A0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7674796" cy="3394472"/>
          </a:xfrm>
        </p:spPr>
        <p:txBody>
          <a:bodyPr>
            <a:normAutofit/>
          </a:bodyPr>
          <a:lstStyle/>
          <a:p>
            <a:r>
              <a:rPr lang="en-US" sz="2000" dirty="0"/>
              <a:t>Current design supports single bit quantization</a:t>
            </a:r>
          </a:p>
          <a:p>
            <a:r>
              <a:rPr lang="en-US" sz="2000" dirty="0"/>
              <a:t>The differential I/O pair of FPGA quantizes the down-converted GNSS signals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9FA7B8-F6A5-43E3-8976-C6DB044C1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685068"/>
              </p:ext>
            </p:extLst>
          </p:nvPr>
        </p:nvGraphicFramePr>
        <p:xfrm>
          <a:off x="777461" y="2290541"/>
          <a:ext cx="5133654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27">
                  <a:extLst>
                    <a:ext uri="{9D8B030D-6E8A-4147-A177-3AD203B41FA5}">
                      <a16:colId xmlns:a16="http://schemas.microsoft.com/office/drawing/2014/main" val="3688503385"/>
                    </a:ext>
                  </a:extLst>
                </a:gridCol>
                <a:gridCol w="2566827">
                  <a:extLst>
                    <a:ext uri="{9D8B030D-6E8A-4147-A177-3AD203B41FA5}">
                      <a16:colId xmlns:a16="http://schemas.microsoft.com/office/drawing/2014/main" val="121059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24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Simplifies the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Reduces the available dynamic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9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Does not require an external 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Output saturates during RFI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Works well under normal </a:t>
                      </a:r>
                    </a:p>
                    <a:p>
                      <a:r>
                        <a:rPr lang="en-US" sz="1600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Design considerations for balanced power lines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55067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EB3BB3-1860-4DD2-84B4-18A993CF43B3}"/>
              </a:ext>
            </a:extLst>
          </p:cNvPr>
          <p:cNvSpPr txBox="1"/>
          <p:nvPr/>
        </p:nvSpPr>
        <p:spPr>
          <a:xfrm>
            <a:off x="6133517" y="2457678"/>
            <a:ext cx="1702290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Generally speaking, it is advised</a:t>
            </a:r>
          </a:p>
          <a:p>
            <a:r>
              <a:rPr lang="en-US" sz="1500" dirty="0"/>
              <a:t>to have 1 or 2 bits more than required in the RFI design to detect the RFI events without saturating the ADC.</a:t>
            </a:r>
          </a:p>
        </p:txBody>
      </p:sp>
    </p:spTree>
    <p:extLst>
      <p:ext uri="{BB962C8B-B14F-4D97-AF65-F5344CB8AC3E}">
        <p14:creationId xmlns:p14="http://schemas.microsoft.com/office/powerpoint/2010/main" val="338247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700A-FC09-40E6-B2AE-B468E47B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Proposed Improvements in the future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248A6-E890-41AF-8811-E0748583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3A39-49B3-554A-AE82-85611CEBD8E3}" type="slidenum">
              <a:rPr lang="nb-NO" smtClean="0"/>
              <a:t>17</a:t>
            </a:fld>
            <a:endParaRPr lang="nb-NO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88773E-5B28-4EF9-97C8-8805618A0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7674796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RF architecture changes</a:t>
            </a:r>
          </a:p>
          <a:p>
            <a:pPr lvl="1"/>
            <a:r>
              <a:rPr lang="en-US" dirty="0"/>
              <a:t>Mitigate the false alarm by having the low and high bands</a:t>
            </a:r>
          </a:p>
          <a:p>
            <a:pPr lvl="1"/>
            <a:r>
              <a:rPr lang="en-US" dirty="0"/>
              <a:t>Independent Power Meter</a:t>
            </a:r>
          </a:p>
          <a:p>
            <a:pPr lvl="1"/>
            <a:r>
              <a:rPr lang="en-US" dirty="0"/>
              <a:t>Band Selectivity using the SAW filter</a:t>
            </a:r>
          </a:p>
          <a:p>
            <a:r>
              <a:rPr lang="en-US" dirty="0"/>
              <a:t>Quantization and bandwidth changes</a:t>
            </a:r>
          </a:p>
          <a:p>
            <a:pPr lvl="1"/>
            <a:r>
              <a:rPr lang="en-US" dirty="0"/>
              <a:t>4-bit In-phase &amp;Quadrature (I&amp;Q) Quantization</a:t>
            </a:r>
          </a:p>
          <a:p>
            <a:pPr lvl="1"/>
            <a:r>
              <a:rPr lang="en-US" dirty="0"/>
              <a:t>Sampling Rate = 55 MHz</a:t>
            </a:r>
          </a:p>
          <a:p>
            <a:pPr lvl="1"/>
            <a:r>
              <a:rPr lang="en-US" dirty="0"/>
              <a:t>Accommodating Galileo E6 and </a:t>
            </a:r>
            <a:r>
              <a:rPr lang="en-US" dirty="0" err="1"/>
              <a:t>Beidou</a:t>
            </a:r>
            <a:r>
              <a:rPr lang="en-US" dirty="0"/>
              <a:t> B3 signals</a:t>
            </a:r>
          </a:p>
          <a:p>
            <a:r>
              <a:rPr lang="en-US" dirty="0"/>
              <a:t>Compute Platform and storage changes</a:t>
            </a:r>
          </a:p>
          <a:p>
            <a:pPr lvl="1"/>
            <a:r>
              <a:rPr lang="en-US" dirty="0"/>
              <a:t>To cater high BW requirement, quad core ARM based CPU with support for USB 3.0 (high speed/throughput) and PCI express based solid state storage devices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5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700A-FC09-40E6-B2AE-B468E47B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248A6-E890-41AF-8811-E0748583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3A39-49B3-554A-AE82-85611CEBD8E3}" type="slidenum">
              <a:rPr lang="nb-NO" smtClean="0"/>
              <a:t>18</a:t>
            </a:fld>
            <a:endParaRPr lang="nb-NO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FB0D51-21C7-46B1-8436-218F39645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1029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a brief design review of a low cost RFI event monitor/data logger </a:t>
            </a:r>
          </a:p>
          <a:p>
            <a:r>
              <a:rPr lang="en-US" dirty="0"/>
              <a:t>Discussed the tests (</a:t>
            </a:r>
            <a:r>
              <a:rPr lang="en-US" dirty="0">
                <a:ea typeface="MS PGothic" panose="020B0600070205080204" pitchFamily="34" charset="-128"/>
                <a:cs typeface="Arial" panose="020B0604020202020204" pitchFamily="34" charset="0"/>
              </a:rPr>
              <a:t>both in-lab(simulated signals) and out-of-lab(live signals)</a:t>
            </a:r>
            <a:r>
              <a:rPr lang="en-US" dirty="0"/>
              <a:t>) performed in order to verify its performance</a:t>
            </a:r>
          </a:p>
          <a:p>
            <a:r>
              <a:rPr lang="en-US" dirty="0">
                <a:ea typeface="MS PGothic" panose="020B0600070205080204" pitchFamily="34" charset="-128"/>
                <a:cs typeface="Arial" panose="020B0604020202020204" pitchFamily="34" charset="0"/>
              </a:rPr>
              <a:t>Analyzed the results using waterfall plots to characterize RFI signals</a:t>
            </a:r>
          </a:p>
          <a:p>
            <a:r>
              <a:rPr lang="en-US" dirty="0">
                <a:ea typeface="MS PGothic" panose="020B0600070205080204" pitchFamily="34" charset="-128"/>
                <a:cs typeface="Arial" panose="020B0604020202020204" pitchFamily="34" charset="0"/>
              </a:rPr>
              <a:t>Proposed improvements in the future design</a:t>
            </a:r>
            <a:endParaRPr lang="en-CA" dirty="0"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5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A790E-4BBB-41C7-A0FA-D023308F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3A39-49B3-554A-AE82-85611CEBD8E3}" type="slidenum">
              <a:rPr lang="nb-NO" smtClean="0"/>
              <a:t>19</a:t>
            </a:fld>
            <a:endParaRPr lang="nb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80CCC-028E-4648-8FF2-53205B30E2FE}"/>
              </a:ext>
            </a:extLst>
          </p:cNvPr>
          <p:cNvSpPr txBox="1"/>
          <p:nvPr/>
        </p:nvSpPr>
        <p:spPr>
          <a:xfrm>
            <a:off x="2289740" y="1787555"/>
            <a:ext cx="45645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Thank you for your attention.</a:t>
            </a:r>
          </a:p>
          <a:p>
            <a:endParaRPr lang="en-US" sz="2800" b="1" dirty="0"/>
          </a:p>
          <a:p>
            <a:pPr algn="ctr"/>
            <a:r>
              <a:rPr lang="en-US" sz="28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66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Presentation Outline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Objective</a:t>
            </a:r>
          </a:p>
          <a:p>
            <a:r>
              <a:rPr lang="nb-NO" dirty="0"/>
              <a:t>Background and Motivation</a:t>
            </a:r>
          </a:p>
          <a:p>
            <a:r>
              <a:rPr lang="en-US" dirty="0"/>
              <a:t>GBAS Approach Service Types (GASTs)</a:t>
            </a:r>
            <a:endParaRPr lang="nb-NO" dirty="0"/>
          </a:p>
          <a:p>
            <a:r>
              <a:rPr lang="nb-NO" dirty="0"/>
              <a:t>System Design Overview</a:t>
            </a:r>
          </a:p>
          <a:p>
            <a:r>
              <a:rPr lang="nb-NO" dirty="0"/>
              <a:t>Experiment Scenarios</a:t>
            </a:r>
          </a:p>
          <a:p>
            <a:r>
              <a:rPr lang="nb-NO" dirty="0"/>
              <a:t>RFI Data Analysis</a:t>
            </a:r>
          </a:p>
          <a:p>
            <a:r>
              <a:rPr lang="nb-NO" dirty="0"/>
              <a:t>Proposed Design Improvments </a:t>
            </a:r>
          </a:p>
          <a:p>
            <a:r>
              <a:rPr lang="nb-NO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401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5749-CF2A-422B-84AD-CC684E9F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8CA47-C8B9-4766-BA14-7DA01038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RFI monitoring module design</a:t>
            </a:r>
          </a:p>
          <a:p>
            <a:r>
              <a:rPr lang="en-US" dirty="0"/>
              <a:t>Discuss the system capabilities </a:t>
            </a:r>
          </a:p>
          <a:p>
            <a:r>
              <a:rPr lang="en-US" dirty="0"/>
              <a:t>Present the experimental work performed for system performance verification</a:t>
            </a:r>
          </a:p>
          <a:p>
            <a:r>
              <a:rPr lang="en-US" dirty="0"/>
              <a:t>Characterize the obtained results</a:t>
            </a:r>
          </a:p>
          <a:p>
            <a:r>
              <a:rPr lang="en-US" dirty="0"/>
              <a:t>Propose improvements in the current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4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85D8-72D0-48C4-8B34-F2D5FDD1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AA09B-259F-462B-9045-2A814F51B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440007" cy="3394472"/>
          </a:xfrm>
        </p:spPr>
        <p:txBody>
          <a:bodyPr>
            <a:normAutofit/>
          </a:bodyPr>
          <a:lstStyle/>
          <a:p>
            <a:pPr marL="457200" lvl="1" indent="0" algn="just">
              <a:spcBef>
                <a:spcPts val="600"/>
              </a:spcBef>
              <a:buNone/>
              <a:defRPr/>
            </a:pPr>
            <a:r>
              <a:rPr lang="en-CA" sz="1600" dirty="0">
                <a:ea typeface="MS PGothic" panose="020B0600070205080204" pitchFamily="34" charset="-128"/>
                <a:cs typeface="Arial" panose="020B0604020202020204" pitchFamily="34" charset="0"/>
              </a:rPr>
              <a:t>Q1) How often can we expect to encounter RFI in general?</a:t>
            </a:r>
          </a:p>
          <a:p>
            <a:pPr marL="457200" lvl="1" indent="0" algn="just">
              <a:spcBef>
                <a:spcPts val="600"/>
              </a:spcBef>
              <a:buNone/>
              <a:defRPr/>
            </a:pPr>
            <a:r>
              <a:rPr lang="en-CA" sz="1600" dirty="0">
                <a:ea typeface="MS PGothic" panose="020B0600070205080204" pitchFamily="34" charset="-128"/>
                <a:cs typeface="Arial" panose="020B0604020202020204" pitchFamily="34" charset="0"/>
              </a:rPr>
              <a:t>Q2) How often can we expect to encounter RFI with specific spectral characteristics?</a:t>
            </a:r>
          </a:p>
          <a:p>
            <a:pPr lvl="2" algn="just">
              <a:spcBef>
                <a:spcPts val="600"/>
              </a:spcBef>
              <a:defRPr/>
            </a:pPr>
            <a:r>
              <a:rPr lang="en-CA" sz="1400" dirty="0">
                <a:ea typeface="MS PGothic" panose="020B0600070205080204" pitchFamily="34" charset="-128"/>
                <a:cs typeface="Arial" panose="020B0604020202020204" pitchFamily="34" charset="0"/>
              </a:rPr>
              <a:t>L1 only, L5 only, L1+L5 simultaneously, others</a:t>
            </a:r>
          </a:p>
          <a:p>
            <a:pPr marL="457200" lvl="1" indent="0" algn="just">
              <a:spcBef>
                <a:spcPts val="600"/>
              </a:spcBef>
              <a:buNone/>
              <a:defRPr/>
            </a:pPr>
            <a:r>
              <a:rPr lang="en-CA" sz="1600" dirty="0">
                <a:ea typeface="MS PGothic" panose="020B0600070205080204" pitchFamily="34" charset="-128"/>
                <a:cs typeface="Arial" panose="020B0604020202020204" pitchFamily="34" charset="0"/>
              </a:rPr>
              <a:t>Q3) How are the power levels distributed?</a:t>
            </a:r>
          </a:p>
          <a:p>
            <a:pPr marL="1314359" indent="-285750" algn="just">
              <a:spcBef>
                <a:spcPts val="600"/>
              </a:spcBef>
              <a:defRPr/>
            </a:pPr>
            <a:r>
              <a:rPr lang="en-CA" sz="1400" dirty="0">
                <a:ea typeface="MS PGothic" panose="020B0600070205080204" pitchFamily="34" charset="-128"/>
                <a:cs typeface="Arial" panose="020B0604020202020204" pitchFamily="34" charset="0"/>
              </a:rPr>
              <a:t>Short range impact only, or wide area denial</a:t>
            </a:r>
          </a:p>
          <a:p>
            <a:pPr marL="457200" lvl="1" indent="0" algn="just">
              <a:spcBef>
                <a:spcPts val="600"/>
              </a:spcBef>
              <a:buNone/>
              <a:defRPr/>
            </a:pPr>
            <a:r>
              <a:rPr lang="en-CA" sz="1600" dirty="0">
                <a:ea typeface="MS PGothic" panose="020B0600070205080204" pitchFamily="34" charset="-128"/>
                <a:cs typeface="Arial" panose="020B0604020202020204" pitchFamily="34" charset="0"/>
              </a:rPr>
              <a:t>Q4) Modulation characteristics</a:t>
            </a:r>
          </a:p>
          <a:p>
            <a:pPr marL="1314359" indent="-285750" algn="just">
              <a:spcBef>
                <a:spcPts val="600"/>
              </a:spcBef>
              <a:defRPr/>
            </a:pPr>
            <a:r>
              <a:rPr lang="en-CA" sz="1400" dirty="0">
                <a:ea typeface="MS PGothic" panose="020B0600070205080204" pitchFamily="34" charset="-128"/>
                <a:cs typeface="Arial" panose="020B0604020202020204" pitchFamily="34" charset="0"/>
              </a:rPr>
              <a:t>Narrowband, wideband (shaped noise, single-chirp, multi-chirp, etc.), continuous wave (CW)</a:t>
            </a:r>
          </a:p>
          <a:p>
            <a:pPr marL="1028609" indent="0" algn="just">
              <a:spcBef>
                <a:spcPts val="600"/>
              </a:spcBef>
              <a:buNone/>
              <a:defRPr/>
            </a:pPr>
            <a:endParaRPr lang="en-CA" sz="1400" dirty="0"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61317-30A9-4A4C-98CE-D07DDFA4C954}"/>
              </a:ext>
            </a:extLst>
          </p:cNvPr>
          <p:cNvSpPr txBox="1"/>
          <p:nvPr/>
        </p:nvSpPr>
        <p:spPr>
          <a:xfrm>
            <a:off x="1523181" y="3869607"/>
            <a:ext cx="5837175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An RFI monitoring setup helps to answer the above questions while </a:t>
            </a:r>
          </a:p>
          <a:p>
            <a:r>
              <a:rPr lang="en-US" sz="1600" dirty="0"/>
              <a:t>enhancing the resiliency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8936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BDBE-A5B2-45F2-B1AB-E6FFEAD6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42901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/>
              <a:t>GBAS Approach Service Types (GASTs)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D862-DAE8-43CC-A12B-476746F0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7828385" cy="3394472"/>
          </a:xfrm>
        </p:spPr>
        <p:txBody>
          <a:bodyPr>
            <a:normAutofit/>
          </a:bodyPr>
          <a:lstStyle/>
          <a:p>
            <a:r>
              <a:rPr lang="en-US" sz="1600" dirty="0"/>
              <a:t>Single European Sky ATM* Research - Joint Undertaking (SESAR - JU) lays out the framework to define, develop and deploy the systems to increase ATM performance and build (Europe’s) intelligent air transport system keeping in view the safety, connectivity between cities/countries, climate change, innovation. </a:t>
            </a:r>
          </a:p>
          <a:p>
            <a:r>
              <a:rPr lang="en-US" sz="1600" dirty="0"/>
              <a:t>GSAT describes the level of service provided by a specific GBAS facility.</a:t>
            </a:r>
          </a:p>
          <a:p>
            <a:pPr lvl="1"/>
            <a:r>
              <a:rPr lang="en-US" sz="1400" dirty="0"/>
              <a:t>GSAT-D defines requirements for the single frequency augmentation</a:t>
            </a:r>
          </a:p>
          <a:p>
            <a:pPr lvl="1"/>
            <a:r>
              <a:rPr lang="en-US" sz="1400" dirty="0"/>
              <a:t>GSAT-F defines requirements for the dual frequency augmentation</a:t>
            </a:r>
            <a:endParaRPr lang="en-US" sz="1050" dirty="0"/>
          </a:p>
          <a:p>
            <a:r>
              <a:rPr lang="en-US" sz="1600" dirty="0"/>
              <a:t>GNSS Frequency Bands for GSAT-F</a:t>
            </a:r>
          </a:p>
          <a:p>
            <a:pPr lvl="1"/>
            <a:r>
              <a:rPr lang="it-IT" sz="1400" dirty="0"/>
              <a:t>GPS     :  L1(1575.42 MHz) and L5(1176.45 MHz)</a:t>
            </a:r>
          </a:p>
          <a:p>
            <a:pPr lvl="1"/>
            <a:r>
              <a:rPr lang="it-IT" sz="1400" dirty="0"/>
              <a:t>Galileo  : E1(1575.42 MHz) and E5a(1176.45 MHz)</a:t>
            </a:r>
            <a:endParaRPr lang="en-US" sz="1400" baseline="30000" dirty="0"/>
          </a:p>
          <a:p>
            <a:endParaRPr lang="en-US" sz="1000" dirty="0"/>
          </a:p>
          <a:p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800" dirty="0"/>
              <a:t>*ATM – Air Traffic Management </a:t>
            </a:r>
            <a:endParaRPr lang="en-US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4E8FD-C975-456B-950B-1D47AD9F7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185" y="3062215"/>
            <a:ext cx="2515236" cy="14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9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065A-D541-4683-B88B-11EA77B3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004A4-86DC-4628-ADAE-CAC4970899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Small and compact module</a:t>
            </a:r>
          </a:p>
          <a:p>
            <a:r>
              <a:rPr lang="en-US" sz="1600" dirty="0"/>
              <a:t>Needs only power and antenna connections</a:t>
            </a:r>
          </a:p>
          <a:p>
            <a:r>
              <a:rPr lang="en-US" sz="1600" dirty="0"/>
              <a:t>Embedded computer based on cheap Raspberry Pi 3 board</a:t>
            </a:r>
          </a:p>
          <a:p>
            <a:r>
              <a:rPr lang="en-US" sz="1600" dirty="0"/>
              <a:t>Raw RF samples are </a:t>
            </a:r>
          </a:p>
          <a:p>
            <a:pPr lvl="1"/>
            <a:r>
              <a:rPr lang="en-US" sz="1200" dirty="0"/>
              <a:t>Amplified using LNA</a:t>
            </a:r>
          </a:p>
          <a:p>
            <a:pPr lvl="1"/>
            <a:r>
              <a:rPr lang="en-US" sz="1200" dirty="0"/>
              <a:t>Filtered using BPF</a:t>
            </a:r>
          </a:p>
          <a:p>
            <a:pPr lvl="1"/>
            <a:r>
              <a:rPr lang="en-US" sz="1200" dirty="0"/>
              <a:t>Down-converted using Mixers</a:t>
            </a:r>
          </a:p>
          <a:p>
            <a:pPr lvl="1"/>
            <a:r>
              <a:rPr lang="en-US" sz="1200" dirty="0"/>
              <a:t>Digitized using FPGA I/O differential pair</a:t>
            </a:r>
          </a:p>
          <a:p>
            <a:pPr lvl="1"/>
            <a:r>
              <a:rPr lang="en-US" sz="1200" dirty="0"/>
              <a:t>Stored in the SD card</a:t>
            </a:r>
          </a:p>
          <a:p>
            <a:r>
              <a:rPr lang="en-US" sz="1600" dirty="0"/>
              <a:t>Raw files represent 21.6 or 24 MHz of spectrum</a:t>
            </a:r>
          </a:p>
          <a:p>
            <a:r>
              <a:rPr lang="en-US" sz="1600" dirty="0"/>
              <a:t>Packed to 1-bit quantization during collection and storage after which they are unpacked to standard 8-bit integers for post-processing.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B3997-24FD-444C-AED6-BFA9013D32D8}"/>
              </a:ext>
            </a:extLst>
          </p:cNvPr>
          <p:cNvPicPr/>
          <p:nvPr/>
        </p:nvPicPr>
        <p:blipFill rotWithShape="1">
          <a:blip r:embed="rId2"/>
          <a:srcRect t="4862"/>
          <a:stretch/>
        </p:blipFill>
        <p:spPr bwMode="auto">
          <a:xfrm>
            <a:off x="5013649" y="1200151"/>
            <a:ext cx="3256105" cy="32714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F9A1D-D792-4A29-B686-9002EF62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3A39-49B3-554A-AE82-85611CEBD8E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43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9D1D-4E25-4E87-8EFE-E50D805E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C2A71-3ED1-4B8B-B59D-F1E7262C43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2" y="1063229"/>
            <a:ext cx="5871927" cy="28536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A33F39-8FA8-470B-8AE6-4A908535E39F}"/>
              </a:ext>
            </a:extLst>
          </p:cNvPr>
          <p:cNvCxnSpPr/>
          <p:nvPr/>
        </p:nvCxnSpPr>
        <p:spPr>
          <a:xfrm flipH="1">
            <a:off x="735122" y="4282612"/>
            <a:ext cx="6083559" cy="0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31C7F-DDBC-46AD-BD74-25CFFE2A2117}"/>
              </a:ext>
            </a:extLst>
          </p:cNvPr>
          <p:cNvSpPr txBox="1"/>
          <p:nvPr/>
        </p:nvSpPr>
        <p:spPr>
          <a:xfrm>
            <a:off x="5644973" y="4325158"/>
            <a:ext cx="187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signal</a:t>
            </a:r>
          </a:p>
          <a:p>
            <a:r>
              <a:rPr lang="en-US" dirty="0"/>
              <a:t> processing flow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2E046-298A-4D54-B319-F875C573BCFA}"/>
              </a:ext>
            </a:extLst>
          </p:cNvPr>
          <p:cNvSpPr txBox="1"/>
          <p:nvPr/>
        </p:nvSpPr>
        <p:spPr>
          <a:xfrm>
            <a:off x="6930342" y="727858"/>
            <a:ext cx="1846563" cy="3539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Color Coding</a:t>
            </a:r>
          </a:p>
          <a:p>
            <a:endParaRPr lang="en-US" sz="1400" dirty="0"/>
          </a:p>
          <a:p>
            <a:r>
              <a:rPr lang="en-US" sz="1400" dirty="0"/>
              <a:t>         RF Elements</a:t>
            </a:r>
          </a:p>
          <a:p>
            <a:endParaRPr lang="en-US" sz="1400" dirty="0"/>
          </a:p>
          <a:p>
            <a:r>
              <a:rPr lang="en-US" sz="1400" dirty="0"/>
              <a:t>         Digital </a:t>
            </a:r>
          </a:p>
          <a:p>
            <a:r>
              <a:rPr lang="en-US" sz="1400" dirty="0"/>
              <a:t>         subsystems</a:t>
            </a:r>
          </a:p>
          <a:p>
            <a:endParaRPr lang="en-US" sz="1400" dirty="0"/>
          </a:p>
          <a:p>
            <a:r>
              <a:rPr lang="en-US" sz="1400" dirty="0"/>
              <a:t>          User interface</a:t>
            </a:r>
          </a:p>
          <a:p>
            <a:r>
              <a:rPr lang="en-US" sz="1400" dirty="0"/>
              <a:t>          elements</a:t>
            </a:r>
          </a:p>
          <a:p>
            <a:endParaRPr lang="en-US" sz="1400" dirty="0"/>
          </a:p>
          <a:p>
            <a:r>
              <a:rPr lang="en-US" sz="1400" dirty="0"/>
              <a:t>          Voltage </a:t>
            </a:r>
          </a:p>
          <a:p>
            <a:r>
              <a:rPr lang="en-US" sz="1400" dirty="0"/>
              <a:t>          Feedback </a:t>
            </a:r>
          </a:p>
          <a:p>
            <a:r>
              <a:rPr lang="en-US" sz="1400" dirty="0"/>
              <a:t>          Controlled TCXO</a:t>
            </a:r>
          </a:p>
          <a:p>
            <a:endParaRPr lang="en-US" sz="1400" dirty="0"/>
          </a:p>
          <a:p>
            <a:r>
              <a:rPr lang="en-US" sz="1400" dirty="0"/>
              <a:t>         Peripheral</a:t>
            </a:r>
          </a:p>
          <a:p>
            <a:r>
              <a:rPr lang="en-US" sz="1400" dirty="0"/>
              <a:t>         MEMS Sensors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259802-1790-4027-8876-DFE9A6684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032" y="1708110"/>
            <a:ext cx="278963" cy="272630"/>
          </a:xfrm>
          <a:prstGeom prst="ellipse">
            <a:avLst/>
          </a:prstGeom>
          <a:ln w="190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A45DE8C-4236-4F1A-8362-7107577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3A39-49B3-554A-AE82-85611CEBD8E3}" type="slidenum">
              <a:rPr lang="nb-NO" smtClean="0"/>
              <a:t>7</a:t>
            </a:fld>
            <a:endParaRPr lang="nb-NO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E26C26-FFE5-46E4-A2D0-60DB6FA82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031" y="1190494"/>
            <a:ext cx="278963" cy="267092"/>
          </a:xfrm>
          <a:prstGeom prst="ellipse">
            <a:avLst/>
          </a:prstGeom>
          <a:ln w="190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0C2FA3-A475-4574-ACB6-204B4AC113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7029" y="2352355"/>
            <a:ext cx="303966" cy="268890"/>
          </a:xfrm>
          <a:prstGeom prst="ellipse">
            <a:avLst/>
          </a:prstGeom>
          <a:ln w="190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0235B5-45F2-4607-A970-813401B361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3336" y="2970084"/>
            <a:ext cx="296352" cy="267092"/>
          </a:xfrm>
          <a:prstGeom prst="ellipse">
            <a:avLst/>
          </a:prstGeom>
          <a:ln w="190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BE74EE4-9A16-4E10-ABF1-6E730B5B8D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2032" y="3819460"/>
            <a:ext cx="302909" cy="267092"/>
          </a:xfrm>
          <a:prstGeom prst="ellipse">
            <a:avLst/>
          </a:prstGeom>
          <a:ln w="190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5167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DC9C960-3C1D-456F-8A31-DFF568E5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Setup (Simulated signals)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9824F-9589-4ADD-B14F-47017843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3A39-49B3-554A-AE82-85611CEBD8E3}" type="slidenum">
              <a:rPr lang="nb-NO" smtClean="0"/>
              <a:t>8</a:t>
            </a:fld>
            <a:endParaRPr lang="nb-NO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4EE9C4-291A-4766-AFD2-AD4A88136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6" y="1063229"/>
            <a:ext cx="6603499" cy="3356708"/>
          </a:xfrm>
          <a:prstGeom prst="rect">
            <a:avLst/>
          </a:prstGeom>
        </p:spPr>
      </p:pic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12BC94E-751B-42A7-8F9C-CD3B14402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9009" y="1611426"/>
            <a:ext cx="1461752" cy="1461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8BD229-16C9-474E-963C-C1B7309F4A02}"/>
              </a:ext>
            </a:extLst>
          </p:cNvPr>
          <p:cNvPicPr/>
          <p:nvPr/>
        </p:nvPicPr>
        <p:blipFill rotWithShape="1">
          <a:blip r:embed="rId5"/>
          <a:srcRect t="4862"/>
          <a:stretch/>
        </p:blipFill>
        <p:spPr bwMode="auto">
          <a:xfrm>
            <a:off x="5283656" y="3314700"/>
            <a:ext cx="1549076" cy="11569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7F6254D2-9E1C-40E9-826E-53BDCE564BD4}"/>
              </a:ext>
            </a:extLst>
          </p:cNvPr>
          <p:cNvSpPr/>
          <p:nvPr/>
        </p:nvSpPr>
        <p:spPr>
          <a:xfrm>
            <a:off x="5841500" y="2652713"/>
            <a:ext cx="433388" cy="519112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9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DC9C960-3C1D-456F-8A31-DFF568E5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Setup (Live signals)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9824F-9589-4ADD-B14F-47017843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3A39-49B3-554A-AE82-85611CEBD8E3}" type="slidenum">
              <a:rPr lang="nb-NO" smtClean="0"/>
              <a:t>9</a:t>
            </a:fld>
            <a:endParaRPr lang="nb-NO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4727E2-FB6E-4C23-B2FF-ABB36AA89063}"/>
              </a:ext>
            </a:extLst>
          </p:cNvPr>
          <p:cNvSpPr/>
          <p:nvPr/>
        </p:nvSpPr>
        <p:spPr>
          <a:xfrm>
            <a:off x="611312" y="1104472"/>
            <a:ext cx="7058346" cy="22346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9FFA0F-1364-441C-B7F7-C8CB63F2F47B}"/>
              </a:ext>
            </a:extLst>
          </p:cNvPr>
          <p:cNvSpPr/>
          <p:nvPr/>
        </p:nvSpPr>
        <p:spPr>
          <a:xfrm>
            <a:off x="611312" y="3339101"/>
            <a:ext cx="7058346" cy="86585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7A946E-9BD5-436C-93DC-AFD862CF011C}"/>
              </a:ext>
            </a:extLst>
          </p:cNvPr>
          <p:cNvCxnSpPr/>
          <p:nvPr/>
        </p:nvCxnSpPr>
        <p:spPr>
          <a:xfrm flipH="1">
            <a:off x="601038" y="3657600"/>
            <a:ext cx="1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91962C3-AD3F-4686-AB7C-7CCFE3B52595}"/>
              </a:ext>
            </a:extLst>
          </p:cNvPr>
          <p:cNvSpPr/>
          <p:nvPr/>
        </p:nvSpPr>
        <p:spPr>
          <a:xfrm>
            <a:off x="611312" y="3595147"/>
            <a:ext cx="7042935" cy="5125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6DE991-AE51-4425-A78B-45DCB25C19BC}"/>
              </a:ext>
            </a:extLst>
          </p:cNvPr>
          <p:cNvCxnSpPr>
            <a:cxnSpLocks/>
          </p:cNvCxnSpPr>
          <p:nvPr/>
        </p:nvCxnSpPr>
        <p:spPr>
          <a:xfrm>
            <a:off x="611312" y="3836030"/>
            <a:ext cx="7042935" cy="0"/>
          </a:xfrm>
          <a:prstGeom prst="line">
            <a:avLst/>
          </a:prstGeom>
          <a:ln>
            <a:solidFill>
              <a:srgbClr val="FFFF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Car">
            <a:extLst>
              <a:ext uri="{FF2B5EF4-FFF2-40B4-BE49-F238E27FC236}">
                <a16:creationId xmlns:a16="http://schemas.microsoft.com/office/drawing/2014/main" id="{DA5A6D16-7B8E-4D4F-B06C-A7FB2E3C7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658" y="2571750"/>
            <a:ext cx="1618180" cy="1618180"/>
          </a:xfrm>
          <a:prstGeom prst="rect">
            <a:avLst/>
          </a:prstGeom>
        </p:spPr>
      </p:pic>
      <p:pic>
        <p:nvPicPr>
          <p:cNvPr id="16" name="Graphic 15" descr="Wireless router">
            <a:extLst>
              <a:ext uri="{FF2B5EF4-FFF2-40B4-BE49-F238E27FC236}">
                <a16:creationId xmlns:a16="http://schemas.microsoft.com/office/drawing/2014/main" id="{CEB3E02B-5EFD-4920-B7B2-7EFCB3F94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8411" y="2651934"/>
            <a:ext cx="526624" cy="526624"/>
          </a:xfrm>
          <a:prstGeom prst="rect">
            <a:avLst/>
          </a:prstGeom>
        </p:spPr>
      </p:pic>
      <p:pic>
        <p:nvPicPr>
          <p:cNvPr id="18" name="Graphic 17" descr="Schoolhouse">
            <a:extLst>
              <a:ext uri="{FF2B5EF4-FFF2-40B4-BE49-F238E27FC236}">
                <a16:creationId xmlns:a16="http://schemas.microsoft.com/office/drawing/2014/main" id="{39C47C74-05C4-4ECA-8E21-2790E833CC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711" y="2113099"/>
            <a:ext cx="1482048" cy="1482048"/>
          </a:xfrm>
          <a:prstGeom prst="rect">
            <a:avLst/>
          </a:prstGeom>
        </p:spPr>
      </p:pic>
      <p:pic>
        <p:nvPicPr>
          <p:cNvPr id="21" name="Graphic 20" descr="Cell Tower">
            <a:extLst>
              <a:ext uri="{FF2B5EF4-FFF2-40B4-BE49-F238E27FC236}">
                <a16:creationId xmlns:a16="http://schemas.microsoft.com/office/drawing/2014/main" id="{BFE62140-C2BB-46DC-9C7F-A3574F083E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18607" y="2498226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1B0A9CA-803B-4119-9C65-FA421EEB4ADF}"/>
              </a:ext>
            </a:extLst>
          </p:cNvPr>
          <p:cNvSpPr txBox="1"/>
          <p:nvPr/>
        </p:nvSpPr>
        <p:spPr>
          <a:xfrm>
            <a:off x="6205591" y="2238586"/>
            <a:ext cx="114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Static</a:t>
            </a:r>
            <a:r>
              <a:rPr lang="en-US" b="1" dirty="0"/>
              <a:t> </a:t>
            </a:r>
            <a:r>
              <a:rPr lang="en-US" sz="1200" b="1" dirty="0"/>
              <a:t>jammer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35751-1EA4-42A8-87C0-C2AEC4B8D0C4}"/>
              </a:ext>
            </a:extLst>
          </p:cNvPr>
          <p:cNvSpPr txBox="1"/>
          <p:nvPr/>
        </p:nvSpPr>
        <p:spPr>
          <a:xfrm>
            <a:off x="3364787" y="1970332"/>
            <a:ext cx="194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Test site using the developed RFI event logger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161114-2BD2-4CA2-8D4D-8447A8F09F60}"/>
              </a:ext>
            </a:extLst>
          </p:cNvPr>
          <p:cNvSpPr txBox="1"/>
          <p:nvPr/>
        </p:nvSpPr>
        <p:spPr>
          <a:xfrm>
            <a:off x="864954" y="2321983"/>
            <a:ext cx="114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b-NO"/>
            </a:defPPr>
            <a:lvl1pPr algn="ctr">
              <a:defRPr sz="1200" b="1"/>
            </a:lvl1pPr>
          </a:lstStyle>
          <a:p>
            <a:r>
              <a:rPr lang="en-US" dirty="0"/>
              <a:t>Vehicle borne jammer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C581CD81-9C49-467F-8EBE-220E207C3F83}"/>
              </a:ext>
            </a:extLst>
          </p:cNvPr>
          <p:cNvSpPr/>
          <p:nvPr/>
        </p:nvSpPr>
        <p:spPr>
          <a:xfrm>
            <a:off x="929813" y="1302603"/>
            <a:ext cx="914400" cy="4774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n 25">
            <a:extLst>
              <a:ext uri="{FF2B5EF4-FFF2-40B4-BE49-F238E27FC236}">
                <a16:creationId xmlns:a16="http://schemas.microsoft.com/office/drawing/2014/main" id="{955ED710-77EC-49F3-A382-6C84FC5510AC}"/>
              </a:ext>
            </a:extLst>
          </p:cNvPr>
          <p:cNvSpPr/>
          <p:nvPr/>
        </p:nvSpPr>
        <p:spPr>
          <a:xfrm>
            <a:off x="688368" y="1178090"/>
            <a:ext cx="636998" cy="676791"/>
          </a:xfrm>
          <a:prstGeom prst="sun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F5A4CABC-D193-48CF-A95B-C4657665B4B1}"/>
              </a:ext>
            </a:extLst>
          </p:cNvPr>
          <p:cNvSpPr/>
          <p:nvPr/>
        </p:nvSpPr>
        <p:spPr>
          <a:xfrm>
            <a:off x="2668070" y="1394721"/>
            <a:ext cx="914400" cy="4774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A757D278-852B-473B-9BBD-4D03EB7F94EA}"/>
              </a:ext>
            </a:extLst>
          </p:cNvPr>
          <p:cNvSpPr/>
          <p:nvPr/>
        </p:nvSpPr>
        <p:spPr>
          <a:xfrm>
            <a:off x="4696895" y="1410641"/>
            <a:ext cx="914400" cy="4774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E598D60-6550-4B74-9A68-AFBA8EDE12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4652" y="3412626"/>
            <a:ext cx="943177" cy="9558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C5053E5-8892-419D-A5B6-B0D9C23C49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3397" y="2059649"/>
            <a:ext cx="951636" cy="95163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2CC4F1A-4E52-4AB0-8DF4-695821CBC7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43079" y="1330122"/>
            <a:ext cx="1352919" cy="332818"/>
          </a:xfrm>
          <a:prstGeom prst="rect">
            <a:avLst/>
          </a:prstGeom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CADF9E0C-6B9B-445A-BA3A-425B1FA0B463}"/>
              </a:ext>
            </a:extLst>
          </p:cNvPr>
          <p:cNvSpPr/>
          <p:nvPr/>
        </p:nvSpPr>
        <p:spPr>
          <a:xfrm>
            <a:off x="6286283" y="1316917"/>
            <a:ext cx="914400" cy="4774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FF0D99A0-F292-4C38-AAB9-4A2FBB208E10}"/>
              </a:ext>
            </a:extLst>
          </p:cNvPr>
          <p:cNvSpPr/>
          <p:nvPr/>
        </p:nvSpPr>
        <p:spPr>
          <a:xfrm>
            <a:off x="642134" y="4326330"/>
            <a:ext cx="6981290" cy="440933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Tests were carried out in a valley located outside the local urban center.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tests, different types of jammers (chirp, pulsed, CW) were installed in the car.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800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6672</TotalTime>
  <Words>1255</Words>
  <Application>Microsoft Office PowerPoint</Application>
  <PresentationFormat>On-screen Show (16:9)</PresentationFormat>
  <Paragraphs>223</Paragraphs>
  <Slides>19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MS PGothic</vt:lpstr>
      <vt:lpstr>Arial</vt:lpstr>
      <vt:lpstr>Calibri</vt:lpstr>
      <vt:lpstr>Office-tema</vt:lpstr>
      <vt:lpstr>Bitmap Image</vt:lpstr>
      <vt:lpstr>RFI Monitoring in Support of Safety-Critical Multi-Band GNSS-based Systems</vt:lpstr>
      <vt:lpstr>Presentation Outline</vt:lpstr>
      <vt:lpstr>Objective</vt:lpstr>
      <vt:lpstr>Background and Motivation</vt:lpstr>
      <vt:lpstr>GBAS Approach Service Types (GASTs)</vt:lpstr>
      <vt:lpstr>System Design Overview</vt:lpstr>
      <vt:lpstr>System Design</vt:lpstr>
      <vt:lpstr>Experimental Setup (Simulated signals)</vt:lpstr>
      <vt:lpstr>Experimental Setup (Live signals)</vt:lpstr>
      <vt:lpstr>Experimental Results</vt:lpstr>
      <vt:lpstr>Analysis of waterfall plots</vt:lpstr>
      <vt:lpstr>Analysis of waterfall plots</vt:lpstr>
      <vt:lpstr>Analysis of waterfall plots</vt:lpstr>
      <vt:lpstr>Analysis of waterfall plots</vt:lpstr>
      <vt:lpstr>Effects of RFI on GPS and Galileo signals</vt:lpstr>
      <vt:lpstr>Single Bit Quantization Effects</vt:lpstr>
      <vt:lpstr>Proposed Improvements in the future design</vt:lpstr>
      <vt:lpstr>Conclusion</vt:lpstr>
      <vt:lpstr>PowerPoint Presentation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Naveed Ahmed</cp:lastModifiedBy>
  <cp:revision>201</cp:revision>
  <dcterms:created xsi:type="dcterms:W3CDTF">2013-06-10T16:56:09Z</dcterms:created>
  <dcterms:modified xsi:type="dcterms:W3CDTF">2019-04-04T06:18:20Z</dcterms:modified>
</cp:coreProperties>
</file>