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4" r:id="rId4"/>
    <p:sldId id="265" r:id="rId5"/>
    <p:sldId id="269" r:id="rId6"/>
    <p:sldId id="260" r:id="rId7"/>
    <p:sldId id="261" r:id="rId8"/>
    <p:sldId id="263" r:id="rId9"/>
    <p:sldId id="266" r:id="rId10"/>
    <p:sldId id="264" r:id="rId11"/>
    <p:sldId id="270" r:id="rId12"/>
    <p:sldId id="271" r:id="rId13"/>
    <p:sldId id="267" r:id="rId14"/>
    <p:sldId id="275" r:id="rId15"/>
    <p:sldId id="268" r:id="rId16"/>
    <p:sldId id="272" r:id="rId17"/>
    <p:sldId id="273" r:id="rId18"/>
    <p:sldId id="276" r:id="rId1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5215" autoAdjust="0"/>
  </p:normalViewPr>
  <p:slideViewPr>
    <p:cSldViewPr snapToGrid="0" snapToObjects="1">
      <p:cViewPr varScale="1">
        <p:scale>
          <a:sx n="113" d="100"/>
          <a:sy n="113" d="100"/>
        </p:scale>
        <p:origin x="1599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9F2F6-9AE9-4A6A-8723-632820FDB9C1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96FA4D-B6B5-4B99-8DB3-C1B39EBA948E}">
      <dgm:prSet phldrT="[Text]"/>
      <dgm:spPr/>
      <dgm:t>
        <a:bodyPr/>
        <a:lstStyle/>
        <a:p>
          <a:r>
            <a:rPr lang="en-US" dirty="0"/>
            <a:t>Navigation</a:t>
          </a:r>
        </a:p>
      </dgm:t>
    </dgm:pt>
    <dgm:pt modelId="{1AF12C53-4DA9-4D00-9343-E44753EE4478}" type="parTrans" cxnId="{DA0A3211-B022-4B41-A5F3-71728C5CA936}">
      <dgm:prSet/>
      <dgm:spPr/>
      <dgm:t>
        <a:bodyPr/>
        <a:lstStyle/>
        <a:p>
          <a:endParaRPr lang="en-US"/>
        </a:p>
      </dgm:t>
    </dgm:pt>
    <dgm:pt modelId="{1549FF87-D855-4F57-8465-1892E97833C0}" type="sibTrans" cxnId="{DA0A3211-B022-4B41-A5F3-71728C5CA936}">
      <dgm:prSet/>
      <dgm:spPr/>
      <dgm:t>
        <a:bodyPr/>
        <a:lstStyle/>
        <a:p>
          <a:endParaRPr lang="en-US"/>
        </a:p>
      </dgm:t>
    </dgm:pt>
    <dgm:pt modelId="{3F2E9FA1-4290-440E-89C3-CEF5C3E6076E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18D3DF0A-E44D-4CD5-A4BB-2E7514C856D8}" type="parTrans" cxnId="{44739F8A-B009-48BF-9827-C7531EB5941E}">
      <dgm:prSet/>
      <dgm:spPr/>
      <dgm:t>
        <a:bodyPr/>
        <a:lstStyle/>
        <a:p>
          <a:endParaRPr lang="en-US"/>
        </a:p>
      </dgm:t>
    </dgm:pt>
    <dgm:pt modelId="{D5F8FAD0-6788-45C3-A40C-A95D69F7917D}" type="sibTrans" cxnId="{44739F8A-B009-48BF-9827-C7531EB5941E}">
      <dgm:prSet/>
      <dgm:spPr/>
      <dgm:t>
        <a:bodyPr/>
        <a:lstStyle/>
        <a:p>
          <a:endParaRPr lang="en-US"/>
        </a:p>
      </dgm:t>
    </dgm:pt>
    <dgm:pt modelId="{0801EEE8-77B1-4E62-A34F-2EC156D373B2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DA560466-8E1C-4B3C-8EC5-F7E334E052DB}" type="parTrans" cxnId="{14CC039A-4965-403E-928D-EAA3E019C00F}">
      <dgm:prSet/>
      <dgm:spPr/>
      <dgm:t>
        <a:bodyPr/>
        <a:lstStyle/>
        <a:p>
          <a:endParaRPr lang="en-US"/>
        </a:p>
      </dgm:t>
    </dgm:pt>
    <dgm:pt modelId="{7FFC82E7-5746-4154-B24D-0EB999E8F5B5}" type="sibTrans" cxnId="{14CC039A-4965-403E-928D-EAA3E019C00F}">
      <dgm:prSet/>
      <dgm:spPr/>
      <dgm:t>
        <a:bodyPr/>
        <a:lstStyle/>
        <a:p>
          <a:endParaRPr lang="en-US"/>
        </a:p>
      </dgm:t>
    </dgm:pt>
    <dgm:pt modelId="{6D4AF4A9-EF5E-4856-9840-39EE47A0DC0F}">
      <dgm:prSet phldrT="[Text]"/>
      <dgm:spPr/>
      <dgm:t>
        <a:bodyPr/>
        <a:lstStyle/>
        <a:p>
          <a:r>
            <a:rPr lang="en-US" dirty="0"/>
            <a:t>Continuity</a:t>
          </a:r>
        </a:p>
      </dgm:t>
    </dgm:pt>
    <dgm:pt modelId="{66B0D5E9-CC25-4FC2-B82E-3960B5B67B03}" type="parTrans" cxnId="{1470577B-DB90-44A4-8F73-D1D3B40A854B}">
      <dgm:prSet/>
      <dgm:spPr/>
      <dgm:t>
        <a:bodyPr/>
        <a:lstStyle/>
        <a:p>
          <a:endParaRPr lang="en-US"/>
        </a:p>
      </dgm:t>
    </dgm:pt>
    <dgm:pt modelId="{041F3C1F-385E-4D74-88B3-3AD6C0713843}" type="sibTrans" cxnId="{1470577B-DB90-44A4-8F73-D1D3B40A854B}">
      <dgm:prSet/>
      <dgm:spPr/>
      <dgm:t>
        <a:bodyPr/>
        <a:lstStyle/>
        <a:p>
          <a:endParaRPr lang="en-US"/>
        </a:p>
      </dgm:t>
    </dgm:pt>
    <dgm:pt modelId="{9438B3D0-EA1B-4FA9-8C8A-0C37750B9D6A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CE719CF-9649-4379-8891-AFEEEBF8D7F7}" type="parTrans" cxnId="{9360533F-5E0E-4B73-82DE-647DAB3B065F}">
      <dgm:prSet/>
      <dgm:spPr/>
      <dgm:t>
        <a:bodyPr/>
        <a:lstStyle/>
        <a:p>
          <a:endParaRPr lang="en-US"/>
        </a:p>
      </dgm:t>
    </dgm:pt>
    <dgm:pt modelId="{9D4BA1A4-838C-451C-A8F0-2BB6CDD042B8}" type="sibTrans" cxnId="{9360533F-5E0E-4B73-82DE-647DAB3B065F}">
      <dgm:prSet/>
      <dgm:spPr/>
      <dgm:t>
        <a:bodyPr/>
        <a:lstStyle/>
        <a:p>
          <a:endParaRPr lang="en-US"/>
        </a:p>
      </dgm:t>
    </dgm:pt>
    <dgm:pt modelId="{F03A4FEA-D075-4930-960F-4E54C19E9263}" type="pres">
      <dgm:prSet presAssocID="{63B9F2F6-9AE9-4A6A-8723-632820FDB9C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C7E211-3247-4264-89B7-1F31CCC0D159}" type="pres">
      <dgm:prSet presAssocID="{F896FA4D-B6B5-4B99-8DB3-C1B39EBA948E}" presName="centerShape" presStyleLbl="node0" presStyleIdx="0" presStyleCnt="1"/>
      <dgm:spPr/>
    </dgm:pt>
    <dgm:pt modelId="{7D631F21-44C1-4140-822A-DA3A7E0E352E}" type="pres">
      <dgm:prSet presAssocID="{18D3DF0A-E44D-4CD5-A4BB-2E7514C856D8}" presName="parTrans" presStyleLbl="sibTrans2D1" presStyleIdx="0" presStyleCnt="4"/>
      <dgm:spPr/>
    </dgm:pt>
    <dgm:pt modelId="{AE484300-F575-475E-9206-F98C92768909}" type="pres">
      <dgm:prSet presAssocID="{18D3DF0A-E44D-4CD5-A4BB-2E7514C856D8}" presName="connectorText" presStyleLbl="sibTrans2D1" presStyleIdx="0" presStyleCnt="4"/>
      <dgm:spPr/>
    </dgm:pt>
    <dgm:pt modelId="{FED8FA0B-1395-41F8-B4D4-7329058C030C}" type="pres">
      <dgm:prSet presAssocID="{3F2E9FA1-4290-440E-89C3-CEF5C3E6076E}" presName="node" presStyleLbl="node1" presStyleIdx="0" presStyleCnt="4">
        <dgm:presLayoutVars>
          <dgm:bulletEnabled val="1"/>
        </dgm:presLayoutVars>
      </dgm:prSet>
      <dgm:spPr/>
    </dgm:pt>
    <dgm:pt modelId="{2DA47B6F-7AE9-49E1-A307-D4B8D97CFD3B}" type="pres">
      <dgm:prSet presAssocID="{DA560466-8E1C-4B3C-8EC5-F7E334E052DB}" presName="parTrans" presStyleLbl="sibTrans2D1" presStyleIdx="1" presStyleCnt="4"/>
      <dgm:spPr/>
    </dgm:pt>
    <dgm:pt modelId="{8D4DA93B-CB73-477B-86DE-E06C2BEA9E0B}" type="pres">
      <dgm:prSet presAssocID="{DA560466-8E1C-4B3C-8EC5-F7E334E052DB}" presName="connectorText" presStyleLbl="sibTrans2D1" presStyleIdx="1" presStyleCnt="4"/>
      <dgm:spPr/>
    </dgm:pt>
    <dgm:pt modelId="{ACCD324B-777A-432A-9ECD-962AD4D149E2}" type="pres">
      <dgm:prSet presAssocID="{0801EEE8-77B1-4E62-A34F-2EC156D373B2}" presName="node" presStyleLbl="node1" presStyleIdx="1" presStyleCnt="4">
        <dgm:presLayoutVars>
          <dgm:bulletEnabled val="1"/>
        </dgm:presLayoutVars>
      </dgm:prSet>
      <dgm:spPr/>
    </dgm:pt>
    <dgm:pt modelId="{6C3CA52F-BF91-417A-A900-D35C8352EA07}" type="pres">
      <dgm:prSet presAssocID="{66B0D5E9-CC25-4FC2-B82E-3960B5B67B03}" presName="parTrans" presStyleLbl="sibTrans2D1" presStyleIdx="2" presStyleCnt="4"/>
      <dgm:spPr/>
    </dgm:pt>
    <dgm:pt modelId="{4E0614B9-046D-4575-BD3F-D49E0430EE78}" type="pres">
      <dgm:prSet presAssocID="{66B0D5E9-CC25-4FC2-B82E-3960B5B67B03}" presName="connectorText" presStyleLbl="sibTrans2D1" presStyleIdx="2" presStyleCnt="4"/>
      <dgm:spPr/>
    </dgm:pt>
    <dgm:pt modelId="{F11451FA-F68C-44BA-9955-AFAA63BA1813}" type="pres">
      <dgm:prSet presAssocID="{6D4AF4A9-EF5E-4856-9840-39EE47A0DC0F}" presName="node" presStyleLbl="node1" presStyleIdx="2" presStyleCnt="4">
        <dgm:presLayoutVars>
          <dgm:bulletEnabled val="1"/>
        </dgm:presLayoutVars>
      </dgm:prSet>
      <dgm:spPr/>
    </dgm:pt>
    <dgm:pt modelId="{7ACD2048-98CD-4D5C-A7F6-941A0C4E39AA}" type="pres">
      <dgm:prSet presAssocID="{BCE719CF-9649-4379-8891-AFEEEBF8D7F7}" presName="parTrans" presStyleLbl="sibTrans2D1" presStyleIdx="3" presStyleCnt="4"/>
      <dgm:spPr/>
    </dgm:pt>
    <dgm:pt modelId="{45BFCABE-C6AF-485B-9BDD-9D1A086FEA3C}" type="pres">
      <dgm:prSet presAssocID="{BCE719CF-9649-4379-8891-AFEEEBF8D7F7}" presName="connectorText" presStyleLbl="sibTrans2D1" presStyleIdx="3" presStyleCnt="4"/>
      <dgm:spPr/>
    </dgm:pt>
    <dgm:pt modelId="{B8C04DC8-E24F-4981-8EC2-920018D9D65D}" type="pres">
      <dgm:prSet presAssocID="{9438B3D0-EA1B-4FA9-8C8A-0C37750B9D6A}" presName="node" presStyleLbl="node1" presStyleIdx="3" presStyleCnt="4">
        <dgm:presLayoutVars>
          <dgm:bulletEnabled val="1"/>
        </dgm:presLayoutVars>
      </dgm:prSet>
      <dgm:spPr/>
    </dgm:pt>
  </dgm:ptLst>
  <dgm:cxnLst>
    <dgm:cxn modelId="{E1938605-475D-4BF4-A150-7CD82FFFC9D9}" type="presOf" srcId="{6D4AF4A9-EF5E-4856-9840-39EE47A0DC0F}" destId="{F11451FA-F68C-44BA-9955-AFAA63BA1813}" srcOrd="0" destOrd="0" presId="urn:microsoft.com/office/officeart/2005/8/layout/radial5"/>
    <dgm:cxn modelId="{DA0A3211-B022-4B41-A5F3-71728C5CA936}" srcId="{63B9F2F6-9AE9-4A6A-8723-632820FDB9C1}" destId="{F896FA4D-B6B5-4B99-8DB3-C1B39EBA948E}" srcOrd="0" destOrd="0" parTransId="{1AF12C53-4DA9-4D00-9343-E44753EE4478}" sibTransId="{1549FF87-D855-4F57-8465-1892E97833C0}"/>
    <dgm:cxn modelId="{F9EF861A-AAF7-4D40-9634-7F5E5BCF2F74}" type="presOf" srcId="{F896FA4D-B6B5-4B99-8DB3-C1B39EBA948E}" destId="{C0C7E211-3247-4264-89B7-1F31CCC0D159}" srcOrd="0" destOrd="0" presId="urn:microsoft.com/office/officeart/2005/8/layout/radial5"/>
    <dgm:cxn modelId="{85E0C627-2AEA-4056-87C8-134CC415F345}" type="presOf" srcId="{BCE719CF-9649-4379-8891-AFEEEBF8D7F7}" destId="{7ACD2048-98CD-4D5C-A7F6-941A0C4E39AA}" srcOrd="0" destOrd="0" presId="urn:microsoft.com/office/officeart/2005/8/layout/radial5"/>
    <dgm:cxn modelId="{9360533F-5E0E-4B73-82DE-647DAB3B065F}" srcId="{F896FA4D-B6B5-4B99-8DB3-C1B39EBA948E}" destId="{9438B3D0-EA1B-4FA9-8C8A-0C37750B9D6A}" srcOrd="3" destOrd="0" parTransId="{BCE719CF-9649-4379-8891-AFEEEBF8D7F7}" sibTransId="{9D4BA1A4-838C-451C-A8F0-2BB6CDD042B8}"/>
    <dgm:cxn modelId="{16DB425E-9C08-4025-9A17-04B17724A744}" type="presOf" srcId="{66B0D5E9-CC25-4FC2-B82E-3960B5B67B03}" destId="{6C3CA52F-BF91-417A-A900-D35C8352EA07}" srcOrd="0" destOrd="0" presId="urn:microsoft.com/office/officeart/2005/8/layout/radial5"/>
    <dgm:cxn modelId="{0DCAC663-8E50-445A-8D66-6D73A95696B8}" type="presOf" srcId="{18D3DF0A-E44D-4CD5-A4BB-2E7514C856D8}" destId="{7D631F21-44C1-4140-822A-DA3A7E0E352E}" srcOrd="0" destOrd="0" presId="urn:microsoft.com/office/officeart/2005/8/layout/radial5"/>
    <dgm:cxn modelId="{E42A0959-5AB7-4B7A-A00D-0AC93E7C1F54}" type="presOf" srcId="{3F2E9FA1-4290-440E-89C3-CEF5C3E6076E}" destId="{FED8FA0B-1395-41F8-B4D4-7329058C030C}" srcOrd="0" destOrd="0" presId="urn:microsoft.com/office/officeart/2005/8/layout/radial5"/>
    <dgm:cxn modelId="{1470577B-DB90-44A4-8F73-D1D3B40A854B}" srcId="{F896FA4D-B6B5-4B99-8DB3-C1B39EBA948E}" destId="{6D4AF4A9-EF5E-4856-9840-39EE47A0DC0F}" srcOrd="2" destOrd="0" parTransId="{66B0D5E9-CC25-4FC2-B82E-3960B5B67B03}" sibTransId="{041F3C1F-385E-4D74-88B3-3AD6C0713843}"/>
    <dgm:cxn modelId="{44739F8A-B009-48BF-9827-C7531EB5941E}" srcId="{F896FA4D-B6B5-4B99-8DB3-C1B39EBA948E}" destId="{3F2E9FA1-4290-440E-89C3-CEF5C3E6076E}" srcOrd="0" destOrd="0" parTransId="{18D3DF0A-E44D-4CD5-A4BB-2E7514C856D8}" sibTransId="{D5F8FAD0-6788-45C3-A40C-A95D69F7917D}"/>
    <dgm:cxn modelId="{0B22C48E-7217-48E6-AD01-81BAE4CF2F73}" type="presOf" srcId="{9438B3D0-EA1B-4FA9-8C8A-0C37750B9D6A}" destId="{B8C04DC8-E24F-4981-8EC2-920018D9D65D}" srcOrd="0" destOrd="0" presId="urn:microsoft.com/office/officeart/2005/8/layout/radial5"/>
    <dgm:cxn modelId="{14CC039A-4965-403E-928D-EAA3E019C00F}" srcId="{F896FA4D-B6B5-4B99-8DB3-C1B39EBA948E}" destId="{0801EEE8-77B1-4E62-A34F-2EC156D373B2}" srcOrd="1" destOrd="0" parTransId="{DA560466-8E1C-4B3C-8EC5-F7E334E052DB}" sibTransId="{7FFC82E7-5746-4154-B24D-0EB999E8F5B5}"/>
    <dgm:cxn modelId="{BF8BE8A2-6E35-4B15-A214-11DDE63FE50A}" type="presOf" srcId="{BCE719CF-9649-4379-8891-AFEEEBF8D7F7}" destId="{45BFCABE-C6AF-485B-9BDD-9D1A086FEA3C}" srcOrd="1" destOrd="0" presId="urn:microsoft.com/office/officeart/2005/8/layout/radial5"/>
    <dgm:cxn modelId="{B31C9FA8-0E95-4A5A-9A83-21E0FC80B8CF}" type="presOf" srcId="{DA560466-8E1C-4B3C-8EC5-F7E334E052DB}" destId="{8D4DA93B-CB73-477B-86DE-E06C2BEA9E0B}" srcOrd="1" destOrd="0" presId="urn:microsoft.com/office/officeart/2005/8/layout/radial5"/>
    <dgm:cxn modelId="{B9FEF4C4-DB42-4326-BC01-B7E517C92182}" type="presOf" srcId="{0801EEE8-77B1-4E62-A34F-2EC156D373B2}" destId="{ACCD324B-777A-432A-9ECD-962AD4D149E2}" srcOrd="0" destOrd="0" presId="urn:microsoft.com/office/officeart/2005/8/layout/radial5"/>
    <dgm:cxn modelId="{46A332EE-4553-4684-9C94-24646333256E}" type="presOf" srcId="{63B9F2F6-9AE9-4A6A-8723-632820FDB9C1}" destId="{F03A4FEA-D075-4930-960F-4E54C19E9263}" srcOrd="0" destOrd="0" presId="urn:microsoft.com/office/officeart/2005/8/layout/radial5"/>
    <dgm:cxn modelId="{44B003EF-D890-42E2-B801-640DEC2D3CDD}" type="presOf" srcId="{18D3DF0A-E44D-4CD5-A4BB-2E7514C856D8}" destId="{AE484300-F575-475E-9206-F98C92768909}" srcOrd="1" destOrd="0" presId="urn:microsoft.com/office/officeart/2005/8/layout/radial5"/>
    <dgm:cxn modelId="{081BA8F2-6255-4E31-934F-EB2F8A366ADC}" type="presOf" srcId="{66B0D5E9-CC25-4FC2-B82E-3960B5B67B03}" destId="{4E0614B9-046D-4575-BD3F-D49E0430EE78}" srcOrd="1" destOrd="0" presId="urn:microsoft.com/office/officeart/2005/8/layout/radial5"/>
    <dgm:cxn modelId="{F27669F5-9E7B-441E-ADE3-C2F1673F4F26}" type="presOf" srcId="{DA560466-8E1C-4B3C-8EC5-F7E334E052DB}" destId="{2DA47B6F-7AE9-49E1-A307-D4B8D97CFD3B}" srcOrd="0" destOrd="0" presId="urn:microsoft.com/office/officeart/2005/8/layout/radial5"/>
    <dgm:cxn modelId="{8134FF92-6A94-40AA-A0EF-52A674B5210E}" type="presParOf" srcId="{F03A4FEA-D075-4930-960F-4E54C19E9263}" destId="{C0C7E211-3247-4264-89B7-1F31CCC0D159}" srcOrd="0" destOrd="0" presId="urn:microsoft.com/office/officeart/2005/8/layout/radial5"/>
    <dgm:cxn modelId="{B7AB67E4-F755-4DA9-BF54-41B9E8BEDCAC}" type="presParOf" srcId="{F03A4FEA-D075-4930-960F-4E54C19E9263}" destId="{7D631F21-44C1-4140-822A-DA3A7E0E352E}" srcOrd="1" destOrd="0" presId="urn:microsoft.com/office/officeart/2005/8/layout/radial5"/>
    <dgm:cxn modelId="{8CF55452-7ECA-4BF8-A0B5-4E0ADC5F33FD}" type="presParOf" srcId="{7D631F21-44C1-4140-822A-DA3A7E0E352E}" destId="{AE484300-F575-475E-9206-F98C92768909}" srcOrd="0" destOrd="0" presId="urn:microsoft.com/office/officeart/2005/8/layout/radial5"/>
    <dgm:cxn modelId="{B32FC314-4ED5-4819-85A6-74DC046DE0DE}" type="presParOf" srcId="{F03A4FEA-D075-4930-960F-4E54C19E9263}" destId="{FED8FA0B-1395-41F8-B4D4-7329058C030C}" srcOrd="2" destOrd="0" presId="urn:microsoft.com/office/officeart/2005/8/layout/radial5"/>
    <dgm:cxn modelId="{5B9A2B4A-A169-42F7-81B4-679230CA89E3}" type="presParOf" srcId="{F03A4FEA-D075-4930-960F-4E54C19E9263}" destId="{2DA47B6F-7AE9-49E1-A307-D4B8D97CFD3B}" srcOrd="3" destOrd="0" presId="urn:microsoft.com/office/officeart/2005/8/layout/radial5"/>
    <dgm:cxn modelId="{9F9A6AD1-622C-42B4-BF19-AD81176FE14F}" type="presParOf" srcId="{2DA47B6F-7AE9-49E1-A307-D4B8D97CFD3B}" destId="{8D4DA93B-CB73-477B-86DE-E06C2BEA9E0B}" srcOrd="0" destOrd="0" presId="urn:microsoft.com/office/officeart/2005/8/layout/radial5"/>
    <dgm:cxn modelId="{F6BCC10C-E30B-44FE-9FA6-19EDC7470648}" type="presParOf" srcId="{F03A4FEA-D075-4930-960F-4E54C19E9263}" destId="{ACCD324B-777A-432A-9ECD-962AD4D149E2}" srcOrd="4" destOrd="0" presId="urn:microsoft.com/office/officeart/2005/8/layout/radial5"/>
    <dgm:cxn modelId="{734EA50A-7002-4793-9B04-20B1E4576460}" type="presParOf" srcId="{F03A4FEA-D075-4930-960F-4E54C19E9263}" destId="{6C3CA52F-BF91-417A-A900-D35C8352EA07}" srcOrd="5" destOrd="0" presId="urn:microsoft.com/office/officeart/2005/8/layout/radial5"/>
    <dgm:cxn modelId="{B2BCD5D2-2FC9-4D59-AD7D-54BC61F8B963}" type="presParOf" srcId="{6C3CA52F-BF91-417A-A900-D35C8352EA07}" destId="{4E0614B9-046D-4575-BD3F-D49E0430EE78}" srcOrd="0" destOrd="0" presId="urn:microsoft.com/office/officeart/2005/8/layout/radial5"/>
    <dgm:cxn modelId="{55C3AC68-29DA-4995-B0AF-25B5AE3F2B7F}" type="presParOf" srcId="{F03A4FEA-D075-4930-960F-4E54C19E9263}" destId="{F11451FA-F68C-44BA-9955-AFAA63BA1813}" srcOrd="6" destOrd="0" presId="urn:microsoft.com/office/officeart/2005/8/layout/radial5"/>
    <dgm:cxn modelId="{21563651-29A4-40BA-9AC9-D5D44F3CE426}" type="presParOf" srcId="{F03A4FEA-D075-4930-960F-4E54C19E9263}" destId="{7ACD2048-98CD-4D5C-A7F6-941A0C4E39AA}" srcOrd="7" destOrd="0" presId="urn:microsoft.com/office/officeart/2005/8/layout/radial5"/>
    <dgm:cxn modelId="{8E114101-56A9-43C7-A87B-F7CED0D5DBCE}" type="presParOf" srcId="{7ACD2048-98CD-4D5C-A7F6-941A0C4E39AA}" destId="{45BFCABE-C6AF-485B-9BDD-9D1A086FEA3C}" srcOrd="0" destOrd="0" presId="urn:microsoft.com/office/officeart/2005/8/layout/radial5"/>
    <dgm:cxn modelId="{F2D0907E-0F36-4EC8-9EE1-7E5BB38965E8}" type="presParOf" srcId="{F03A4FEA-D075-4930-960F-4E54C19E9263}" destId="{B8C04DC8-E24F-4981-8EC2-920018D9D65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7E211-3247-4264-89B7-1F31CCC0D159}">
      <dsp:nvSpPr>
        <dsp:cNvPr id="0" name=""/>
        <dsp:cNvSpPr/>
      </dsp:nvSpPr>
      <dsp:spPr>
        <a:xfrm>
          <a:off x="1695263" y="1141767"/>
          <a:ext cx="691449" cy="691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Navigation</a:t>
          </a:r>
        </a:p>
      </dsp:txBody>
      <dsp:txXfrm>
        <a:off x="1796523" y="1243027"/>
        <a:ext cx="488929" cy="488929"/>
      </dsp:txXfrm>
    </dsp:sp>
    <dsp:sp modelId="{7D631F21-44C1-4140-822A-DA3A7E0E352E}">
      <dsp:nvSpPr>
        <dsp:cNvPr id="0" name=""/>
        <dsp:cNvSpPr/>
      </dsp:nvSpPr>
      <dsp:spPr>
        <a:xfrm rot="16200000">
          <a:off x="1967222" y="889216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9352" y="958364"/>
        <a:ext cx="103271" cy="141056"/>
      </dsp:txXfrm>
    </dsp:sp>
    <dsp:sp modelId="{FED8FA0B-1395-41F8-B4D4-7329058C030C}">
      <dsp:nvSpPr>
        <dsp:cNvPr id="0" name=""/>
        <dsp:cNvSpPr/>
      </dsp:nvSpPr>
      <dsp:spPr>
        <a:xfrm>
          <a:off x="1611533" y="4497"/>
          <a:ext cx="858909" cy="858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Accuracy</a:t>
          </a:r>
        </a:p>
      </dsp:txBody>
      <dsp:txXfrm>
        <a:off x="1737317" y="130281"/>
        <a:ext cx="607341" cy="607341"/>
      </dsp:txXfrm>
    </dsp:sp>
    <dsp:sp modelId="{2DA47B6F-7AE9-49E1-A307-D4B8D97CFD3B}">
      <dsp:nvSpPr>
        <dsp:cNvPr id="0" name=""/>
        <dsp:cNvSpPr/>
      </dsp:nvSpPr>
      <dsp:spPr>
        <a:xfrm>
          <a:off x="2447951" y="136994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47951" y="1416963"/>
        <a:ext cx="103271" cy="141056"/>
      </dsp:txXfrm>
    </dsp:sp>
    <dsp:sp modelId="{ACCD324B-777A-432A-9ECD-962AD4D149E2}">
      <dsp:nvSpPr>
        <dsp:cNvPr id="0" name=""/>
        <dsp:cNvSpPr/>
      </dsp:nvSpPr>
      <dsp:spPr>
        <a:xfrm>
          <a:off x="2665073" y="1058037"/>
          <a:ext cx="858909" cy="858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Integrity</a:t>
          </a:r>
        </a:p>
      </dsp:txBody>
      <dsp:txXfrm>
        <a:off x="2790857" y="1183821"/>
        <a:ext cx="607341" cy="607341"/>
      </dsp:txXfrm>
    </dsp:sp>
    <dsp:sp modelId="{6C3CA52F-BF91-417A-A900-D35C8352EA07}">
      <dsp:nvSpPr>
        <dsp:cNvPr id="0" name=""/>
        <dsp:cNvSpPr/>
      </dsp:nvSpPr>
      <dsp:spPr>
        <a:xfrm rot="5400000">
          <a:off x="1967222" y="185067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89352" y="1875564"/>
        <a:ext cx="103271" cy="141056"/>
      </dsp:txXfrm>
    </dsp:sp>
    <dsp:sp modelId="{F11451FA-F68C-44BA-9955-AFAA63BA1813}">
      <dsp:nvSpPr>
        <dsp:cNvPr id="0" name=""/>
        <dsp:cNvSpPr/>
      </dsp:nvSpPr>
      <dsp:spPr>
        <a:xfrm>
          <a:off x="1611533" y="2111577"/>
          <a:ext cx="858909" cy="858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Continuity</a:t>
          </a:r>
        </a:p>
      </dsp:txBody>
      <dsp:txXfrm>
        <a:off x="1737317" y="2237361"/>
        <a:ext cx="607341" cy="607341"/>
      </dsp:txXfrm>
    </dsp:sp>
    <dsp:sp modelId="{7ACD2048-98CD-4D5C-A7F6-941A0C4E39AA}">
      <dsp:nvSpPr>
        <dsp:cNvPr id="0" name=""/>
        <dsp:cNvSpPr/>
      </dsp:nvSpPr>
      <dsp:spPr>
        <a:xfrm rot="10800000">
          <a:off x="1486493" y="1369945"/>
          <a:ext cx="147530" cy="235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530752" y="1416963"/>
        <a:ext cx="103271" cy="141056"/>
      </dsp:txXfrm>
    </dsp:sp>
    <dsp:sp modelId="{B8C04DC8-E24F-4981-8EC2-920018D9D65D}">
      <dsp:nvSpPr>
        <dsp:cNvPr id="0" name=""/>
        <dsp:cNvSpPr/>
      </dsp:nvSpPr>
      <dsp:spPr>
        <a:xfrm>
          <a:off x="557993" y="1058037"/>
          <a:ext cx="858909" cy="858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Availability</a:t>
          </a:r>
        </a:p>
      </dsp:txBody>
      <dsp:txXfrm>
        <a:off x="683777" y="1183821"/>
        <a:ext cx="607341" cy="60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0579-0E4E-4B3E-9411-51D1118973C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FC46-4E37-4468-9B23-05728724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harmonics of the bands and spectrum leakages due to substandard/outdated components usually become the cause of interference for the GPS/Galileo signals.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DME/TACAN systems consist of an airborne interrogator and a ground-based transponder that emits high-power pulsed signals that constitute a threat to GNSS receivers.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DME and TACAN provide range measurements of the aircraft with respect to a ground reference station.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Oscillation is a well known phenomenon that is observed when the repeaters are places very close to each other.</a:t>
            </a:r>
          </a:p>
          <a:p>
            <a:r>
              <a:rPr lang="en-US" dirty="0"/>
              <a:t> As a result the signals of one antenna is also picked by another antenna resulting in oscillations. </a:t>
            </a:r>
          </a:p>
          <a:p>
            <a:r>
              <a:rPr lang="en-US" dirty="0"/>
              <a:t>So, as a preventive measure repeaters should be places at adequate distances.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Comic Sans MS" panose="030F0702030302020204" pitchFamily="66" charset="0"/>
                  </a:rPr>
                  <a:t>Noise Figure (NF) or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Noise Factor (F) measures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degradation of SNR caused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by com </a:t>
                </a:r>
                <a:r>
                  <a:rPr lang="en-US" sz="1200" dirty="0" err="1">
                    <a:latin typeface="Comic Sans MS" panose="030F0702030302020204" pitchFamily="66" charset="0"/>
                  </a:rPr>
                  <a:t>ponents</a:t>
                </a:r>
                <a:r>
                  <a:rPr lang="en-US" sz="1200" dirty="0">
                    <a:latin typeface="Comic Sans MS" panose="030F0702030302020204" pitchFamily="66" charset="0"/>
                  </a:rPr>
                  <a:t>, defined as</a:t>
                </a:r>
                <a:r>
                  <a:rPr lang="en-US" sz="1200" baseline="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 Formula gives the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Comic Sans MS" panose="030F0702030302020204" pitchFamily="66" charset="0"/>
                  </a:rPr>
                  <a:t>Noise Figure (NF) or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Noise Factor (F) measures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degradation of SNR caused </a:t>
                </a:r>
              </a:p>
              <a:p>
                <a:r>
                  <a:rPr lang="en-US" sz="1200" dirty="0">
                    <a:latin typeface="Comic Sans MS" panose="030F0702030302020204" pitchFamily="66" charset="0"/>
                  </a:rPr>
                  <a:t>by com </a:t>
                </a:r>
                <a:r>
                  <a:rPr lang="en-US" sz="1200" dirty="0" err="1">
                    <a:latin typeface="Comic Sans MS" panose="030F0702030302020204" pitchFamily="66" charset="0"/>
                  </a:rPr>
                  <a:t>ponents</a:t>
                </a:r>
                <a:r>
                  <a:rPr lang="en-US" sz="1200" dirty="0">
                    <a:latin typeface="Comic Sans MS" panose="030F0702030302020204" pitchFamily="66" charset="0"/>
                  </a:rPr>
                  <a:t>, defined as</a:t>
                </a:r>
                <a:r>
                  <a:rPr lang="en-US" sz="1200" baseline="0" dirty="0">
                    <a:latin typeface="Comic Sans MS" panose="030F0702030302020204" pitchFamily="66" charset="0"/>
                  </a:rPr>
                  <a:t>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𝐹=  〖(𝑆𝑁𝑅)〗_𝑖/〖(𝑆𝑁𝑅)〗_𝑜 </a:t>
                </a:r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 Formula gives the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Figure is a measure of degradation of SNR and for any component is defined as ratio of SNR at input to SNR at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Ideally, white noise has infinite bandwidth but in practice, we consider it uniform desired range of frequency. </a:t>
            </a:r>
          </a:p>
          <a:p>
            <a:r>
              <a:rPr lang="en-US" dirty="0" err="1"/>
              <a:t>Friis</a:t>
            </a:r>
            <a:r>
              <a:rPr lang="en-US" dirty="0"/>
              <a:t> formula takes into account the gains, NF and the noise </a:t>
            </a:r>
            <a:r>
              <a:rPr lang="en-US" dirty="0" err="1"/>
              <a:t>temeperature</a:t>
            </a:r>
            <a:r>
              <a:rPr lang="en-US" dirty="0"/>
              <a:t> of </a:t>
            </a:r>
            <a:r>
              <a:rPr lang="en-US" dirty="0" err="1"/>
              <a:t>differenct</a:t>
            </a:r>
            <a:r>
              <a:rPr lang="en-US" dirty="0"/>
              <a:t> components in the RF 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S21 normally the transmission coefficient in the two port network, s11/s22 are reflection coefficients, whereas s12/s21 are transmission coefficients.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FC46-4E37-4468-9B23-057287246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185682" y="4767263"/>
            <a:ext cx="501118" cy="273844"/>
          </a:xfrm>
          <a:prstGeom prst="rect">
            <a:avLst/>
          </a:prstGeom>
        </p:spPr>
        <p:txBody>
          <a:bodyPr/>
          <a:lstStyle/>
          <a:p>
            <a:fld id="{91853A39-49B3-554A-AE82-85611CEBD8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  <p:pic>
        <p:nvPicPr>
          <p:cNvPr id="7" name="Bilde 6" descr="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0" y="4814945"/>
            <a:ext cx="976089" cy="183326"/>
          </a:xfrm>
          <a:prstGeom prst="rect">
            <a:avLst/>
          </a:prstGeom>
        </p:spPr>
      </p:pic>
      <p:sp>
        <p:nvSpPr>
          <p:cNvPr id="8" name="TekstSylinder 7"/>
          <p:cNvSpPr txBox="1"/>
          <p:nvPr userDrawn="1"/>
        </p:nvSpPr>
        <p:spPr>
          <a:xfrm>
            <a:off x="1529842" y="4786170"/>
            <a:ext cx="386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Norwegian University of Science and Technology</a:t>
            </a:r>
            <a:endParaRPr lang="nb-NO" sz="1200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17125" y="1878912"/>
            <a:ext cx="8212008" cy="675821"/>
          </a:xfrm>
        </p:spPr>
        <p:txBody>
          <a:bodyPr>
            <a:normAutofit fontScale="90000"/>
          </a:bodyPr>
          <a:lstStyle/>
          <a:p>
            <a:r>
              <a:rPr lang="nb-NO" sz="2700" dirty="0"/>
              <a:t>Countermeasures to Reduce/Mitigate the effects of RFI</a:t>
            </a:r>
            <a:br>
              <a:rPr lang="nb-NO" dirty="0"/>
            </a:br>
            <a:endParaRPr lang="nb-NO" dirty="0"/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17126" y="2717494"/>
            <a:ext cx="7772400" cy="1594254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PhD Seminars in Radio Systems (TT8211)</a:t>
            </a:r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Naveed Ahmed</a:t>
            </a:r>
          </a:p>
          <a:p>
            <a:r>
              <a:rPr lang="nb-NO" dirty="0"/>
              <a:t>PhD Candidate (Department of Engineering Cybernetics)</a:t>
            </a:r>
            <a:endParaRPr lang="nb-NO" sz="2400" dirty="0"/>
          </a:p>
        </p:txBody>
      </p:sp>
      <p:pic>
        <p:nvPicPr>
          <p:cNvPr id="6" name="Bilde 5" descr="hovedlogo_eng_objek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2" y="615707"/>
            <a:ext cx="1822188" cy="6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E6F-D028-4851-B965-4FDFC08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Noise (Temperature) on LNA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DE152-3DA9-438E-B4D6-671EBBF4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8" y="1150338"/>
            <a:ext cx="8305883" cy="3040062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175EB9D3-D4F1-4137-B948-9ED8D85C7181}"/>
              </a:ext>
            </a:extLst>
          </p:cNvPr>
          <p:cNvSpPr/>
          <p:nvPr/>
        </p:nvSpPr>
        <p:spPr>
          <a:xfrm>
            <a:off x="1592658" y="2044800"/>
            <a:ext cx="228942" cy="259200"/>
          </a:xfrm>
          <a:prstGeom prst="star5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52CADC-469A-477F-9D6F-654330CBB674}"/>
              </a:ext>
            </a:extLst>
          </p:cNvPr>
          <p:cNvSpPr/>
          <p:nvPr/>
        </p:nvSpPr>
        <p:spPr>
          <a:xfrm>
            <a:off x="5911200" y="3378000"/>
            <a:ext cx="166800" cy="207600"/>
          </a:xfrm>
          <a:prstGeom prst="star5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D2F128ED-4C9B-4ACA-8905-55CDADADB9D9}"/>
              </a:ext>
            </a:extLst>
          </p:cNvPr>
          <p:cNvSpPr/>
          <p:nvPr/>
        </p:nvSpPr>
        <p:spPr>
          <a:xfrm>
            <a:off x="5911200" y="3156000"/>
            <a:ext cx="166800" cy="207600"/>
          </a:xfrm>
          <a:prstGeom prst="star5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C0B1062-1C13-4BA2-9C87-23C5CEE1BDB4}"/>
              </a:ext>
            </a:extLst>
          </p:cNvPr>
          <p:cNvSpPr/>
          <p:nvPr/>
        </p:nvSpPr>
        <p:spPr>
          <a:xfrm>
            <a:off x="5908200" y="2948646"/>
            <a:ext cx="166800" cy="20760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886B1-78AC-4F29-9A18-D66C0B394146}"/>
              </a:ext>
            </a:extLst>
          </p:cNvPr>
          <p:cNvSpPr txBox="1"/>
          <p:nvPr/>
        </p:nvSpPr>
        <p:spPr>
          <a:xfrm>
            <a:off x="2116800" y="4122701"/>
            <a:ext cx="52488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Degradation at high temperatures.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Effects of noise and interfering signals </a:t>
            </a:r>
          </a:p>
        </p:txBody>
      </p:sp>
    </p:spTree>
    <p:extLst>
      <p:ext uri="{BB962C8B-B14F-4D97-AF65-F5344CB8AC3E}">
        <p14:creationId xmlns:p14="http://schemas.microsoft.com/office/powerpoint/2010/main" val="212805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FC4-2F62-4FBF-A982-D4AD3AA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Bandpass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F5FF6-B3A8-4A6C-AF25-53AA26306C1C}"/>
              </a:ext>
            </a:extLst>
          </p:cNvPr>
          <p:cNvSpPr txBox="1"/>
          <p:nvPr/>
        </p:nvSpPr>
        <p:spPr>
          <a:xfrm>
            <a:off x="6339935" y="2421591"/>
            <a:ext cx="2183258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Every FE manufacturer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designs filter differently,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resulting in differing roll-offs and consequently more or less entry of RFI signals.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9FE3E8-6531-4C3F-A155-4D405BFE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8" y="1458814"/>
            <a:ext cx="5502907" cy="30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96DA-D94F-437B-B967-09B79BB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AGC/ADCs in Front End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D0C3-674D-4906-817D-3E8A5ED6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Digitize the down-converted signals for acquisition/tracking</a:t>
            </a:r>
          </a:p>
          <a:p>
            <a:r>
              <a:rPr lang="en-US" sz="2000" dirty="0"/>
              <a:t>Most of the FEs have 1-4 bits on chip ADC (works well in RFI-Free) </a:t>
            </a:r>
          </a:p>
          <a:p>
            <a:r>
              <a:rPr lang="en-US" sz="2000" dirty="0"/>
              <a:t>External ADCs also used in some cases</a:t>
            </a:r>
          </a:p>
          <a:p>
            <a:r>
              <a:rPr lang="en-US" sz="2000" dirty="0"/>
              <a:t>AGC adaptively controls the ADC Gain 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BFD1E-197A-450C-BEE7-D44328341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7099"/>
              </p:ext>
            </p:extLst>
          </p:nvPr>
        </p:nvGraphicFramePr>
        <p:xfrm>
          <a:off x="783101" y="2692845"/>
          <a:ext cx="4876800" cy="1810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2773">
                  <a:extLst>
                    <a:ext uri="{9D8B030D-6E8A-4147-A177-3AD203B41FA5}">
                      <a16:colId xmlns:a16="http://schemas.microsoft.com/office/drawing/2014/main" val="1986190152"/>
                    </a:ext>
                  </a:extLst>
                </a:gridCol>
                <a:gridCol w="2444027">
                  <a:extLst>
                    <a:ext uri="{9D8B030D-6E8A-4147-A177-3AD203B41FA5}">
                      <a16:colId xmlns:a16="http://schemas.microsoft.com/office/drawing/2014/main" val="206348267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Front End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ADC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722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/>
                        <a:t>Zarlink GP2015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0841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/>
                        <a:t>Maxim MAX2745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766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SiGe</a:t>
                      </a:r>
                      <a:r>
                        <a:rPr lang="en-US" sz="1200" dirty="0"/>
                        <a:t> Semiconductor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SE4110L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1055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NemeriX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NJ1006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2-Bits (1-bit sign, 1-bit mag)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8008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Texas Instruments TRF5101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89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5491C5-EC2F-4ED7-9977-169BCA18769C}"/>
              </a:ext>
            </a:extLst>
          </p:cNvPr>
          <p:cNvSpPr txBox="1"/>
          <p:nvPr/>
        </p:nvSpPr>
        <p:spPr>
          <a:xfrm>
            <a:off x="6081721" y="2253234"/>
            <a:ext cx="238703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omic Sans MS" panose="030F0702030302020204" pitchFamily="66" charset="0"/>
              </a:rPr>
              <a:t>Less bits</a:t>
            </a:r>
          </a:p>
          <a:p>
            <a:r>
              <a:rPr lang="en-US" sz="1200" dirty="0">
                <a:solidFill>
                  <a:srgbClr val="00B050"/>
                </a:solidFill>
                <a:latin typeface="Comic Sans MS" panose="030F0702030302020204" pitchFamily="66" charset="0"/>
              </a:rPr>
              <a:t>Advantage 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Fast Acquisition</a:t>
            </a: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Disadvantage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Prone to RFI (Discussed later)</a:t>
            </a:r>
          </a:p>
          <a:p>
            <a:r>
              <a:rPr lang="en-US" sz="1200" b="1" u="sng" dirty="0">
                <a:latin typeface="Comic Sans MS" panose="030F0702030302020204" pitchFamily="66" charset="0"/>
              </a:rPr>
              <a:t>More bits</a:t>
            </a:r>
          </a:p>
          <a:p>
            <a:r>
              <a:rPr lang="en-US" sz="1200" dirty="0">
                <a:solidFill>
                  <a:srgbClr val="00B050"/>
                </a:solidFill>
                <a:latin typeface="Comic Sans MS" panose="030F0702030302020204" pitchFamily="66" charset="0"/>
              </a:rPr>
              <a:t>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Immunity to RFI (Discussed later)</a:t>
            </a:r>
            <a:endParaRPr lang="en-US" sz="1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Disadvantage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Comic Sans MS" panose="030F0702030302020204" pitchFamily="66" charset="0"/>
              </a:rPr>
              <a:t>Slow Acquisition</a:t>
            </a:r>
          </a:p>
        </p:txBody>
      </p:sp>
    </p:spTree>
    <p:extLst>
      <p:ext uri="{BB962C8B-B14F-4D97-AF65-F5344CB8AC3E}">
        <p14:creationId xmlns:p14="http://schemas.microsoft.com/office/powerpoint/2010/main" val="393886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05D2-D182-4702-85FF-84B79B1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without AGC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D4AC-4BF3-4A05-840B-F924E2F3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9" y="1309078"/>
            <a:ext cx="4020718" cy="209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0AF27-1BE0-45B5-8C33-066F0367B44B}"/>
              </a:ext>
            </a:extLst>
          </p:cNvPr>
          <p:cNvSpPr txBox="1"/>
          <p:nvPr/>
        </p:nvSpPr>
        <p:spPr>
          <a:xfrm>
            <a:off x="493245" y="3757103"/>
            <a:ext cx="81100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Problem: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In case of interference, because of the empowering interference signal that is usually of higher power, the ADC tends to saturate making all the bits to 1.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F06BC-6ADA-4FB1-BEFD-6FCCE02E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28112"/>
              </p:ext>
            </p:extLst>
          </p:nvPr>
        </p:nvGraphicFramePr>
        <p:xfrm>
          <a:off x="4804117" y="1309079"/>
          <a:ext cx="14138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3296140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44223897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256708117"/>
                    </a:ext>
                  </a:extLst>
                </a:gridCol>
              </a:tblGrid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380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48877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1263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45815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4369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350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3F632-6E40-40F8-9DDE-0849BBECC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98145"/>
              </p:ext>
            </p:extLst>
          </p:nvPr>
        </p:nvGraphicFramePr>
        <p:xfrm>
          <a:off x="7059637" y="1309079"/>
          <a:ext cx="141380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3296140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44223897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256708117"/>
                    </a:ext>
                  </a:extLst>
                </a:gridCol>
              </a:tblGrid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380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48877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1263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45815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34369"/>
                  </a:ext>
                </a:extLst>
              </a:tr>
              <a:tr h="256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35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DEAA4F-CE74-412D-A005-9DD80FC5757A}"/>
              </a:ext>
            </a:extLst>
          </p:cNvPr>
          <p:cNvSpPr txBox="1"/>
          <p:nvPr/>
        </p:nvSpPr>
        <p:spPr>
          <a:xfrm>
            <a:off x="4804117" y="793947"/>
            <a:ext cx="14138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ADC Output :</a:t>
            </a:r>
          </a:p>
          <a:p>
            <a:r>
              <a:rPr lang="en-US" sz="1200" b="1" dirty="0">
                <a:latin typeface="Comic Sans MS" panose="030F0702030302020204" pitchFamily="66" charset="0"/>
              </a:rPr>
              <a:t>No Interference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AC0B-7C7D-4CED-97DB-66856EEC1CBB}"/>
              </a:ext>
            </a:extLst>
          </p:cNvPr>
          <p:cNvSpPr txBox="1"/>
          <p:nvPr/>
        </p:nvSpPr>
        <p:spPr>
          <a:xfrm>
            <a:off x="7059637" y="793946"/>
            <a:ext cx="14138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ADC Output :</a:t>
            </a:r>
          </a:p>
          <a:p>
            <a:r>
              <a:rPr lang="en-US" sz="1200" b="1" dirty="0">
                <a:latin typeface="Comic Sans MS" panose="030F0702030302020204" pitchFamily="66" charset="0"/>
              </a:rPr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58521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741-4F11-406A-A75E-7EB8B589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Distribution of ADC Samples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E00E-365E-47CA-8418-9BAD9551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Without AGC (CW Present)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631065-0145-4B7C-88E8-74C8BE9C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With AGC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39913E-B0E8-4C3E-AAE5-679FE31E2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4693" y="1890986"/>
            <a:ext cx="3922108" cy="2370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692AF-CC74-4E28-BA3B-D1B711A8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72" y="1890986"/>
            <a:ext cx="3777236" cy="23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9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05D2-D182-4702-85FF-84B79B1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ADC with AGC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416C0-64E2-439A-8105-85CA8749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5" y="1223486"/>
            <a:ext cx="5511757" cy="3198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304F0-0384-4D08-B52E-5E57329A5491}"/>
              </a:ext>
            </a:extLst>
          </p:cNvPr>
          <p:cNvSpPr txBox="1"/>
          <p:nvPr/>
        </p:nvSpPr>
        <p:spPr>
          <a:xfrm>
            <a:off x="6591721" y="1668351"/>
            <a:ext cx="230094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omic Sans MS" panose="030F0702030302020204" pitchFamily="66" charset="0"/>
              </a:rPr>
              <a:t>Solutions:</a:t>
            </a:r>
          </a:p>
          <a:p>
            <a:endParaRPr lang="en-US" sz="1200" dirty="0">
              <a:latin typeface="Comic Sans MS" panose="030F0702030302020204" pitchFamily="66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mic Sans MS" panose="030F0702030302020204" pitchFamily="66" charset="0"/>
              </a:rPr>
              <a:t>Use more ADC bits – not a viable solution always</a:t>
            </a:r>
          </a:p>
          <a:p>
            <a:pPr marL="228600" indent="-228600">
              <a:buAutoNum type="arabicPeriod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omic Sans MS" panose="030F0702030302020204" pitchFamily="66" charset="0"/>
              </a:rPr>
              <a:t>The final amplifier in many GNSS frontend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designs is a VGA with a  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feedback signal resulting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from processing 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implemented after the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     ADC</a:t>
            </a:r>
          </a:p>
        </p:txBody>
      </p:sp>
    </p:spTree>
    <p:extLst>
      <p:ext uri="{BB962C8B-B14F-4D97-AF65-F5344CB8AC3E}">
        <p14:creationId xmlns:p14="http://schemas.microsoft.com/office/powerpoint/2010/main" val="113730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1B9B-4D5A-4637-96A6-552C236A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F159-2702-403B-A3D3-19B25D50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Spectrum Investigation</a:t>
            </a:r>
          </a:p>
          <a:p>
            <a:r>
              <a:rPr lang="en-US" dirty="0"/>
              <a:t>Identification of RFI Sources</a:t>
            </a:r>
          </a:p>
          <a:p>
            <a:r>
              <a:rPr lang="en-US" dirty="0"/>
              <a:t>Front End Architecture</a:t>
            </a:r>
          </a:p>
          <a:p>
            <a:r>
              <a:rPr lang="en-US" dirty="0"/>
              <a:t>Effects of Interference </a:t>
            </a:r>
          </a:p>
          <a:p>
            <a:pPr lvl="1"/>
            <a:r>
              <a:rPr lang="en-US" dirty="0"/>
              <a:t>LNA</a:t>
            </a:r>
          </a:p>
          <a:p>
            <a:pPr lvl="1"/>
            <a:r>
              <a:rPr lang="en-US" dirty="0"/>
              <a:t>BPF</a:t>
            </a:r>
          </a:p>
          <a:p>
            <a:pPr lvl="1"/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390528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55BC8D-B7BB-4FB9-96E7-81B9127514C1}"/>
              </a:ext>
            </a:extLst>
          </p:cNvPr>
          <p:cNvSpPr txBox="1"/>
          <p:nvPr/>
        </p:nvSpPr>
        <p:spPr>
          <a:xfrm>
            <a:off x="2926080" y="1913206"/>
            <a:ext cx="358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your attention!</a:t>
            </a:r>
          </a:p>
          <a:p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50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2A57-D11C-44CC-8C19-36A52ACF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about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D9BF-0D9C-40AF-8E00-AC92F480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reference to the information/figures/plots</a:t>
            </a:r>
          </a:p>
          <a:p>
            <a:r>
              <a:rPr lang="en-US" dirty="0"/>
              <a:t>Include slide regarding types of interference</a:t>
            </a:r>
          </a:p>
          <a:p>
            <a:r>
              <a:rPr lang="en-US" dirty="0"/>
              <a:t>Next time…</a:t>
            </a:r>
          </a:p>
          <a:p>
            <a:pPr lvl="1"/>
            <a:r>
              <a:rPr lang="en-US" dirty="0"/>
              <a:t>Countermeasure </a:t>
            </a:r>
            <a:r>
              <a:rPr lang="en-US" dirty="0" err="1"/>
              <a:t>techniqeus</a:t>
            </a:r>
            <a:endParaRPr lang="en-US" dirty="0"/>
          </a:p>
          <a:p>
            <a:pPr lvl="2"/>
            <a:r>
              <a:rPr lang="en-US" dirty="0"/>
              <a:t>Using sensors</a:t>
            </a:r>
          </a:p>
          <a:p>
            <a:pPr lvl="2"/>
            <a:r>
              <a:rPr lang="en-US" dirty="0"/>
              <a:t>Modification in current receiver design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Overview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Goals of Navigation</a:t>
            </a:r>
          </a:p>
          <a:p>
            <a:r>
              <a:rPr lang="nb-NO" dirty="0"/>
              <a:t>Radio Spectrum Investigation </a:t>
            </a:r>
          </a:p>
          <a:p>
            <a:r>
              <a:rPr lang="nb-NO" dirty="0"/>
              <a:t>Unintentional Sources of RFI </a:t>
            </a:r>
          </a:p>
          <a:p>
            <a:r>
              <a:rPr lang="nb-NO" dirty="0"/>
              <a:t>Front End</a:t>
            </a:r>
          </a:p>
          <a:p>
            <a:pPr lvl="1"/>
            <a:r>
              <a:rPr lang="nb-NO" dirty="0"/>
              <a:t>Purpose in the GPS Receiver</a:t>
            </a:r>
          </a:p>
          <a:p>
            <a:pPr lvl="1"/>
            <a:r>
              <a:rPr lang="nb-NO" dirty="0"/>
              <a:t>Fully Functional FE</a:t>
            </a:r>
          </a:p>
          <a:p>
            <a:r>
              <a:rPr lang="nb-NO" dirty="0"/>
              <a:t>Effects of Interference on</a:t>
            </a:r>
          </a:p>
          <a:p>
            <a:pPr lvl="1"/>
            <a:r>
              <a:rPr lang="nb-NO" dirty="0"/>
              <a:t>LNA</a:t>
            </a:r>
          </a:p>
          <a:p>
            <a:pPr lvl="1"/>
            <a:r>
              <a:rPr lang="nb-NO" dirty="0"/>
              <a:t>Band Pass Filter</a:t>
            </a:r>
          </a:p>
          <a:p>
            <a:pPr lvl="1"/>
            <a:r>
              <a:rPr lang="nb-NO" dirty="0"/>
              <a:t>AGC/ADC</a:t>
            </a:r>
          </a:p>
          <a:p>
            <a:r>
              <a:rPr lang="nb-NO" dirty="0"/>
              <a:t>Conclusion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EC57-4B9D-4816-9907-3E3F9400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814E3-DF02-4993-BFDF-70F5D9AB108E}"/>
              </a:ext>
            </a:extLst>
          </p:cNvPr>
          <p:cNvSpPr txBox="1"/>
          <p:nvPr/>
        </p:nvSpPr>
        <p:spPr>
          <a:xfrm>
            <a:off x="703385" y="1456006"/>
            <a:ext cx="32637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Navigation System should provide: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ACCURACY </a:t>
            </a:r>
            <a:r>
              <a:rPr lang="en-US" sz="1400" dirty="0"/>
              <a:t>–</a:t>
            </a:r>
            <a:r>
              <a:rPr lang="en-US" sz="1400" b="1" dirty="0"/>
              <a:t> </a:t>
            </a:r>
            <a:r>
              <a:rPr lang="en-US" sz="1400" dirty="0"/>
              <a:t>Difference between estimated and actual PVT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INTEGRITY – </a:t>
            </a:r>
            <a:r>
              <a:rPr lang="en-US" sz="1400" dirty="0"/>
              <a:t>Reliability of the measurement and alerting the user if it is not reliable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CONTINUITY – </a:t>
            </a:r>
            <a:r>
              <a:rPr lang="en-US" sz="1400" dirty="0"/>
              <a:t>Uninterrupted provision of accurate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AVAILABILITY – </a:t>
            </a:r>
            <a:r>
              <a:rPr lang="en-US" sz="1400" dirty="0"/>
              <a:t>Duration of the time when the system gives PVT with desired Accuracy, Integrity and Continuity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EBDE76-2EC0-4E3E-A44F-4E5749F92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472403"/>
              </p:ext>
            </p:extLst>
          </p:nvPr>
        </p:nvGraphicFramePr>
        <p:xfrm>
          <a:off x="4636534" y="1456006"/>
          <a:ext cx="4081976" cy="297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FFA967-BC5B-479C-9BB1-0AB23FC6D08F}"/>
              </a:ext>
            </a:extLst>
          </p:cNvPr>
          <p:cNvSpPr txBox="1"/>
          <p:nvPr/>
        </p:nvSpPr>
        <p:spPr>
          <a:xfrm>
            <a:off x="2940698" y="4349106"/>
            <a:ext cx="283588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RFI affects one of our more goals!</a:t>
            </a: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7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989764A-C19A-4E36-B18C-664D3DF9CDA0}"/>
              </a:ext>
            </a:extLst>
          </p:cNvPr>
          <p:cNvSpPr/>
          <p:nvPr/>
        </p:nvSpPr>
        <p:spPr>
          <a:xfrm>
            <a:off x="4433402" y="4186950"/>
            <a:ext cx="308340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5A71D3-61E8-44B5-8800-AAC019888893}"/>
              </a:ext>
            </a:extLst>
          </p:cNvPr>
          <p:cNvSpPr/>
          <p:nvPr/>
        </p:nvSpPr>
        <p:spPr>
          <a:xfrm>
            <a:off x="344456" y="4176299"/>
            <a:ext cx="2067437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C6B9E6-94F5-4C86-A671-AAF03E88BEAB}"/>
              </a:ext>
            </a:extLst>
          </p:cNvPr>
          <p:cNvSpPr/>
          <p:nvPr/>
        </p:nvSpPr>
        <p:spPr>
          <a:xfrm>
            <a:off x="2553752" y="4189090"/>
            <a:ext cx="802048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73A3B9-5AB5-4673-8E3C-6629294671A3}"/>
              </a:ext>
            </a:extLst>
          </p:cNvPr>
          <p:cNvSpPr/>
          <p:nvPr/>
        </p:nvSpPr>
        <p:spPr>
          <a:xfrm>
            <a:off x="7291200" y="4187890"/>
            <a:ext cx="615600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897D0-B205-4DE6-A55A-29959459E316}"/>
              </a:ext>
            </a:extLst>
          </p:cNvPr>
          <p:cNvSpPr/>
          <p:nvPr/>
        </p:nvSpPr>
        <p:spPr>
          <a:xfrm>
            <a:off x="6484202" y="4197600"/>
            <a:ext cx="564598" cy="201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A151-0F66-44E7-B82E-159B4C25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Spectrum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C76-F38A-4EC6-B895-3AB5E2BE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that use near GPS/Galileo bands </a:t>
            </a:r>
          </a:p>
          <a:p>
            <a:pPr lvl="1"/>
            <a:r>
              <a:rPr lang="en-US" dirty="0"/>
              <a:t>Satellite Communication in L band</a:t>
            </a:r>
          </a:p>
          <a:p>
            <a:pPr lvl="1"/>
            <a:r>
              <a:rPr lang="en-US" dirty="0"/>
              <a:t>Terrestrial Applications in UHF band [0.3-3 GHz] </a:t>
            </a:r>
          </a:p>
          <a:p>
            <a:pPr lvl="2"/>
            <a:r>
              <a:rPr lang="en-US" dirty="0"/>
              <a:t>Cellular Communication (GSM1800)</a:t>
            </a:r>
            <a:r>
              <a:rPr lang="en-US" baseline="30000" dirty="0"/>
              <a:t>1</a:t>
            </a:r>
          </a:p>
          <a:p>
            <a:pPr lvl="2"/>
            <a:r>
              <a:rPr lang="en-US" dirty="0"/>
              <a:t>Amateur radio (1240–1325 MHz)</a:t>
            </a:r>
          </a:p>
          <a:p>
            <a:pPr lvl="2"/>
            <a:r>
              <a:rPr lang="en-US" dirty="0"/>
              <a:t>Aircrafts surveillance such as DME &amp; TACAN (960-1215 MHz)</a:t>
            </a:r>
          </a:p>
          <a:p>
            <a:pPr lvl="2"/>
            <a:r>
              <a:rPr lang="en-US" dirty="0"/>
              <a:t>Digital Audio/Radio Broadcasting (1452–1492 MHz)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819D7-EE6A-423A-8E63-99A180F1D5C5}"/>
              </a:ext>
            </a:extLst>
          </p:cNvPr>
          <p:cNvSpPr txBox="1"/>
          <p:nvPr/>
        </p:nvSpPr>
        <p:spPr>
          <a:xfrm>
            <a:off x="5914202" y="4822105"/>
            <a:ext cx="272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aseline="30000" dirty="0"/>
              <a:t>1</a:t>
            </a:r>
            <a:r>
              <a:rPr lang="en-US" sz="900" dirty="0"/>
              <a:t>Uplink - 1710.2 – 1784.8    Downlink - 1805.2 – 1879.8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69F98-E5CD-47CD-8B0D-88476FDA22EA}"/>
              </a:ext>
            </a:extLst>
          </p:cNvPr>
          <p:cNvCxnSpPr>
            <a:cxnSpLocks/>
          </p:cNvCxnSpPr>
          <p:nvPr/>
        </p:nvCxnSpPr>
        <p:spPr>
          <a:xfrm>
            <a:off x="331200" y="4399200"/>
            <a:ext cx="858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8F626EA-919B-4CE2-8A9B-BBE3746D330F}"/>
              </a:ext>
            </a:extLst>
          </p:cNvPr>
          <p:cNvSpPr/>
          <p:nvPr/>
        </p:nvSpPr>
        <p:spPr>
          <a:xfrm>
            <a:off x="5832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9FF5E-41EF-4CC2-9E7A-FF7F2249F31C}"/>
              </a:ext>
            </a:extLst>
          </p:cNvPr>
          <p:cNvSpPr/>
          <p:nvPr/>
        </p:nvSpPr>
        <p:spPr>
          <a:xfrm>
            <a:off x="9648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621922-248E-4BEA-B665-D7EEDFBE0BC5}"/>
              </a:ext>
            </a:extLst>
          </p:cNvPr>
          <p:cNvSpPr/>
          <p:nvPr/>
        </p:nvSpPr>
        <p:spPr>
          <a:xfrm>
            <a:off x="13980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024B3C-6EF4-4BCF-BB91-7270FA5D1721}"/>
              </a:ext>
            </a:extLst>
          </p:cNvPr>
          <p:cNvSpPr/>
          <p:nvPr/>
        </p:nvSpPr>
        <p:spPr>
          <a:xfrm>
            <a:off x="17796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34D07-D00E-44B2-90F1-091B29A5F1BA}"/>
              </a:ext>
            </a:extLst>
          </p:cNvPr>
          <p:cNvSpPr txBox="1"/>
          <p:nvPr/>
        </p:nvSpPr>
        <p:spPr>
          <a:xfrm>
            <a:off x="6797194" y="1629368"/>
            <a:ext cx="1891445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GPS </a:t>
            </a:r>
            <a:r>
              <a:rPr lang="en-US" sz="1100" dirty="0">
                <a:solidFill>
                  <a:srgbClr val="FF0000"/>
                </a:solidFill>
              </a:rPr>
              <a:t>L1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                  1575.42 MHz</a:t>
            </a:r>
          </a:p>
          <a:p>
            <a:r>
              <a:rPr lang="en-US" sz="1100" dirty="0"/>
              <a:t>Galileo </a:t>
            </a:r>
            <a:r>
              <a:rPr lang="en-US" sz="1100" dirty="0">
                <a:solidFill>
                  <a:srgbClr val="FF0000"/>
                </a:solidFill>
              </a:rPr>
              <a:t>E1 </a:t>
            </a:r>
          </a:p>
          <a:p>
            <a:r>
              <a:rPr lang="en-US" sz="1100" dirty="0"/>
              <a:t>GPS </a:t>
            </a:r>
            <a:r>
              <a:rPr lang="en-US" sz="1100" dirty="0">
                <a:solidFill>
                  <a:srgbClr val="00B050"/>
                </a:solidFill>
              </a:rPr>
              <a:t>L2</a:t>
            </a:r>
            <a:r>
              <a:rPr lang="en-US" sz="1100" dirty="0"/>
              <a:t> – 1227.60 MHz</a:t>
            </a:r>
          </a:p>
          <a:p>
            <a:r>
              <a:rPr lang="en-US" sz="1100" dirty="0"/>
              <a:t>GPS </a:t>
            </a:r>
            <a:r>
              <a:rPr lang="en-US" sz="1100" dirty="0">
                <a:solidFill>
                  <a:srgbClr val="0070C0"/>
                </a:solidFill>
              </a:rPr>
              <a:t>L5</a:t>
            </a:r>
          </a:p>
          <a:p>
            <a:r>
              <a:rPr lang="en-US" sz="1100" dirty="0"/>
              <a:t>                            1176.45 MHz</a:t>
            </a:r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/>
              <a:t>Galileo </a:t>
            </a:r>
            <a:r>
              <a:rPr lang="en-US" sz="1100" dirty="0">
                <a:solidFill>
                  <a:srgbClr val="0070C0"/>
                </a:solidFill>
              </a:rPr>
              <a:t>E5a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ECAD2F-72A9-4B55-ABFA-87913DA20FA6}"/>
              </a:ext>
            </a:extLst>
          </p:cNvPr>
          <p:cNvSpPr/>
          <p:nvPr/>
        </p:nvSpPr>
        <p:spPr>
          <a:xfrm>
            <a:off x="22422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E3FBE-FB9D-4D43-9DA1-A8E8210C2B26}"/>
              </a:ext>
            </a:extLst>
          </p:cNvPr>
          <p:cNvSpPr/>
          <p:nvPr/>
        </p:nvSpPr>
        <p:spPr>
          <a:xfrm>
            <a:off x="26238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62891F-D980-44A9-870B-0ED53513A977}"/>
              </a:ext>
            </a:extLst>
          </p:cNvPr>
          <p:cNvSpPr/>
          <p:nvPr/>
        </p:nvSpPr>
        <p:spPr>
          <a:xfrm>
            <a:off x="30570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731F18-7DB2-4F98-8789-7F6A55A0F4A6}"/>
              </a:ext>
            </a:extLst>
          </p:cNvPr>
          <p:cNvSpPr/>
          <p:nvPr/>
        </p:nvSpPr>
        <p:spPr>
          <a:xfrm>
            <a:off x="3438600" y="4330800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22089-5977-4659-92FB-146DA8C49930}"/>
              </a:ext>
            </a:extLst>
          </p:cNvPr>
          <p:cNvSpPr/>
          <p:nvPr/>
        </p:nvSpPr>
        <p:spPr>
          <a:xfrm>
            <a:off x="38865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A5D4BA-14D5-443A-A62A-9D95BED9285C}"/>
              </a:ext>
            </a:extLst>
          </p:cNvPr>
          <p:cNvSpPr/>
          <p:nvPr/>
        </p:nvSpPr>
        <p:spPr>
          <a:xfrm>
            <a:off x="42681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2A2758-AEE8-4DBF-AB4F-1CCC92FAECE8}"/>
              </a:ext>
            </a:extLst>
          </p:cNvPr>
          <p:cNvSpPr/>
          <p:nvPr/>
        </p:nvSpPr>
        <p:spPr>
          <a:xfrm>
            <a:off x="47013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0F20CC-9186-401E-BC7D-A8BBC35944DB}"/>
              </a:ext>
            </a:extLst>
          </p:cNvPr>
          <p:cNvSpPr/>
          <p:nvPr/>
        </p:nvSpPr>
        <p:spPr>
          <a:xfrm>
            <a:off x="5082900" y="43397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A4CFFE-CB79-4D08-9FCF-B82894BE2AA3}"/>
              </a:ext>
            </a:extLst>
          </p:cNvPr>
          <p:cNvSpPr/>
          <p:nvPr/>
        </p:nvSpPr>
        <p:spPr>
          <a:xfrm>
            <a:off x="55326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2BE6A-50DC-480B-B988-8568DDB49553}"/>
              </a:ext>
            </a:extLst>
          </p:cNvPr>
          <p:cNvSpPr/>
          <p:nvPr/>
        </p:nvSpPr>
        <p:spPr>
          <a:xfrm>
            <a:off x="59142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AC85D-4D8C-4DCE-830C-F95815355C54}"/>
              </a:ext>
            </a:extLst>
          </p:cNvPr>
          <p:cNvSpPr/>
          <p:nvPr/>
        </p:nvSpPr>
        <p:spPr>
          <a:xfrm>
            <a:off x="6347402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6131D0-9922-4313-986C-6D6963D5EE63}"/>
              </a:ext>
            </a:extLst>
          </p:cNvPr>
          <p:cNvSpPr/>
          <p:nvPr/>
        </p:nvSpPr>
        <p:spPr>
          <a:xfrm>
            <a:off x="6772800" y="4324145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B0705C-F089-47C6-9D91-D9709C76543F}"/>
              </a:ext>
            </a:extLst>
          </p:cNvPr>
          <p:cNvSpPr/>
          <p:nvPr/>
        </p:nvSpPr>
        <p:spPr>
          <a:xfrm>
            <a:off x="72120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C200F2-D9BC-45C5-87DB-BBF9C8ACAC00}"/>
              </a:ext>
            </a:extLst>
          </p:cNvPr>
          <p:cNvSpPr/>
          <p:nvPr/>
        </p:nvSpPr>
        <p:spPr>
          <a:xfrm>
            <a:off x="75936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A9D026-9DDF-4145-9575-7DA7DC3744DF}"/>
              </a:ext>
            </a:extLst>
          </p:cNvPr>
          <p:cNvSpPr/>
          <p:nvPr/>
        </p:nvSpPr>
        <p:spPr>
          <a:xfrm>
            <a:off x="80268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CEA6F-DECA-4291-B06B-BEE9D6203872}"/>
              </a:ext>
            </a:extLst>
          </p:cNvPr>
          <p:cNvSpPr/>
          <p:nvPr/>
        </p:nvSpPr>
        <p:spPr>
          <a:xfrm>
            <a:off x="8408400" y="4335722"/>
            <a:ext cx="115200" cy="13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C87D09-50EF-4307-9347-E1DE0760BC9B}"/>
              </a:ext>
            </a:extLst>
          </p:cNvPr>
          <p:cNvSpPr txBox="1"/>
          <p:nvPr/>
        </p:nvSpPr>
        <p:spPr>
          <a:xfrm>
            <a:off x="379200" y="4471827"/>
            <a:ext cx="869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dirty="0"/>
              <a:t> 1.000       1.050      1.100    1.150         1.200     1.250        1.300     1.350       1.400     1.450       1.500    1.550        1.600     1.650        1.700      1.750        1.800    1.850      1.900      1.950  (GHz)</a:t>
            </a:r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A3F1D097-9307-4787-B5BC-8F1658A48249}"/>
              </a:ext>
            </a:extLst>
          </p:cNvPr>
          <p:cNvSpPr/>
          <p:nvPr/>
        </p:nvSpPr>
        <p:spPr>
          <a:xfrm rot="16200000">
            <a:off x="5056927" y="4086945"/>
            <a:ext cx="554848" cy="73153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6C1B3FD0-6F62-4D93-97AE-32E2D9F91554}"/>
              </a:ext>
            </a:extLst>
          </p:cNvPr>
          <p:cNvSpPr/>
          <p:nvPr/>
        </p:nvSpPr>
        <p:spPr>
          <a:xfrm rot="16200000">
            <a:off x="2205399" y="4086945"/>
            <a:ext cx="554848" cy="73153"/>
          </a:xfrm>
          <a:prstGeom prst="flowChartDelay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26D826CF-A312-40EB-888F-E417B66C02D8}"/>
              </a:ext>
            </a:extLst>
          </p:cNvPr>
          <p:cNvSpPr/>
          <p:nvPr/>
        </p:nvSpPr>
        <p:spPr>
          <a:xfrm rot="16200000">
            <a:off x="1775096" y="4086945"/>
            <a:ext cx="554848" cy="73153"/>
          </a:xfrm>
          <a:prstGeom prst="flowChartDelay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0E229C-980F-4810-B839-A1F990968EC9}"/>
              </a:ext>
            </a:extLst>
          </p:cNvPr>
          <p:cNvSpPr txBox="1"/>
          <p:nvPr/>
        </p:nvSpPr>
        <p:spPr>
          <a:xfrm>
            <a:off x="1091157" y="3978824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DME/TACAN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2D71-5C57-488B-BF9F-D645E5487C09}"/>
              </a:ext>
            </a:extLst>
          </p:cNvPr>
          <p:cNvSpPr txBox="1"/>
          <p:nvPr/>
        </p:nvSpPr>
        <p:spPr>
          <a:xfrm>
            <a:off x="6325915" y="4000631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GSM Uplink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0E095D-982B-45D2-A426-C08B9E4CFB02}"/>
              </a:ext>
            </a:extLst>
          </p:cNvPr>
          <p:cNvSpPr txBox="1"/>
          <p:nvPr/>
        </p:nvSpPr>
        <p:spPr>
          <a:xfrm>
            <a:off x="7136400" y="3993229"/>
            <a:ext cx="9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 GSM Downlink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AC096-CF24-4F36-9D2B-6DBDA1CCC3A7}"/>
              </a:ext>
            </a:extLst>
          </p:cNvPr>
          <p:cNvSpPr txBox="1"/>
          <p:nvPr/>
        </p:nvSpPr>
        <p:spPr>
          <a:xfrm>
            <a:off x="2490600" y="3995287"/>
            <a:ext cx="94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Amateur Radio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2AF00-A507-4538-90A5-6EC1D3A1A0BC}"/>
              </a:ext>
            </a:extLst>
          </p:cNvPr>
          <p:cNvSpPr txBox="1"/>
          <p:nvPr/>
        </p:nvSpPr>
        <p:spPr>
          <a:xfrm>
            <a:off x="4283074" y="4015425"/>
            <a:ext cx="844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00" b="1" dirty="0"/>
              <a:t>    DAB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657177-66CA-49BF-B9C8-A61C56C3B9A4}"/>
              </a:ext>
            </a:extLst>
          </p:cNvPr>
          <p:cNvSpPr/>
          <p:nvPr/>
        </p:nvSpPr>
        <p:spPr>
          <a:xfrm>
            <a:off x="7476737" y="1722782"/>
            <a:ext cx="192261" cy="41081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A761F35-5818-4266-AE19-4A696CFD5985}"/>
              </a:ext>
            </a:extLst>
          </p:cNvPr>
          <p:cNvSpPr/>
          <p:nvPr/>
        </p:nvSpPr>
        <p:spPr>
          <a:xfrm>
            <a:off x="7541372" y="2389583"/>
            <a:ext cx="192261" cy="41081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3A29-286A-4E9E-926D-BA6F6D2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Sources of RFI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7367-2D20-4DBB-B57B-870361E3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band Emissions/Interference</a:t>
            </a:r>
          </a:p>
          <a:p>
            <a:pPr lvl="1"/>
            <a:r>
              <a:rPr lang="en-US" i="1" dirty="0" err="1"/>
              <a:t>f</a:t>
            </a:r>
            <a:r>
              <a:rPr lang="en-US" baseline="-25000" dirty="0" err="1"/>
              <a:t>int</a:t>
            </a:r>
            <a:r>
              <a:rPr lang="en-US" dirty="0"/>
              <a:t> &lt; (</a:t>
            </a:r>
            <a:r>
              <a:rPr lang="en-US" i="1" dirty="0" err="1"/>
              <a:t>f</a:t>
            </a:r>
            <a:r>
              <a:rPr lang="en-US" baseline="-25000" dirty="0" err="1"/>
              <a:t>GNSS</a:t>
            </a:r>
            <a:r>
              <a:rPr lang="en-US" dirty="0"/>
              <a:t> − </a:t>
            </a:r>
            <a:r>
              <a:rPr lang="en-US" i="1" dirty="0"/>
              <a:t>B</a:t>
            </a:r>
            <a:r>
              <a:rPr lang="en-US" baseline="-25000" dirty="0"/>
              <a:t>GNSS</a:t>
            </a:r>
            <a:r>
              <a:rPr lang="en-US" dirty="0"/>
              <a:t>/2) or </a:t>
            </a:r>
            <a:r>
              <a:rPr lang="en-US" i="1" dirty="0" err="1"/>
              <a:t>f</a:t>
            </a:r>
            <a:r>
              <a:rPr lang="en-US" baseline="-25000" dirty="0" err="1"/>
              <a:t>int</a:t>
            </a:r>
            <a:r>
              <a:rPr lang="en-US" dirty="0"/>
              <a:t> &gt; (</a:t>
            </a:r>
            <a:r>
              <a:rPr lang="en-US" i="1" dirty="0" err="1"/>
              <a:t>f</a:t>
            </a:r>
            <a:r>
              <a:rPr lang="en-US" baseline="-25000" dirty="0" err="1"/>
              <a:t>GNSS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-25000" dirty="0"/>
              <a:t>GNSS</a:t>
            </a:r>
            <a:r>
              <a:rPr lang="en-US" dirty="0"/>
              <a:t>/2)</a:t>
            </a:r>
          </a:p>
          <a:p>
            <a:r>
              <a:rPr lang="en-US" dirty="0"/>
              <a:t>Higher order harmonics </a:t>
            </a:r>
          </a:p>
          <a:p>
            <a:r>
              <a:rPr lang="en-US" dirty="0"/>
              <a:t>Oscillations from repeater systems</a:t>
            </a:r>
          </a:p>
          <a:p>
            <a:r>
              <a:rPr lang="en-US" dirty="0"/>
              <a:t>Cell phone jammers </a:t>
            </a:r>
          </a:p>
          <a:p>
            <a:pPr lvl="1"/>
            <a:r>
              <a:rPr lang="en-US" dirty="0"/>
              <a:t>Some GSM jammers may contain GPS jammers too!</a:t>
            </a:r>
          </a:p>
          <a:p>
            <a:r>
              <a:rPr lang="en-US" dirty="0"/>
              <a:t>Bad FE LNA – to be discussed later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2E9AC-1E6C-41AF-906E-BF533777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61" y="1022591"/>
            <a:ext cx="1606396" cy="1013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1CC22-7456-418D-941B-EA5EC265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562" y="2184606"/>
            <a:ext cx="1606396" cy="112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4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1BA-A08D-41F4-A56D-03908E92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C0C8-91FB-4064-B156-F71BD1D3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 is the first and foremost block in the receiver architecture after antenna</a:t>
            </a:r>
          </a:p>
          <a:p>
            <a:r>
              <a:rPr lang="en-US" dirty="0"/>
              <a:t>Its purpose is to provide “</a:t>
            </a:r>
            <a:r>
              <a:rPr lang="en-US" b="1" i="1" dirty="0"/>
              <a:t>proper signal</a:t>
            </a:r>
            <a:r>
              <a:rPr lang="en-US" dirty="0"/>
              <a:t>” for acquisition/tracking.</a:t>
            </a:r>
          </a:p>
          <a:p>
            <a:r>
              <a:rPr lang="en-US" dirty="0"/>
              <a:t>Received signal is very weak, analog and/or noisy</a:t>
            </a:r>
          </a:p>
          <a:p>
            <a:r>
              <a:rPr lang="en-US" dirty="0"/>
              <a:t>An ideal FE should</a:t>
            </a:r>
          </a:p>
          <a:p>
            <a:pPr lvl="1"/>
            <a:r>
              <a:rPr lang="en-US" b="1" i="1" dirty="0"/>
              <a:t>Amplify</a:t>
            </a:r>
            <a:r>
              <a:rPr lang="en-US" dirty="0"/>
              <a:t> the signal for processing</a:t>
            </a:r>
          </a:p>
          <a:p>
            <a:pPr lvl="1"/>
            <a:r>
              <a:rPr lang="en-US" b="1" i="1" dirty="0"/>
              <a:t>Filter out </a:t>
            </a:r>
            <a:r>
              <a:rPr lang="en-US" dirty="0"/>
              <a:t>the signal to extract the useful signals</a:t>
            </a:r>
          </a:p>
          <a:p>
            <a:pPr lvl="1"/>
            <a:r>
              <a:rPr lang="en-US" b="1" i="1" dirty="0"/>
              <a:t>Down-convert</a:t>
            </a:r>
            <a:r>
              <a:rPr lang="en-US" dirty="0"/>
              <a:t> the signal to intermediate frequency</a:t>
            </a:r>
          </a:p>
          <a:p>
            <a:pPr lvl="1"/>
            <a:r>
              <a:rPr lang="en-US" b="1" i="1" dirty="0"/>
              <a:t>Digitize/Sample </a:t>
            </a:r>
            <a:r>
              <a:rPr lang="en-US" dirty="0"/>
              <a:t>the </a:t>
            </a:r>
            <a:r>
              <a:rPr lang="en-US" dirty="0" err="1"/>
              <a:t>downconverted</a:t>
            </a:r>
            <a:r>
              <a:rPr lang="en-US" dirty="0"/>
              <a:t> signals</a:t>
            </a:r>
          </a:p>
          <a:p>
            <a:pPr lvl="1"/>
            <a:r>
              <a:rPr lang="en-US" b="1" i="1" dirty="0"/>
              <a:t>Mitigate</a:t>
            </a:r>
            <a:r>
              <a:rPr lang="en-US" dirty="0"/>
              <a:t> Multipath and interference (Not implemented in all FEs!)</a:t>
            </a:r>
          </a:p>
          <a:p>
            <a:r>
              <a:rPr lang="en-US" dirty="0"/>
              <a:t>Antenna discussion is out of scope because Antenna design is not job of GNSS engineers!</a:t>
            </a:r>
          </a:p>
        </p:txBody>
      </p:sp>
    </p:spTree>
    <p:extLst>
      <p:ext uri="{BB962C8B-B14F-4D97-AF65-F5344CB8AC3E}">
        <p14:creationId xmlns:p14="http://schemas.microsoft.com/office/powerpoint/2010/main" val="398165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A2BD-8CDF-443C-A756-C1FFBDB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Functional GPS L1 FE BD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F390F-9BF8-4E53-B31C-5CAA83C2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156199"/>
            <a:ext cx="6364800" cy="3477743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0DBD8A-14D7-451F-BF07-57C39E808366}"/>
              </a:ext>
            </a:extLst>
          </p:cNvPr>
          <p:cNvSpPr/>
          <p:nvPr/>
        </p:nvSpPr>
        <p:spPr>
          <a:xfrm rot="5400000">
            <a:off x="2505600" y="2493577"/>
            <a:ext cx="266400" cy="26884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807621-6107-4708-B3AE-C63B2DC9BB25}"/>
              </a:ext>
            </a:extLst>
          </p:cNvPr>
          <p:cNvSpPr/>
          <p:nvPr/>
        </p:nvSpPr>
        <p:spPr>
          <a:xfrm rot="5400000">
            <a:off x="4438800" y="2491195"/>
            <a:ext cx="266400" cy="26884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529B4E3A-80C7-4176-97FB-CA0098662F66}"/>
              </a:ext>
            </a:extLst>
          </p:cNvPr>
          <p:cNvSpPr/>
          <p:nvPr/>
        </p:nvSpPr>
        <p:spPr>
          <a:xfrm rot="16200000">
            <a:off x="1512890" y="1604712"/>
            <a:ext cx="192630" cy="511201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535787-F2AC-421D-83A3-9E548341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0" y="2564426"/>
            <a:ext cx="1041317" cy="657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320045-8C4C-4FC5-BB5D-079497CF4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800" y="4027332"/>
            <a:ext cx="1022063" cy="699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3591CA-604C-4B26-8826-DEBD6B26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31" y="1322945"/>
            <a:ext cx="1115213" cy="677389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0919FAA-4BCA-4E20-85EB-A2558A8C030B}"/>
              </a:ext>
            </a:extLst>
          </p:cNvPr>
          <p:cNvCxnSpPr/>
          <p:nvPr/>
        </p:nvCxnSpPr>
        <p:spPr>
          <a:xfrm flipV="1">
            <a:off x="69216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A9C1557-828F-4353-9F0C-35EF04EA47EB}"/>
              </a:ext>
            </a:extLst>
          </p:cNvPr>
          <p:cNvCxnSpPr>
            <a:cxnSpLocks/>
          </p:cNvCxnSpPr>
          <p:nvPr/>
        </p:nvCxnSpPr>
        <p:spPr>
          <a:xfrm>
            <a:off x="71124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362ACE2-BEFE-4DB7-9D05-2B89B8D20D18}"/>
              </a:ext>
            </a:extLst>
          </p:cNvPr>
          <p:cNvCxnSpPr/>
          <p:nvPr/>
        </p:nvCxnSpPr>
        <p:spPr>
          <a:xfrm flipV="1">
            <a:off x="73212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F1277E-EFF6-4DD9-BF8E-70CD82913CD8}"/>
              </a:ext>
            </a:extLst>
          </p:cNvPr>
          <p:cNvCxnSpPr>
            <a:cxnSpLocks/>
          </p:cNvCxnSpPr>
          <p:nvPr/>
        </p:nvCxnSpPr>
        <p:spPr>
          <a:xfrm>
            <a:off x="75120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C240587-FEEF-4281-87A4-91D5FB763ED9}"/>
              </a:ext>
            </a:extLst>
          </p:cNvPr>
          <p:cNvCxnSpPr/>
          <p:nvPr/>
        </p:nvCxnSpPr>
        <p:spPr>
          <a:xfrm flipV="1">
            <a:off x="77220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4A64BD-3D91-44DE-B2A2-B3A4BFC0A835}"/>
              </a:ext>
            </a:extLst>
          </p:cNvPr>
          <p:cNvCxnSpPr>
            <a:cxnSpLocks/>
          </p:cNvCxnSpPr>
          <p:nvPr/>
        </p:nvCxnSpPr>
        <p:spPr>
          <a:xfrm>
            <a:off x="79128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45F160-B938-497D-83EE-9D1DA591A566}"/>
              </a:ext>
            </a:extLst>
          </p:cNvPr>
          <p:cNvCxnSpPr/>
          <p:nvPr/>
        </p:nvCxnSpPr>
        <p:spPr>
          <a:xfrm flipV="1">
            <a:off x="81216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4FEB315-D0FD-4063-80C2-26EDD928071F}"/>
              </a:ext>
            </a:extLst>
          </p:cNvPr>
          <p:cNvCxnSpPr>
            <a:cxnSpLocks/>
          </p:cNvCxnSpPr>
          <p:nvPr/>
        </p:nvCxnSpPr>
        <p:spPr>
          <a:xfrm>
            <a:off x="8312400" y="3348000"/>
            <a:ext cx="381600" cy="193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B5342999-643C-4C9D-BFE9-3E5903B2923D}"/>
              </a:ext>
            </a:extLst>
          </p:cNvPr>
          <p:cNvSpPr/>
          <p:nvPr/>
        </p:nvSpPr>
        <p:spPr>
          <a:xfrm>
            <a:off x="7192800" y="1506034"/>
            <a:ext cx="1310400" cy="699580"/>
          </a:xfrm>
          <a:prstGeom prst="borderCallout3">
            <a:avLst>
              <a:gd name="adj1" fmla="val 18750"/>
              <a:gd name="adj2" fmla="val -91"/>
              <a:gd name="adj3" fmla="val 18750"/>
              <a:gd name="adj4" fmla="val -16667"/>
              <a:gd name="adj5" fmla="val 19091"/>
              <a:gd name="adj6" fmla="val -47799"/>
              <a:gd name="adj7" fmla="val 142800"/>
              <a:gd name="adj8" fmla="val -84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Some high end FEs have AGC along with ADC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FA225-2602-498E-A95F-171690C1BD9F}"/>
              </a:ext>
            </a:extLst>
          </p:cNvPr>
          <p:cNvSpPr/>
          <p:nvPr/>
        </p:nvSpPr>
        <p:spPr>
          <a:xfrm>
            <a:off x="2234328" y="2292627"/>
            <a:ext cx="707656" cy="7397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C767AB-3D4A-4DF5-A3BD-4CC65356ADB1}"/>
              </a:ext>
            </a:extLst>
          </p:cNvPr>
          <p:cNvSpPr/>
          <p:nvPr/>
        </p:nvSpPr>
        <p:spPr>
          <a:xfrm>
            <a:off x="3551979" y="2306316"/>
            <a:ext cx="739457" cy="69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9D834-132E-4C4D-96D6-3F487451C269}"/>
              </a:ext>
            </a:extLst>
          </p:cNvPr>
          <p:cNvSpPr/>
          <p:nvPr/>
        </p:nvSpPr>
        <p:spPr>
          <a:xfrm>
            <a:off x="5497082" y="2292627"/>
            <a:ext cx="739457" cy="6995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2D30-64C3-4927-AE71-FCF6EC93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Pre-Amplification Using LNA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97CF-E49B-492B-8A1F-1AB20DDF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received signal has power ~ -160dBW or 10</a:t>
            </a:r>
            <a:r>
              <a:rPr lang="en-US" baseline="30000" dirty="0"/>
              <a:t>-16</a:t>
            </a:r>
            <a:r>
              <a:rPr lang="en-US" dirty="0"/>
              <a:t> W</a:t>
            </a:r>
          </a:p>
          <a:p>
            <a:r>
              <a:rPr lang="en-US" dirty="0"/>
              <a:t>Signal must be amplified prior to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 LNA amplifies the signal depending on the requirement</a:t>
            </a:r>
          </a:p>
          <a:p>
            <a:r>
              <a:rPr lang="en-US" dirty="0"/>
              <a:t>Typical LNA gain is around 20-35 dB</a:t>
            </a:r>
          </a:p>
          <a:p>
            <a:r>
              <a:rPr lang="en-US" dirty="0"/>
              <a:t>Characteristic of a good LNA</a:t>
            </a:r>
          </a:p>
          <a:p>
            <a:pPr lvl="1"/>
            <a:r>
              <a:rPr lang="en-US" dirty="0"/>
              <a:t>High Gain (&gt;&gt;1) </a:t>
            </a:r>
          </a:p>
          <a:p>
            <a:pPr lvl="1"/>
            <a:r>
              <a:rPr lang="en-US" dirty="0"/>
              <a:t> Low NF (≈1 or 0 dB)</a:t>
            </a:r>
          </a:p>
          <a:p>
            <a:pPr lvl="1"/>
            <a:r>
              <a:rPr lang="en-US" dirty="0"/>
              <a:t>Wideband (But it can also amplifies noise!)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6EB42-6E1A-4C16-801C-55F0C6AA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13" y="2633167"/>
            <a:ext cx="1972387" cy="181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4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EE6-ED6C-4C56-BE84-5C48E538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84EF3-E020-41DE-B1B3-64EFD3829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Noise Power at LNA or any other RF component’s output is often related to the noise temperature (always represented in Kelvin). </a:t>
                </a:r>
              </a:p>
              <a:p>
                <a:r>
                  <a:rPr lang="en-US" dirty="0"/>
                  <a:t>White Noise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𝐵𝑜𝑙𝑡𝑧𝑚𝑎𝑛𝑛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𝑐𝑜𝑚𝑝𝑜𝑛𝑒𝑛𝑡</m:t>
                        </m:r>
                      </m:sub>
                    </m:sSub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𝑏𝑜𝑙𝑡𝑧𝑚𝑎𝑛𝑛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Noise of Bandwidth B,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Small Exercise</a:t>
                </a:r>
              </a:p>
              <a:p>
                <a:pPr marL="0" indent="0">
                  <a:buNone/>
                </a:pPr>
                <a:r>
                  <a:rPr lang="en-US" dirty="0"/>
                  <a:t>     The average temperature of the surface of the Earth is 17</a:t>
                </a:r>
                <a:r>
                  <a:rPr lang="en-US" baseline="30000" dirty="0"/>
                  <a:t>o</a:t>
                </a:r>
                <a:r>
                  <a:rPr lang="en-US" dirty="0"/>
                  <a:t>C (290K) </a:t>
                </a:r>
              </a:p>
              <a:p>
                <a:pPr marL="0" indent="0">
                  <a:buNone/>
                </a:pPr>
                <a:r>
                  <a:rPr lang="en-US" dirty="0"/>
                  <a:t>	N = (1.38065e-23J/K) x (290K) x (24e6 Hz) </a:t>
                </a:r>
              </a:p>
              <a:p>
                <a:pPr marL="0" indent="0">
                  <a:buNone/>
                </a:pPr>
                <a:r>
                  <a:rPr lang="en-US" dirty="0"/>
                  <a:t>        N = 9.6e-14 W (96 </a:t>
                </a:r>
                <a:r>
                  <a:rPr lang="en-US" dirty="0" err="1"/>
                  <a:t>fW</a:t>
                </a:r>
                <a:r>
                  <a:rPr lang="en-US" dirty="0"/>
                  <a:t>!)</a:t>
                </a:r>
              </a:p>
              <a:p>
                <a:r>
                  <a:rPr lang="en-US" dirty="0"/>
                  <a:t>In wireless systems, antenna and receiver constitute overall system noise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𝑠𝑦𝑠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Friis</a:t>
                </a:r>
                <a:r>
                  <a:rPr lang="en-US" dirty="0"/>
                  <a:t>’ formula gives the system noise temperature of the complete chain.</a:t>
                </a:r>
              </a:p>
              <a:p>
                <a:r>
                  <a:rPr lang="en-US" dirty="0"/>
                  <a:t>Effects of noise temperature on LNA (next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84EF3-E020-41DE-B1B3-64EFD3829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1135</Words>
  <Application>Microsoft Office PowerPoint</Application>
  <PresentationFormat>On-screen Show (16:9)</PresentationFormat>
  <Paragraphs>227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Wingdings</vt:lpstr>
      <vt:lpstr>Office-tema</vt:lpstr>
      <vt:lpstr>Countermeasures to Reduce/Mitigate the effects of RFI </vt:lpstr>
      <vt:lpstr>Overview</vt:lpstr>
      <vt:lpstr>Goals of Navigation</vt:lpstr>
      <vt:lpstr>Radio Spectrum Investigation</vt:lpstr>
      <vt:lpstr>Unintentional Sources of RFI</vt:lpstr>
      <vt:lpstr>Purpose of FE</vt:lpstr>
      <vt:lpstr>Fully Functional GPS L1 FE BD</vt:lpstr>
      <vt:lpstr>Pre-Amplification Using LNA</vt:lpstr>
      <vt:lpstr>Noise Temperature</vt:lpstr>
      <vt:lpstr>Effects of Noise (Temperature) on LNA</vt:lpstr>
      <vt:lpstr>Effects on Bandpass Filter</vt:lpstr>
      <vt:lpstr>AGC/ADCs in Front End Module</vt:lpstr>
      <vt:lpstr>ADC without AGC</vt:lpstr>
      <vt:lpstr>Statistical Distribution of ADC Samples </vt:lpstr>
      <vt:lpstr>Adaptive ADC with AGC</vt:lpstr>
      <vt:lpstr>Conclusion</vt:lpstr>
      <vt:lpstr>PowerPoint Presentation</vt:lpstr>
      <vt:lpstr>Comments about the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Naveed Ahmed</cp:lastModifiedBy>
  <cp:revision>245</cp:revision>
  <dcterms:created xsi:type="dcterms:W3CDTF">2013-06-10T16:56:09Z</dcterms:created>
  <dcterms:modified xsi:type="dcterms:W3CDTF">2019-03-07T10:30:23Z</dcterms:modified>
</cp:coreProperties>
</file>