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18EAB-A3E8-4B0B-BBFC-5013650B5F8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E9EEFFB-5B18-4703-87D5-416D9F0095A0}">
      <dgm:prSet/>
      <dgm:spPr/>
      <dgm:t>
        <a:bodyPr/>
        <a:lstStyle/>
        <a:p>
          <a:r>
            <a:rPr lang="en-US"/>
            <a:t>Weather data should provide valuable info.</a:t>
          </a:r>
        </a:p>
      </dgm:t>
    </dgm:pt>
    <dgm:pt modelId="{4889BD84-DA9B-4A5F-8ED0-0A2EA3E4AACD}" type="parTrans" cxnId="{4EF92348-C2CA-4E2F-8D9D-C333AA5E8E88}">
      <dgm:prSet/>
      <dgm:spPr/>
      <dgm:t>
        <a:bodyPr/>
        <a:lstStyle/>
        <a:p>
          <a:endParaRPr lang="en-US"/>
        </a:p>
      </dgm:t>
    </dgm:pt>
    <dgm:pt modelId="{5FFC0805-585C-4B0E-9516-90A424EB07D0}" type="sibTrans" cxnId="{4EF92348-C2CA-4E2F-8D9D-C333AA5E8E88}">
      <dgm:prSet/>
      <dgm:spPr/>
      <dgm:t>
        <a:bodyPr/>
        <a:lstStyle/>
        <a:p>
          <a:endParaRPr lang="en-US"/>
        </a:p>
      </dgm:t>
    </dgm:pt>
    <dgm:pt modelId="{576AF384-867B-4876-B7F0-D06CAFA3E214}">
      <dgm:prSet/>
      <dgm:spPr/>
      <dgm:t>
        <a:bodyPr/>
        <a:lstStyle/>
        <a:p>
          <a:r>
            <a:rPr lang="en-US"/>
            <a:t>Data is available from 2 weather stations at different locations.</a:t>
          </a:r>
        </a:p>
      </dgm:t>
    </dgm:pt>
    <dgm:pt modelId="{5957B2B5-48D8-4C24-A134-67AF77656B6E}" type="parTrans" cxnId="{841742DD-CF10-451F-BDF5-DD184AFEF721}">
      <dgm:prSet/>
      <dgm:spPr/>
      <dgm:t>
        <a:bodyPr/>
        <a:lstStyle/>
        <a:p>
          <a:endParaRPr lang="en-US"/>
        </a:p>
      </dgm:t>
    </dgm:pt>
    <dgm:pt modelId="{435F06B9-DA27-4AA8-9B8D-F48259BE5CBE}" type="sibTrans" cxnId="{841742DD-CF10-451F-BDF5-DD184AFEF721}">
      <dgm:prSet/>
      <dgm:spPr/>
      <dgm:t>
        <a:bodyPr/>
        <a:lstStyle/>
        <a:p>
          <a:endParaRPr lang="en-US"/>
        </a:p>
      </dgm:t>
    </dgm:pt>
    <dgm:pt modelId="{D2321DF2-03D6-4058-9885-530F02052FBB}">
      <dgm:prSet/>
      <dgm:spPr/>
      <dgm:t>
        <a:bodyPr/>
        <a:lstStyle/>
        <a:p>
          <a:r>
            <a:rPr lang="en-US" dirty="0"/>
            <a:t>After experimentation, appending weather data from both stations and their distance (haversine distance) produced the best results.</a:t>
          </a:r>
        </a:p>
      </dgm:t>
    </dgm:pt>
    <dgm:pt modelId="{72268780-4A02-4DD2-B165-91569377BC66}" type="parTrans" cxnId="{0FB8FB35-781E-4A7A-A83E-E44B1FF5EA36}">
      <dgm:prSet/>
      <dgm:spPr/>
      <dgm:t>
        <a:bodyPr/>
        <a:lstStyle/>
        <a:p>
          <a:endParaRPr lang="en-US"/>
        </a:p>
      </dgm:t>
    </dgm:pt>
    <dgm:pt modelId="{7CA7B8A3-E2A0-4A33-9914-A8885E11C154}" type="sibTrans" cxnId="{0FB8FB35-781E-4A7A-A83E-E44B1FF5EA36}">
      <dgm:prSet/>
      <dgm:spPr/>
      <dgm:t>
        <a:bodyPr/>
        <a:lstStyle/>
        <a:p>
          <a:endParaRPr lang="en-US"/>
        </a:p>
      </dgm:t>
    </dgm:pt>
    <dgm:pt modelId="{FDE4E50C-74B2-4286-9108-E4606B16FBEA}" type="pres">
      <dgm:prSet presAssocID="{91318EAB-A3E8-4B0B-BBFC-5013650B5F80}" presName="root" presStyleCnt="0">
        <dgm:presLayoutVars>
          <dgm:dir/>
          <dgm:resizeHandles val="exact"/>
        </dgm:presLayoutVars>
      </dgm:prSet>
      <dgm:spPr/>
    </dgm:pt>
    <dgm:pt modelId="{099E25BC-F295-429B-8E2F-C9C16E67BDF5}" type="pres">
      <dgm:prSet presAssocID="{8E9EEFFB-5B18-4703-87D5-416D9F0095A0}" presName="compNode" presStyleCnt="0"/>
      <dgm:spPr/>
    </dgm:pt>
    <dgm:pt modelId="{63E06B4E-4600-4993-8817-95C401EE0DCD}" type="pres">
      <dgm:prSet presAssocID="{8E9EEFFB-5B18-4703-87D5-416D9F0095A0}" presName="bgRect" presStyleLbl="bgShp" presStyleIdx="0" presStyleCnt="3"/>
      <dgm:spPr/>
    </dgm:pt>
    <dgm:pt modelId="{2CC131D2-245C-4F02-BE9E-17BFAE5B27D0}" type="pres">
      <dgm:prSet presAssocID="{8E9EEFFB-5B18-4703-87D5-416D9F0095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0E77131-AB41-482D-874A-0417265FAB01}" type="pres">
      <dgm:prSet presAssocID="{8E9EEFFB-5B18-4703-87D5-416D9F0095A0}" presName="spaceRect" presStyleCnt="0"/>
      <dgm:spPr/>
    </dgm:pt>
    <dgm:pt modelId="{2D6F6D5D-FFD7-4B06-BE70-DE0EBF1B80E9}" type="pres">
      <dgm:prSet presAssocID="{8E9EEFFB-5B18-4703-87D5-416D9F0095A0}" presName="parTx" presStyleLbl="revTx" presStyleIdx="0" presStyleCnt="3">
        <dgm:presLayoutVars>
          <dgm:chMax val="0"/>
          <dgm:chPref val="0"/>
        </dgm:presLayoutVars>
      </dgm:prSet>
      <dgm:spPr/>
    </dgm:pt>
    <dgm:pt modelId="{CFDD1CFE-69EA-40E6-9FA9-B874578E9468}" type="pres">
      <dgm:prSet presAssocID="{5FFC0805-585C-4B0E-9516-90A424EB07D0}" presName="sibTrans" presStyleCnt="0"/>
      <dgm:spPr/>
    </dgm:pt>
    <dgm:pt modelId="{7A2796DC-1481-441A-B2A0-2994F9943C73}" type="pres">
      <dgm:prSet presAssocID="{576AF384-867B-4876-B7F0-D06CAFA3E214}" presName="compNode" presStyleCnt="0"/>
      <dgm:spPr/>
    </dgm:pt>
    <dgm:pt modelId="{890964AA-6990-4189-A79A-F42A5ABE9843}" type="pres">
      <dgm:prSet presAssocID="{576AF384-867B-4876-B7F0-D06CAFA3E214}" presName="bgRect" presStyleLbl="bgShp" presStyleIdx="1" presStyleCnt="3"/>
      <dgm:spPr/>
    </dgm:pt>
    <dgm:pt modelId="{F71FB82D-A972-478F-B6EF-53EBD95D55B1}" type="pres">
      <dgm:prSet presAssocID="{576AF384-867B-4876-B7F0-D06CAFA3E2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3A586DF-92AD-4542-ADE5-AFCF19A289CA}" type="pres">
      <dgm:prSet presAssocID="{576AF384-867B-4876-B7F0-D06CAFA3E214}" presName="spaceRect" presStyleCnt="0"/>
      <dgm:spPr/>
    </dgm:pt>
    <dgm:pt modelId="{24E7AC46-BC93-47EB-B03E-D0AB38742180}" type="pres">
      <dgm:prSet presAssocID="{576AF384-867B-4876-B7F0-D06CAFA3E214}" presName="parTx" presStyleLbl="revTx" presStyleIdx="1" presStyleCnt="3">
        <dgm:presLayoutVars>
          <dgm:chMax val="0"/>
          <dgm:chPref val="0"/>
        </dgm:presLayoutVars>
      </dgm:prSet>
      <dgm:spPr/>
    </dgm:pt>
    <dgm:pt modelId="{AD2F6B49-7782-498A-842C-7A76EC911A69}" type="pres">
      <dgm:prSet presAssocID="{435F06B9-DA27-4AA8-9B8D-F48259BE5CBE}" presName="sibTrans" presStyleCnt="0"/>
      <dgm:spPr/>
    </dgm:pt>
    <dgm:pt modelId="{0A3BF127-3D45-44A5-BDD0-9AC3BDBB0F00}" type="pres">
      <dgm:prSet presAssocID="{D2321DF2-03D6-4058-9885-530F02052FBB}" presName="compNode" presStyleCnt="0"/>
      <dgm:spPr/>
    </dgm:pt>
    <dgm:pt modelId="{C45575E9-3E87-4715-9AF1-0ADEDFBC4BE1}" type="pres">
      <dgm:prSet presAssocID="{D2321DF2-03D6-4058-9885-530F02052FBB}" presName="bgRect" presStyleLbl="bgShp" presStyleIdx="2" presStyleCnt="3"/>
      <dgm:spPr/>
    </dgm:pt>
    <dgm:pt modelId="{65332E74-A330-40BC-89DA-9BB79FAE11DF}" type="pres">
      <dgm:prSet presAssocID="{D2321DF2-03D6-4058-9885-530F02052F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989BCBD4-7CFB-4FD8-96D8-85C038D86555}" type="pres">
      <dgm:prSet presAssocID="{D2321DF2-03D6-4058-9885-530F02052FBB}" presName="spaceRect" presStyleCnt="0"/>
      <dgm:spPr/>
    </dgm:pt>
    <dgm:pt modelId="{C4C6D890-E8FE-4768-BFA2-F9AC4AD33A9D}" type="pres">
      <dgm:prSet presAssocID="{D2321DF2-03D6-4058-9885-530F02052FB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FB8FB35-781E-4A7A-A83E-E44B1FF5EA36}" srcId="{91318EAB-A3E8-4B0B-BBFC-5013650B5F80}" destId="{D2321DF2-03D6-4058-9885-530F02052FBB}" srcOrd="2" destOrd="0" parTransId="{72268780-4A02-4DD2-B165-91569377BC66}" sibTransId="{7CA7B8A3-E2A0-4A33-9914-A8885E11C154}"/>
    <dgm:cxn modelId="{4EF92348-C2CA-4E2F-8D9D-C333AA5E8E88}" srcId="{91318EAB-A3E8-4B0B-BBFC-5013650B5F80}" destId="{8E9EEFFB-5B18-4703-87D5-416D9F0095A0}" srcOrd="0" destOrd="0" parTransId="{4889BD84-DA9B-4A5F-8ED0-0A2EA3E4AACD}" sibTransId="{5FFC0805-585C-4B0E-9516-90A424EB07D0}"/>
    <dgm:cxn modelId="{D8A98E73-3F07-4D91-9A5A-BFB8DE4A9404}" type="presOf" srcId="{91318EAB-A3E8-4B0B-BBFC-5013650B5F80}" destId="{FDE4E50C-74B2-4286-9108-E4606B16FBEA}" srcOrd="0" destOrd="0" presId="urn:microsoft.com/office/officeart/2018/2/layout/IconVerticalSolidList"/>
    <dgm:cxn modelId="{BC43CE59-0138-417B-BA60-6B87C2748068}" type="presOf" srcId="{576AF384-867B-4876-B7F0-D06CAFA3E214}" destId="{24E7AC46-BC93-47EB-B03E-D0AB38742180}" srcOrd="0" destOrd="0" presId="urn:microsoft.com/office/officeart/2018/2/layout/IconVerticalSolidList"/>
    <dgm:cxn modelId="{51A34897-0BD7-4FCB-9364-3453FD44AE41}" type="presOf" srcId="{8E9EEFFB-5B18-4703-87D5-416D9F0095A0}" destId="{2D6F6D5D-FFD7-4B06-BE70-DE0EBF1B80E9}" srcOrd="0" destOrd="0" presId="urn:microsoft.com/office/officeart/2018/2/layout/IconVerticalSolidList"/>
    <dgm:cxn modelId="{B67461A7-8682-4789-B5F1-A7CDB1C6B72B}" type="presOf" srcId="{D2321DF2-03D6-4058-9885-530F02052FBB}" destId="{C4C6D890-E8FE-4768-BFA2-F9AC4AD33A9D}" srcOrd="0" destOrd="0" presId="urn:microsoft.com/office/officeart/2018/2/layout/IconVerticalSolidList"/>
    <dgm:cxn modelId="{841742DD-CF10-451F-BDF5-DD184AFEF721}" srcId="{91318EAB-A3E8-4B0B-BBFC-5013650B5F80}" destId="{576AF384-867B-4876-B7F0-D06CAFA3E214}" srcOrd="1" destOrd="0" parTransId="{5957B2B5-48D8-4C24-A134-67AF77656B6E}" sibTransId="{435F06B9-DA27-4AA8-9B8D-F48259BE5CBE}"/>
    <dgm:cxn modelId="{C93EBE25-2022-4553-A608-9CE8A67B799A}" type="presParOf" srcId="{FDE4E50C-74B2-4286-9108-E4606B16FBEA}" destId="{099E25BC-F295-429B-8E2F-C9C16E67BDF5}" srcOrd="0" destOrd="0" presId="urn:microsoft.com/office/officeart/2018/2/layout/IconVerticalSolidList"/>
    <dgm:cxn modelId="{1FA82A9C-4BFA-4024-8A81-FCB404155D05}" type="presParOf" srcId="{099E25BC-F295-429B-8E2F-C9C16E67BDF5}" destId="{63E06B4E-4600-4993-8817-95C401EE0DCD}" srcOrd="0" destOrd="0" presId="urn:microsoft.com/office/officeart/2018/2/layout/IconVerticalSolidList"/>
    <dgm:cxn modelId="{047611FB-A7F3-4D32-8604-EC4A80D3CA8B}" type="presParOf" srcId="{099E25BC-F295-429B-8E2F-C9C16E67BDF5}" destId="{2CC131D2-245C-4F02-BE9E-17BFAE5B27D0}" srcOrd="1" destOrd="0" presId="urn:microsoft.com/office/officeart/2018/2/layout/IconVerticalSolidList"/>
    <dgm:cxn modelId="{8A062389-804E-4A14-95F9-2A746DCFD92F}" type="presParOf" srcId="{099E25BC-F295-429B-8E2F-C9C16E67BDF5}" destId="{F0E77131-AB41-482D-874A-0417265FAB01}" srcOrd="2" destOrd="0" presId="urn:microsoft.com/office/officeart/2018/2/layout/IconVerticalSolidList"/>
    <dgm:cxn modelId="{F80BEC94-D0A5-45D3-83BC-C85FBB52CA92}" type="presParOf" srcId="{099E25BC-F295-429B-8E2F-C9C16E67BDF5}" destId="{2D6F6D5D-FFD7-4B06-BE70-DE0EBF1B80E9}" srcOrd="3" destOrd="0" presId="urn:microsoft.com/office/officeart/2018/2/layout/IconVerticalSolidList"/>
    <dgm:cxn modelId="{9FFCC9A6-B93E-43E9-A9C1-B1812811D2A1}" type="presParOf" srcId="{FDE4E50C-74B2-4286-9108-E4606B16FBEA}" destId="{CFDD1CFE-69EA-40E6-9FA9-B874578E9468}" srcOrd="1" destOrd="0" presId="urn:microsoft.com/office/officeart/2018/2/layout/IconVerticalSolidList"/>
    <dgm:cxn modelId="{BA9BC71E-4249-46D1-9BC2-80A6AB8E35D5}" type="presParOf" srcId="{FDE4E50C-74B2-4286-9108-E4606B16FBEA}" destId="{7A2796DC-1481-441A-B2A0-2994F9943C73}" srcOrd="2" destOrd="0" presId="urn:microsoft.com/office/officeart/2018/2/layout/IconVerticalSolidList"/>
    <dgm:cxn modelId="{8B42A62D-1DD3-4FEF-8326-71B2134F75F8}" type="presParOf" srcId="{7A2796DC-1481-441A-B2A0-2994F9943C73}" destId="{890964AA-6990-4189-A79A-F42A5ABE9843}" srcOrd="0" destOrd="0" presId="urn:microsoft.com/office/officeart/2018/2/layout/IconVerticalSolidList"/>
    <dgm:cxn modelId="{3BD91EB8-9728-4CD3-B723-6A8EC9D47DAF}" type="presParOf" srcId="{7A2796DC-1481-441A-B2A0-2994F9943C73}" destId="{F71FB82D-A972-478F-B6EF-53EBD95D55B1}" srcOrd="1" destOrd="0" presId="urn:microsoft.com/office/officeart/2018/2/layout/IconVerticalSolidList"/>
    <dgm:cxn modelId="{3E6CF54D-CF22-4D18-83C3-681C0BBC948A}" type="presParOf" srcId="{7A2796DC-1481-441A-B2A0-2994F9943C73}" destId="{C3A586DF-92AD-4542-ADE5-AFCF19A289CA}" srcOrd="2" destOrd="0" presId="urn:microsoft.com/office/officeart/2018/2/layout/IconVerticalSolidList"/>
    <dgm:cxn modelId="{B6DECDAA-EE64-47FF-931D-1C6BF118DEC1}" type="presParOf" srcId="{7A2796DC-1481-441A-B2A0-2994F9943C73}" destId="{24E7AC46-BC93-47EB-B03E-D0AB38742180}" srcOrd="3" destOrd="0" presId="urn:microsoft.com/office/officeart/2018/2/layout/IconVerticalSolidList"/>
    <dgm:cxn modelId="{EF15355E-9930-4C4A-8028-226D6041BDDA}" type="presParOf" srcId="{FDE4E50C-74B2-4286-9108-E4606B16FBEA}" destId="{AD2F6B49-7782-498A-842C-7A76EC911A69}" srcOrd="3" destOrd="0" presId="urn:microsoft.com/office/officeart/2018/2/layout/IconVerticalSolidList"/>
    <dgm:cxn modelId="{6654ABEA-740F-4D5A-9B65-5C05913482AA}" type="presParOf" srcId="{FDE4E50C-74B2-4286-9108-E4606B16FBEA}" destId="{0A3BF127-3D45-44A5-BDD0-9AC3BDBB0F00}" srcOrd="4" destOrd="0" presId="urn:microsoft.com/office/officeart/2018/2/layout/IconVerticalSolidList"/>
    <dgm:cxn modelId="{92CF1FE9-912D-45AE-823D-F73AE9B07586}" type="presParOf" srcId="{0A3BF127-3D45-44A5-BDD0-9AC3BDBB0F00}" destId="{C45575E9-3E87-4715-9AF1-0ADEDFBC4BE1}" srcOrd="0" destOrd="0" presId="urn:microsoft.com/office/officeart/2018/2/layout/IconVerticalSolidList"/>
    <dgm:cxn modelId="{2E8D0AED-B97F-4798-9446-1DC2E210217A}" type="presParOf" srcId="{0A3BF127-3D45-44A5-BDD0-9AC3BDBB0F00}" destId="{65332E74-A330-40BC-89DA-9BB79FAE11DF}" srcOrd="1" destOrd="0" presId="urn:microsoft.com/office/officeart/2018/2/layout/IconVerticalSolidList"/>
    <dgm:cxn modelId="{66ADB41A-3000-4055-BA14-D209387D92AC}" type="presParOf" srcId="{0A3BF127-3D45-44A5-BDD0-9AC3BDBB0F00}" destId="{989BCBD4-7CFB-4FD8-96D8-85C038D86555}" srcOrd="2" destOrd="0" presId="urn:microsoft.com/office/officeart/2018/2/layout/IconVerticalSolidList"/>
    <dgm:cxn modelId="{4F7E7047-6D93-4939-BACF-0B9723185925}" type="presParOf" srcId="{0A3BF127-3D45-44A5-BDD0-9AC3BDBB0F00}" destId="{C4C6D890-E8FE-4768-BFA2-F9AC4AD33A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7616FF-7B57-44D1-B679-08947486EEAA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F6A56E8-7C6C-47CC-843C-D1810A5B3879}">
      <dgm:prSet/>
      <dgm:spPr/>
      <dgm:t>
        <a:bodyPr/>
        <a:lstStyle/>
        <a:p>
          <a:r>
            <a:rPr lang="en-US"/>
            <a:t>In order to add seasonality information to the dataset, the following features were engineered:</a:t>
          </a:r>
        </a:p>
      </dgm:t>
    </dgm:pt>
    <dgm:pt modelId="{628DD332-9D8A-49A9-96CB-603905229909}" type="parTrans" cxnId="{28071C82-A2A1-4ADB-BE4D-25C1D1D8B758}">
      <dgm:prSet/>
      <dgm:spPr/>
      <dgm:t>
        <a:bodyPr/>
        <a:lstStyle/>
        <a:p>
          <a:endParaRPr lang="en-US"/>
        </a:p>
      </dgm:t>
    </dgm:pt>
    <dgm:pt modelId="{CE7CF0F8-8044-4EAC-8367-1E92C297A3BC}" type="sibTrans" cxnId="{28071C82-A2A1-4ADB-BE4D-25C1D1D8B758}">
      <dgm:prSet/>
      <dgm:spPr/>
      <dgm:t>
        <a:bodyPr/>
        <a:lstStyle/>
        <a:p>
          <a:endParaRPr lang="en-US"/>
        </a:p>
      </dgm:t>
    </dgm:pt>
    <dgm:pt modelId="{91C5C105-9B39-40B5-B510-4C16D481915A}">
      <dgm:prSet/>
      <dgm:spPr/>
      <dgm:t>
        <a:bodyPr/>
        <a:lstStyle/>
        <a:p>
          <a:r>
            <a:rPr lang="en-US"/>
            <a:t>Month of the year</a:t>
          </a:r>
        </a:p>
      </dgm:t>
    </dgm:pt>
    <dgm:pt modelId="{258C4905-A3A4-408C-B18A-BCF8350EC809}" type="parTrans" cxnId="{57A597CB-479A-4286-B432-934531E95673}">
      <dgm:prSet/>
      <dgm:spPr/>
      <dgm:t>
        <a:bodyPr/>
        <a:lstStyle/>
        <a:p>
          <a:endParaRPr lang="en-US"/>
        </a:p>
      </dgm:t>
    </dgm:pt>
    <dgm:pt modelId="{2115A39F-75CD-4459-A81B-90D2A02607D6}" type="sibTrans" cxnId="{57A597CB-479A-4286-B432-934531E95673}">
      <dgm:prSet/>
      <dgm:spPr/>
      <dgm:t>
        <a:bodyPr/>
        <a:lstStyle/>
        <a:p>
          <a:endParaRPr lang="en-US"/>
        </a:p>
      </dgm:t>
    </dgm:pt>
    <dgm:pt modelId="{D6EF7923-3711-49D6-8813-A8735BA6B315}">
      <dgm:prSet/>
      <dgm:spPr/>
      <dgm:t>
        <a:bodyPr/>
        <a:lstStyle/>
        <a:p>
          <a:r>
            <a:rPr lang="en-US"/>
            <a:t>Week of the year</a:t>
          </a:r>
        </a:p>
      </dgm:t>
    </dgm:pt>
    <dgm:pt modelId="{2B6D88F0-98D2-4842-858B-8DCC44F9B50F}" type="parTrans" cxnId="{F1BF3B7B-47A3-46E0-B064-866E36F687A8}">
      <dgm:prSet/>
      <dgm:spPr/>
      <dgm:t>
        <a:bodyPr/>
        <a:lstStyle/>
        <a:p>
          <a:endParaRPr lang="en-US"/>
        </a:p>
      </dgm:t>
    </dgm:pt>
    <dgm:pt modelId="{2568523A-DAEB-423E-B278-3D160073A7C1}" type="sibTrans" cxnId="{F1BF3B7B-47A3-46E0-B064-866E36F687A8}">
      <dgm:prSet/>
      <dgm:spPr/>
      <dgm:t>
        <a:bodyPr/>
        <a:lstStyle/>
        <a:p>
          <a:endParaRPr lang="en-US"/>
        </a:p>
      </dgm:t>
    </dgm:pt>
    <dgm:pt modelId="{9E40DCF8-AB42-4924-8C84-EF1D7F4641E5}">
      <dgm:prSet/>
      <dgm:spPr/>
      <dgm:t>
        <a:bodyPr/>
        <a:lstStyle/>
        <a:p>
          <a:r>
            <a:rPr lang="en-US"/>
            <a:t>Day of the year</a:t>
          </a:r>
        </a:p>
      </dgm:t>
    </dgm:pt>
    <dgm:pt modelId="{0CF9426D-D98D-410F-8993-9EE50876C323}" type="parTrans" cxnId="{F60E3389-5B5C-481A-ACAF-D4FDB14EC592}">
      <dgm:prSet/>
      <dgm:spPr/>
      <dgm:t>
        <a:bodyPr/>
        <a:lstStyle/>
        <a:p>
          <a:endParaRPr lang="en-US"/>
        </a:p>
      </dgm:t>
    </dgm:pt>
    <dgm:pt modelId="{350F9C88-0741-4DF7-A1B5-4C5E6F42DAE2}" type="sibTrans" cxnId="{F60E3389-5B5C-481A-ACAF-D4FDB14EC592}">
      <dgm:prSet/>
      <dgm:spPr/>
      <dgm:t>
        <a:bodyPr/>
        <a:lstStyle/>
        <a:p>
          <a:endParaRPr lang="en-US"/>
        </a:p>
      </dgm:t>
    </dgm:pt>
    <dgm:pt modelId="{FE48B380-4FEF-4D81-9139-9BD7044FD6F4}">
      <dgm:prSet/>
      <dgm:spPr/>
      <dgm:t>
        <a:bodyPr/>
        <a:lstStyle/>
        <a:p>
          <a:r>
            <a:rPr lang="en-US"/>
            <a:t>These features were engineered due to the fact that both mosquitos and birds have a seasonal movement pattern.</a:t>
          </a:r>
        </a:p>
      </dgm:t>
    </dgm:pt>
    <dgm:pt modelId="{866CA176-4D32-4A41-A902-8F3926DAD63E}" type="parTrans" cxnId="{559158BA-6ECC-48E4-ABF6-76460FF456DC}">
      <dgm:prSet/>
      <dgm:spPr/>
      <dgm:t>
        <a:bodyPr/>
        <a:lstStyle/>
        <a:p>
          <a:endParaRPr lang="en-US"/>
        </a:p>
      </dgm:t>
    </dgm:pt>
    <dgm:pt modelId="{609C7E35-C99C-4F35-8B11-AB593827D80C}" type="sibTrans" cxnId="{559158BA-6ECC-48E4-ABF6-76460FF456DC}">
      <dgm:prSet/>
      <dgm:spPr/>
      <dgm:t>
        <a:bodyPr/>
        <a:lstStyle/>
        <a:p>
          <a:endParaRPr lang="en-US"/>
        </a:p>
      </dgm:t>
    </dgm:pt>
    <dgm:pt modelId="{B4D4B3A3-78BD-48AE-AF63-FDD8F7A22E43}" type="pres">
      <dgm:prSet presAssocID="{E87616FF-7B57-44D1-B679-08947486EEAA}" presName="root" presStyleCnt="0">
        <dgm:presLayoutVars>
          <dgm:dir/>
          <dgm:resizeHandles val="exact"/>
        </dgm:presLayoutVars>
      </dgm:prSet>
      <dgm:spPr/>
    </dgm:pt>
    <dgm:pt modelId="{DF37118A-C674-409E-AEAA-EFF320C553EF}" type="pres">
      <dgm:prSet presAssocID="{CF6A56E8-7C6C-47CC-843C-D1810A5B3879}" presName="compNode" presStyleCnt="0"/>
      <dgm:spPr/>
    </dgm:pt>
    <dgm:pt modelId="{024CF943-89AE-4927-B09D-EF15EB5BE9BD}" type="pres">
      <dgm:prSet presAssocID="{CF6A56E8-7C6C-47CC-843C-D1810A5B3879}" presName="bgRect" presStyleLbl="bgShp" presStyleIdx="0" presStyleCnt="2"/>
      <dgm:spPr/>
    </dgm:pt>
    <dgm:pt modelId="{33881D88-C455-4627-A05E-235F88D69A13}" type="pres">
      <dgm:prSet presAssocID="{CF6A56E8-7C6C-47CC-843C-D1810A5B38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070C3F2-778D-4539-8D97-8AA1EA802907}" type="pres">
      <dgm:prSet presAssocID="{CF6A56E8-7C6C-47CC-843C-D1810A5B3879}" presName="spaceRect" presStyleCnt="0"/>
      <dgm:spPr/>
    </dgm:pt>
    <dgm:pt modelId="{DCD9A28A-1639-4F92-A950-F0B5C0F21947}" type="pres">
      <dgm:prSet presAssocID="{CF6A56E8-7C6C-47CC-843C-D1810A5B3879}" presName="parTx" presStyleLbl="revTx" presStyleIdx="0" presStyleCnt="3">
        <dgm:presLayoutVars>
          <dgm:chMax val="0"/>
          <dgm:chPref val="0"/>
        </dgm:presLayoutVars>
      </dgm:prSet>
      <dgm:spPr/>
    </dgm:pt>
    <dgm:pt modelId="{CBE6D4D8-6967-4D01-8CCA-C93803A4D535}" type="pres">
      <dgm:prSet presAssocID="{CF6A56E8-7C6C-47CC-843C-D1810A5B3879}" presName="desTx" presStyleLbl="revTx" presStyleIdx="1" presStyleCnt="3">
        <dgm:presLayoutVars/>
      </dgm:prSet>
      <dgm:spPr/>
    </dgm:pt>
    <dgm:pt modelId="{51AE1973-227E-4636-9A64-85C2E5C18576}" type="pres">
      <dgm:prSet presAssocID="{CE7CF0F8-8044-4EAC-8367-1E92C297A3BC}" presName="sibTrans" presStyleCnt="0"/>
      <dgm:spPr/>
    </dgm:pt>
    <dgm:pt modelId="{5288B36F-53CB-4F38-A257-624E039628D5}" type="pres">
      <dgm:prSet presAssocID="{FE48B380-4FEF-4D81-9139-9BD7044FD6F4}" presName="compNode" presStyleCnt="0"/>
      <dgm:spPr/>
    </dgm:pt>
    <dgm:pt modelId="{AB55B2A9-0778-4E0E-B8FC-D984D10CCEF8}" type="pres">
      <dgm:prSet presAssocID="{FE48B380-4FEF-4D81-9139-9BD7044FD6F4}" presName="bgRect" presStyleLbl="bgShp" presStyleIdx="1" presStyleCnt="2"/>
      <dgm:spPr/>
    </dgm:pt>
    <dgm:pt modelId="{9E32B51C-C88E-4894-8590-24C17C5DD535}" type="pres">
      <dgm:prSet presAssocID="{FE48B380-4FEF-4D81-9139-9BD7044FD6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07235514-C728-4BFC-9A82-1B6F2E5DAF61}" type="pres">
      <dgm:prSet presAssocID="{FE48B380-4FEF-4D81-9139-9BD7044FD6F4}" presName="spaceRect" presStyleCnt="0"/>
      <dgm:spPr/>
    </dgm:pt>
    <dgm:pt modelId="{DE001B95-7E10-4E56-AB27-89D9F8DC64BE}" type="pres">
      <dgm:prSet presAssocID="{FE48B380-4FEF-4D81-9139-9BD7044FD6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32A7E0E-D7F7-47A2-A4D8-968DA0B54289}" type="presOf" srcId="{E87616FF-7B57-44D1-B679-08947486EEAA}" destId="{B4D4B3A3-78BD-48AE-AF63-FDD8F7A22E43}" srcOrd="0" destOrd="0" presId="urn:microsoft.com/office/officeart/2018/2/layout/IconVerticalSolidList"/>
    <dgm:cxn modelId="{DD47D71C-95B9-4F25-B85E-643E7D7C445A}" type="presOf" srcId="{9E40DCF8-AB42-4924-8C84-EF1D7F4641E5}" destId="{CBE6D4D8-6967-4D01-8CCA-C93803A4D535}" srcOrd="0" destOrd="2" presId="urn:microsoft.com/office/officeart/2018/2/layout/IconVerticalSolidList"/>
    <dgm:cxn modelId="{F1BF3B7B-47A3-46E0-B064-866E36F687A8}" srcId="{CF6A56E8-7C6C-47CC-843C-D1810A5B3879}" destId="{D6EF7923-3711-49D6-8813-A8735BA6B315}" srcOrd="1" destOrd="0" parTransId="{2B6D88F0-98D2-4842-858B-8DCC44F9B50F}" sibTransId="{2568523A-DAEB-423E-B278-3D160073A7C1}"/>
    <dgm:cxn modelId="{28071C82-A2A1-4ADB-BE4D-25C1D1D8B758}" srcId="{E87616FF-7B57-44D1-B679-08947486EEAA}" destId="{CF6A56E8-7C6C-47CC-843C-D1810A5B3879}" srcOrd="0" destOrd="0" parTransId="{628DD332-9D8A-49A9-96CB-603905229909}" sibTransId="{CE7CF0F8-8044-4EAC-8367-1E92C297A3BC}"/>
    <dgm:cxn modelId="{F60E3389-5B5C-481A-ACAF-D4FDB14EC592}" srcId="{CF6A56E8-7C6C-47CC-843C-D1810A5B3879}" destId="{9E40DCF8-AB42-4924-8C84-EF1D7F4641E5}" srcOrd="2" destOrd="0" parTransId="{0CF9426D-D98D-410F-8993-9EE50876C323}" sibTransId="{350F9C88-0741-4DF7-A1B5-4C5E6F42DAE2}"/>
    <dgm:cxn modelId="{962A6BA6-DE03-4947-ABC7-F5DEE3D70843}" type="presOf" srcId="{D6EF7923-3711-49D6-8813-A8735BA6B315}" destId="{CBE6D4D8-6967-4D01-8CCA-C93803A4D535}" srcOrd="0" destOrd="1" presId="urn:microsoft.com/office/officeart/2018/2/layout/IconVerticalSolidList"/>
    <dgm:cxn modelId="{559158BA-6ECC-48E4-ABF6-76460FF456DC}" srcId="{E87616FF-7B57-44D1-B679-08947486EEAA}" destId="{FE48B380-4FEF-4D81-9139-9BD7044FD6F4}" srcOrd="1" destOrd="0" parTransId="{866CA176-4D32-4A41-A902-8F3926DAD63E}" sibTransId="{609C7E35-C99C-4F35-8B11-AB593827D80C}"/>
    <dgm:cxn modelId="{207F2BC6-7B28-4C3A-A638-FA4B8C4D88AF}" type="presOf" srcId="{FE48B380-4FEF-4D81-9139-9BD7044FD6F4}" destId="{DE001B95-7E10-4E56-AB27-89D9F8DC64BE}" srcOrd="0" destOrd="0" presId="urn:microsoft.com/office/officeart/2018/2/layout/IconVerticalSolidList"/>
    <dgm:cxn modelId="{57A597CB-479A-4286-B432-934531E95673}" srcId="{CF6A56E8-7C6C-47CC-843C-D1810A5B3879}" destId="{91C5C105-9B39-40B5-B510-4C16D481915A}" srcOrd="0" destOrd="0" parTransId="{258C4905-A3A4-408C-B18A-BCF8350EC809}" sibTransId="{2115A39F-75CD-4459-A81B-90D2A02607D6}"/>
    <dgm:cxn modelId="{FEDC73DD-B7FE-4F00-97D7-E2A62E3BA6EE}" type="presOf" srcId="{91C5C105-9B39-40B5-B510-4C16D481915A}" destId="{CBE6D4D8-6967-4D01-8CCA-C93803A4D535}" srcOrd="0" destOrd="0" presId="urn:microsoft.com/office/officeart/2018/2/layout/IconVerticalSolidList"/>
    <dgm:cxn modelId="{27EBB2E9-D770-458E-BCED-31E18561B260}" type="presOf" srcId="{CF6A56E8-7C6C-47CC-843C-D1810A5B3879}" destId="{DCD9A28A-1639-4F92-A950-F0B5C0F21947}" srcOrd="0" destOrd="0" presId="urn:microsoft.com/office/officeart/2018/2/layout/IconVerticalSolidList"/>
    <dgm:cxn modelId="{F37C7547-6B7C-4902-911A-6674202ABDE2}" type="presParOf" srcId="{B4D4B3A3-78BD-48AE-AF63-FDD8F7A22E43}" destId="{DF37118A-C674-409E-AEAA-EFF320C553EF}" srcOrd="0" destOrd="0" presId="urn:microsoft.com/office/officeart/2018/2/layout/IconVerticalSolidList"/>
    <dgm:cxn modelId="{8851C09A-7414-4BB7-ACA0-D0C28E16F51B}" type="presParOf" srcId="{DF37118A-C674-409E-AEAA-EFF320C553EF}" destId="{024CF943-89AE-4927-B09D-EF15EB5BE9BD}" srcOrd="0" destOrd="0" presId="urn:microsoft.com/office/officeart/2018/2/layout/IconVerticalSolidList"/>
    <dgm:cxn modelId="{A1521880-FF94-47CF-B309-E6DBD049C49E}" type="presParOf" srcId="{DF37118A-C674-409E-AEAA-EFF320C553EF}" destId="{33881D88-C455-4627-A05E-235F88D69A13}" srcOrd="1" destOrd="0" presId="urn:microsoft.com/office/officeart/2018/2/layout/IconVerticalSolidList"/>
    <dgm:cxn modelId="{31A97729-7CE5-4E7A-9918-C75EC3CA78BB}" type="presParOf" srcId="{DF37118A-C674-409E-AEAA-EFF320C553EF}" destId="{D070C3F2-778D-4539-8D97-8AA1EA802907}" srcOrd="2" destOrd="0" presId="urn:microsoft.com/office/officeart/2018/2/layout/IconVerticalSolidList"/>
    <dgm:cxn modelId="{4C983362-1B9D-4C95-BD44-6C6A1E0E2B62}" type="presParOf" srcId="{DF37118A-C674-409E-AEAA-EFF320C553EF}" destId="{DCD9A28A-1639-4F92-A950-F0B5C0F21947}" srcOrd="3" destOrd="0" presId="urn:microsoft.com/office/officeart/2018/2/layout/IconVerticalSolidList"/>
    <dgm:cxn modelId="{13AA97B6-E724-4C39-BD41-B9E6D089CFC7}" type="presParOf" srcId="{DF37118A-C674-409E-AEAA-EFF320C553EF}" destId="{CBE6D4D8-6967-4D01-8CCA-C93803A4D535}" srcOrd="4" destOrd="0" presId="urn:microsoft.com/office/officeart/2018/2/layout/IconVerticalSolidList"/>
    <dgm:cxn modelId="{623EA35E-AF3F-410A-9E87-78026D905B6B}" type="presParOf" srcId="{B4D4B3A3-78BD-48AE-AF63-FDD8F7A22E43}" destId="{51AE1973-227E-4636-9A64-85C2E5C18576}" srcOrd="1" destOrd="0" presId="urn:microsoft.com/office/officeart/2018/2/layout/IconVerticalSolidList"/>
    <dgm:cxn modelId="{96AFF6E8-A3B9-4387-A63D-64C39596FBFF}" type="presParOf" srcId="{B4D4B3A3-78BD-48AE-AF63-FDD8F7A22E43}" destId="{5288B36F-53CB-4F38-A257-624E039628D5}" srcOrd="2" destOrd="0" presId="urn:microsoft.com/office/officeart/2018/2/layout/IconVerticalSolidList"/>
    <dgm:cxn modelId="{196ED715-C4F6-4640-92DD-C18383C325F2}" type="presParOf" srcId="{5288B36F-53CB-4F38-A257-624E039628D5}" destId="{AB55B2A9-0778-4E0E-B8FC-D984D10CCEF8}" srcOrd="0" destOrd="0" presId="urn:microsoft.com/office/officeart/2018/2/layout/IconVerticalSolidList"/>
    <dgm:cxn modelId="{00AE0F2F-6AE2-4AD1-89A7-6A56C89E65A9}" type="presParOf" srcId="{5288B36F-53CB-4F38-A257-624E039628D5}" destId="{9E32B51C-C88E-4894-8590-24C17C5DD535}" srcOrd="1" destOrd="0" presId="urn:microsoft.com/office/officeart/2018/2/layout/IconVerticalSolidList"/>
    <dgm:cxn modelId="{C29A7C3E-6AD5-4F48-8015-A615735CAF36}" type="presParOf" srcId="{5288B36F-53CB-4F38-A257-624E039628D5}" destId="{07235514-C728-4BFC-9A82-1B6F2E5DAF61}" srcOrd="2" destOrd="0" presId="urn:microsoft.com/office/officeart/2018/2/layout/IconVerticalSolidList"/>
    <dgm:cxn modelId="{DD82699B-41A8-4331-BECD-7119038A50CC}" type="presParOf" srcId="{5288B36F-53CB-4F38-A257-624E039628D5}" destId="{DE001B95-7E10-4E56-AB27-89D9F8DC64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29040A-AFC7-44A9-865E-4A3CA6C09DB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09DF93-1846-4F73-8966-16EB2288584E}">
      <dgm:prSet/>
      <dgm:spPr/>
      <dgm:t>
        <a:bodyPr/>
        <a:lstStyle/>
        <a:p>
          <a:r>
            <a:rPr lang="en-US"/>
            <a:t>After few experimentations, the model that produced the best result was Sklearn’s Gradient Boosting Classifier (default parameters).</a:t>
          </a:r>
        </a:p>
      </dgm:t>
    </dgm:pt>
    <dgm:pt modelId="{1AD5B3E5-1B41-4D23-8306-25FB81D0440B}" type="parTrans" cxnId="{4331F21D-7B9B-4FCB-88FA-067D5301FF51}">
      <dgm:prSet/>
      <dgm:spPr/>
      <dgm:t>
        <a:bodyPr/>
        <a:lstStyle/>
        <a:p>
          <a:endParaRPr lang="en-US"/>
        </a:p>
      </dgm:t>
    </dgm:pt>
    <dgm:pt modelId="{136CB891-FE45-400A-BBB8-4B964AF0C660}" type="sibTrans" cxnId="{4331F21D-7B9B-4FCB-88FA-067D5301FF51}">
      <dgm:prSet/>
      <dgm:spPr/>
      <dgm:t>
        <a:bodyPr/>
        <a:lstStyle/>
        <a:p>
          <a:endParaRPr lang="en-US"/>
        </a:p>
      </dgm:t>
    </dgm:pt>
    <dgm:pt modelId="{FFD15B11-974B-49EF-97B3-DF8D91966B44}">
      <dgm:prSet/>
      <dgm:spPr/>
      <dgm:t>
        <a:bodyPr/>
        <a:lstStyle/>
        <a:p>
          <a:r>
            <a:rPr lang="en-US"/>
            <a:t>The other models that were tested were: Random Forest, AdaBoost and CatBoost which produced similar but inferior results.</a:t>
          </a:r>
        </a:p>
      </dgm:t>
    </dgm:pt>
    <dgm:pt modelId="{B522E130-A1E8-4994-A711-FA1751FA63B8}" type="parTrans" cxnId="{0DE042E5-CF8F-4005-AEAC-F4D5C6234097}">
      <dgm:prSet/>
      <dgm:spPr/>
      <dgm:t>
        <a:bodyPr/>
        <a:lstStyle/>
        <a:p>
          <a:endParaRPr lang="en-US"/>
        </a:p>
      </dgm:t>
    </dgm:pt>
    <dgm:pt modelId="{438A24F7-A79B-446F-9E2E-F43FCB5DF3A7}" type="sibTrans" cxnId="{0DE042E5-CF8F-4005-AEAC-F4D5C6234097}">
      <dgm:prSet/>
      <dgm:spPr/>
      <dgm:t>
        <a:bodyPr/>
        <a:lstStyle/>
        <a:p>
          <a:endParaRPr lang="en-US"/>
        </a:p>
      </dgm:t>
    </dgm:pt>
    <dgm:pt modelId="{17D9E68C-3408-478E-A613-1290ECC42AA2}" type="pres">
      <dgm:prSet presAssocID="{E429040A-AFC7-44A9-865E-4A3CA6C09DB3}" presName="vert0" presStyleCnt="0">
        <dgm:presLayoutVars>
          <dgm:dir/>
          <dgm:animOne val="branch"/>
          <dgm:animLvl val="lvl"/>
        </dgm:presLayoutVars>
      </dgm:prSet>
      <dgm:spPr/>
    </dgm:pt>
    <dgm:pt modelId="{C353E6F3-0964-4C60-8130-86BA9F793E82}" type="pres">
      <dgm:prSet presAssocID="{FD09DF93-1846-4F73-8966-16EB2288584E}" presName="thickLine" presStyleLbl="alignNode1" presStyleIdx="0" presStyleCnt="2"/>
      <dgm:spPr/>
    </dgm:pt>
    <dgm:pt modelId="{B5AA5904-BE89-47DD-B69B-AA12CBE4E65E}" type="pres">
      <dgm:prSet presAssocID="{FD09DF93-1846-4F73-8966-16EB2288584E}" presName="horz1" presStyleCnt="0"/>
      <dgm:spPr/>
    </dgm:pt>
    <dgm:pt modelId="{B8BCE094-6375-42E4-BB3C-E55BC2F34CEE}" type="pres">
      <dgm:prSet presAssocID="{FD09DF93-1846-4F73-8966-16EB2288584E}" presName="tx1" presStyleLbl="revTx" presStyleIdx="0" presStyleCnt="2"/>
      <dgm:spPr/>
    </dgm:pt>
    <dgm:pt modelId="{37F31200-04D6-442A-88BE-6827A79E377D}" type="pres">
      <dgm:prSet presAssocID="{FD09DF93-1846-4F73-8966-16EB2288584E}" presName="vert1" presStyleCnt="0"/>
      <dgm:spPr/>
    </dgm:pt>
    <dgm:pt modelId="{E5922ADF-3D4A-49C6-9D79-16680B383CB6}" type="pres">
      <dgm:prSet presAssocID="{FFD15B11-974B-49EF-97B3-DF8D91966B44}" presName="thickLine" presStyleLbl="alignNode1" presStyleIdx="1" presStyleCnt="2"/>
      <dgm:spPr/>
    </dgm:pt>
    <dgm:pt modelId="{6717AAD5-FEB9-4D3B-A792-69D33188C0B7}" type="pres">
      <dgm:prSet presAssocID="{FFD15B11-974B-49EF-97B3-DF8D91966B44}" presName="horz1" presStyleCnt="0"/>
      <dgm:spPr/>
    </dgm:pt>
    <dgm:pt modelId="{F03057A2-34F6-4360-90EF-DF4E206AB203}" type="pres">
      <dgm:prSet presAssocID="{FFD15B11-974B-49EF-97B3-DF8D91966B44}" presName="tx1" presStyleLbl="revTx" presStyleIdx="1" presStyleCnt="2"/>
      <dgm:spPr/>
    </dgm:pt>
    <dgm:pt modelId="{3CAAA328-E5CC-4628-9B79-6D568764D8BA}" type="pres">
      <dgm:prSet presAssocID="{FFD15B11-974B-49EF-97B3-DF8D91966B44}" presName="vert1" presStyleCnt="0"/>
      <dgm:spPr/>
    </dgm:pt>
  </dgm:ptLst>
  <dgm:cxnLst>
    <dgm:cxn modelId="{4331F21D-7B9B-4FCB-88FA-067D5301FF51}" srcId="{E429040A-AFC7-44A9-865E-4A3CA6C09DB3}" destId="{FD09DF93-1846-4F73-8966-16EB2288584E}" srcOrd="0" destOrd="0" parTransId="{1AD5B3E5-1B41-4D23-8306-25FB81D0440B}" sibTransId="{136CB891-FE45-400A-BBB8-4B964AF0C660}"/>
    <dgm:cxn modelId="{347BE9A8-AF70-4C2A-B1D2-B2711211B206}" type="presOf" srcId="{E429040A-AFC7-44A9-865E-4A3CA6C09DB3}" destId="{17D9E68C-3408-478E-A613-1290ECC42AA2}" srcOrd="0" destOrd="0" presId="urn:microsoft.com/office/officeart/2008/layout/LinedList"/>
    <dgm:cxn modelId="{5690FDC7-3456-40EF-A4B0-D4A99E448377}" type="presOf" srcId="{FD09DF93-1846-4F73-8966-16EB2288584E}" destId="{B8BCE094-6375-42E4-BB3C-E55BC2F34CEE}" srcOrd="0" destOrd="0" presId="urn:microsoft.com/office/officeart/2008/layout/LinedList"/>
    <dgm:cxn modelId="{AAF076DD-C63F-4A7B-96AA-378F4EDE3E63}" type="presOf" srcId="{FFD15B11-974B-49EF-97B3-DF8D91966B44}" destId="{F03057A2-34F6-4360-90EF-DF4E206AB203}" srcOrd="0" destOrd="0" presId="urn:microsoft.com/office/officeart/2008/layout/LinedList"/>
    <dgm:cxn modelId="{0DE042E5-CF8F-4005-AEAC-F4D5C6234097}" srcId="{E429040A-AFC7-44A9-865E-4A3CA6C09DB3}" destId="{FFD15B11-974B-49EF-97B3-DF8D91966B44}" srcOrd="1" destOrd="0" parTransId="{B522E130-A1E8-4994-A711-FA1751FA63B8}" sibTransId="{438A24F7-A79B-446F-9E2E-F43FCB5DF3A7}"/>
    <dgm:cxn modelId="{FEB1C12D-945D-4CFE-B8A2-2A22EDB6B71E}" type="presParOf" srcId="{17D9E68C-3408-478E-A613-1290ECC42AA2}" destId="{C353E6F3-0964-4C60-8130-86BA9F793E82}" srcOrd="0" destOrd="0" presId="urn:microsoft.com/office/officeart/2008/layout/LinedList"/>
    <dgm:cxn modelId="{66382AE2-38BB-4083-BDE0-CD1DAA86E5C5}" type="presParOf" srcId="{17D9E68C-3408-478E-A613-1290ECC42AA2}" destId="{B5AA5904-BE89-47DD-B69B-AA12CBE4E65E}" srcOrd="1" destOrd="0" presId="urn:microsoft.com/office/officeart/2008/layout/LinedList"/>
    <dgm:cxn modelId="{C5E77FF3-56DB-4493-8BAA-A260AF2D8442}" type="presParOf" srcId="{B5AA5904-BE89-47DD-B69B-AA12CBE4E65E}" destId="{B8BCE094-6375-42E4-BB3C-E55BC2F34CEE}" srcOrd="0" destOrd="0" presId="urn:microsoft.com/office/officeart/2008/layout/LinedList"/>
    <dgm:cxn modelId="{63E5BBA2-C33F-4C77-87A1-4F28CED03896}" type="presParOf" srcId="{B5AA5904-BE89-47DD-B69B-AA12CBE4E65E}" destId="{37F31200-04D6-442A-88BE-6827A79E377D}" srcOrd="1" destOrd="0" presId="urn:microsoft.com/office/officeart/2008/layout/LinedList"/>
    <dgm:cxn modelId="{13EE894F-7299-410D-9911-39E9164FC882}" type="presParOf" srcId="{17D9E68C-3408-478E-A613-1290ECC42AA2}" destId="{E5922ADF-3D4A-49C6-9D79-16680B383CB6}" srcOrd="2" destOrd="0" presId="urn:microsoft.com/office/officeart/2008/layout/LinedList"/>
    <dgm:cxn modelId="{1FA27EB0-2A61-41D0-80EE-68BEECF42DDD}" type="presParOf" srcId="{17D9E68C-3408-478E-A613-1290ECC42AA2}" destId="{6717AAD5-FEB9-4D3B-A792-69D33188C0B7}" srcOrd="3" destOrd="0" presId="urn:microsoft.com/office/officeart/2008/layout/LinedList"/>
    <dgm:cxn modelId="{5F19C41B-9CBC-489B-94CE-D666D2D4957A}" type="presParOf" srcId="{6717AAD5-FEB9-4D3B-A792-69D33188C0B7}" destId="{F03057A2-34F6-4360-90EF-DF4E206AB203}" srcOrd="0" destOrd="0" presId="urn:microsoft.com/office/officeart/2008/layout/LinedList"/>
    <dgm:cxn modelId="{16FDD34B-3B8C-4AA8-BC29-D4115B098DA5}" type="presParOf" srcId="{6717AAD5-FEB9-4D3B-A792-69D33188C0B7}" destId="{3CAAA328-E5CC-4628-9B79-6D568764D8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E52612-3E37-47E3-8D09-B7A867D2FE78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51DF27-D566-4E32-8C61-411266E00DFB}">
      <dgm:prSet/>
      <dgm:spPr/>
      <dgm:t>
        <a:bodyPr/>
        <a:lstStyle/>
        <a:p>
          <a:r>
            <a:rPr lang="en-US"/>
            <a:t>Private: 0.70352</a:t>
          </a:r>
        </a:p>
      </dgm:t>
    </dgm:pt>
    <dgm:pt modelId="{3B4BEEB9-4CA8-4FFE-9447-D7D8E5286AAC}" type="parTrans" cxnId="{15912364-3569-4949-B3B7-A2BD00426CE5}">
      <dgm:prSet/>
      <dgm:spPr/>
      <dgm:t>
        <a:bodyPr/>
        <a:lstStyle/>
        <a:p>
          <a:endParaRPr lang="en-US"/>
        </a:p>
      </dgm:t>
    </dgm:pt>
    <dgm:pt modelId="{E1A70D76-7C24-4FAA-A598-DD034F49A1B3}" type="sibTrans" cxnId="{15912364-3569-4949-B3B7-A2BD00426CE5}">
      <dgm:prSet/>
      <dgm:spPr/>
      <dgm:t>
        <a:bodyPr/>
        <a:lstStyle/>
        <a:p>
          <a:endParaRPr lang="en-US"/>
        </a:p>
      </dgm:t>
    </dgm:pt>
    <dgm:pt modelId="{FF3F3A24-468B-4CB3-8DC7-491981EF4188}">
      <dgm:prSet/>
      <dgm:spPr/>
      <dgm:t>
        <a:bodyPr/>
        <a:lstStyle/>
        <a:p>
          <a:r>
            <a:rPr lang="en-US"/>
            <a:t>Public: 0.74003</a:t>
          </a:r>
        </a:p>
      </dgm:t>
    </dgm:pt>
    <dgm:pt modelId="{F4B38C67-6878-449F-B52A-94BEB5EDB3FA}" type="parTrans" cxnId="{46C646F2-8E0E-49EC-96EB-9253F027D4A0}">
      <dgm:prSet/>
      <dgm:spPr/>
      <dgm:t>
        <a:bodyPr/>
        <a:lstStyle/>
        <a:p>
          <a:endParaRPr lang="en-US"/>
        </a:p>
      </dgm:t>
    </dgm:pt>
    <dgm:pt modelId="{EA866E78-D31F-41D6-A05E-5C1F8D0733CC}" type="sibTrans" cxnId="{46C646F2-8E0E-49EC-96EB-9253F027D4A0}">
      <dgm:prSet/>
      <dgm:spPr/>
      <dgm:t>
        <a:bodyPr/>
        <a:lstStyle/>
        <a:p>
          <a:endParaRPr lang="en-US"/>
        </a:p>
      </dgm:t>
    </dgm:pt>
    <dgm:pt modelId="{061CA6BD-98E7-43BA-8076-4A2D147AB3E6}" type="pres">
      <dgm:prSet presAssocID="{F3E52612-3E37-47E3-8D09-B7A867D2FE78}" presName="root" presStyleCnt="0">
        <dgm:presLayoutVars>
          <dgm:dir/>
          <dgm:resizeHandles val="exact"/>
        </dgm:presLayoutVars>
      </dgm:prSet>
      <dgm:spPr/>
    </dgm:pt>
    <dgm:pt modelId="{FE0FCE58-B8BC-436A-ABDD-EF420021CFC0}" type="pres">
      <dgm:prSet presAssocID="{9D51DF27-D566-4E32-8C61-411266E00DFB}" presName="compNode" presStyleCnt="0"/>
      <dgm:spPr/>
    </dgm:pt>
    <dgm:pt modelId="{0B25EB76-7918-4E55-A5D0-6A7D3B910560}" type="pres">
      <dgm:prSet presAssocID="{9D51DF27-D566-4E32-8C61-411266E00D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0F0B5DB-8716-45D2-A546-060036FDD035}" type="pres">
      <dgm:prSet presAssocID="{9D51DF27-D566-4E32-8C61-411266E00DFB}" presName="spaceRect" presStyleCnt="0"/>
      <dgm:spPr/>
    </dgm:pt>
    <dgm:pt modelId="{F76C674C-BF60-4ACD-8F2B-506F63A2AE2C}" type="pres">
      <dgm:prSet presAssocID="{9D51DF27-D566-4E32-8C61-411266E00DFB}" presName="textRect" presStyleLbl="revTx" presStyleIdx="0" presStyleCnt="2">
        <dgm:presLayoutVars>
          <dgm:chMax val="1"/>
          <dgm:chPref val="1"/>
        </dgm:presLayoutVars>
      </dgm:prSet>
      <dgm:spPr/>
    </dgm:pt>
    <dgm:pt modelId="{E653FB27-5ACD-4161-926E-B316C8C532CE}" type="pres">
      <dgm:prSet presAssocID="{E1A70D76-7C24-4FAA-A598-DD034F49A1B3}" presName="sibTrans" presStyleCnt="0"/>
      <dgm:spPr/>
    </dgm:pt>
    <dgm:pt modelId="{36C7B390-9825-4990-8D0A-21232C3724E4}" type="pres">
      <dgm:prSet presAssocID="{FF3F3A24-468B-4CB3-8DC7-491981EF4188}" presName="compNode" presStyleCnt="0"/>
      <dgm:spPr/>
    </dgm:pt>
    <dgm:pt modelId="{D6A96339-995D-4C2A-92E1-9681939F8825}" type="pres">
      <dgm:prSet presAssocID="{FF3F3A24-468B-4CB3-8DC7-491981EF41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29BD20A7-912D-4B38-9E0E-96531F420F57}" type="pres">
      <dgm:prSet presAssocID="{FF3F3A24-468B-4CB3-8DC7-491981EF4188}" presName="spaceRect" presStyleCnt="0"/>
      <dgm:spPr/>
    </dgm:pt>
    <dgm:pt modelId="{A23A8D13-6123-4E97-849D-453815522701}" type="pres">
      <dgm:prSet presAssocID="{FF3F3A24-468B-4CB3-8DC7-491981EF418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006B93E-1D33-4A2B-8E16-5B382346DF7F}" type="presOf" srcId="{FF3F3A24-468B-4CB3-8DC7-491981EF4188}" destId="{A23A8D13-6123-4E97-849D-453815522701}" srcOrd="0" destOrd="0" presId="urn:microsoft.com/office/officeart/2018/2/layout/IconLabelList"/>
    <dgm:cxn modelId="{87FA6A63-13D3-442D-A7A5-4FBA5BF5B765}" type="presOf" srcId="{F3E52612-3E37-47E3-8D09-B7A867D2FE78}" destId="{061CA6BD-98E7-43BA-8076-4A2D147AB3E6}" srcOrd="0" destOrd="0" presId="urn:microsoft.com/office/officeart/2018/2/layout/IconLabelList"/>
    <dgm:cxn modelId="{15912364-3569-4949-B3B7-A2BD00426CE5}" srcId="{F3E52612-3E37-47E3-8D09-B7A867D2FE78}" destId="{9D51DF27-D566-4E32-8C61-411266E00DFB}" srcOrd="0" destOrd="0" parTransId="{3B4BEEB9-4CA8-4FFE-9447-D7D8E5286AAC}" sibTransId="{E1A70D76-7C24-4FAA-A598-DD034F49A1B3}"/>
    <dgm:cxn modelId="{46C646F2-8E0E-49EC-96EB-9253F027D4A0}" srcId="{F3E52612-3E37-47E3-8D09-B7A867D2FE78}" destId="{FF3F3A24-468B-4CB3-8DC7-491981EF4188}" srcOrd="1" destOrd="0" parTransId="{F4B38C67-6878-449F-B52A-94BEB5EDB3FA}" sibTransId="{EA866E78-D31F-41D6-A05E-5C1F8D0733CC}"/>
    <dgm:cxn modelId="{348478FC-612E-4A3A-80AE-05D73D9265C0}" type="presOf" srcId="{9D51DF27-D566-4E32-8C61-411266E00DFB}" destId="{F76C674C-BF60-4ACD-8F2B-506F63A2AE2C}" srcOrd="0" destOrd="0" presId="urn:microsoft.com/office/officeart/2018/2/layout/IconLabelList"/>
    <dgm:cxn modelId="{14EFA836-FB13-42D8-AE8E-91E75E425ADD}" type="presParOf" srcId="{061CA6BD-98E7-43BA-8076-4A2D147AB3E6}" destId="{FE0FCE58-B8BC-436A-ABDD-EF420021CFC0}" srcOrd="0" destOrd="0" presId="urn:microsoft.com/office/officeart/2018/2/layout/IconLabelList"/>
    <dgm:cxn modelId="{BCA303AC-8443-48FD-B72E-4A68A42E6C28}" type="presParOf" srcId="{FE0FCE58-B8BC-436A-ABDD-EF420021CFC0}" destId="{0B25EB76-7918-4E55-A5D0-6A7D3B910560}" srcOrd="0" destOrd="0" presId="urn:microsoft.com/office/officeart/2018/2/layout/IconLabelList"/>
    <dgm:cxn modelId="{878D1947-45BD-484A-A4EB-A500EC84AA49}" type="presParOf" srcId="{FE0FCE58-B8BC-436A-ABDD-EF420021CFC0}" destId="{60F0B5DB-8716-45D2-A546-060036FDD035}" srcOrd="1" destOrd="0" presId="urn:microsoft.com/office/officeart/2018/2/layout/IconLabelList"/>
    <dgm:cxn modelId="{ABE390A4-86A2-4FA2-9FAF-C998D45865DF}" type="presParOf" srcId="{FE0FCE58-B8BC-436A-ABDD-EF420021CFC0}" destId="{F76C674C-BF60-4ACD-8F2B-506F63A2AE2C}" srcOrd="2" destOrd="0" presId="urn:microsoft.com/office/officeart/2018/2/layout/IconLabelList"/>
    <dgm:cxn modelId="{16C50014-62B5-48C6-8C22-12F6D4F1D7D3}" type="presParOf" srcId="{061CA6BD-98E7-43BA-8076-4A2D147AB3E6}" destId="{E653FB27-5ACD-4161-926E-B316C8C532CE}" srcOrd="1" destOrd="0" presId="urn:microsoft.com/office/officeart/2018/2/layout/IconLabelList"/>
    <dgm:cxn modelId="{1584C03A-ACCA-47A5-8674-DDEF0BD621C1}" type="presParOf" srcId="{061CA6BD-98E7-43BA-8076-4A2D147AB3E6}" destId="{36C7B390-9825-4990-8D0A-21232C3724E4}" srcOrd="2" destOrd="0" presId="urn:microsoft.com/office/officeart/2018/2/layout/IconLabelList"/>
    <dgm:cxn modelId="{9B00077C-4737-42FB-87DE-585FDC6E6591}" type="presParOf" srcId="{36C7B390-9825-4990-8D0A-21232C3724E4}" destId="{D6A96339-995D-4C2A-92E1-9681939F8825}" srcOrd="0" destOrd="0" presId="urn:microsoft.com/office/officeart/2018/2/layout/IconLabelList"/>
    <dgm:cxn modelId="{E1267F8D-4D18-4924-91D0-2DF58E2F2F92}" type="presParOf" srcId="{36C7B390-9825-4990-8D0A-21232C3724E4}" destId="{29BD20A7-912D-4B38-9E0E-96531F420F57}" srcOrd="1" destOrd="0" presId="urn:microsoft.com/office/officeart/2018/2/layout/IconLabelList"/>
    <dgm:cxn modelId="{B310332A-B318-4E7A-A71D-BB7866D1133A}" type="presParOf" srcId="{36C7B390-9825-4990-8D0A-21232C3724E4}" destId="{A23A8D13-6123-4E97-849D-4538155227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06B4E-4600-4993-8817-95C401EE0DCD}">
      <dsp:nvSpPr>
        <dsp:cNvPr id="0" name=""/>
        <dsp:cNvSpPr/>
      </dsp:nvSpPr>
      <dsp:spPr>
        <a:xfrm>
          <a:off x="0" y="454"/>
          <a:ext cx="9604375" cy="10635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C131D2-245C-4F02-BE9E-17BFAE5B27D0}">
      <dsp:nvSpPr>
        <dsp:cNvPr id="0" name=""/>
        <dsp:cNvSpPr/>
      </dsp:nvSpPr>
      <dsp:spPr>
        <a:xfrm>
          <a:off x="321714" y="239746"/>
          <a:ext cx="584935" cy="584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6F6D5D-FFD7-4B06-BE70-DE0EBF1B80E9}">
      <dsp:nvSpPr>
        <dsp:cNvPr id="0" name=""/>
        <dsp:cNvSpPr/>
      </dsp:nvSpPr>
      <dsp:spPr>
        <a:xfrm>
          <a:off x="1228364" y="454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Weather data should provide valuable info.</a:t>
          </a:r>
        </a:p>
      </dsp:txBody>
      <dsp:txXfrm>
        <a:off x="1228364" y="454"/>
        <a:ext cx="8376010" cy="1063519"/>
      </dsp:txXfrm>
    </dsp:sp>
    <dsp:sp modelId="{890964AA-6990-4189-A79A-F42A5ABE9843}">
      <dsp:nvSpPr>
        <dsp:cNvPr id="0" name=""/>
        <dsp:cNvSpPr/>
      </dsp:nvSpPr>
      <dsp:spPr>
        <a:xfrm>
          <a:off x="0" y="1329853"/>
          <a:ext cx="9604375" cy="10635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1FB82D-A972-478F-B6EF-53EBD95D55B1}">
      <dsp:nvSpPr>
        <dsp:cNvPr id="0" name=""/>
        <dsp:cNvSpPr/>
      </dsp:nvSpPr>
      <dsp:spPr>
        <a:xfrm>
          <a:off x="321714" y="1569145"/>
          <a:ext cx="584935" cy="584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E7AC46-BC93-47EB-B03E-D0AB38742180}">
      <dsp:nvSpPr>
        <dsp:cNvPr id="0" name=""/>
        <dsp:cNvSpPr/>
      </dsp:nvSpPr>
      <dsp:spPr>
        <a:xfrm>
          <a:off x="1228364" y="1329853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is available from 2 weather stations at different locations.</a:t>
          </a:r>
        </a:p>
      </dsp:txBody>
      <dsp:txXfrm>
        <a:off x="1228364" y="1329853"/>
        <a:ext cx="8376010" cy="1063519"/>
      </dsp:txXfrm>
    </dsp:sp>
    <dsp:sp modelId="{C45575E9-3E87-4715-9AF1-0ADEDFBC4BE1}">
      <dsp:nvSpPr>
        <dsp:cNvPr id="0" name=""/>
        <dsp:cNvSpPr/>
      </dsp:nvSpPr>
      <dsp:spPr>
        <a:xfrm>
          <a:off x="0" y="2659253"/>
          <a:ext cx="9604375" cy="10635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332E74-A330-40BC-89DA-9BB79FAE11DF}">
      <dsp:nvSpPr>
        <dsp:cNvPr id="0" name=""/>
        <dsp:cNvSpPr/>
      </dsp:nvSpPr>
      <dsp:spPr>
        <a:xfrm>
          <a:off x="321714" y="2898544"/>
          <a:ext cx="584935" cy="584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C6D890-E8FE-4768-BFA2-F9AC4AD33A9D}">
      <dsp:nvSpPr>
        <dsp:cNvPr id="0" name=""/>
        <dsp:cNvSpPr/>
      </dsp:nvSpPr>
      <dsp:spPr>
        <a:xfrm>
          <a:off x="1228364" y="2659253"/>
          <a:ext cx="8376010" cy="10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56" tIns="112556" rIns="112556" bIns="11255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After experimentation, appending weather data from both stations and their distance (haversine distance) produced the best results.</a:t>
          </a:r>
        </a:p>
      </dsp:txBody>
      <dsp:txXfrm>
        <a:off x="1228364" y="2659253"/>
        <a:ext cx="8376010" cy="10635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CF943-89AE-4927-B09D-EF15EB5BE9BD}">
      <dsp:nvSpPr>
        <dsp:cNvPr id="0" name=""/>
        <dsp:cNvSpPr/>
      </dsp:nvSpPr>
      <dsp:spPr>
        <a:xfrm>
          <a:off x="0" y="605024"/>
          <a:ext cx="9604375" cy="1116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881D88-C455-4627-A05E-235F88D69A13}">
      <dsp:nvSpPr>
        <dsp:cNvPr id="0" name=""/>
        <dsp:cNvSpPr/>
      </dsp:nvSpPr>
      <dsp:spPr>
        <a:xfrm>
          <a:off x="337882" y="856342"/>
          <a:ext cx="614332" cy="6143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D9A28A-1639-4F92-A950-F0B5C0F21947}">
      <dsp:nvSpPr>
        <dsp:cNvPr id="0" name=""/>
        <dsp:cNvSpPr/>
      </dsp:nvSpPr>
      <dsp:spPr>
        <a:xfrm>
          <a:off x="1290098" y="605024"/>
          <a:ext cx="4321968" cy="11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12" tIns="118212" rIns="118212" bIns="1182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order to add seasonality information to the dataset, the following features were engineered:</a:t>
          </a:r>
        </a:p>
      </dsp:txBody>
      <dsp:txXfrm>
        <a:off x="1290098" y="605024"/>
        <a:ext cx="4321968" cy="1116968"/>
      </dsp:txXfrm>
    </dsp:sp>
    <dsp:sp modelId="{CBE6D4D8-6967-4D01-8CCA-C93803A4D535}">
      <dsp:nvSpPr>
        <dsp:cNvPr id="0" name=""/>
        <dsp:cNvSpPr/>
      </dsp:nvSpPr>
      <dsp:spPr>
        <a:xfrm>
          <a:off x="5612066" y="605024"/>
          <a:ext cx="3992308" cy="11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12" tIns="118212" rIns="118212" bIns="11821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Month of the year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Week of the year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Day of the year</a:t>
          </a:r>
        </a:p>
      </dsp:txBody>
      <dsp:txXfrm>
        <a:off x="5612066" y="605024"/>
        <a:ext cx="3992308" cy="1116968"/>
      </dsp:txXfrm>
    </dsp:sp>
    <dsp:sp modelId="{AB55B2A9-0778-4E0E-B8FC-D984D10CCEF8}">
      <dsp:nvSpPr>
        <dsp:cNvPr id="0" name=""/>
        <dsp:cNvSpPr/>
      </dsp:nvSpPr>
      <dsp:spPr>
        <a:xfrm>
          <a:off x="0" y="2001234"/>
          <a:ext cx="9604375" cy="11169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32B51C-C88E-4894-8590-24C17C5DD535}">
      <dsp:nvSpPr>
        <dsp:cNvPr id="0" name=""/>
        <dsp:cNvSpPr/>
      </dsp:nvSpPr>
      <dsp:spPr>
        <a:xfrm>
          <a:off x="337882" y="2252552"/>
          <a:ext cx="614332" cy="6143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001B95-7E10-4E56-AB27-89D9F8DC64BE}">
      <dsp:nvSpPr>
        <dsp:cNvPr id="0" name=""/>
        <dsp:cNvSpPr/>
      </dsp:nvSpPr>
      <dsp:spPr>
        <a:xfrm>
          <a:off x="1290098" y="2001234"/>
          <a:ext cx="8314276" cy="11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12" tIns="118212" rIns="118212" bIns="11821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These features were engineered due to the fact that both mosquitos and birds have a seasonal movement pattern.</a:t>
          </a:r>
        </a:p>
      </dsp:txBody>
      <dsp:txXfrm>
        <a:off x="1290098" y="2001234"/>
        <a:ext cx="8314276" cy="1116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3E6F3-0964-4C60-8130-86BA9F793E82}">
      <dsp:nvSpPr>
        <dsp:cNvPr id="0" name=""/>
        <dsp:cNvSpPr/>
      </dsp:nvSpPr>
      <dsp:spPr>
        <a:xfrm>
          <a:off x="0" y="0"/>
          <a:ext cx="96043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CE094-6375-42E4-BB3C-E55BC2F34CEE}">
      <dsp:nvSpPr>
        <dsp:cNvPr id="0" name=""/>
        <dsp:cNvSpPr/>
      </dsp:nvSpPr>
      <dsp:spPr>
        <a:xfrm>
          <a:off x="0" y="0"/>
          <a:ext cx="9604375" cy="1662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After few experimentations, the model that produced the best result was Sklearn’s Gradient Boosting Classifier (default parameters).</a:t>
          </a:r>
        </a:p>
      </dsp:txBody>
      <dsp:txXfrm>
        <a:off x="0" y="0"/>
        <a:ext cx="9604375" cy="1662246"/>
      </dsp:txXfrm>
    </dsp:sp>
    <dsp:sp modelId="{E5922ADF-3D4A-49C6-9D79-16680B383CB6}">
      <dsp:nvSpPr>
        <dsp:cNvPr id="0" name=""/>
        <dsp:cNvSpPr/>
      </dsp:nvSpPr>
      <dsp:spPr>
        <a:xfrm>
          <a:off x="0" y="1662246"/>
          <a:ext cx="9604375" cy="0"/>
        </a:xfrm>
        <a:prstGeom prst="line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057A2-34F6-4360-90EF-DF4E206AB203}">
      <dsp:nvSpPr>
        <dsp:cNvPr id="0" name=""/>
        <dsp:cNvSpPr/>
      </dsp:nvSpPr>
      <dsp:spPr>
        <a:xfrm>
          <a:off x="0" y="1662246"/>
          <a:ext cx="9604375" cy="1662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The other models that were tested were: Random Forest, AdaBoost and CatBoost which produced similar but inferior results.</a:t>
          </a:r>
        </a:p>
      </dsp:txBody>
      <dsp:txXfrm>
        <a:off x="0" y="1662246"/>
        <a:ext cx="9604375" cy="1662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5EB76-7918-4E55-A5D0-6A7D3B910560}">
      <dsp:nvSpPr>
        <dsp:cNvPr id="0" name=""/>
        <dsp:cNvSpPr/>
      </dsp:nvSpPr>
      <dsp:spPr>
        <a:xfrm>
          <a:off x="1292187" y="9512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6C674C-BF60-4ACD-8F2B-506F63A2AE2C}">
      <dsp:nvSpPr>
        <dsp:cNvPr id="0" name=""/>
        <dsp:cNvSpPr/>
      </dsp:nvSpPr>
      <dsp:spPr>
        <a:xfrm>
          <a:off x="104187" y="250936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Private: 0.70352</a:t>
          </a:r>
        </a:p>
      </dsp:txBody>
      <dsp:txXfrm>
        <a:off x="104187" y="2509364"/>
        <a:ext cx="4320000" cy="720000"/>
      </dsp:txXfrm>
    </dsp:sp>
    <dsp:sp modelId="{D6A96339-995D-4C2A-92E1-9681939F8825}">
      <dsp:nvSpPr>
        <dsp:cNvPr id="0" name=""/>
        <dsp:cNvSpPr/>
      </dsp:nvSpPr>
      <dsp:spPr>
        <a:xfrm>
          <a:off x="6368187" y="9512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3A8D13-6123-4E97-849D-453815522701}">
      <dsp:nvSpPr>
        <dsp:cNvPr id="0" name=""/>
        <dsp:cNvSpPr/>
      </dsp:nvSpPr>
      <dsp:spPr>
        <a:xfrm>
          <a:off x="5180187" y="250936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Public: 0.74003</a:t>
          </a:r>
        </a:p>
      </dsp:txBody>
      <dsp:txXfrm>
        <a:off x="5180187" y="250936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r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91B-F822-4040-ADBC-ABA6E2756D2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0CE162-B8CE-4554-9899-27C7B54028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0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91B-F822-4040-ADBC-ABA6E2756D2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E162-B8CE-4554-9899-27C7B540284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70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91B-F822-4040-ADBC-ABA6E2756D2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E162-B8CE-4554-9899-27C7B54028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1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91B-F822-4040-ADBC-ABA6E2756D2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E162-B8CE-4554-9899-27C7B540284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91B-F822-4040-ADBC-ABA6E2756D2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E162-B8CE-4554-9899-27C7B54028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9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91B-F822-4040-ADBC-ABA6E2756D2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E162-B8CE-4554-9899-27C7B540284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8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91B-F822-4040-ADBC-ABA6E2756D2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E162-B8CE-4554-9899-27C7B540284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2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91B-F822-4040-ADBC-ABA6E2756D2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E162-B8CE-4554-9899-27C7B540284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8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91B-F822-4040-ADBC-ABA6E2756D2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E162-B8CE-4554-9899-27C7B540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3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r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491B-F822-4040-ADBC-ABA6E2756D2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E162-B8CE-4554-9899-27C7B540284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0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r">
              <a:defRPr/>
            </a:lvl1pPr>
          </a:lstStyle>
          <a:p>
            <a:fld id="{2759491B-F822-4040-ADBC-ABA6E2756D2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CE162-B8CE-4554-9899-27C7B540284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9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491B-F822-4040-ADBC-ABA6E2756D2F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0CE162-B8CE-4554-9899-27C7B54028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1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cisionvaccinations.com/wnv-spreading-culex-pipiens-mosquitoes-predominantly-feed-american-robins-gray-catbirds-and-hou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ulex" TargetMode="External"/><Relationship Id="rId4" Type="http://schemas.openxmlformats.org/officeDocument/2006/relationships/hyperlink" Target="https://en.wikipedia.org/wiki/Mosquit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EA002EF-DB9A-44E3-82EB-F03FB2DEE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West Nile virus prediction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6082DA3-898E-4918-933D-2501BEA43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Daniel Nahmias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תמונה 4">
            <a:extLst>
              <a:ext uri="{FF2B5EF4-FFF2-40B4-BE49-F238E27FC236}">
                <a16:creationId xmlns:a16="http://schemas.microsoft.com/office/drawing/2014/main" id="{EC9E92AF-99A0-43F6-90B7-0B1EDDEFC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2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86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0AFB2DD-1687-420E-8FD4-714F6202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/>
              <a:t>Temporal features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4EA70D63-1749-4091-8349-A39465792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68343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84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BDDCCC-7B6C-462C-9B5A-884D72BA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Models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0DAD992A-57DC-4DF8-A361-A1437DC7C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04357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530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ED32FA-825C-4628-9F98-7ECF21F3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Kaggle score</a:t>
            </a:r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050A4799-2405-4FFB-87B2-68EAF6CFD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19911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50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277B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B7D9B1F-5713-46AE-90C8-4A0185AD4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633942"/>
            <a:ext cx="922527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214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DACE356-A243-46DA-A3D1-149B28C8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11E122-C93E-4CCB-9520-4504F4DD5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From our model’s results, we can infer that the following criteria should be considered for deciding where to spray:</a:t>
            </a:r>
          </a:p>
          <a:p>
            <a:pPr marL="457200" indent="-457200" algn="l" rtl="0">
              <a:buAutoNum type="arabicPeriod"/>
            </a:pPr>
            <a:r>
              <a:rPr lang="en-US" dirty="0"/>
              <a:t>WNV presence is seasonal. Therefore, the day of the year feature holds valuable information.</a:t>
            </a:r>
          </a:p>
          <a:p>
            <a:pPr marL="457200" indent="-457200" algn="l" rtl="0">
              <a:buAutoNum type="arabicPeriod"/>
            </a:pPr>
            <a:r>
              <a:rPr lang="en-US" dirty="0"/>
              <a:t>Traps with high observed WNV presence rate are strong indicators of areas that are likely to suffer from WNV presence in a given date.</a:t>
            </a:r>
          </a:p>
          <a:p>
            <a:pPr marL="457200" indent="-457200" algn="l" rtl="0">
              <a:buAutoNum type="arabicPeriod"/>
            </a:pPr>
            <a:r>
              <a:rPr lang="en-US" dirty="0"/>
              <a:t>Nygren, David, et al. "Remotely-sensed, nocturnal, dew point correlates with malaria transmission in Southern Province, Zambia: a time-series study." </a:t>
            </a:r>
            <a:r>
              <a:rPr lang="en-US" i="1" dirty="0"/>
              <a:t>Malaria journal</a:t>
            </a:r>
            <a:r>
              <a:rPr lang="en-US" dirty="0"/>
              <a:t> 13.1 (2014): 231.</a:t>
            </a:r>
          </a:p>
        </p:txBody>
      </p:sp>
    </p:spTree>
    <p:extLst>
      <p:ext uri="{BB962C8B-B14F-4D97-AF65-F5344CB8AC3E}">
        <p14:creationId xmlns:p14="http://schemas.microsoft.com/office/powerpoint/2010/main" val="388511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B8A9A1-06D8-4950-BCC5-5597CC5C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Impact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B05587-367C-4DA6-8D50-E584221CC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71674"/>
            <a:ext cx="9603275" cy="3905251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Cases of hospitalized WNV disease are estimated to cost an average of </a:t>
            </a:r>
            <a:r>
              <a:rPr lang="en-US" b="1" dirty="0"/>
              <a:t>$56 million</a:t>
            </a:r>
            <a:r>
              <a:rPr lang="en-US" dirty="0"/>
              <a:t> per year in disease-associated morbidity and mortality. (.</a:t>
            </a:r>
            <a:r>
              <a:rPr lang="en-US" sz="1600" dirty="0"/>
              <a:t>E. Staples, M.B. Shankar, J.J. </a:t>
            </a:r>
            <a:r>
              <a:rPr lang="en-US" sz="1600" dirty="0" err="1"/>
              <a:t>Sejvar</a:t>
            </a:r>
            <a:r>
              <a:rPr lang="en-US" sz="1600" dirty="0"/>
              <a:t>, M.I. Meltzer, M. Fischer - Initial and long-term costs of patients hospitalized with West Nile virus disease - Am J Trop Med </a:t>
            </a:r>
            <a:r>
              <a:rPr lang="en-US" sz="1600" dirty="0" err="1"/>
              <a:t>Hyg</a:t>
            </a:r>
            <a:r>
              <a:rPr lang="en-US" sz="1600" dirty="0"/>
              <a:t>, 90 (3) (2014), pp. 402-409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Total cost of the 2005 Sacramento County WNV epidemic was ≈$2,979,037. Costs for treating WNND patients alone exceeded costs of emergency vector control by $1,438,619, a ratio of 3:1. This difference suggests that for the benefits of the vector control to outweigh the cost of the epidemic, the spray event would need to prevent only 15 WNND cases. </a:t>
            </a:r>
            <a:r>
              <a:rPr lang="en-US" sz="1600" dirty="0"/>
              <a:t>(Economic Cost Analysis of West Nile Virus Outbreak, Sacramento County, California, USA, 2005 Loren M. Barber, Jerome J. </a:t>
            </a:r>
            <a:r>
              <a:rPr lang="en-US" sz="1600" dirty="0" err="1"/>
              <a:t>Schleier</a:t>
            </a:r>
            <a:r>
              <a:rPr lang="en-US" sz="1600" dirty="0"/>
              <a:t>, and Robert K.D. Peterson)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8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658600-57C5-4436-A1A1-C4747B97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22" name="מציין מיקום תוכן 2">
            <a:extLst>
              <a:ext uri="{FF2B5EF4-FFF2-40B4-BE49-F238E27FC236}">
                <a16:creationId xmlns:a16="http://schemas.microsoft.com/office/drawing/2014/main" id="{ECD8A363-FCDB-497C-875C-BDAE1C819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lot of temporal information is ignored in this model. Engineering temporal features manually proved to be useless over time.</a:t>
            </a:r>
          </a:p>
          <a:p>
            <a:pPr algn="l" rtl="0"/>
            <a:r>
              <a:rPr lang="en-US" dirty="0"/>
              <a:t>Results might improve by using multivariate time series and sequence mining models (</a:t>
            </a:r>
            <a:r>
              <a:rPr lang="en-US" dirty="0" err="1"/>
              <a:t>KarmaLego</a:t>
            </a:r>
            <a:r>
              <a:rPr lang="en-US" dirty="0"/>
              <a:t>, Multivariate LSTMs)</a:t>
            </a:r>
          </a:p>
          <a:p>
            <a:pPr algn="l" rtl="0"/>
            <a:r>
              <a:rPr lang="en-US" dirty="0"/>
              <a:t>Spray data was completely ignored.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6318BC9-7671-4056-8408-343862E54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23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480C59-89C8-4BEC-8985-4C35780A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data collection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8D5E51-C6B7-41F7-9422-E88F7F69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WNV originates from birds and propagates through mosquitos. It might be useful if Chicago’s sanitation workers can report findings of dead birds.</a:t>
            </a:r>
          </a:p>
          <a:p>
            <a:pPr algn="l" rtl="0"/>
            <a:r>
              <a:rPr lang="en-US" b="1" dirty="0">
                <a:hlinkClick r:id="rId2"/>
              </a:rPr>
              <a:t>West Nile Virus Reported in Chicago, But Don’t Blame Mosquitoes</a:t>
            </a:r>
            <a:endParaRPr lang="en-US" dirty="0"/>
          </a:p>
          <a:p>
            <a:pPr algn="l" rtl="0"/>
            <a:r>
              <a:rPr lang="en-US" dirty="0"/>
              <a:t>A more complete spray data might provide more useful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0747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F19B72-81B7-4D88-A28C-0CF81C4F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Preliminary analysis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269BFB-A13E-4B92-A5DC-57FB6B5A6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Data is imbalanced – AUC score is needed.</a:t>
            </a:r>
          </a:p>
          <a:p>
            <a:pPr algn="l" rtl="0"/>
            <a:r>
              <a:rPr lang="en-US" dirty="0"/>
              <a:t>Spray data is extremely lacking on test set dates.</a:t>
            </a:r>
          </a:p>
          <a:p>
            <a:pPr algn="l" rtl="0"/>
            <a:r>
              <a:rPr lang="en-US" dirty="0"/>
              <a:t>Weather data is dirty and a little missing, some preprocessing is needed.</a:t>
            </a:r>
          </a:p>
          <a:p>
            <a:pPr algn="l" rtl="0"/>
            <a:r>
              <a:rPr lang="en-US" dirty="0"/>
              <a:t>It is common knowledge that mosquitos tend to populate hot and humid places.</a:t>
            </a:r>
          </a:p>
          <a:p>
            <a:pPr algn="l" rtl="0"/>
            <a:r>
              <a:rPr lang="en-US" dirty="0"/>
              <a:t>Number of mosquitos is capped at 50 per row.</a:t>
            </a:r>
          </a:p>
          <a:p>
            <a:pPr algn="l" rtl="0"/>
            <a:r>
              <a:rPr lang="en-US" dirty="0">
                <a:highlight>
                  <a:srgbClr val="FFFF00"/>
                </a:highlight>
              </a:rPr>
              <a:t>“Number of mosquitos” column is missing from the test set.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15F00D1-82FE-41FC-876C-DFBE6B3A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380" y="1933575"/>
            <a:ext cx="1981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F7E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110686-590D-49F4-9069-4F76B13A09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643467"/>
            <a:ext cx="1048512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70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2">
            <a:extLst>
              <a:ext uri="{FF2B5EF4-FFF2-40B4-BE49-F238E27FC236}">
                <a16:creationId xmlns:a16="http://schemas.microsoft.com/office/drawing/2014/main" id="{A584A3F4-6016-4D3D-9895-B8D7A6B137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23"/>
          <a:stretch/>
        </p:blipFill>
        <p:spPr bwMode="auto">
          <a:xfrm>
            <a:off x="1514475" y="643467"/>
            <a:ext cx="9053911" cy="48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40C6A8-C44A-4F81-AE14-C4757FFA2C76}"/>
              </a:ext>
            </a:extLst>
          </p:cNvPr>
          <p:cNvSpPr txBox="1"/>
          <p:nvPr/>
        </p:nvSpPr>
        <p:spPr>
          <a:xfrm>
            <a:off x="5763260" y="5514368"/>
            <a:ext cx="148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Trap #</a:t>
            </a:r>
          </a:p>
        </p:txBody>
      </p:sp>
    </p:spTree>
    <p:extLst>
      <p:ext uri="{BB962C8B-B14F-4D97-AF65-F5344CB8AC3E}">
        <p14:creationId xmlns:p14="http://schemas.microsoft.com/office/powerpoint/2010/main" val="343198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64D136E-37D6-4918-A89A-2FE727DC3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We can’t use “Number of mosquitos” explicitly, that doesn’t mean we cant use it at all.</a:t>
            </a:r>
          </a:p>
          <a:p>
            <a:pPr algn="l" rtl="0"/>
            <a:r>
              <a:rPr lang="en-US" dirty="0"/>
              <a:t>Added “Mosquitos rate per trap” feature.</a:t>
            </a:r>
          </a:p>
          <a:p>
            <a:pPr algn="l" rtl="0"/>
            <a:r>
              <a:rPr lang="en-US" dirty="0"/>
              <a:t>Added “WNV rate per trap” feature.</a:t>
            </a:r>
          </a:p>
          <a:p>
            <a:pPr algn="l" rtl="0"/>
            <a:r>
              <a:rPr lang="en-US" dirty="0"/>
              <a:t>We can also predict the explicit values using regression models.</a:t>
            </a:r>
          </a:p>
        </p:txBody>
      </p:sp>
    </p:spTree>
    <p:extLst>
      <p:ext uri="{BB962C8B-B14F-4D97-AF65-F5344CB8AC3E}">
        <p14:creationId xmlns:p14="http://schemas.microsoft.com/office/powerpoint/2010/main" val="342198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F7E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D48EBA-4806-4722-A468-99C832D82B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198" y="643467"/>
            <a:ext cx="545560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2DCB1-D766-461A-988C-0032BB8CE5AD}"/>
              </a:ext>
            </a:extLst>
          </p:cNvPr>
          <p:cNvSpPr txBox="1"/>
          <p:nvPr/>
        </p:nvSpPr>
        <p:spPr>
          <a:xfrm>
            <a:off x="581787" y="4333636"/>
            <a:ext cx="334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West Nile virus is primarily transmitted by </a:t>
            </a:r>
            <a:r>
              <a:rPr lang="en-US" dirty="0">
                <a:hlinkClick r:id="rId4" tooltip="Mosquito"/>
              </a:rPr>
              <a:t>mosquitoes</a:t>
            </a:r>
            <a:r>
              <a:rPr lang="en-US" dirty="0"/>
              <a:t>, mostly species of the genus </a:t>
            </a:r>
            <a:r>
              <a:rPr lang="en-US" i="1" dirty="0">
                <a:hlinkClick r:id="rId5" tooltip="Culex"/>
              </a:rPr>
              <a:t>Culex</a:t>
            </a:r>
            <a:r>
              <a:rPr lang="en-US" i="1" dirty="0"/>
              <a:t>.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DA15818-788F-416F-8DDD-A450783E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Weather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C54D73F0-1F33-41D5-BD11-6487BE14F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91663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047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01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02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03" name="Rectangle 7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F7E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5DB99D-B938-4934-B180-D11694D9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56" y="643467"/>
            <a:ext cx="782848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26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D228F7-5232-46EA-BC67-75C4B395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Weather data cleaning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01BC05-B5FA-457A-99B8-8AC6B3D52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Features with more than 1000 missing values (per station) were imputed.</a:t>
            </a:r>
          </a:p>
          <a:p>
            <a:pPr algn="l" rtl="0"/>
            <a:r>
              <a:rPr lang="en-US" dirty="0"/>
              <a:t>The rest of the missing values were forward filled (due to weather behavior).</a:t>
            </a:r>
          </a:p>
        </p:txBody>
      </p:sp>
    </p:spTree>
    <p:extLst>
      <p:ext uri="{BB962C8B-B14F-4D97-AF65-F5344CB8AC3E}">
        <p14:creationId xmlns:p14="http://schemas.microsoft.com/office/powerpoint/2010/main" val="3671584606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698</Words>
  <Application>Microsoft Office PowerPoint</Application>
  <PresentationFormat>מסך רחב</PresentationFormat>
  <Paragraphs>50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גלריה</vt:lpstr>
      <vt:lpstr>West Nile virus prediction</vt:lpstr>
      <vt:lpstr>Preliminary analysis</vt:lpstr>
      <vt:lpstr>מצגת של PowerPoint‏</vt:lpstr>
      <vt:lpstr>מצגת של PowerPoint‏</vt:lpstr>
      <vt:lpstr>מצגת של PowerPoint‏</vt:lpstr>
      <vt:lpstr>מצגת של PowerPoint‏</vt:lpstr>
      <vt:lpstr>Weather data</vt:lpstr>
      <vt:lpstr>מצגת של PowerPoint‏</vt:lpstr>
      <vt:lpstr>Weather data cleaning</vt:lpstr>
      <vt:lpstr>Temporal features</vt:lpstr>
      <vt:lpstr>Models</vt:lpstr>
      <vt:lpstr>Kaggle score</vt:lpstr>
      <vt:lpstr>מצגת של PowerPoint‏</vt:lpstr>
      <vt:lpstr>Discussion</vt:lpstr>
      <vt:lpstr>Impact</vt:lpstr>
      <vt:lpstr>Limitations</vt:lpstr>
      <vt:lpstr>Future data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 Nile virus prediction</dc:title>
  <dc:creator>Daniel Nahmias</dc:creator>
  <cp:lastModifiedBy>Daniel Nahmias</cp:lastModifiedBy>
  <cp:revision>9</cp:revision>
  <dcterms:created xsi:type="dcterms:W3CDTF">2019-03-03T19:13:37Z</dcterms:created>
  <dcterms:modified xsi:type="dcterms:W3CDTF">2019-03-03T20:35:19Z</dcterms:modified>
</cp:coreProperties>
</file>