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sldIdLst>
    <p:sldId id="278" r:id="rId5"/>
    <p:sldId id="279" r:id="rId6"/>
    <p:sldId id="280" r:id="rId7"/>
    <p:sldId id="282" r:id="rId8"/>
    <p:sldId id="284" r:id="rId9"/>
    <p:sldId id="285" r:id="rId10"/>
    <p:sldId id="286" r:id="rId11"/>
    <p:sldId id="287" r:id="rId12"/>
    <p:sldId id="288" r:id="rId13"/>
    <p:sldId id="290" r:id="rId14"/>
    <p:sldId id="291" r:id="rId15"/>
    <p:sldId id="292" r:id="rId16"/>
    <p:sldId id="293" r:id="rId17"/>
    <p:sldId id="297" r:id="rId18"/>
    <p:sldId id="296" r:id="rId19"/>
    <p:sldId id="295" r:id="rId20"/>
    <p:sldId id="298" r:id="rId21"/>
    <p:sldId id="299" r:id="rId22"/>
    <p:sldId id="304" r:id="rId23"/>
    <p:sldId id="300" r:id="rId24"/>
    <p:sldId id="301" r:id="rId25"/>
    <p:sldId id="302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0994" autoAdjust="0"/>
  </p:normalViewPr>
  <p:slideViewPr>
    <p:cSldViewPr snapToGrid="0">
      <p:cViewPr varScale="1">
        <p:scale>
          <a:sx n="104" d="100"/>
          <a:sy n="10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{'Starting XI': 0, 'Half Start':0, 'Pass':0.05, 'Ball Receipt*':0.2, 'Carry':0.1, 'Duel':1,</a:t>
            </a:r>
          </a:p>
          <a:p>
            <a:r>
              <a:rPr lang="en-US" dirty="0"/>
              <a:t>       'Ball Recovery':0.5, 'Pressure': 0, '</a:t>
            </a:r>
            <a:r>
              <a:rPr lang="en-US" dirty="0" err="1"/>
              <a:t>Miscontrol</a:t>
            </a:r>
            <a:r>
              <a:rPr lang="en-US" dirty="0"/>
              <a:t>': 0.1, 'Block': 0.5, 'Interception': 1.5,</a:t>
            </a:r>
          </a:p>
          <a:p>
            <a:r>
              <a:rPr lang="en-US" dirty="0"/>
              <a:t>       'Shot': 4, 'Goal Keeper': 0, 'Clearance': 0, 'Dispossessed': 1, 'Dribble':0,</a:t>
            </a:r>
          </a:p>
          <a:p>
            <a:r>
              <a:rPr lang="en-US" dirty="0"/>
              <a:t>       'Foul Committed': 0.5, 'Foul Won': 0.8, 'Dribbled Past': 2, 'Bad </a:t>
            </a:r>
            <a:r>
              <a:rPr lang="en-US" dirty="0" err="1"/>
              <a:t>Behaviour</a:t>
            </a:r>
            <a:r>
              <a:rPr lang="en-US" dirty="0"/>
              <a:t>': 1,</a:t>
            </a:r>
          </a:p>
          <a:p>
            <a:r>
              <a:rPr lang="en-US" dirty="0"/>
              <a:t>       'Half End': 0, 'Substitution': 0, 'Tactical Shift': 0, 'Error':1, 'Shield': 1 ,</a:t>
            </a:r>
          </a:p>
          <a:p>
            <a:r>
              <a:rPr lang="en-US" dirty="0"/>
              <a:t>       'Referee Ball-Drop': 0, 'Injury Stoppage': 0, '50/50': 0, 'Camera On*': 0, </a:t>
            </a:r>
          </a:p>
          <a:p>
            <a:r>
              <a:rPr lang="en-US" dirty="0"/>
              <a:t>       'Offside': 0, 'Own Goal Against': 0, 'Own Goal For': 0, 'Player On': 0, 'Player Off': 0, 'Camera On': 0, 'Camera off': 0}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9085411" TargetMode="External"/><Relationship Id="rId2" Type="http://schemas.openxmlformats.org/officeDocument/2006/relationships/hyperlink" Target="https://people.math.harvard.edu/~ctm/home/text/others/shannon/entropy/entrop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bomb.com/what-we-do/hub/free-data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homjd/open-data/tree/work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Insight of Entropy in Soccer Matches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Jackson Nahom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C5121-46E4-F2B0-00EC-B9001EC1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Removing 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9BBA8082-C592-A3EC-6C1F-1D236F126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3749" y="609600"/>
            <a:ext cx="5638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4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FFB9C-D243-2603-082C-DF33AFDA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Attempt to Predict 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25933B-9378-5FD9-B4CA-12B8F9DEF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3749" y="609600"/>
            <a:ext cx="5638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5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C0FE9A7-4DAF-43C6-B6C7-AF2D46FA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74FE-6EB8-17B2-70D0-4AE0749F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Random Forrest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7048-D039-5D78-0FCF-A51EC147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r>
              <a:rPr lang="en-US" sz="1600" dirty="0"/>
              <a:t>Goal was to see if ML models could make a better decision than my SEI</a:t>
            </a:r>
          </a:p>
          <a:p>
            <a:r>
              <a:rPr lang="en-US" sz="1600" dirty="0"/>
              <a:t>Performed almost Identically as SEI on the same test set</a:t>
            </a:r>
          </a:p>
          <a:p>
            <a:r>
              <a:rPr lang="en-US" sz="1600" dirty="0"/>
              <a:t>The Features used were: T1_T1, T1_T2, T2_T2, and T2_T1 Entropies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19846D7-4B3B-0A01-30ED-56EF1E1C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968" y="1145259"/>
            <a:ext cx="3782367" cy="378236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4D88226-80A0-F013-09BC-85D25596E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784" y="1145259"/>
            <a:ext cx="3782366" cy="37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0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4F2E1-1408-ABE6-1C96-107659E9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AE75-A728-BA35-FC5B-E114EBC04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US" sz="1600" dirty="0"/>
              <a:t>Project only looked at 637 Matches so not a lot data when compacted to matches</a:t>
            </a:r>
          </a:p>
          <a:p>
            <a:r>
              <a:rPr lang="en-US" sz="1600" dirty="0"/>
              <a:t>Best Performing Model according to AUC was MLP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5A4EE7-F310-A7B2-8E5B-9992E207C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7351" y="784564"/>
            <a:ext cx="6161183" cy="529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2106B-9143-82E4-C0CB-D843062B6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37" y="4150925"/>
            <a:ext cx="38004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4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651E-DC37-4648-644D-E7431C35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Sklearn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DCB2E-89E6-EDED-35F3-CFDEB94AC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643" y="2076450"/>
            <a:ext cx="9395188" cy="3714750"/>
          </a:xfrm>
        </p:spPr>
      </p:pic>
    </p:spTree>
    <p:extLst>
      <p:ext uri="{BB962C8B-B14F-4D97-AF65-F5344CB8AC3E}">
        <p14:creationId xmlns:p14="http://schemas.microsoft.com/office/powerpoint/2010/main" val="133859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AB757BA-A397-1929-60F3-E104D5E7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66" y="1504991"/>
            <a:ext cx="3549238" cy="354923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11C4BF-7384-A8CC-1CBC-A32F9D075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431" y="1504991"/>
            <a:ext cx="3377446" cy="337744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150FFA3-1D28-54AC-E4B6-609057648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092" y="1501098"/>
            <a:ext cx="3381339" cy="338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1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DACFED-DFD9-4C03-9E95-FF6D8E639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CA5141-8120-4ADA-BCF1-3A4449FE6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00CA530-66BA-0FEB-2936-73D5FC9EB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1" r="2" b="2"/>
          <a:stretch/>
        </p:blipFill>
        <p:spPr>
          <a:xfrm>
            <a:off x="643467" y="643467"/>
            <a:ext cx="5372099" cy="5571066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26D660D-0958-C6AB-B225-D6FDFEDEB9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71" r="2" b="2"/>
          <a:stretch/>
        </p:blipFill>
        <p:spPr>
          <a:xfrm>
            <a:off x="6175686" y="643467"/>
            <a:ext cx="53720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3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6817-8721-7549-0189-7A340094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A2CCA-569E-AA58-E1D2-D65B08D19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Data Set</a:t>
            </a:r>
          </a:p>
          <a:p>
            <a:r>
              <a:rPr lang="en-US" dirty="0"/>
              <a:t>For the models could have given them some more information, for example the number of times each event happened in a game</a:t>
            </a:r>
          </a:p>
          <a:p>
            <a:r>
              <a:rPr lang="en-US" dirty="0"/>
              <a:t>Could come up with other Index Types such as KL Distance, Kolmogorov  Complexity, or a total activity Index where weighting didn’t matter</a:t>
            </a:r>
          </a:p>
        </p:txBody>
      </p:sp>
    </p:spTree>
    <p:extLst>
      <p:ext uri="{BB962C8B-B14F-4D97-AF65-F5344CB8AC3E}">
        <p14:creationId xmlns:p14="http://schemas.microsoft.com/office/powerpoint/2010/main" val="290783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9BA6-C64E-7DD0-423F-C0F39FB1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EE43-D5C4-5351-CC99-BAAE582C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</a:t>
            </a:r>
          </a:p>
          <a:p>
            <a:r>
              <a:rPr lang="en-US" dirty="0"/>
              <a:t>My SEI performed just as well as the ML model with the same information</a:t>
            </a:r>
          </a:p>
          <a:p>
            <a:r>
              <a:rPr lang="en-US" dirty="0"/>
              <a:t>A lot can be learned just by using the simple Shannon Entropy Equation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66AF-5ECC-9B5C-D357-DB19784C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4021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What is Entropy?</a:t>
            </a:r>
          </a:p>
          <a:p>
            <a:pPr marL="36900" lvl="0" indent="0">
              <a:buNone/>
            </a:pPr>
            <a:r>
              <a:rPr lang="en-US" sz="2400" dirty="0"/>
              <a:t>The Data</a:t>
            </a:r>
          </a:p>
          <a:p>
            <a:pPr marL="36900" lvl="0" indent="0">
              <a:buNone/>
            </a:pPr>
            <a:r>
              <a:rPr lang="en-US" sz="2400" dirty="0"/>
              <a:t>Application of Entropy</a:t>
            </a:r>
          </a:p>
          <a:p>
            <a:pPr marL="36900" lvl="0" indent="0">
              <a:buNone/>
            </a:pPr>
            <a:r>
              <a:rPr lang="en-US" sz="2400" dirty="0"/>
              <a:t>Entropy Results</a:t>
            </a:r>
          </a:p>
          <a:p>
            <a:pPr marL="36900" lvl="0" indent="0">
              <a:buNone/>
            </a:pPr>
            <a:r>
              <a:rPr lang="en-US" sz="2400" dirty="0"/>
              <a:t>Machine Learning Models</a:t>
            </a:r>
          </a:p>
          <a:p>
            <a:pPr marL="36900" lvl="0" indent="0">
              <a:buNone/>
            </a:pPr>
            <a:r>
              <a:rPr lang="en-US" sz="2400" dirty="0"/>
              <a:t>Conclusion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6616-486D-3D3E-F289-1355F164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4F10-E789-A6CA-1AEE-CE104578C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23968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C. E. Shannon, “A mathematical theory of communication,” </a:t>
            </a:r>
            <a:r>
              <a:rPr lang="en-US" i="1" dirty="0">
                <a:effectLst/>
              </a:rPr>
              <a:t>Bell System Technical Journal</a:t>
            </a:r>
            <a:r>
              <a:rPr lang="en-US" dirty="0">
                <a:effectLst/>
              </a:rPr>
              <a:t>, vol. 27, no. 3, pp. 379–423, 1948. </a:t>
            </a:r>
          </a:p>
          <a:p>
            <a:pPr marL="36900" indent="0">
              <a:buNone/>
            </a:pPr>
            <a:r>
              <a:rPr lang="en-US" dirty="0">
                <a:hlinkClick r:id="rId2"/>
              </a:rPr>
              <a:t>https://people.math.harvard.edu/~ctm/home/text/others/shannon/entropy/entropy.pdf</a:t>
            </a:r>
            <a:endParaRPr lang="en-US" dirty="0"/>
          </a:p>
          <a:p>
            <a:r>
              <a:rPr lang="en-US" dirty="0">
                <a:effectLst/>
              </a:rPr>
              <a:t>S. </a:t>
            </a:r>
            <a:r>
              <a:rPr lang="en-US" dirty="0" err="1">
                <a:effectLst/>
              </a:rPr>
              <a:t>Kusmakar</a:t>
            </a:r>
            <a:r>
              <a:rPr lang="en-US" dirty="0">
                <a:effectLst/>
              </a:rPr>
              <a:t>, S. </a:t>
            </a:r>
            <a:r>
              <a:rPr lang="en-US" dirty="0" err="1">
                <a:effectLst/>
              </a:rPr>
              <a:t>Shelyag</a:t>
            </a:r>
            <a:r>
              <a:rPr lang="en-US" dirty="0">
                <a:effectLst/>
              </a:rPr>
              <a:t>, Y. Zhu, D. Dwyer, P. </a:t>
            </a:r>
            <a:r>
              <a:rPr lang="en-US" dirty="0" err="1">
                <a:effectLst/>
              </a:rPr>
              <a:t>Gastin</a:t>
            </a:r>
            <a:r>
              <a:rPr lang="en-US" dirty="0">
                <a:effectLst/>
              </a:rPr>
              <a:t>, and M. </a:t>
            </a:r>
            <a:r>
              <a:rPr lang="en-US" dirty="0" err="1">
                <a:effectLst/>
              </a:rPr>
              <a:t>Angelova</a:t>
            </a:r>
            <a:r>
              <a:rPr lang="en-US" dirty="0">
                <a:effectLst/>
              </a:rPr>
              <a:t>, “Machine learning enabled team performance analysis in the dynamical environment of soccer,” </a:t>
            </a:r>
            <a:r>
              <a:rPr lang="en-US" i="1" dirty="0">
                <a:effectLst/>
              </a:rPr>
              <a:t>IEEE Access</a:t>
            </a:r>
            <a:r>
              <a:rPr lang="en-US" dirty="0">
                <a:effectLst/>
              </a:rPr>
              <a:t>, vol. 8, pp. 90266–90279, 2020. </a:t>
            </a:r>
          </a:p>
          <a:p>
            <a:pPr marL="36900" indent="0">
              <a:buNone/>
            </a:pPr>
            <a:r>
              <a:rPr lang="en-US" dirty="0">
                <a:hlinkClick r:id="rId3"/>
              </a:rPr>
              <a:t>https://ieeexplore.ieee.org/stamp/stamp.jsp?tp=&amp;arnumber=9085411</a:t>
            </a:r>
            <a:endParaRPr lang="en-US" dirty="0"/>
          </a:p>
          <a:p>
            <a:pPr marL="36900" indent="0">
              <a:buNone/>
            </a:pPr>
            <a:r>
              <a:rPr lang="en-US" dirty="0" err="1"/>
              <a:t>StatsBomb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https://statsbomb.com/what-we-do/hub/free-data/</a:t>
            </a:r>
            <a:r>
              <a:rPr lang="en-US" dirty="0"/>
              <a:t>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12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0E3F-5CF1-A3C2-CB9B-66609F3A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A352-D7D3-7AB3-5F5C-E6BDC37E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https://github.com/nahomjd/open-data/tree/working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0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2E2D-98EF-9081-2132-3BBEA60A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74EFD-E0C9-DECE-4350-3D3BEB89C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337" y="4191000"/>
            <a:ext cx="3876675" cy="2057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E6EE8-A3FA-9872-AF46-C6F35991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82" y="4181475"/>
            <a:ext cx="3752850" cy="206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AFBA1-B794-58E3-EC2A-51FDA2CF4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843" y="1592852"/>
            <a:ext cx="3848100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667A0D-A533-2E93-58A2-6CE6C66E4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388" y="1592852"/>
            <a:ext cx="3838575" cy="1971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941597-C8BD-B005-83E8-6E42B1ABD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459" y="1592852"/>
            <a:ext cx="36957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6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49F43D-E43A-49B5-B781-48DF10A5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10278846" cy="4932523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B27A7C-C4F6-651C-1C8C-521F3516B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99065"/>
              </p:ext>
            </p:extLst>
          </p:nvPr>
        </p:nvGraphicFramePr>
        <p:xfrm>
          <a:off x="1286933" y="1633232"/>
          <a:ext cx="9658889" cy="36039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9157">
                  <a:extLst>
                    <a:ext uri="{9D8B030D-6E8A-4147-A177-3AD203B41FA5}">
                      <a16:colId xmlns:a16="http://schemas.microsoft.com/office/drawing/2014/main" val="1849443316"/>
                    </a:ext>
                  </a:extLst>
                </a:gridCol>
                <a:gridCol w="888061">
                  <a:extLst>
                    <a:ext uri="{9D8B030D-6E8A-4147-A177-3AD203B41FA5}">
                      <a16:colId xmlns:a16="http://schemas.microsoft.com/office/drawing/2014/main" val="3017170598"/>
                    </a:ext>
                  </a:extLst>
                </a:gridCol>
                <a:gridCol w="1525241">
                  <a:extLst>
                    <a:ext uri="{9D8B030D-6E8A-4147-A177-3AD203B41FA5}">
                      <a16:colId xmlns:a16="http://schemas.microsoft.com/office/drawing/2014/main" val="3550532866"/>
                    </a:ext>
                  </a:extLst>
                </a:gridCol>
                <a:gridCol w="888061">
                  <a:extLst>
                    <a:ext uri="{9D8B030D-6E8A-4147-A177-3AD203B41FA5}">
                      <a16:colId xmlns:a16="http://schemas.microsoft.com/office/drawing/2014/main" val="3155856722"/>
                    </a:ext>
                  </a:extLst>
                </a:gridCol>
                <a:gridCol w="1651238">
                  <a:extLst>
                    <a:ext uri="{9D8B030D-6E8A-4147-A177-3AD203B41FA5}">
                      <a16:colId xmlns:a16="http://schemas.microsoft.com/office/drawing/2014/main" val="8543178"/>
                    </a:ext>
                  </a:extLst>
                </a:gridCol>
                <a:gridCol w="888061">
                  <a:extLst>
                    <a:ext uri="{9D8B030D-6E8A-4147-A177-3AD203B41FA5}">
                      <a16:colId xmlns:a16="http://schemas.microsoft.com/office/drawing/2014/main" val="3202244645"/>
                    </a:ext>
                  </a:extLst>
                </a:gridCol>
                <a:gridCol w="1671009">
                  <a:extLst>
                    <a:ext uri="{9D8B030D-6E8A-4147-A177-3AD203B41FA5}">
                      <a16:colId xmlns:a16="http://schemas.microsoft.com/office/drawing/2014/main" val="232036576"/>
                    </a:ext>
                  </a:extLst>
                </a:gridCol>
                <a:gridCol w="888061">
                  <a:extLst>
                    <a:ext uri="{9D8B030D-6E8A-4147-A177-3AD203B41FA5}">
                      <a16:colId xmlns:a16="http://schemas.microsoft.com/office/drawing/2014/main" val="1066477992"/>
                    </a:ext>
                  </a:extLst>
                </a:gridCol>
              </a:tblGrid>
              <a:tr h="31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Event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Weight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Event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Weight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Event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Weight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Event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Weight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extLst>
                  <a:ext uri="{0D108BD9-81ED-4DB2-BD59-A6C34878D82A}">
                    <a16:rowId xmlns:a16="http://schemas.microsoft.com/office/drawing/2014/main" val="846456754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Starting XI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Block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Dribbled Past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50/50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extLst>
                  <a:ext uri="{0D108BD9-81ED-4DB2-BD59-A6C34878D82A}">
                    <a16:rowId xmlns:a16="http://schemas.microsoft.com/office/drawing/2014/main" val="1204102265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Half Start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Interception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Bad Behaviour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Camera 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extLst>
                  <a:ext uri="{0D108BD9-81ED-4DB2-BD59-A6C34878D82A}">
                    <a16:rowId xmlns:a16="http://schemas.microsoft.com/office/drawing/2014/main" val="1002876846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Pass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Shot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Half End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Offside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extLst>
                  <a:ext uri="{0D108BD9-81ED-4DB2-BD59-A6C34878D82A}">
                    <a16:rowId xmlns:a16="http://schemas.microsoft.com/office/drawing/2014/main" val="2559827745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Ball Receipt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Goal Keeper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Substitution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Own Goal Against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extLst>
                  <a:ext uri="{0D108BD9-81ED-4DB2-BD59-A6C34878D82A}">
                    <a16:rowId xmlns:a16="http://schemas.microsoft.com/office/drawing/2014/main" val="2702276638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Carry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Clearance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Tactical Shift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Own Goal For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extLst>
                  <a:ext uri="{0D108BD9-81ED-4DB2-BD59-A6C34878D82A}">
                    <a16:rowId xmlns:a16="http://schemas.microsoft.com/office/drawing/2014/main" val="1571269426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Duel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Dispossessed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Player 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extLst>
                  <a:ext uri="{0D108BD9-81ED-4DB2-BD59-A6C34878D82A}">
                    <a16:rowId xmlns:a16="http://schemas.microsoft.com/office/drawing/2014/main" val="316723602"/>
                  </a:ext>
                </a:extLst>
              </a:tr>
              <a:tr h="555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Ball Recovery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Dribble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Shield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Player Off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extLst>
                  <a:ext uri="{0D108BD9-81ED-4DB2-BD59-A6C34878D82A}">
                    <a16:rowId xmlns:a16="http://schemas.microsoft.com/office/drawing/2014/main" val="255175586"/>
                  </a:ext>
                </a:extLst>
              </a:tr>
              <a:tr h="555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Pressure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Foul Committed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Referee Ball-Drop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Camera 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extLst>
                  <a:ext uri="{0D108BD9-81ED-4DB2-BD59-A6C34878D82A}">
                    <a16:rowId xmlns:a16="http://schemas.microsoft.com/office/drawing/2014/main" val="3077266269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Miscontrol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Foul Won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Injury Stoppage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Camera off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3" marR="13883" marT="13883" marB="0" anchor="b"/>
                </a:tc>
                <a:extLst>
                  <a:ext uri="{0D108BD9-81ED-4DB2-BD59-A6C34878D82A}">
                    <a16:rowId xmlns:a16="http://schemas.microsoft.com/office/drawing/2014/main" val="2971271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1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6302-7F2E-625B-8D9B-ED894098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Entropy?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DFC0B-C00B-FBD9-3820-22DB789EC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Entropy is the measure of uncertainty associated with random variables. (Shannon 1948)</a:t>
                </a:r>
              </a:p>
              <a:p>
                <a:r>
                  <a:rPr lang="en-US" dirty="0"/>
                  <a:t>Shannon Entropy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DFC0B-C00B-FBD9-3820-22DB789EC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72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C3B7-A25C-BE7C-7413-7BD9579B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3B9D-069E-CF36-6B7A-17B56340B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10353762" cy="4028515"/>
          </a:xfrm>
        </p:spPr>
        <p:txBody>
          <a:bodyPr>
            <a:normAutofit/>
          </a:bodyPr>
          <a:lstStyle/>
          <a:p>
            <a:r>
              <a:rPr lang="en-US" dirty="0"/>
              <a:t>Event driven data for soccer matches</a:t>
            </a:r>
          </a:p>
          <a:p>
            <a:r>
              <a:rPr lang="en-US" dirty="0"/>
              <a:t>Events: shots, blocks, passes, interceptions, dribbles, foul committed, clearance, etc.</a:t>
            </a:r>
          </a:p>
          <a:p>
            <a:r>
              <a:rPr lang="en-US" dirty="0"/>
              <a:t>To use the data we need to weight each event in a way that all the probabilities add up to 0 for each game</a:t>
            </a:r>
          </a:p>
          <a:p>
            <a:r>
              <a:rPr lang="en-US" dirty="0"/>
              <a:t>Some Events are positive for a team and some are negative</a:t>
            </a:r>
          </a:p>
          <a:p>
            <a:endParaRPr lang="en-US" dirty="0"/>
          </a:p>
        </p:txBody>
      </p:sp>
      <p:pic>
        <p:nvPicPr>
          <p:cNvPr id="6" name="Content Placeholder 5" descr="A red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E13DDBC-B2E6-A173-D2C1-009C18D5B3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0208" y="6158267"/>
            <a:ext cx="3271557" cy="524227"/>
          </a:xfr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C7FEF8-E04D-8446-9564-58A628B73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33175"/>
              </p:ext>
            </p:extLst>
          </p:nvPr>
        </p:nvGraphicFramePr>
        <p:xfrm>
          <a:off x="8397624" y="3715774"/>
          <a:ext cx="37041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084">
                  <a:extLst>
                    <a:ext uri="{9D8B030D-6E8A-4147-A177-3AD203B41FA5}">
                      <a16:colId xmlns:a16="http://schemas.microsoft.com/office/drawing/2014/main" val="1877007427"/>
                    </a:ext>
                  </a:extLst>
                </a:gridCol>
                <a:gridCol w="1852084">
                  <a:extLst>
                    <a:ext uri="{9D8B030D-6E8A-4147-A177-3AD203B41FA5}">
                      <a16:colId xmlns:a16="http://schemas.microsoft.com/office/drawing/2014/main" val="2740096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5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0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Foul 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6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1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Dispossessed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7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25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Ball Receipt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90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68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0DC0-1A21-05E4-E2F6-C5DBAA6D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weighting is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AF40-61C5-6B79-2D22-5269F472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the events that occur in the game and group them by how many of each event occurs</a:t>
            </a:r>
          </a:p>
          <a:p>
            <a:r>
              <a:rPr lang="en-US" dirty="0"/>
              <a:t>Multiply the grouping by the weighting to achieve a value for the event</a:t>
            </a:r>
          </a:p>
          <a:p>
            <a:r>
              <a:rPr lang="en-US" dirty="0"/>
              <a:t>Divide each individual value by the total value the game for a probability for each event</a:t>
            </a:r>
          </a:p>
          <a:p>
            <a:r>
              <a:rPr lang="en-US" dirty="0"/>
              <a:t>Finally Divide the event probability by the number of occurrences (Individual Probability)</a:t>
            </a:r>
          </a:p>
        </p:txBody>
      </p:sp>
    </p:spTree>
    <p:extLst>
      <p:ext uri="{BB962C8B-B14F-4D97-AF65-F5344CB8AC3E}">
        <p14:creationId xmlns:p14="http://schemas.microsoft.com/office/powerpoint/2010/main" val="403395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A3F14-7493-2224-CDDA-2501C83A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/>
              <a:t>Weighting Code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D0490-1B37-F11D-B23B-35A63B31A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74" y="609599"/>
            <a:ext cx="3296929" cy="531915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BF491-EBE1-B862-32BF-63570A8D8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157" y="4327731"/>
            <a:ext cx="4568782" cy="1704769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D31ADC-4DDC-A6CD-2CCB-F48C3CE7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71" y="1690456"/>
            <a:ext cx="5978072" cy="3477088"/>
          </a:xfrm>
        </p:spPr>
        <p:txBody>
          <a:bodyPr anchor="ctr">
            <a:normAutofit/>
          </a:bodyPr>
          <a:lstStyle/>
          <a:p>
            <a:r>
              <a:rPr lang="en-US" dirty="0"/>
              <a:t>Teams: Barcelona v Deportivo </a:t>
            </a:r>
            <a:r>
              <a:rPr lang="en-US" dirty="0" err="1"/>
              <a:t>Alavés</a:t>
            </a:r>
            <a:endParaRPr lang="en-US" dirty="0"/>
          </a:p>
          <a:p>
            <a:r>
              <a:rPr lang="en-US" dirty="0"/>
              <a:t>Value Total: 436.37</a:t>
            </a:r>
          </a:p>
          <a:p>
            <a:r>
              <a:rPr lang="en-US" dirty="0"/>
              <a:t>Number of Events: 3760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1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C754-51F9-FD5A-A432-15631B8E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Application of Entropy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2224A-3075-5716-6D56-35C81289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4443" y="1784350"/>
                <a:ext cx="10353762" cy="4946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Positive Events between teammates (T1_T1 or T2_T2)</a:t>
                </a:r>
              </a:p>
              <a:p>
                <a:r>
                  <a:rPr lang="en-US" dirty="0"/>
                  <a:t>Positive Events for one team and Negative Events for the other ( T1_T2 or T2_T1)</a:t>
                </a:r>
              </a:p>
              <a:p>
                <a:r>
                  <a:rPr lang="en-US" dirty="0"/>
                  <a:t>This creates a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use the Shannon Entropy Equation based on the individual probability for each event for the element of the Matrix</a:t>
                </a:r>
              </a:p>
              <a:p>
                <a:r>
                  <a:rPr lang="en-US" dirty="0"/>
                  <a:t>Then T1 Entropy Segment 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Agency FB" panose="020B0503020202020204" pitchFamily="34" charset="0"/>
                  </a:rPr>
                  <a:t>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</m:t>
                    </m:r>
                    <m:r>
                      <m:rPr>
                        <m:nor/>
                      </m:rPr>
                      <a:rPr lang="en-US" b="0" i="0" dirty="0" smtClean="0"/>
                      <m:t>2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Entropy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Segment</m:t>
                    </m:r>
                    <m:r>
                      <m:rPr>
                        <m:nor/>
                      </m:rPr>
                      <a:rPr lang="en-US" dirty="0"/>
                      <m:t> = 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 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nor/>
                      </m:rPr>
                      <a:rPr lang="en-US" dirty="0">
                        <a:latin typeface="Agency FB" panose="020B0503020202020204" pitchFamily="34" charset="0"/>
                      </a:rPr>
                      <m:t>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Shannon Entropy Index = T1 Entropy Segment </a:t>
                </a:r>
                <a:r>
                  <a:rPr lang="en-US" dirty="0">
                    <a:latin typeface="Agency FB" panose="020B0503020202020204" pitchFamily="34" charset="0"/>
                  </a:rPr>
                  <a:t>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T</m:t>
                    </m:r>
                    <m:r>
                      <m:rPr>
                        <m:nor/>
                      </m:rPr>
                      <a:rPr lang="en-US" b="0" i="0" dirty="0" smtClean="0"/>
                      <m:t>2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Entropy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Segment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Positive Shannon Entropy Index (SEI) would indicate a win for the home team</a:t>
                </a:r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2224A-3075-5716-6D56-35C81289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443" y="1784350"/>
                <a:ext cx="10353762" cy="49466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03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F472F-F2AF-6009-BF88-51B0BE26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Entropy Through out a Match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7CE87AD-CC04-7C16-FC17-1D180A9F3F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9905" y="2147862"/>
                <a:ext cx="3550568" cy="3499563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600" dirty="0"/>
                  <a:t>Green is Juventus Goals</a:t>
                </a:r>
              </a:p>
              <a:p>
                <a:r>
                  <a:rPr lang="en-US" sz="1600" dirty="0"/>
                  <a:t>Purple is Real Madrid Goals</a:t>
                </a:r>
              </a:p>
              <a:p>
                <a:r>
                  <a:rPr lang="en-US" sz="1600" dirty="0"/>
                  <a:t>SEI correctly predicted a Real Madrid Win</a:t>
                </a:r>
              </a:p>
              <a:p>
                <a:r>
                  <a:rPr lang="en-US" sz="1600" dirty="0"/>
                  <a:t>Entropy application: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𝐿𝑎𝑠𝑡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𝑅𝑜𝑤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+(−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7CE87AD-CC04-7C16-FC17-1D180A9F3F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9905" y="2147862"/>
                <a:ext cx="3550568" cy="3499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line, plot, screenshot, diagram&#10;&#10;Description automatically generated">
            <a:extLst>
              <a:ext uri="{FF2B5EF4-FFF2-40B4-BE49-F238E27FC236}">
                <a16:creationId xmlns:a16="http://schemas.microsoft.com/office/drawing/2014/main" id="{84DACD34-FB21-34A6-3909-01136C1BD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351" y="1380145"/>
            <a:ext cx="6161183" cy="41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1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D70AB-1AD0-CD7D-7A91-D88870A0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Entropy Results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1550107-9F6B-325D-F1CE-2264DF6F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/>
              <a:t>When we predict a win we are right 80.5% of the time</a:t>
            </a:r>
          </a:p>
          <a:p>
            <a:r>
              <a:rPr lang="en-US" sz="1600" dirty="0"/>
              <a:t>When we predict not a win we are right 73.44% of the time</a:t>
            </a:r>
          </a:p>
          <a:p>
            <a:r>
              <a:rPr lang="en-US" sz="1600" dirty="0"/>
              <a:t>Total SEI is correct 76.71% of the time</a:t>
            </a:r>
          </a:p>
          <a:p>
            <a:r>
              <a:rPr lang="en-US" sz="1600" dirty="0"/>
              <a:t>This includes matches with ties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9" name="Content Placeholder 8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DF4D8495-EA58-ECAA-9535-AE85C797A7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09" r="-1" b="450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5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purl.org/dc/elements/1.1/"/>
    <ds:schemaRef ds:uri="http://purl.org/dc/dcmitype/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{C01ABA1D-9E3D-44F1-AE09-F900978911EF}tf55705232_win32</Template>
  <TotalTime>9836</TotalTime>
  <Words>1026</Words>
  <Application>Microsoft Office PowerPoint</Application>
  <PresentationFormat>Widescreen</PresentationFormat>
  <Paragraphs>178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Agency FB</vt:lpstr>
      <vt:lpstr>Calibri</vt:lpstr>
      <vt:lpstr>Cambria Math</vt:lpstr>
      <vt:lpstr>Goudy Old Style</vt:lpstr>
      <vt:lpstr>Wingdings 2</vt:lpstr>
      <vt:lpstr>SlateVTI</vt:lpstr>
      <vt:lpstr>The Insight of Entropy in Soccer Matches</vt:lpstr>
      <vt:lpstr>Agenda </vt:lpstr>
      <vt:lpstr>What is Entropy?</vt:lpstr>
      <vt:lpstr>The Data</vt:lpstr>
      <vt:lpstr>How the weighting is done</vt:lpstr>
      <vt:lpstr>Weighting Code</vt:lpstr>
      <vt:lpstr>Application of Entropy</vt:lpstr>
      <vt:lpstr>Entropy Through out a Match</vt:lpstr>
      <vt:lpstr>Entropy Results</vt:lpstr>
      <vt:lpstr>Removing Ties</vt:lpstr>
      <vt:lpstr>Attempt to Predict Ties</vt:lpstr>
      <vt:lpstr>Random Forrest Classifier</vt:lpstr>
      <vt:lpstr>Other Models</vt:lpstr>
      <vt:lpstr>Simple Sklearn Code</vt:lpstr>
      <vt:lpstr>PowerPoint Presentation</vt:lpstr>
      <vt:lpstr>PowerPoint Presentation</vt:lpstr>
      <vt:lpstr>Improvements</vt:lpstr>
      <vt:lpstr>Conclusion</vt:lpstr>
      <vt:lpstr>Questions?</vt:lpstr>
      <vt:lpstr>Sources</vt:lpstr>
      <vt:lpstr>GitHub Repo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Insight of Entropy</dc:title>
  <dc:creator>Nahom, Jackson</dc:creator>
  <cp:lastModifiedBy>Nahom, Jackson</cp:lastModifiedBy>
  <cp:revision>2</cp:revision>
  <dcterms:created xsi:type="dcterms:W3CDTF">2023-05-02T23:52:47Z</dcterms:created>
  <dcterms:modified xsi:type="dcterms:W3CDTF">2023-06-09T17:02:53Z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