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1"/>
  </p:notesMasterIdLst>
  <p:handoutMasterIdLst>
    <p:handoutMasterId r:id="rId22"/>
  </p:handoutMasterIdLst>
  <p:sldIdLst>
    <p:sldId id="312" r:id="rId5"/>
    <p:sldId id="304" r:id="rId6"/>
    <p:sldId id="307" r:id="rId7"/>
    <p:sldId id="328" r:id="rId8"/>
    <p:sldId id="281" r:id="rId9"/>
    <p:sldId id="282" r:id="rId10"/>
    <p:sldId id="314" r:id="rId11"/>
    <p:sldId id="315" r:id="rId12"/>
    <p:sldId id="317" r:id="rId13"/>
    <p:sldId id="323" r:id="rId14"/>
    <p:sldId id="324" r:id="rId15"/>
    <p:sldId id="325" r:id="rId16"/>
    <p:sldId id="318" r:id="rId17"/>
    <p:sldId id="326" r:id="rId18"/>
    <p:sldId id="327" r:id="rId19"/>
    <p:sldId id="297" r:id="rId2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388" autoAdjust="0"/>
  </p:normalViewPr>
  <p:slideViewPr>
    <p:cSldViewPr snapToGrid="0" snapToObjects="1">
      <p:cViewPr>
        <p:scale>
          <a:sx n="66" d="100"/>
          <a:sy n="66" d="100"/>
        </p:scale>
        <p:origin x="900" y="234"/>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353594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611415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698735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nahomjim91/ECC.gi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Elliptic Curve Cryptography (ECC)</a:t>
            </a:r>
          </a:p>
        </p:txBody>
      </p:sp>
      <p:sp>
        <p:nvSpPr>
          <p:cNvPr id="4" name="TextBox 3">
            <a:extLst>
              <a:ext uri="{FF2B5EF4-FFF2-40B4-BE49-F238E27FC236}">
                <a16:creationId xmlns:a16="http://schemas.microsoft.com/office/drawing/2014/main" id="{9FF59F5F-C2CB-426D-8B72-A5856BC8041D}"/>
              </a:ext>
            </a:extLst>
          </p:cNvPr>
          <p:cNvSpPr txBox="1"/>
          <p:nvPr/>
        </p:nvSpPr>
        <p:spPr>
          <a:xfrm>
            <a:off x="3046927" y="4084990"/>
            <a:ext cx="6098146" cy="461665"/>
          </a:xfrm>
          <a:prstGeom prst="rect">
            <a:avLst/>
          </a:prstGeom>
          <a:noFill/>
        </p:spPr>
        <p:txBody>
          <a:bodyPr wrap="square">
            <a:spAutoFit/>
          </a:bodyPr>
          <a:lstStyle/>
          <a:p>
            <a:pPr algn="ctr"/>
            <a:r>
              <a:rPr lang="en-US" sz="2400" b="1" dirty="0"/>
              <a:t>By Selihom Kidane</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10</a:t>
            </a:fld>
            <a:endParaRPr lang="en-US" dirty="0"/>
          </a:p>
        </p:txBody>
      </p:sp>
      <p:sp>
        <p:nvSpPr>
          <p:cNvPr id="15" name="Title 1">
            <a:extLst>
              <a:ext uri="{FF2B5EF4-FFF2-40B4-BE49-F238E27FC236}">
                <a16:creationId xmlns:a16="http://schemas.microsoft.com/office/drawing/2014/main" id="{9977EE08-1481-F747-F172-12B202A68A99}"/>
              </a:ext>
            </a:extLst>
          </p:cNvPr>
          <p:cNvSpPr>
            <a:spLocks noGrp="1"/>
          </p:cNvSpPr>
          <p:nvPr>
            <p:ph type="title"/>
          </p:nvPr>
        </p:nvSpPr>
        <p:spPr>
          <a:xfrm>
            <a:off x="336529" y="108829"/>
            <a:ext cx="7965461" cy="994164"/>
          </a:xfrm>
        </p:spPr>
        <p:txBody>
          <a:bodyPr/>
          <a:lstStyle/>
          <a:p>
            <a:r>
              <a:rPr lang="en-US" dirty="0"/>
              <a:t>How it work</a:t>
            </a:r>
          </a:p>
        </p:txBody>
      </p:sp>
      <p:sp>
        <p:nvSpPr>
          <p:cNvPr id="16" name="Content Placeholder 2">
            <a:extLst>
              <a:ext uri="{FF2B5EF4-FFF2-40B4-BE49-F238E27FC236}">
                <a16:creationId xmlns:a16="http://schemas.microsoft.com/office/drawing/2014/main" id="{6EFC2AC6-D814-994F-E974-534669F92293}"/>
              </a:ext>
            </a:extLst>
          </p:cNvPr>
          <p:cNvSpPr txBox="1">
            <a:spLocks/>
          </p:cNvSpPr>
          <p:nvPr/>
        </p:nvSpPr>
        <p:spPr>
          <a:xfrm>
            <a:off x="1182349" y="2325889"/>
            <a:ext cx="7321571" cy="3497698"/>
          </a:xfrm>
          <a:prstGeom prst="rect">
            <a:avLst/>
          </a:prstGeom>
        </p:spPr>
        <p:txBody>
          <a:bodyPr>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b="1" dirty="0"/>
              <a:t>Signature Verification</a:t>
            </a:r>
            <a:r>
              <a:rPr lang="en-US" dirty="0"/>
              <a:t>:</a:t>
            </a:r>
          </a:p>
          <a:p>
            <a:pPr marL="742950" lvl="1" indent="-285750">
              <a:buFont typeface="Arial" panose="020B0604020202020204" pitchFamily="34" charset="0"/>
              <a:buChar char="•"/>
            </a:pPr>
            <a:r>
              <a:rPr lang="en-US" dirty="0"/>
              <a:t>The verifier (Bob) can verify the signature using the public key of the signer (Alice).</a:t>
            </a:r>
          </a:p>
          <a:p>
            <a:pPr marL="742950" lvl="1" indent="-285750">
              <a:buFont typeface="Arial" panose="020B0604020202020204" pitchFamily="34" charset="0"/>
              <a:buChar char="•"/>
            </a:pPr>
            <a:r>
              <a:rPr lang="en-US" dirty="0"/>
              <a:t>The verifier computes R′=s−1×(u1×G+u2×QA), where u1 and u</a:t>
            </a:r>
            <a:r>
              <a:rPr lang="en-US" dirty="0">
                <a:effectLst/>
              </a:rPr>
              <a:t>2</a:t>
            </a:r>
            <a:r>
              <a:rPr lang="en-US" dirty="0"/>
              <a:t>​ are derived from the message hash and the signature.</a:t>
            </a:r>
          </a:p>
          <a:p>
            <a:pPr marL="742950" lvl="1" indent="-285750">
              <a:buFont typeface="Arial" panose="020B0604020202020204" pitchFamily="34" charset="0"/>
              <a:buChar char="•"/>
            </a:pPr>
            <a:r>
              <a:rPr lang="en-US" dirty="0"/>
              <a:t>If </a:t>
            </a:r>
            <a:r>
              <a:rPr lang="en-US" dirty="0">
                <a:effectLst/>
              </a:rPr>
              <a:t>R′</a:t>
            </a:r>
            <a:r>
              <a:rPr lang="en-US" dirty="0"/>
              <a:t> matches </a:t>
            </a:r>
            <a:r>
              <a:rPr lang="en-US" dirty="0">
                <a:effectLst/>
              </a:rPr>
              <a:t>r</a:t>
            </a:r>
            <a:r>
              <a:rPr lang="en-US" dirty="0"/>
              <a:t>, the signature is considered valid.</a:t>
            </a:r>
          </a:p>
        </p:txBody>
      </p:sp>
      <p:sp>
        <p:nvSpPr>
          <p:cNvPr id="17" name="TextBox 16">
            <a:extLst>
              <a:ext uri="{FF2B5EF4-FFF2-40B4-BE49-F238E27FC236}">
                <a16:creationId xmlns:a16="http://schemas.microsoft.com/office/drawing/2014/main" id="{9A7F5B1D-A3C7-A8D3-7866-83EE534F38BE}"/>
              </a:ext>
            </a:extLst>
          </p:cNvPr>
          <p:cNvSpPr txBox="1"/>
          <p:nvPr/>
        </p:nvSpPr>
        <p:spPr>
          <a:xfrm>
            <a:off x="765974" y="1632645"/>
            <a:ext cx="6103620" cy="523220"/>
          </a:xfrm>
          <a:prstGeom prst="rect">
            <a:avLst/>
          </a:prstGeom>
          <a:noFill/>
        </p:spPr>
        <p:txBody>
          <a:bodyPr wrap="square">
            <a:spAutoFit/>
          </a:bodyPr>
          <a:lstStyle/>
          <a:p>
            <a:r>
              <a:rPr lang="en-US" sz="2800" b="1" dirty="0">
                <a:solidFill>
                  <a:schemeClr val="accent6"/>
                </a:solidFill>
              </a:rPr>
              <a:t>4. Digital Signature</a:t>
            </a:r>
          </a:p>
        </p:txBody>
      </p:sp>
    </p:spTree>
    <p:extLst>
      <p:ext uri="{BB962C8B-B14F-4D97-AF65-F5344CB8AC3E}">
        <p14:creationId xmlns:p14="http://schemas.microsoft.com/office/powerpoint/2010/main" val="3004806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9443EC8A-1733-CCF7-081F-EB4667CB3285}"/>
              </a:ext>
            </a:extLst>
          </p:cNvPr>
          <p:cNvSpPr>
            <a:spLocks noGrp="1"/>
          </p:cNvSpPr>
          <p:nvPr>
            <p:ph type="title"/>
          </p:nvPr>
        </p:nvSpPr>
        <p:spPr>
          <a:xfrm>
            <a:off x="741199" y="434340"/>
            <a:ext cx="7843837" cy="1012782"/>
          </a:xfrm>
        </p:spPr>
        <p:txBody>
          <a:bodyPr/>
          <a:lstStyle/>
          <a:p>
            <a:r>
              <a:rPr lang="en-US" dirty="0"/>
              <a:t>example</a:t>
            </a:r>
          </a:p>
        </p:txBody>
      </p:sp>
      <p:sp>
        <p:nvSpPr>
          <p:cNvPr id="5" name="Content Placeholder 3">
            <a:extLst>
              <a:ext uri="{FF2B5EF4-FFF2-40B4-BE49-F238E27FC236}">
                <a16:creationId xmlns:a16="http://schemas.microsoft.com/office/drawing/2014/main" id="{ACE55D3D-AA24-CF53-6679-29B3C83F7646}"/>
              </a:ext>
            </a:extLst>
          </p:cNvPr>
          <p:cNvSpPr txBox="1">
            <a:spLocks/>
          </p:cNvSpPr>
          <p:nvPr/>
        </p:nvSpPr>
        <p:spPr>
          <a:xfrm>
            <a:off x="741198" y="2002431"/>
            <a:ext cx="8905721" cy="3721817"/>
          </a:xfrm>
          <a:prstGeom prst="rect">
            <a:avLst/>
          </a:prstGeom>
        </p:spPr>
        <p:txBody>
          <a:bodyPr>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Let's consider an elliptic curve defined over a finite field F17​ with the equation y^2=x^3+2x+2mod  17. We'll use the base point G=(5,1) and a prime order n=19.</a:t>
            </a:r>
          </a:p>
          <a:p>
            <a:pPr>
              <a:buFont typeface="+mj-lt"/>
              <a:buAutoNum type="arabicPeriod"/>
            </a:pPr>
            <a:r>
              <a:rPr lang="en-US" sz="2000" b="1" dirty="0"/>
              <a:t>Generate Private Key</a:t>
            </a:r>
            <a:r>
              <a:rPr lang="en-US" sz="2000" dirty="0"/>
              <a:t>:</a:t>
            </a:r>
          </a:p>
          <a:p>
            <a:pPr marL="742950" lvl="1" indent="-285750">
              <a:buFont typeface="+mj-lt"/>
              <a:buAutoNum type="arabicPeriod"/>
            </a:pPr>
            <a:r>
              <a:rPr lang="en-US" sz="2000" dirty="0"/>
              <a:t>Alice randomly selects a private key </a:t>
            </a:r>
            <a:r>
              <a:rPr lang="en-US" sz="2000" dirty="0" err="1"/>
              <a:t>dA</a:t>
            </a:r>
            <a:r>
              <a:rPr lang="en-US" sz="2000" dirty="0"/>
              <a:t>=7.</a:t>
            </a:r>
          </a:p>
          <a:p>
            <a:pPr marL="742950" lvl="1" indent="-285750">
              <a:buFont typeface="+mj-lt"/>
              <a:buAutoNum type="arabicPeriod"/>
            </a:pPr>
            <a:r>
              <a:rPr lang="en-US" sz="2000" dirty="0"/>
              <a:t>Bob randomly selects a private key dB=13.</a:t>
            </a:r>
          </a:p>
          <a:p>
            <a:pPr>
              <a:buFont typeface="+mj-lt"/>
              <a:buAutoNum type="arabicPeriod"/>
            </a:pPr>
            <a:r>
              <a:rPr lang="en-US" sz="2000" b="1" dirty="0"/>
              <a:t>Compute Corresponding Public Key</a:t>
            </a:r>
            <a:r>
              <a:rPr lang="en-US" sz="2000" dirty="0"/>
              <a:t>:</a:t>
            </a:r>
          </a:p>
          <a:p>
            <a:pPr marL="742950" lvl="1" indent="-285750">
              <a:buFont typeface="+mj-lt"/>
              <a:buAutoNum type="arabicPeriod"/>
            </a:pPr>
            <a:r>
              <a:rPr lang="en-US" sz="2000" dirty="0"/>
              <a:t>For Alice:</a:t>
            </a:r>
          </a:p>
          <a:p>
            <a:pPr lvl="2" indent="-228600">
              <a:buFont typeface="+mj-lt"/>
              <a:buAutoNum type="arabicPeriod"/>
            </a:pPr>
            <a:r>
              <a:rPr lang="en-US" dirty="0"/>
              <a:t>QA=</a:t>
            </a:r>
            <a:r>
              <a:rPr lang="en-US" dirty="0" err="1"/>
              <a:t>dA×G</a:t>
            </a:r>
            <a:r>
              <a:rPr lang="en-US" dirty="0"/>
              <a:t>=7×(5,1)</a:t>
            </a:r>
          </a:p>
          <a:p>
            <a:pPr lvl="2" indent="-228600">
              <a:buFont typeface="+mj-lt"/>
              <a:buAutoNum type="arabicPeriod"/>
            </a:pPr>
            <a:r>
              <a:rPr lang="en-US" dirty="0"/>
              <a:t>QA=(5,1)+(5,1)+(5,1)+(5,1)+(5,1)+(5,1)+(5,1)) (adding the base point 7 times)</a:t>
            </a:r>
          </a:p>
          <a:p>
            <a:pPr lvl="2" indent="-228600">
              <a:buFont typeface="+mj-lt"/>
              <a:buAutoNum type="arabicPeriod"/>
            </a:pPr>
            <a:r>
              <a:rPr lang="en-US" dirty="0"/>
              <a:t>QA=(13,15)</a:t>
            </a:r>
            <a:endParaRPr lang="en-US" sz="2000" dirty="0"/>
          </a:p>
        </p:txBody>
      </p:sp>
    </p:spTree>
    <p:extLst>
      <p:ext uri="{BB962C8B-B14F-4D97-AF65-F5344CB8AC3E}">
        <p14:creationId xmlns:p14="http://schemas.microsoft.com/office/powerpoint/2010/main" val="2981819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9443EC8A-1733-CCF7-081F-EB4667CB3285}"/>
              </a:ext>
            </a:extLst>
          </p:cNvPr>
          <p:cNvSpPr>
            <a:spLocks noGrp="1"/>
          </p:cNvSpPr>
          <p:nvPr>
            <p:ph type="title"/>
          </p:nvPr>
        </p:nvSpPr>
        <p:spPr>
          <a:xfrm>
            <a:off x="741199" y="434340"/>
            <a:ext cx="7843837" cy="1012782"/>
          </a:xfrm>
        </p:spPr>
        <p:txBody>
          <a:bodyPr/>
          <a:lstStyle/>
          <a:p>
            <a:r>
              <a:rPr lang="en-US" dirty="0"/>
              <a:t>example</a:t>
            </a:r>
          </a:p>
        </p:txBody>
      </p:sp>
      <p:sp>
        <p:nvSpPr>
          <p:cNvPr id="5" name="Content Placeholder 3">
            <a:extLst>
              <a:ext uri="{FF2B5EF4-FFF2-40B4-BE49-F238E27FC236}">
                <a16:creationId xmlns:a16="http://schemas.microsoft.com/office/drawing/2014/main" id="{ACE55D3D-AA24-CF53-6679-29B3C83F7646}"/>
              </a:ext>
            </a:extLst>
          </p:cNvPr>
          <p:cNvSpPr txBox="1">
            <a:spLocks/>
          </p:cNvSpPr>
          <p:nvPr/>
        </p:nvSpPr>
        <p:spPr>
          <a:xfrm>
            <a:off x="741198" y="2002431"/>
            <a:ext cx="8905721" cy="3721817"/>
          </a:xfrm>
          <a:prstGeom prst="rect">
            <a:avLst/>
          </a:prstGeom>
        </p:spPr>
        <p:txBody>
          <a:bodyPr>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For Bob:</a:t>
            </a:r>
          </a:p>
          <a:p>
            <a:pPr lvl="2" indent="-228600">
              <a:buFont typeface="+mj-lt"/>
              <a:buAutoNum type="arabicPeriod"/>
            </a:pPr>
            <a:r>
              <a:rPr lang="en-US" sz="2400" dirty="0"/>
              <a:t>QB=</a:t>
            </a:r>
            <a:r>
              <a:rPr lang="en-US" sz="2400" dirty="0" err="1"/>
              <a:t>dB×G</a:t>
            </a:r>
            <a:r>
              <a:rPr lang="en-US" sz="2400" dirty="0"/>
              <a:t>=13×(5,1) QB=(5,1)+(5,1)+(5,1)+(5,1)+(5,1)+(5,1)+(5,1)+(5,1)+(5,1)+(5,1)+(5,1)+(5,1)+(5,1) (adding the base point 13 times)</a:t>
            </a:r>
          </a:p>
          <a:p>
            <a:pPr lvl="2" indent="-228600">
              <a:buFont typeface="+mj-lt"/>
              <a:buAutoNum type="arabicPeriod"/>
            </a:pPr>
            <a:r>
              <a:rPr lang="en-US" sz="2400" dirty="0"/>
              <a:t>QB=(6,16) </a:t>
            </a:r>
          </a:p>
          <a:p>
            <a:pPr lvl="2" indent="-228600">
              <a:buFont typeface="+mj-lt"/>
              <a:buAutoNum type="arabicPeriod"/>
            </a:pPr>
            <a:r>
              <a:rPr lang="en-US" sz="2400" dirty="0"/>
              <a:t>So, in this example, Alice's public key is QA​=(13,15) and Bob's public key is QB=(6,16)</a:t>
            </a:r>
          </a:p>
          <a:p>
            <a:endParaRPr lang="en-US" sz="2400" dirty="0"/>
          </a:p>
        </p:txBody>
      </p:sp>
    </p:spTree>
    <p:extLst>
      <p:ext uri="{BB962C8B-B14F-4D97-AF65-F5344CB8AC3E}">
        <p14:creationId xmlns:p14="http://schemas.microsoft.com/office/powerpoint/2010/main" val="704095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13</a:t>
            </a:fld>
            <a:endParaRPr lang="en-US" dirty="0"/>
          </a:p>
        </p:txBody>
      </p:sp>
      <p:sp>
        <p:nvSpPr>
          <p:cNvPr id="9" name="Content Placeholder 8">
            <a:extLst>
              <a:ext uri="{FF2B5EF4-FFF2-40B4-BE49-F238E27FC236}">
                <a16:creationId xmlns:a16="http://schemas.microsoft.com/office/drawing/2014/main" id="{1FFF775A-1DBA-9A86-82A5-3FCEF62DD0FB}"/>
              </a:ext>
            </a:extLst>
          </p:cNvPr>
          <p:cNvSpPr>
            <a:spLocks noGrp="1"/>
          </p:cNvSpPr>
          <p:nvPr>
            <p:ph idx="13"/>
          </p:nvPr>
        </p:nvSpPr>
        <p:spPr>
          <a:xfrm>
            <a:off x="601978" y="1150691"/>
            <a:ext cx="9151621" cy="5104966"/>
          </a:xfrm>
        </p:spPr>
        <p:txBody>
          <a:bodyPr>
            <a:noAutofit/>
          </a:bodyPr>
          <a:lstStyle/>
          <a:p>
            <a:r>
              <a:rPr lang="en-US" sz="2000" b="1" dirty="0"/>
              <a:t>Encryption:</a:t>
            </a:r>
          </a:p>
          <a:p>
            <a:r>
              <a:rPr lang="en-US" sz="2000" dirty="0"/>
              <a:t>Suppose Alice wants to send a message to Bob using ECC encryption.</a:t>
            </a:r>
          </a:p>
          <a:p>
            <a:pPr>
              <a:buFont typeface="+mj-lt"/>
              <a:buAutoNum type="arabicPeriod"/>
            </a:pPr>
            <a:r>
              <a:rPr lang="en-US" sz="2000" b="1" dirty="0"/>
              <a:t>Shared Secret Derivation</a:t>
            </a:r>
            <a:r>
              <a:rPr lang="en-US" sz="2000" dirty="0"/>
              <a:t>:</a:t>
            </a:r>
          </a:p>
          <a:p>
            <a:pPr marL="742950" lvl="1" indent="-285750">
              <a:buFont typeface="+mj-lt"/>
              <a:buAutoNum type="arabicPeriod"/>
            </a:pPr>
            <a:r>
              <a:rPr lang="en-US" sz="2000" dirty="0"/>
              <a:t>Alice computes the shared secret </a:t>
            </a:r>
            <a:r>
              <a:rPr lang="en-US" sz="2000" dirty="0">
                <a:effectLst/>
              </a:rPr>
              <a:t>S</a:t>
            </a:r>
            <a:r>
              <a:rPr lang="en-US" sz="2000" dirty="0"/>
              <a:t> by multiplying her private key </a:t>
            </a:r>
            <a:r>
              <a:rPr lang="en-US" sz="2000" dirty="0" err="1"/>
              <a:t>d</a:t>
            </a:r>
            <a:r>
              <a:rPr lang="en-US" sz="2000" dirty="0" err="1">
                <a:effectLst/>
              </a:rPr>
              <a:t>A</a:t>
            </a:r>
            <a:r>
              <a:rPr lang="en-US" sz="2000" dirty="0"/>
              <a:t>​ with Bob's public key Q</a:t>
            </a:r>
            <a:r>
              <a:rPr lang="en-US" sz="2000" dirty="0">
                <a:effectLst/>
              </a:rPr>
              <a:t>B</a:t>
            </a:r>
            <a:r>
              <a:rPr lang="en-US" sz="2000" dirty="0"/>
              <a:t>​: S=</a:t>
            </a:r>
            <a:r>
              <a:rPr lang="en-US" sz="2000" dirty="0" err="1"/>
              <a:t>dA×QB</a:t>
            </a:r>
            <a:r>
              <a:rPr lang="en-US" sz="2000" dirty="0"/>
              <a:t>.</a:t>
            </a:r>
          </a:p>
          <a:p>
            <a:pPr marL="1143000" lvl="2" indent="-228600">
              <a:buFont typeface="+mj-lt"/>
              <a:buAutoNum type="arabicPeriod"/>
            </a:pPr>
            <a:r>
              <a:rPr lang="en-US" sz="2000" dirty="0"/>
              <a:t>S=7×(6,16)</a:t>
            </a:r>
            <a:r>
              <a:rPr lang="en-US" sz="2000" dirty="0">
                <a:effectLst/>
              </a:rPr>
              <a:t> </a:t>
            </a:r>
            <a:r>
              <a:rPr lang="en-US" sz="2000" dirty="0"/>
              <a:t>S=(6,16)+(6,16)+(6,16)+(6,16)+(6,16)+(6,16)+(6,16) (adding the point 7 times)</a:t>
            </a:r>
          </a:p>
          <a:p>
            <a:pPr marL="1143000" lvl="2" indent="-228600">
              <a:buFont typeface="+mj-lt"/>
              <a:buAutoNum type="arabicPeriod"/>
            </a:pPr>
            <a:r>
              <a:rPr lang="en-US" sz="2000" dirty="0"/>
              <a:t>S=(12,6)</a:t>
            </a:r>
            <a:r>
              <a:rPr lang="en-US" sz="2000" dirty="0">
                <a:effectLst/>
              </a:rPr>
              <a:t> </a:t>
            </a:r>
          </a:p>
          <a:p>
            <a:pPr marL="1143000" lvl="2" indent="-228600">
              <a:buFont typeface="+mj-lt"/>
              <a:buAutoNum type="arabicPeriod"/>
            </a:pPr>
            <a:r>
              <a:rPr lang="en-US" sz="2000" dirty="0"/>
              <a:t>Bob computes the same shared secret by multiplying his private key d</a:t>
            </a:r>
            <a:r>
              <a:rPr lang="en-US" sz="2000" dirty="0">
                <a:effectLst/>
              </a:rPr>
              <a:t>B</a:t>
            </a:r>
            <a:r>
              <a:rPr lang="en-US" sz="2000" dirty="0"/>
              <a:t>​ with Alice's public key Q</a:t>
            </a:r>
            <a:r>
              <a:rPr lang="en-US" sz="2000" dirty="0">
                <a:effectLst/>
              </a:rPr>
              <a:t>A</a:t>
            </a:r>
            <a:r>
              <a:rPr lang="en-US" sz="2000" dirty="0"/>
              <a:t>​: S=</a:t>
            </a:r>
            <a:r>
              <a:rPr lang="en-US" sz="2000" dirty="0" err="1"/>
              <a:t>dB×QA</a:t>
            </a:r>
            <a:r>
              <a:rPr lang="en-US" sz="2000" dirty="0"/>
              <a:t>.</a:t>
            </a:r>
          </a:p>
          <a:p>
            <a:pPr marL="1143000" lvl="2" indent="-228600">
              <a:buFont typeface="+mj-lt"/>
              <a:buAutoNum type="arabicPeriod"/>
            </a:pPr>
            <a:r>
              <a:rPr lang="en-US" sz="2000" dirty="0"/>
              <a:t>S=13×(13,15)</a:t>
            </a:r>
          </a:p>
          <a:p>
            <a:pPr marL="1143000" lvl="2" indent="-228600">
              <a:buFont typeface="+mj-lt"/>
              <a:buAutoNum type="arabicPeriod"/>
            </a:pPr>
            <a:r>
              <a:rPr lang="en-US" sz="2000" dirty="0"/>
              <a:t>S=(13,15)+(13,15)+(13,15)+(13,15)+(13,15)+(13,15)+(13,15)+(13,15)+(13,15)+(13,15)+(13,15)+(13,15)+(13,15)</a:t>
            </a:r>
            <a:r>
              <a:rPr lang="en-US" sz="2000" dirty="0">
                <a:effectLst/>
              </a:rPr>
              <a:t> </a:t>
            </a:r>
            <a:r>
              <a:rPr lang="en-US" sz="2000" dirty="0"/>
              <a:t>(adding the point 13 times)</a:t>
            </a:r>
          </a:p>
          <a:p>
            <a:pPr marL="1143000" lvl="2" indent="-228600">
              <a:buFont typeface="+mj-lt"/>
              <a:buAutoNum type="arabicPeriod"/>
            </a:pPr>
            <a:r>
              <a:rPr lang="en-US" sz="2000" dirty="0"/>
              <a:t>S=(12,6)</a:t>
            </a:r>
          </a:p>
        </p:txBody>
      </p:sp>
      <p:sp>
        <p:nvSpPr>
          <p:cNvPr id="12" name="Title 2">
            <a:extLst>
              <a:ext uri="{FF2B5EF4-FFF2-40B4-BE49-F238E27FC236}">
                <a16:creationId xmlns:a16="http://schemas.microsoft.com/office/drawing/2014/main" id="{9C76D664-DFA7-9460-4E8E-A504AC50EE27}"/>
              </a:ext>
            </a:extLst>
          </p:cNvPr>
          <p:cNvSpPr>
            <a:spLocks noGrp="1"/>
          </p:cNvSpPr>
          <p:nvPr>
            <p:ph type="title"/>
          </p:nvPr>
        </p:nvSpPr>
        <p:spPr>
          <a:xfrm>
            <a:off x="131599" y="-49192"/>
            <a:ext cx="7843837" cy="1012782"/>
          </a:xfrm>
        </p:spPr>
        <p:txBody>
          <a:bodyPr/>
          <a:lstStyle/>
          <a:p>
            <a:r>
              <a:rPr lang="en-US" dirty="0"/>
              <a:t>example</a:t>
            </a:r>
          </a:p>
        </p:txBody>
      </p:sp>
    </p:spTree>
    <p:extLst>
      <p:ext uri="{BB962C8B-B14F-4D97-AF65-F5344CB8AC3E}">
        <p14:creationId xmlns:p14="http://schemas.microsoft.com/office/powerpoint/2010/main" val="4072101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14</a:t>
            </a:fld>
            <a:endParaRPr lang="en-US" dirty="0"/>
          </a:p>
        </p:txBody>
      </p:sp>
      <p:sp>
        <p:nvSpPr>
          <p:cNvPr id="9" name="Content Placeholder 8">
            <a:extLst>
              <a:ext uri="{FF2B5EF4-FFF2-40B4-BE49-F238E27FC236}">
                <a16:creationId xmlns:a16="http://schemas.microsoft.com/office/drawing/2014/main" id="{1FFF775A-1DBA-9A86-82A5-3FCEF62DD0FB}"/>
              </a:ext>
            </a:extLst>
          </p:cNvPr>
          <p:cNvSpPr>
            <a:spLocks noGrp="1"/>
          </p:cNvSpPr>
          <p:nvPr>
            <p:ph idx="13"/>
          </p:nvPr>
        </p:nvSpPr>
        <p:spPr>
          <a:xfrm>
            <a:off x="358512" y="1074605"/>
            <a:ext cx="9151621" cy="6008366"/>
          </a:xfrm>
        </p:spPr>
        <p:txBody>
          <a:bodyPr>
            <a:noAutofit/>
          </a:bodyPr>
          <a:lstStyle/>
          <a:p>
            <a:endParaRPr lang="en-US" sz="2000" b="1" dirty="0"/>
          </a:p>
          <a:p>
            <a:r>
              <a:rPr lang="en-US" sz="2000" b="1" dirty="0"/>
              <a:t>Encryption of Message</a:t>
            </a:r>
            <a:r>
              <a:rPr lang="en-US" sz="2000" dirty="0"/>
              <a:t>:</a:t>
            </a:r>
          </a:p>
          <a:p>
            <a:pPr marL="742950" lvl="1" indent="-285750">
              <a:buFont typeface="+mj-lt"/>
              <a:buAutoNum type="arabicPeriod"/>
            </a:pPr>
            <a:r>
              <a:rPr lang="en-US" sz="2000" dirty="0"/>
              <a:t>Once the shared secret S is derived, a symmetric encryption algorithm like SHA256 can be used to encrypt the message. Let's assume the message is "HELLO".</a:t>
            </a:r>
          </a:p>
          <a:p>
            <a:pPr marL="742950" lvl="1" indent="-285750">
              <a:buFont typeface="+mj-lt"/>
              <a:buAutoNum type="arabicPeriod"/>
            </a:pPr>
            <a:r>
              <a:rPr lang="en-US" sz="2000" dirty="0"/>
              <a:t>The encrypted message is then sent to Bob.</a:t>
            </a:r>
          </a:p>
          <a:p>
            <a:r>
              <a:rPr lang="en-US" b="1" dirty="0"/>
              <a:t>Decryption:</a:t>
            </a:r>
          </a:p>
          <a:p>
            <a:pPr>
              <a:buFont typeface="+mj-lt"/>
              <a:buAutoNum type="arabicPeriod"/>
            </a:pPr>
            <a:r>
              <a:rPr lang="en-US" b="1" dirty="0"/>
              <a:t>Shared Secret Derivation</a:t>
            </a:r>
            <a:r>
              <a:rPr lang="en-US" dirty="0"/>
              <a:t>:</a:t>
            </a:r>
          </a:p>
          <a:p>
            <a:pPr marL="742950" lvl="1" indent="-285750">
              <a:buFont typeface="+mj-lt"/>
              <a:buAutoNum type="arabicPeriod"/>
            </a:pPr>
            <a:r>
              <a:rPr lang="en-US" dirty="0"/>
              <a:t>Bob computes the shared secret </a:t>
            </a:r>
            <a:r>
              <a:rPr lang="en-US" dirty="0">
                <a:effectLst/>
              </a:rPr>
              <a:t>S</a:t>
            </a:r>
            <a:r>
              <a:rPr lang="en-US" dirty="0"/>
              <a:t> by multiplying his private key d</a:t>
            </a:r>
            <a:r>
              <a:rPr lang="en-US" dirty="0">
                <a:effectLst/>
              </a:rPr>
              <a:t>B</a:t>
            </a:r>
            <a:r>
              <a:rPr lang="en-US" dirty="0"/>
              <a:t>​ with Alice's public key Q</a:t>
            </a:r>
            <a:r>
              <a:rPr lang="en-US" dirty="0">
                <a:effectLst/>
              </a:rPr>
              <a:t>A</a:t>
            </a:r>
            <a:r>
              <a:rPr lang="en-US" dirty="0"/>
              <a:t>​: S=</a:t>
            </a:r>
            <a:r>
              <a:rPr lang="en-US" dirty="0" err="1"/>
              <a:t>dB×QA</a:t>
            </a:r>
            <a:r>
              <a:rPr lang="en-US" dirty="0"/>
              <a:t>​.</a:t>
            </a:r>
          </a:p>
          <a:p>
            <a:pPr marL="1143000" lvl="2" indent="-228600">
              <a:buFont typeface="+mj-lt"/>
              <a:buAutoNum type="arabicPeriod"/>
            </a:pPr>
            <a:r>
              <a:rPr lang="en-US" dirty="0"/>
              <a:t>S=13×(13,15)</a:t>
            </a:r>
            <a:r>
              <a:rPr lang="en-US" dirty="0">
                <a:effectLst/>
              </a:rPr>
              <a:t> </a:t>
            </a:r>
            <a:r>
              <a:rPr lang="en-US" dirty="0"/>
              <a:t>S=(13,15)+(13,15)+(13,15)+(13,15)+(13,15)+(13,15)+(13,15)+(13,15)+(13,15)+(13,15)+(13,15)+(13,15)+(13,15) (adding the point 13 times)</a:t>
            </a:r>
          </a:p>
          <a:p>
            <a:pPr marL="1143000" lvl="2" indent="-228600">
              <a:buFont typeface="+mj-lt"/>
              <a:buAutoNum type="arabicPeriod"/>
            </a:pPr>
            <a:r>
              <a:rPr lang="en-US" dirty="0"/>
              <a:t>S=(12,6)</a:t>
            </a:r>
            <a:endParaRPr lang="en-US" sz="2000" dirty="0"/>
          </a:p>
        </p:txBody>
      </p:sp>
      <p:sp>
        <p:nvSpPr>
          <p:cNvPr id="12" name="Title 2">
            <a:extLst>
              <a:ext uri="{FF2B5EF4-FFF2-40B4-BE49-F238E27FC236}">
                <a16:creationId xmlns:a16="http://schemas.microsoft.com/office/drawing/2014/main" id="{9C76D664-DFA7-9460-4E8E-A504AC50EE27}"/>
              </a:ext>
            </a:extLst>
          </p:cNvPr>
          <p:cNvSpPr>
            <a:spLocks noGrp="1"/>
          </p:cNvSpPr>
          <p:nvPr>
            <p:ph type="title"/>
          </p:nvPr>
        </p:nvSpPr>
        <p:spPr>
          <a:xfrm>
            <a:off x="131599" y="-49192"/>
            <a:ext cx="7843837" cy="1012782"/>
          </a:xfrm>
        </p:spPr>
        <p:txBody>
          <a:bodyPr/>
          <a:lstStyle/>
          <a:p>
            <a:r>
              <a:rPr lang="en-US" dirty="0"/>
              <a:t>example</a:t>
            </a:r>
          </a:p>
        </p:txBody>
      </p:sp>
    </p:spTree>
    <p:extLst>
      <p:ext uri="{BB962C8B-B14F-4D97-AF65-F5344CB8AC3E}">
        <p14:creationId xmlns:p14="http://schemas.microsoft.com/office/powerpoint/2010/main" val="373412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2">
            <a:extLst>
              <a:ext uri="{FF2B5EF4-FFF2-40B4-BE49-F238E27FC236}">
                <a16:creationId xmlns:a16="http://schemas.microsoft.com/office/drawing/2014/main" id="{9C76D664-DFA7-9460-4E8E-A504AC50EE27}"/>
              </a:ext>
            </a:extLst>
          </p:cNvPr>
          <p:cNvSpPr>
            <a:spLocks noGrp="1"/>
          </p:cNvSpPr>
          <p:nvPr>
            <p:ph type="ctrTitle"/>
          </p:nvPr>
        </p:nvSpPr>
        <p:spPr>
          <a:xfrm>
            <a:off x="595086" y="-804847"/>
            <a:ext cx="5715000" cy="2727709"/>
          </a:xfrm>
        </p:spPr>
        <p:txBody>
          <a:bodyPr/>
          <a:lstStyle/>
          <a:p>
            <a:r>
              <a:rPr lang="en-US" dirty="0"/>
              <a:t>example</a:t>
            </a:r>
          </a:p>
        </p:txBody>
      </p:sp>
      <p:sp>
        <p:nvSpPr>
          <p:cNvPr id="9" name="Content Placeholder 8">
            <a:extLst>
              <a:ext uri="{FF2B5EF4-FFF2-40B4-BE49-F238E27FC236}">
                <a16:creationId xmlns:a16="http://schemas.microsoft.com/office/drawing/2014/main" id="{1FFF775A-1DBA-9A86-82A5-3FCEF62DD0FB}"/>
              </a:ext>
            </a:extLst>
          </p:cNvPr>
          <p:cNvSpPr>
            <a:spLocks noGrp="1"/>
          </p:cNvSpPr>
          <p:nvPr>
            <p:ph type="subTitle" idx="1"/>
          </p:nvPr>
        </p:nvSpPr>
        <p:spPr>
          <a:xfrm>
            <a:off x="595086" y="2158977"/>
            <a:ext cx="5715000" cy="2234642"/>
          </a:xfrm>
        </p:spPr>
        <p:txBody>
          <a:bodyPr>
            <a:noAutofit/>
          </a:bodyPr>
          <a:lstStyle/>
          <a:p>
            <a:pPr>
              <a:buFont typeface="+mj-lt"/>
              <a:buAutoNum type="arabicPeriod"/>
            </a:pPr>
            <a:r>
              <a:rPr lang="en-US" b="1" dirty="0"/>
              <a:t>Decryption of Message</a:t>
            </a:r>
            <a:r>
              <a:rPr lang="en-US" dirty="0"/>
              <a:t>:</a:t>
            </a:r>
          </a:p>
          <a:p>
            <a:pPr marL="742950" lvl="1" indent="-285750">
              <a:buFont typeface="+mj-lt"/>
              <a:buAutoNum type="arabicPeriod"/>
            </a:pPr>
            <a:r>
              <a:rPr lang="en-US" dirty="0"/>
              <a:t>Using the derived shared secret </a:t>
            </a:r>
            <a:r>
              <a:rPr lang="en-US" dirty="0">
                <a:effectLst/>
              </a:rPr>
              <a:t>S</a:t>
            </a:r>
            <a:r>
              <a:rPr lang="en-US" dirty="0"/>
              <a:t>, Bob decrypts the encrypted message using a symmetric decryption algorithm (e.g., SHA256).</a:t>
            </a:r>
          </a:p>
          <a:p>
            <a:pPr marL="457200" lvl="1" indent="0">
              <a:buNone/>
            </a:pPr>
            <a:endParaRPr lang="en-US" sz="2000" dirty="0"/>
          </a:p>
          <a:p>
            <a:endParaRPr lang="en-US" sz="2000" dirty="0"/>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4294967295"/>
          </p:nvPr>
        </p:nvSpPr>
        <p:spPr>
          <a:xfrm>
            <a:off x="11204575" y="457200"/>
            <a:ext cx="987425" cy="471488"/>
          </a:xfrm>
        </p:spPr>
        <p:txBody>
          <a:bodyPr/>
          <a:lstStyle/>
          <a:p>
            <a:fld id="{48F63A3B-78C7-47BE-AE5E-E10140E04643}" type="slidenum">
              <a:rPr lang="en-US" smtClean="0"/>
              <a:pPr/>
              <a:t>15</a:t>
            </a:fld>
            <a:endParaRPr lang="en-US" dirty="0"/>
          </a:p>
        </p:txBody>
      </p:sp>
    </p:spTree>
    <p:extLst>
      <p:ext uri="{BB962C8B-B14F-4D97-AF65-F5344CB8AC3E}">
        <p14:creationId xmlns:p14="http://schemas.microsoft.com/office/powerpoint/2010/main" val="3843966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title"/>
          </p:nvPr>
        </p:nvSpPr>
        <p:spPr>
          <a:xfrm>
            <a:off x="827315" y="2552245"/>
            <a:ext cx="6583680" cy="1531357"/>
          </a:xfrm>
        </p:spPr>
        <p:txBody>
          <a:bodyPr/>
          <a:lstStyle/>
          <a:p>
            <a:r>
              <a:rPr lang="en-US" dirty="0"/>
              <a:t>Code Implementation</a:t>
            </a:r>
          </a:p>
        </p:txBody>
      </p:sp>
      <p:sp>
        <p:nvSpPr>
          <p:cNvPr id="5" name="TextBox 4">
            <a:extLst>
              <a:ext uri="{FF2B5EF4-FFF2-40B4-BE49-F238E27FC236}">
                <a16:creationId xmlns:a16="http://schemas.microsoft.com/office/drawing/2014/main" id="{16CC4665-B21B-111F-8CDA-C6FBC0797B35}"/>
              </a:ext>
            </a:extLst>
          </p:cNvPr>
          <p:cNvSpPr txBox="1"/>
          <p:nvPr/>
        </p:nvSpPr>
        <p:spPr>
          <a:xfrm>
            <a:off x="827315" y="4949370"/>
            <a:ext cx="6103256" cy="923330"/>
          </a:xfrm>
          <a:prstGeom prst="rect">
            <a:avLst/>
          </a:prstGeom>
          <a:noFill/>
        </p:spPr>
        <p:txBody>
          <a:bodyPr wrap="square">
            <a:spAutoFit/>
          </a:bodyPr>
          <a:lstStyle/>
          <a:p>
            <a:r>
              <a:rPr lang="en-US" dirty="0"/>
              <a:t>Use this link to get the resource </a:t>
            </a:r>
          </a:p>
          <a:p>
            <a:r>
              <a:rPr lang="en-US" dirty="0">
                <a:hlinkClick r:id="rId3"/>
              </a:rPr>
              <a:t>https://github.com/nahomjim91/ECC.git</a:t>
            </a:r>
            <a:endParaRPr lang="en-US" dirty="0"/>
          </a:p>
          <a:p>
            <a:endParaRPr lang="en-US" dirty="0"/>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rmAutofit lnSpcReduction="10000"/>
          </a:bodyPr>
          <a:lstStyle/>
          <a:p>
            <a:r>
              <a:rPr lang="en-US" dirty="0"/>
              <a:t>Introduction</a:t>
            </a:r>
          </a:p>
          <a:p>
            <a:r>
              <a:rPr lang="en-US" dirty="0"/>
              <a:t>Applications of ECC</a:t>
            </a:r>
          </a:p>
          <a:p>
            <a:r>
              <a:rPr lang="en-US" dirty="0"/>
              <a:t>Properties</a:t>
            </a:r>
          </a:p>
          <a:p>
            <a:r>
              <a:rPr lang="en-US" dirty="0"/>
              <a:t>How it works</a:t>
            </a:r>
          </a:p>
          <a:p>
            <a:r>
              <a:rPr lang="en-US" dirty="0"/>
              <a:t>mathematical aspects of ECC</a:t>
            </a:r>
          </a:p>
          <a:p>
            <a:r>
              <a:rPr lang="en-US" dirty="0"/>
              <a:t>Code Implementation</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372414" y="253963"/>
            <a:ext cx="5723586" cy="794387"/>
          </a:xfrm>
        </p:spPr>
        <p:txBody>
          <a:bodyPr/>
          <a:lstStyle/>
          <a:p>
            <a:r>
              <a:rPr lang="en-US" b="1" dirty="0"/>
              <a:t>Definition</a:t>
            </a:r>
          </a:p>
        </p:txBody>
      </p:sp>
      <p:sp>
        <p:nvSpPr>
          <p:cNvPr id="9" name="TextBox 8">
            <a:extLst>
              <a:ext uri="{FF2B5EF4-FFF2-40B4-BE49-F238E27FC236}">
                <a16:creationId xmlns:a16="http://schemas.microsoft.com/office/drawing/2014/main" id="{D00DD9E2-BC19-C8BB-D8D8-B5FCC00522B1}"/>
              </a:ext>
            </a:extLst>
          </p:cNvPr>
          <p:cNvSpPr txBox="1"/>
          <p:nvPr/>
        </p:nvSpPr>
        <p:spPr>
          <a:xfrm>
            <a:off x="1463040" y="2028736"/>
            <a:ext cx="8332470" cy="2246769"/>
          </a:xfrm>
          <a:prstGeom prst="rect">
            <a:avLst/>
          </a:prstGeom>
          <a:noFill/>
        </p:spPr>
        <p:txBody>
          <a:bodyPr wrap="square">
            <a:spAutoFit/>
          </a:bodyPr>
          <a:lstStyle/>
          <a:p>
            <a:pPr algn="just"/>
            <a:r>
              <a:rPr lang="en-US" sz="2800" dirty="0"/>
              <a:t>Elliptic Curve Cryptography (ECC) is a type of public-key cryptography based on the algebraic structure of elliptic curves over finite fields. It relies on the difficulty of the elliptic curve discrete </a:t>
            </a:r>
            <a:r>
              <a:rPr lang="en-US" sz="2800" dirty="0" err="1"/>
              <a:t>alogarithm</a:t>
            </a:r>
            <a:r>
              <a:rPr lang="en-US" sz="2800" dirty="0"/>
              <a:t> problem for its security.</a:t>
            </a:r>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29B24-37A9-FE98-DE77-C8A2C5C3608F}"/>
              </a:ext>
            </a:extLst>
          </p:cNvPr>
          <p:cNvSpPr>
            <a:spLocks noGrp="1"/>
          </p:cNvSpPr>
          <p:nvPr>
            <p:ph type="title"/>
          </p:nvPr>
        </p:nvSpPr>
        <p:spPr>
          <a:xfrm>
            <a:off x="2926770" y="442458"/>
            <a:ext cx="7965461" cy="994164"/>
          </a:xfrm>
        </p:spPr>
        <p:txBody>
          <a:bodyPr/>
          <a:lstStyle/>
          <a:p>
            <a:r>
              <a:rPr lang="en-US" b="1" dirty="0"/>
              <a:t>Applications of ECC</a:t>
            </a:r>
            <a:endParaRPr lang="en-US" dirty="0"/>
          </a:p>
        </p:txBody>
      </p:sp>
      <p:sp>
        <p:nvSpPr>
          <p:cNvPr id="3" name="Content Placeholder 2">
            <a:extLst>
              <a:ext uri="{FF2B5EF4-FFF2-40B4-BE49-F238E27FC236}">
                <a16:creationId xmlns:a16="http://schemas.microsoft.com/office/drawing/2014/main" id="{F41E8BCE-E0B1-C7E9-17FD-37B3316B6F17}"/>
              </a:ext>
            </a:extLst>
          </p:cNvPr>
          <p:cNvSpPr>
            <a:spLocks noGrp="1"/>
          </p:cNvSpPr>
          <p:nvPr>
            <p:ph sz="half" idx="2"/>
          </p:nvPr>
        </p:nvSpPr>
        <p:spPr/>
        <p:txBody>
          <a:bodyPr>
            <a:noAutofit/>
          </a:bodyPr>
          <a:lstStyle/>
          <a:p>
            <a:pPr>
              <a:buFont typeface="Arial" panose="020B0604020202020204" pitchFamily="34" charset="0"/>
              <a:buChar char="•"/>
            </a:pPr>
            <a:r>
              <a:rPr lang="en-US" sz="2400" dirty="0"/>
              <a:t>Many devices are small and have limited storage and computational power. Since key size of ECC is less when compared to other public key cryptosystems, it is applicable for the following systems: </a:t>
            </a:r>
          </a:p>
          <a:p>
            <a:pPr marL="742950" lvl="1" indent="-285750">
              <a:buFont typeface="Arial" panose="020B0604020202020204" pitchFamily="34" charset="0"/>
              <a:buChar char="•"/>
            </a:pPr>
            <a:r>
              <a:rPr lang="en-US" sz="2400" dirty="0"/>
              <a:t>Wireless communication</a:t>
            </a:r>
          </a:p>
          <a:p>
            <a:pPr marL="742950" lvl="1" indent="-285750">
              <a:buFont typeface="Arial" panose="020B0604020202020204" pitchFamily="34" charset="0"/>
              <a:buChar char="•"/>
            </a:pPr>
            <a:r>
              <a:rPr lang="en-US" sz="2400" dirty="0"/>
              <a:t>devices Smart cards</a:t>
            </a:r>
          </a:p>
          <a:p>
            <a:pPr>
              <a:buFont typeface="Arial" panose="020B0604020202020204" pitchFamily="34" charset="0"/>
              <a:buChar char="•"/>
            </a:pPr>
            <a:r>
              <a:rPr lang="en-US" sz="2400" dirty="0"/>
              <a:t>Web servers that need to handle many encryption sessions </a:t>
            </a:r>
          </a:p>
          <a:p>
            <a:pPr marL="742950" lvl="1" indent="-285750">
              <a:buFont typeface="Arial" panose="020B0604020202020204" pitchFamily="34" charset="0"/>
              <a:buChar char="•"/>
            </a:pPr>
            <a:r>
              <a:rPr lang="en-US" sz="2400" dirty="0"/>
              <a:t>Any application where security is needed but lacks the power, storage and computational power that is necessary for our current cryptosystems</a:t>
            </a:r>
          </a:p>
          <a:p>
            <a:endParaRPr lang="en-US" sz="2400" dirty="0"/>
          </a:p>
        </p:txBody>
      </p:sp>
      <p:sp>
        <p:nvSpPr>
          <p:cNvPr id="4" name="Slide Number Placeholder 3">
            <a:extLst>
              <a:ext uri="{FF2B5EF4-FFF2-40B4-BE49-F238E27FC236}">
                <a16:creationId xmlns:a16="http://schemas.microsoft.com/office/drawing/2014/main" id="{E21D33DD-3E29-309E-0499-8348B46B0FF5}"/>
              </a:ext>
            </a:extLst>
          </p:cNvPr>
          <p:cNvSpPr>
            <a:spLocks noGrp="1"/>
          </p:cNvSpPr>
          <p:nvPr>
            <p:ph type="sldNum" sz="quarter" idx="10"/>
          </p:nvPr>
        </p:nvSpPr>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1026483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836446" y="816017"/>
            <a:ext cx="5259554" cy="740523"/>
          </a:xfrm>
        </p:spPr>
        <p:txBody>
          <a:bodyPr/>
          <a:lstStyle/>
          <a:p>
            <a:r>
              <a:rPr lang="en-US" dirty="0"/>
              <a:t>Properties </a:t>
            </a:r>
          </a:p>
        </p:txBody>
      </p:sp>
      <p:sp>
        <p:nvSpPr>
          <p:cNvPr id="5" name="Rectangle 2">
            <a:extLst>
              <a:ext uri="{FF2B5EF4-FFF2-40B4-BE49-F238E27FC236}">
                <a16:creationId xmlns:a16="http://schemas.microsoft.com/office/drawing/2014/main" id="{5D519F68-74BA-30F0-C509-E58B19ADD923}"/>
              </a:ext>
            </a:extLst>
          </p:cNvPr>
          <p:cNvSpPr>
            <a:spLocks noGrp="1" noChangeArrowheads="1"/>
          </p:cNvSpPr>
          <p:nvPr>
            <p:ph idx="1"/>
          </p:nvPr>
        </p:nvSpPr>
        <p:spPr bwMode="auto">
          <a:xfrm>
            <a:off x="1896150" y="1875018"/>
            <a:ext cx="916808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Security</a:t>
            </a:r>
            <a:r>
              <a:rPr kumimoji="0" lang="en-US" altLang="en-US" b="0" i="0" u="none" strike="noStrike" cap="none" normalizeH="0" baseline="0" dirty="0">
                <a:ln>
                  <a:noFill/>
                </a:ln>
                <a:solidFill>
                  <a:schemeClr val="tx1"/>
                </a:solidFill>
                <a:effectLst/>
                <a:latin typeface="Arial" panose="020B0604020202020204" pitchFamily="34" charset="0"/>
              </a:rPr>
              <a:t>: ECC offers a high level of security compared to traditional cryptographic algorithms like RSA, for the same key size.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Efficiency</a:t>
            </a:r>
            <a:r>
              <a:rPr kumimoji="0" lang="en-US" altLang="en-US" b="0" i="0" u="none" strike="noStrike" cap="none" normalizeH="0" baseline="0" dirty="0">
                <a:ln>
                  <a:noFill/>
                </a:ln>
                <a:solidFill>
                  <a:schemeClr val="tx1"/>
                </a:solidFill>
                <a:effectLst/>
                <a:latin typeface="Arial" panose="020B0604020202020204" pitchFamily="34" charset="0"/>
              </a:rPr>
              <a:t>: ECC requires smaller key sizes compared to other public-key cryptosystems, leading to faster computations and reduced memory usage.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Scalability</a:t>
            </a:r>
            <a:r>
              <a:rPr kumimoji="0" lang="en-US" altLang="en-US" b="0" i="0" u="none" strike="noStrike" cap="none" normalizeH="0" baseline="0" dirty="0">
                <a:ln>
                  <a:noFill/>
                </a:ln>
                <a:solidFill>
                  <a:schemeClr val="tx1"/>
                </a:solidFill>
                <a:effectLst/>
                <a:latin typeface="Arial" panose="020B0604020202020204" pitchFamily="34" charset="0"/>
              </a:rPr>
              <a:t>: It is well-suited for resource-constrained environments like mobile devices and IoT devices due to its efficiency.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Resistance to Quantum Attacks</a:t>
            </a:r>
            <a:r>
              <a:rPr kumimoji="0" lang="en-US" altLang="en-US" b="0" i="0" u="none" strike="noStrike" cap="none" normalizeH="0" baseline="0" dirty="0">
                <a:ln>
                  <a:noFill/>
                </a:ln>
                <a:solidFill>
                  <a:schemeClr val="tx1"/>
                </a:solidFill>
                <a:effectLst/>
                <a:latin typeface="Arial" panose="020B0604020202020204" pitchFamily="34" charset="0"/>
              </a:rPr>
              <a:t>: ECC is believed to be resistant to attacks by quantum computers, making it a preferred choice for post-quantum cryptography </a:t>
            </a:r>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637605" y="154549"/>
            <a:ext cx="7965461" cy="994164"/>
          </a:xfrm>
        </p:spPr>
        <p:txBody>
          <a:bodyPr/>
          <a:lstStyle/>
          <a:p>
            <a:r>
              <a:rPr lang="en-US" dirty="0"/>
              <a:t>How it work</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83425" y="2394469"/>
            <a:ext cx="7965460" cy="3497698"/>
          </a:xfrm>
        </p:spPr>
        <p:txBody>
          <a:bodyPr>
            <a:noAutofit/>
          </a:bodyPr>
          <a:lstStyle/>
          <a:p>
            <a:pPr>
              <a:buFont typeface="Arial" panose="020B0604020202020204" pitchFamily="34" charset="0"/>
              <a:buChar char="•"/>
            </a:pPr>
            <a:r>
              <a:rPr lang="en-US" sz="2600" b="1" dirty="0"/>
              <a:t>Generate a Private Key-</a:t>
            </a:r>
            <a:r>
              <a:rPr lang="en-US" sz="2600" dirty="0"/>
              <a:t> Each party selects a random integer </a:t>
            </a:r>
            <a:r>
              <a:rPr lang="en-US" sz="2600" b="1" dirty="0"/>
              <a:t>d</a:t>
            </a:r>
            <a:r>
              <a:rPr lang="en-US" sz="2600" dirty="0"/>
              <a:t> as their private key, where </a:t>
            </a:r>
            <a:r>
              <a:rPr lang="en-US" sz="2600" b="1" dirty="0"/>
              <a:t>1&lt;d&lt;n</a:t>
            </a:r>
            <a:r>
              <a:rPr lang="en-US" sz="2600" dirty="0"/>
              <a:t>, and </a:t>
            </a:r>
            <a:r>
              <a:rPr lang="en-US" sz="2600" b="1" dirty="0"/>
              <a:t>n</a:t>
            </a:r>
            <a:r>
              <a:rPr lang="en-US" sz="2600" dirty="0"/>
              <a:t> is the order of the base point on the elliptic curve.</a:t>
            </a:r>
          </a:p>
          <a:p>
            <a:pPr>
              <a:buFont typeface="Arial" panose="020B0604020202020204" pitchFamily="34" charset="0"/>
              <a:buChar char="•"/>
            </a:pPr>
            <a:r>
              <a:rPr lang="en-US" sz="2600" b="1" dirty="0"/>
              <a:t>Compute the Corresponding Public Key-</a:t>
            </a:r>
            <a:r>
              <a:rPr lang="en-US" sz="2600" dirty="0"/>
              <a:t> Each party computes their public key Q by multiplying the base point G on the elliptic curve by their private key: Q=d × G.</a:t>
            </a:r>
          </a:p>
          <a:p>
            <a:endParaRPr lang="en-US" sz="2800"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sp>
        <p:nvSpPr>
          <p:cNvPr id="5" name="TextBox 4">
            <a:extLst>
              <a:ext uri="{FF2B5EF4-FFF2-40B4-BE49-F238E27FC236}">
                <a16:creationId xmlns:a16="http://schemas.microsoft.com/office/drawing/2014/main" id="{8B385B7C-AC62-193A-D84B-C5CED09ED820}"/>
              </a:ext>
            </a:extLst>
          </p:cNvPr>
          <p:cNvSpPr txBox="1"/>
          <p:nvPr/>
        </p:nvSpPr>
        <p:spPr>
          <a:xfrm>
            <a:off x="3067050" y="1678365"/>
            <a:ext cx="6103620" cy="523220"/>
          </a:xfrm>
          <a:prstGeom prst="rect">
            <a:avLst/>
          </a:prstGeom>
          <a:noFill/>
        </p:spPr>
        <p:txBody>
          <a:bodyPr wrap="square">
            <a:spAutoFit/>
          </a:bodyPr>
          <a:lstStyle/>
          <a:p>
            <a:r>
              <a:rPr lang="en-US" sz="2800" b="1" dirty="0">
                <a:solidFill>
                  <a:schemeClr val="accent6"/>
                </a:solidFill>
              </a:rPr>
              <a:t>1. Key Generation</a:t>
            </a:r>
          </a:p>
        </p:txBody>
      </p:sp>
    </p:spTree>
    <p:extLst>
      <p:ext uri="{BB962C8B-B14F-4D97-AF65-F5344CB8AC3E}">
        <p14:creationId xmlns:p14="http://schemas.microsoft.com/office/powerpoint/2010/main" val="6856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15" name="Title 1">
            <a:extLst>
              <a:ext uri="{FF2B5EF4-FFF2-40B4-BE49-F238E27FC236}">
                <a16:creationId xmlns:a16="http://schemas.microsoft.com/office/drawing/2014/main" id="{F8A2ED9B-B5AA-AB23-607F-C19592659EA5}"/>
              </a:ext>
            </a:extLst>
          </p:cNvPr>
          <p:cNvSpPr>
            <a:spLocks noGrp="1"/>
          </p:cNvSpPr>
          <p:nvPr>
            <p:ph type="title"/>
          </p:nvPr>
        </p:nvSpPr>
        <p:spPr>
          <a:xfrm>
            <a:off x="3475970" y="0"/>
            <a:ext cx="7965461" cy="994164"/>
          </a:xfrm>
        </p:spPr>
        <p:txBody>
          <a:bodyPr/>
          <a:lstStyle/>
          <a:p>
            <a:r>
              <a:rPr lang="en-US" dirty="0"/>
              <a:t>How it work</a:t>
            </a:r>
          </a:p>
        </p:txBody>
      </p:sp>
      <p:sp>
        <p:nvSpPr>
          <p:cNvPr id="16" name="Content Placeholder 2">
            <a:extLst>
              <a:ext uri="{FF2B5EF4-FFF2-40B4-BE49-F238E27FC236}">
                <a16:creationId xmlns:a16="http://schemas.microsoft.com/office/drawing/2014/main" id="{DB13A6AF-E4E1-DACB-3012-A64DED4C844A}"/>
              </a:ext>
            </a:extLst>
          </p:cNvPr>
          <p:cNvSpPr txBox="1">
            <a:spLocks/>
          </p:cNvSpPr>
          <p:nvPr/>
        </p:nvSpPr>
        <p:spPr>
          <a:xfrm>
            <a:off x="3132905" y="2103812"/>
            <a:ext cx="9059095" cy="3497698"/>
          </a:xfrm>
          <a:prstGeom prst="rect">
            <a:avLst/>
          </a:prstGeom>
        </p:spPr>
        <p:txBody>
          <a:bodyPr>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sz="2400" b="1" dirty="0"/>
              <a:t>Shared Secret Derivation</a:t>
            </a:r>
            <a:endParaRPr lang="en-US" sz="2400" dirty="0"/>
          </a:p>
          <a:p>
            <a:pPr marL="742950" lvl="1" indent="-285750">
              <a:buFont typeface="Arial" panose="020B0604020202020204" pitchFamily="34" charset="0"/>
              <a:buChar char="•"/>
            </a:pPr>
            <a:r>
              <a:rPr lang="en-US" dirty="0"/>
              <a:t>Sender (Alice) computes a shared secret S by multiplying their private key </a:t>
            </a:r>
            <a:r>
              <a:rPr lang="en-US" dirty="0" err="1"/>
              <a:t>d</a:t>
            </a:r>
            <a:r>
              <a:rPr lang="en-US" dirty="0" err="1">
                <a:effectLst/>
              </a:rPr>
              <a:t>A</a:t>
            </a:r>
            <a:r>
              <a:rPr lang="en-US" dirty="0"/>
              <a:t>​ with the recipient's (Bob's) public key Q</a:t>
            </a:r>
            <a:r>
              <a:rPr lang="en-US" dirty="0">
                <a:effectLst/>
              </a:rPr>
              <a:t>B</a:t>
            </a:r>
            <a:r>
              <a:rPr lang="en-US" dirty="0"/>
              <a:t>​: S=</a:t>
            </a:r>
            <a:r>
              <a:rPr lang="en-US" dirty="0" err="1"/>
              <a:t>d</a:t>
            </a:r>
            <a:r>
              <a:rPr lang="en-US" dirty="0" err="1">
                <a:effectLst/>
              </a:rPr>
              <a:t>A</a:t>
            </a:r>
            <a:r>
              <a:rPr lang="en-US" dirty="0"/>
              <a:t>​×Q</a:t>
            </a:r>
            <a:r>
              <a:rPr lang="en-US" dirty="0">
                <a:effectLst/>
              </a:rPr>
              <a:t>B</a:t>
            </a:r>
            <a:r>
              <a:rPr lang="en-US" dirty="0"/>
              <a:t>​.</a:t>
            </a:r>
          </a:p>
          <a:p>
            <a:pPr marL="742950" lvl="1" indent="-285750">
              <a:buFont typeface="Arial" panose="020B0604020202020204" pitchFamily="34" charset="0"/>
              <a:buChar char="•"/>
            </a:pPr>
            <a:r>
              <a:rPr lang="en-US" dirty="0"/>
              <a:t>Recipient (Bob) computes the same shared secret by multiplying their private key d</a:t>
            </a:r>
            <a:r>
              <a:rPr lang="en-US" dirty="0">
                <a:effectLst/>
              </a:rPr>
              <a:t>B</a:t>
            </a:r>
            <a:r>
              <a:rPr lang="en-US" dirty="0"/>
              <a:t>​ with the sender's (Alice's) public key QA​: S=d</a:t>
            </a:r>
            <a:r>
              <a:rPr lang="en-US" dirty="0">
                <a:effectLst/>
              </a:rPr>
              <a:t>B</a:t>
            </a:r>
            <a:r>
              <a:rPr lang="en-US" dirty="0"/>
              <a:t>​×Q</a:t>
            </a:r>
            <a:r>
              <a:rPr lang="en-US" dirty="0">
                <a:effectLst/>
              </a:rPr>
              <a:t>A</a:t>
            </a:r>
            <a:r>
              <a:rPr lang="en-US" dirty="0"/>
              <a:t>​.</a:t>
            </a:r>
          </a:p>
          <a:p>
            <a:pPr>
              <a:buFont typeface="Arial" panose="020B0604020202020204" pitchFamily="34" charset="0"/>
              <a:buChar char="•"/>
            </a:pPr>
            <a:r>
              <a:rPr lang="en-US" sz="2400" b="1" dirty="0"/>
              <a:t>Encryption of Message</a:t>
            </a:r>
            <a:endParaRPr lang="en-US" sz="2400" dirty="0"/>
          </a:p>
          <a:p>
            <a:pPr marL="742950" lvl="1" indent="-285750"/>
            <a:r>
              <a:rPr lang="en-US" dirty="0"/>
              <a:t>Once the shared secret </a:t>
            </a:r>
            <a:r>
              <a:rPr lang="en-US" dirty="0">
                <a:effectLst/>
              </a:rPr>
              <a:t>S</a:t>
            </a:r>
            <a:r>
              <a:rPr lang="en-US" dirty="0"/>
              <a:t> is derived, a symmetric encryption algorithm (e.g.,SHA256) can be used to encrypt the message.</a:t>
            </a:r>
          </a:p>
          <a:p>
            <a:pPr marL="742950" lvl="1" indent="-285750">
              <a:buFont typeface="Arial" panose="020B0604020202020204" pitchFamily="34" charset="0"/>
              <a:buChar char="•"/>
            </a:pPr>
            <a:r>
              <a:rPr lang="en-US" dirty="0"/>
              <a:t>The encrypted message is then sent to the recipient.</a:t>
            </a:r>
          </a:p>
        </p:txBody>
      </p:sp>
      <p:sp>
        <p:nvSpPr>
          <p:cNvPr id="17" name="TextBox 16">
            <a:extLst>
              <a:ext uri="{FF2B5EF4-FFF2-40B4-BE49-F238E27FC236}">
                <a16:creationId xmlns:a16="http://schemas.microsoft.com/office/drawing/2014/main" id="{2AEFDB88-F3E1-CE61-9320-0E35F797E22A}"/>
              </a:ext>
            </a:extLst>
          </p:cNvPr>
          <p:cNvSpPr txBox="1"/>
          <p:nvPr/>
        </p:nvSpPr>
        <p:spPr>
          <a:xfrm>
            <a:off x="3905415" y="1523816"/>
            <a:ext cx="6103620" cy="523220"/>
          </a:xfrm>
          <a:prstGeom prst="rect">
            <a:avLst/>
          </a:prstGeom>
          <a:noFill/>
        </p:spPr>
        <p:txBody>
          <a:bodyPr wrap="square">
            <a:spAutoFit/>
          </a:bodyPr>
          <a:lstStyle/>
          <a:p>
            <a:r>
              <a:rPr lang="en-US" sz="2800" b="1" dirty="0">
                <a:solidFill>
                  <a:schemeClr val="accent6"/>
                </a:solidFill>
              </a:rPr>
              <a:t>2. Encryption </a:t>
            </a:r>
          </a:p>
        </p:txBody>
      </p:sp>
    </p:spTree>
    <p:extLst>
      <p:ext uri="{BB962C8B-B14F-4D97-AF65-F5344CB8AC3E}">
        <p14:creationId xmlns:p14="http://schemas.microsoft.com/office/powerpoint/2010/main" val="1131718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sp>
        <p:nvSpPr>
          <p:cNvPr id="12" name="Title 1">
            <a:extLst>
              <a:ext uri="{FF2B5EF4-FFF2-40B4-BE49-F238E27FC236}">
                <a16:creationId xmlns:a16="http://schemas.microsoft.com/office/drawing/2014/main" id="{5A4BD1CA-6C1C-C7D2-9F6A-CF06D4C4975D}"/>
              </a:ext>
            </a:extLst>
          </p:cNvPr>
          <p:cNvSpPr>
            <a:spLocks noGrp="1"/>
          </p:cNvSpPr>
          <p:nvPr>
            <p:ph type="title"/>
          </p:nvPr>
        </p:nvSpPr>
        <p:spPr>
          <a:xfrm>
            <a:off x="-20690" y="-198501"/>
            <a:ext cx="7965461" cy="994164"/>
          </a:xfrm>
        </p:spPr>
        <p:txBody>
          <a:bodyPr/>
          <a:lstStyle/>
          <a:p>
            <a:r>
              <a:rPr lang="en-US" dirty="0"/>
              <a:t>How it work</a:t>
            </a:r>
          </a:p>
        </p:txBody>
      </p:sp>
      <p:sp>
        <p:nvSpPr>
          <p:cNvPr id="13" name="Content Placeholder 2">
            <a:extLst>
              <a:ext uri="{FF2B5EF4-FFF2-40B4-BE49-F238E27FC236}">
                <a16:creationId xmlns:a16="http://schemas.microsoft.com/office/drawing/2014/main" id="{59D131C4-1084-27F7-9E3A-4883BB6DA0F6}"/>
              </a:ext>
            </a:extLst>
          </p:cNvPr>
          <p:cNvSpPr>
            <a:spLocks noGrp="1"/>
          </p:cNvSpPr>
          <p:nvPr>
            <p:ph sz="half" idx="2"/>
          </p:nvPr>
        </p:nvSpPr>
        <p:spPr>
          <a:xfrm>
            <a:off x="825130" y="2041419"/>
            <a:ext cx="7965460" cy="3497698"/>
          </a:xfrm>
        </p:spPr>
        <p:txBody>
          <a:bodyPr>
            <a:noAutofit/>
          </a:bodyPr>
          <a:lstStyle/>
          <a:p>
            <a:pPr>
              <a:buFont typeface="Arial" panose="020B0604020202020204" pitchFamily="34" charset="0"/>
              <a:buChar char="•"/>
            </a:pPr>
            <a:r>
              <a:rPr lang="en-US" sz="2400" b="1" dirty="0"/>
              <a:t>Shared Secret Derivation</a:t>
            </a:r>
            <a:endParaRPr lang="en-US" sz="2400" dirty="0"/>
          </a:p>
          <a:p>
            <a:pPr marL="742950" lvl="1" indent="-285750">
              <a:buFont typeface="Arial" panose="020B0604020202020204" pitchFamily="34" charset="0"/>
              <a:buChar char="•"/>
            </a:pPr>
            <a:r>
              <a:rPr lang="en-US" sz="2400" dirty="0"/>
              <a:t>The recipient (Bob) computes the shared secret </a:t>
            </a:r>
            <a:r>
              <a:rPr lang="en-US" sz="2400" dirty="0">
                <a:effectLst/>
              </a:rPr>
              <a:t>S</a:t>
            </a:r>
            <a:r>
              <a:rPr lang="en-US" sz="2400" dirty="0"/>
              <a:t> by multiplying their private key d</a:t>
            </a:r>
            <a:r>
              <a:rPr lang="en-US" sz="2400" dirty="0">
                <a:effectLst/>
              </a:rPr>
              <a:t>B</a:t>
            </a:r>
            <a:r>
              <a:rPr lang="en-US" sz="2400" dirty="0"/>
              <a:t>​ with the sender's (Alice's) public key QA: </a:t>
            </a:r>
            <a:r>
              <a:rPr lang="en-US" sz="2400" dirty="0">
                <a:effectLst/>
              </a:rPr>
              <a:t>S</a:t>
            </a:r>
            <a:r>
              <a:rPr lang="en-US" sz="2400" dirty="0"/>
              <a:t>=d</a:t>
            </a:r>
            <a:r>
              <a:rPr lang="en-US" sz="2400" dirty="0">
                <a:effectLst/>
              </a:rPr>
              <a:t>B</a:t>
            </a:r>
            <a:r>
              <a:rPr lang="en-US" sz="2400" dirty="0"/>
              <a:t>​×Q</a:t>
            </a:r>
            <a:r>
              <a:rPr lang="en-US" sz="2400" dirty="0">
                <a:effectLst/>
              </a:rPr>
              <a:t>A</a:t>
            </a:r>
            <a:r>
              <a:rPr lang="en-US" sz="2400" dirty="0"/>
              <a:t>​.</a:t>
            </a:r>
          </a:p>
          <a:p>
            <a:pPr>
              <a:buFont typeface="Arial" panose="020B0604020202020204" pitchFamily="34" charset="0"/>
              <a:buChar char="•"/>
            </a:pPr>
            <a:r>
              <a:rPr lang="en-US" sz="2400" b="1" dirty="0"/>
              <a:t>Decryption of Message</a:t>
            </a:r>
            <a:endParaRPr lang="en-US" sz="2400" dirty="0"/>
          </a:p>
          <a:p>
            <a:pPr marL="742950" lvl="1" indent="-285750">
              <a:buFont typeface="Arial" panose="020B0604020202020204" pitchFamily="34" charset="0"/>
              <a:buChar char="•"/>
            </a:pPr>
            <a:r>
              <a:rPr lang="en-US" sz="2400" dirty="0"/>
              <a:t>Using the derived shared secret </a:t>
            </a:r>
            <a:r>
              <a:rPr lang="en-US" sz="2400" dirty="0">
                <a:effectLst/>
              </a:rPr>
              <a:t>S</a:t>
            </a:r>
            <a:r>
              <a:rPr lang="en-US" sz="2400" dirty="0"/>
              <a:t>, the recipient (Bob) decrypts the encrypted message using a symmetric decryption algorithm.</a:t>
            </a:r>
          </a:p>
        </p:txBody>
      </p:sp>
      <p:sp>
        <p:nvSpPr>
          <p:cNvPr id="14" name="TextBox 13">
            <a:extLst>
              <a:ext uri="{FF2B5EF4-FFF2-40B4-BE49-F238E27FC236}">
                <a16:creationId xmlns:a16="http://schemas.microsoft.com/office/drawing/2014/main" id="{AAEDDE2D-6E35-9642-86BE-740577F94AA3}"/>
              </a:ext>
            </a:extLst>
          </p:cNvPr>
          <p:cNvSpPr txBox="1"/>
          <p:nvPr/>
        </p:nvSpPr>
        <p:spPr>
          <a:xfrm>
            <a:off x="408755" y="1325315"/>
            <a:ext cx="6103620" cy="523220"/>
          </a:xfrm>
          <a:prstGeom prst="rect">
            <a:avLst/>
          </a:prstGeom>
          <a:noFill/>
        </p:spPr>
        <p:txBody>
          <a:bodyPr wrap="square">
            <a:spAutoFit/>
          </a:bodyPr>
          <a:lstStyle/>
          <a:p>
            <a:r>
              <a:rPr lang="en-US" sz="2800" b="1" dirty="0">
                <a:solidFill>
                  <a:schemeClr val="accent6"/>
                </a:solidFill>
              </a:rPr>
              <a:t>3.Decryption</a:t>
            </a:r>
          </a:p>
        </p:txBody>
      </p:sp>
    </p:spTree>
    <p:extLst>
      <p:ext uri="{BB962C8B-B14F-4D97-AF65-F5344CB8AC3E}">
        <p14:creationId xmlns:p14="http://schemas.microsoft.com/office/powerpoint/2010/main" val="2468595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9</a:t>
            </a:fld>
            <a:endParaRPr lang="en-US" dirty="0"/>
          </a:p>
        </p:txBody>
      </p:sp>
      <p:sp>
        <p:nvSpPr>
          <p:cNvPr id="15" name="Title 1">
            <a:extLst>
              <a:ext uri="{FF2B5EF4-FFF2-40B4-BE49-F238E27FC236}">
                <a16:creationId xmlns:a16="http://schemas.microsoft.com/office/drawing/2014/main" id="{9977EE08-1481-F747-F172-12B202A68A99}"/>
              </a:ext>
            </a:extLst>
          </p:cNvPr>
          <p:cNvSpPr>
            <a:spLocks noGrp="1"/>
          </p:cNvSpPr>
          <p:nvPr>
            <p:ph type="title"/>
          </p:nvPr>
        </p:nvSpPr>
        <p:spPr>
          <a:xfrm>
            <a:off x="336529" y="108829"/>
            <a:ext cx="7965461" cy="994164"/>
          </a:xfrm>
        </p:spPr>
        <p:txBody>
          <a:bodyPr/>
          <a:lstStyle/>
          <a:p>
            <a:r>
              <a:rPr lang="en-US" dirty="0"/>
              <a:t>How it work</a:t>
            </a:r>
          </a:p>
        </p:txBody>
      </p:sp>
      <p:sp>
        <p:nvSpPr>
          <p:cNvPr id="16" name="Content Placeholder 2">
            <a:extLst>
              <a:ext uri="{FF2B5EF4-FFF2-40B4-BE49-F238E27FC236}">
                <a16:creationId xmlns:a16="http://schemas.microsoft.com/office/drawing/2014/main" id="{6EFC2AC6-D814-994F-E974-534669F92293}"/>
              </a:ext>
            </a:extLst>
          </p:cNvPr>
          <p:cNvSpPr txBox="1">
            <a:spLocks/>
          </p:cNvSpPr>
          <p:nvPr/>
        </p:nvSpPr>
        <p:spPr>
          <a:xfrm>
            <a:off x="1182349" y="2325888"/>
            <a:ext cx="8258831" cy="4120631"/>
          </a:xfrm>
          <a:prstGeom prst="rect">
            <a:avLst/>
          </a:prstGeom>
        </p:spPr>
        <p:txBody>
          <a:bodyPr>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b="1" dirty="0"/>
              <a:t>Signature Generation</a:t>
            </a:r>
            <a:r>
              <a:rPr lang="en-US" dirty="0"/>
              <a:t>:</a:t>
            </a:r>
          </a:p>
          <a:p>
            <a:pPr marL="742950" lvl="1" indent="-285750">
              <a:buFont typeface="Arial" panose="020B0604020202020204" pitchFamily="34" charset="0"/>
              <a:buChar char="•"/>
            </a:pPr>
            <a:r>
              <a:rPr lang="en-US" dirty="0"/>
              <a:t>The signer (Alice) generates a signature for a message by computing a value </a:t>
            </a:r>
            <a:r>
              <a:rPr lang="en-US" dirty="0">
                <a:effectLst/>
              </a:rPr>
              <a:t>k</a:t>
            </a:r>
            <a:r>
              <a:rPr lang="en-US" dirty="0"/>
              <a:t> (a random number), then computing a point </a:t>
            </a:r>
            <a:r>
              <a:rPr lang="en-US" dirty="0">
                <a:effectLst/>
              </a:rPr>
              <a:t>R</a:t>
            </a:r>
            <a:r>
              <a:rPr lang="en-US" dirty="0"/>
              <a:t> on the curve using k × G, where G is the base point.</a:t>
            </a:r>
          </a:p>
          <a:p>
            <a:pPr marL="742950" lvl="1" indent="-285750">
              <a:buFont typeface="Arial" panose="020B0604020202020204" pitchFamily="34" charset="0"/>
              <a:buChar char="•"/>
            </a:pPr>
            <a:r>
              <a:rPr lang="en-US" dirty="0"/>
              <a:t>From </a:t>
            </a:r>
            <a:r>
              <a:rPr lang="en-US" dirty="0">
                <a:effectLst/>
              </a:rPr>
              <a:t>R</a:t>
            </a:r>
            <a:r>
              <a:rPr lang="en-US" dirty="0"/>
              <a:t>, the signer computes </a:t>
            </a:r>
            <a:r>
              <a:rPr lang="en-US" dirty="0">
                <a:effectLst/>
              </a:rPr>
              <a:t>r</a:t>
            </a:r>
            <a:r>
              <a:rPr lang="en-US" dirty="0"/>
              <a:t>, which is the x-coordinate of </a:t>
            </a:r>
            <a:r>
              <a:rPr lang="en-US" dirty="0">
                <a:effectLst/>
              </a:rPr>
              <a:t>R</a:t>
            </a:r>
            <a:r>
              <a:rPr lang="en-US" dirty="0"/>
              <a:t> modulo the order of the curve.</a:t>
            </a:r>
          </a:p>
          <a:p>
            <a:pPr marL="742950" lvl="1" indent="-285750">
              <a:buFont typeface="Arial" panose="020B0604020202020204" pitchFamily="34" charset="0"/>
              <a:buChar char="•"/>
            </a:pPr>
            <a:r>
              <a:rPr lang="en-US" dirty="0"/>
              <a:t>The signer also computes ss, which is calculated using the private key </a:t>
            </a:r>
            <a:r>
              <a:rPr lang="en-US" dirty="0" err="1"/>
              <a:t>d</a:t>
            </a:r>
            <a:r>
              <a:rPr lang="en-US" dirty="0" err="1">
                <a:effectLst/>
              </a:rPr>
              <a:t>A</a:t>
            </a:r>
            <a:r>
              <a:rPr lang="en-US" dirty="0"/>
              <a:t>​, the message hash, and  </a:t>
            </a:r>
            <a:r>
              <a:rPr lang="en-US" dirty="0">
                <a:effectLst/>
              </a:rPr>
              <a:t>r</a:t>
            </a:r>
            <a:r>
              <a:rPr lang="en-US" dirty="0"/>
              <a:t>.</a:t>
            </a:r>
          </a:p>
        </p:txBody>
      </p:sp>
      <p:sp>
        <p:nvSpPr>
          <p:cNvPr id="17" name="TextBox 16">
            <a:extLst>
              <a:ext uri="{FF2B5EF4-FFF2-40B4-BE49-F238E27FC236}">
                <a16:creationId xmlns:a16="http://schemas.microsoft.com/office/drawing/2014/main" id="{9A7F5B1D-A3C7-A8D3-7866-83EE534F38BE}"/>
              </a:ext>
            </a:extLst>
          </p:cNvPr>
          <p:cNvSpPr txBox="1"/>
          <p:nvPr/>
        </p:nvSpPr>
        <p:spPr>
          <a:xfrm>
            <a:off x="765974" y="1632645"/>
            <a:ext cx="6103620" cy="523220"/>
          </a:xfrm>
          <a:prstGeom prst="rect">
            <a:avLst/>
          </a:prstGeom>
          <a:noFill/>
        </p:spPr>
        <p:txBody>
          <a:bodyPr wrap="square">
            <a:spAutoFit/>
          </a:bodyPr>
          <a:lstStyle/>
          <a:p>
            <a:r>
              <a:rPr lang="en-US" sz="2800" b="1" dirty="0">
                <a:solidFill>
                  <a:schemeClr val="accent6"/>
                </a:solidFill>
              </a:rPr>
              <a:t>4. Digital Signature</a:t>
            </a:r>
          </a:p>
        </p:txBody>
      </p:sp>
    </p:spTree>
    <p:extLst>
      <p:ext uri="{BB962C8B-B14F-4D97-AF65-F5344CB8AC3E}">
        <p14:creationId xmlns:p14="http://schemas.microsoft.com/office/powerpoint/2010/main" val="19416196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{BA35F8CF-B6F6-426C-8549-11903F08AF44}tf78438558_win32</Template>
  <TotalTime>2894</TotalTime>
  <Words>1185</Words>
  <Application>Microsoft Office PowerPoint</Application>
  <PresentationFormat>Widescreen</PresentationFormat>
  <Paragraphs>104</Paragraphs>
  <Slides>16</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Black</vt:lpstr>
      <vt:lpstr>Calibri</vt:lpstr>
      <vt:lpstr>Sabon Next LT</vt:lpstr>
      <vt:lpstr>Custom</vt:lpstr>
      <vt:lpstr>Elliptic Curve Cryptography (ECC)</vt:lpstr>
      <vt:lpstr>agenda</vt:lpstr>
      <vt:lpstr>Definition</vt:lpstr>
      <vt:lpstr>Applications of ECC</vt:lpstr>
      <vt:lpstr>Properties </vt:lpstr>
      <vt:lpstr>How it work</vt:lpstr>
      <vt:lpstr>How it work</vt:lpstr>
      <vt:lpstr>How it work</vt:lpstr>
      <vt:lpstr>How it work</vt:lpstr>
      <vt:lpstr>How it work</vt:lpstr>
      <vt:lpstr>example</vt:lpstr>
      <vt:lpstr>example</vt:lpstr>
      <vt:lpstr>example</vt:lpstr>
      <vt:lpstr>example</vt:lpstr>
      <vt:lpstr>example</vt:lpstr>
      <vt:lpstr>Code Implementation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Elliptic Curve Cryptography (ECC)</dc:title>
  <dc:subject/>
  <dc:creator>Selihom Kidane</dc:creator>
  <cp:lastModifiedBy>Selihom Kidane</cp:lastModifiedBy>
  <cp:revision>1</cp:revision>
  <dcterms:created xsi:type="dcterms:W3CDTF">2024-05-04T12:58:46Z</dcterms:created>
  <dcterms:modified xsi:type="dcterms:W3CDTF">2024-05-06T13:13:02Z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