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sldIdLst>
    <p:sldId id="257" r:id="rId2"/>
    <p:sldId id="258" r:id="rId3"/>
    <p:sldId id="259" r:id="rId4"/>
    <p:sldId id="260" r:id="rId5"/>
    <p:sldId id="261" r:id="rId6"/>
    <p:sldId id="262" r:id="rId7"/>
    <p:sldId id="263" r:id="rId8"/>
    <p:sldId id="264" r:id="rId9"/>
    <p:sldId id="265" r:id="rId10"/>
    <p:sldId id="266" r:id="rId11"/>
    <p:sldId id="268" r:id="rId12"/>
    <p:sldId id="284" r:id="rId13"/>
    <p:sldId id="285" r:id="rId14"/>
    <p:sldId id="286" r:id="rId15"/>
    <p:sldId id="287" r:id="rId16"/>
    <p:sldId id="288" r:id="rId17"/>
    <p:sldId id="289" r:id="rId18"/>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8" d="100"/>
          <a:sy n="68" d="100"/>
        </p:scale>
        <p:origin x="14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025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F351F-53B1-3B4C-8CD4-15B0457E8E3F}"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22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1E8F6-4F69-E448-82E4-3FF8C30628E4}"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3785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90BAD4-EC93-8B4C-97AE-9AB5F3271B19}"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5369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C9050E-E079-6441-81E7-806D30677343}"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951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B230AF-FFB7-DE42-B481-AAC2589869DA}"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145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469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4234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08642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47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smtClean="0"/>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371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582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smtClean="0"/>
              <a:t>4/18/2020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173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t>4/18/2020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39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t>4/18/2020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92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F716D3-DCE8-CC45-8106-AE5DFCD073F9}" type="datetimeFigureOut">
              <a:rPr lang="en-US" smtClean="0"/>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920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smtClean="0"/>
              <a:t>4/18/2020</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25102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TextShape 1"/>
          <p:cNvSpPr txBox="1"/>
          <p:nvPr/>
        </p:nvSpPr>
        <p:spPr>
          <a:xfrm>
            <a:off x="480059" y="2053641"/>
            <a:ext cx="3585504"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latin typeface="Times New Roman" panose="02020603050405020304" pitchFamily="18" charset="0"/>
                <a:ea typeface="+mj-ea"/>
                <a:cs typeface="Times New Roman" panose="02020603050405020304" pitchFamily="18" charset="0"/>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lnSpcReduction="10000"/>
          </a:bodyPr>
          <a:lstStyle/>
          <a:p>
            <a:pPr marL="432000" indent="-228600">
              <a:lnSpc>
                <a:spcPct val="90000"/>
              </a:lnSpc>
              <a:spcBef>
                <a:spcPts val="1417"/>
              </a:spcBef>
              <a:buClr>
                <a:srgbClr val="000000"/>
              </a:buClr>
              <a:buSzPct val="45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TextShape 1"/>
          <p:cNvSpPr txBox="1"/>
          <p:nvPr/>
        </p:nvSpPr>
        <p:spPr>
          <a:xfrm>
            <a:off x="596506" y="182881"/>
            <a:ext cx="8067434" cy="23915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dirty="0">
                <a:latin typeface="Times New Roman" panose="02020603050405020304" pitchFamily="18" charset="0"/>
                <a:ea typeface="+mj-ea"/>
                <a:cs typeface="Times New Roman" panose="02020603050405020304" pitchFamily="18" charset="0"/>
              </a:rPr>
              <a:t>9. Applied Data Science Capstone</a:t>
            </a:r>
            <a:endParaRPr lang="en-US" sz="4100" b="0" strike="noStrike" kern="1200" spc="-1" dirty="0">
              <a:latin typeface="Times New Roman" panose="02020603050405020304" pitchFamily="18" charset="0"/>
              <a:ea typeface="+mj-ea"/>
              <a:cs typeface="Times New Roman" panose="02020603050405020304" pitchFamily="18" charset="0"/>
            </a:endParaRPr>
          </a:p>
        </p:txBody>
      </p:sp>
      <p:sp>
        <p:nvSpPr>
          <p:cNvPr id="97" name="TextShape 2"/>
          <p:cNvSpPr txBox="1"/>
          <p:nvPr/>
        </p:nvSpPr>
        <p:spPr>
          <a:xfrm>
            <a:off x="596508" y="801866"/>
            <a:ext cx="7950986"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In this course I have learned about </a:t>
            </a:r>
            <a:r>
              <a:rPr lang="en-US" sz="2100" b="0" strike="noStrike" spc="-1" dirty="0" err="1">
                <a:solidFill>
                  <a:srgbClr val="000000"/>
                </a:solidFill>
                <a:latin typeface="Times New Roman" panose="02020603050405020304" pitchFamily="18" charset="0"/>
                <a:cs typeface="Times New Roman" panose="02020603050405020304" pitchFamily="18" charset="0"/>
              </a:rPr>
              <a:t>FourSquare</a:t>
            </a:r>
            <a:r>
              <a:rPr lang="en-US" sz="2100" b="0" strike="noStrike" spc="-1" dirty="0">
                <a:solidFill>
                  <a:srgbClr val="000000"/>
                </a:solidFill>
                <a:latin typeface="Times New Roman" panose="02020603050405020304" pitchFamily="18" charset="0"/>
                <a:cs typeface="Times New Roman" panose="02020603050405020304" pitchFamily="18" charset="0"/>
              </a:rPr>
              <a:t>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CustomShape 2"/>
          <p:cNvSpPr/>
          <p:nvPr/>
        </p:nvSpPr>
        <p:spPr>
          <a:xfrm flipH="1">
            <a:off x="-720" y="0"/>
            <a:ext cx="45719"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758103" y="554511"/>
            <a:ext cx="7158489"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3200" b="1" strike="noStrike" spc="-1" dirty="0">
                <a:latin typeface="Times New Roman" panose="02020603050405020304" pitchFamily="18" charset="0"/>
                <a:cs typeface="Times New Roman" panose="02020603050405020304" pitchFamily="18" charset="0"/>
              </a:rPr>
              <a:t>Capstone Project: Background</a:t>
            </a:r>
          </a:p>
        </p:txBody>
      </p:sp>
      <p:sp>
        <p:nvSpPr>
          <p:cNvPr id="103" name="CustomShape 5"/>
          <p:cNvSpPr/>
          <p:nvPr/>
        </p:nvSpPr>
        <p:spPr>
          <a:xfrm>
            <a:off x="758103" y="1940289"/>
            <a:ext cx="7536356"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2400" b="0" strike="noStrike" spc="-1" dirty="0">
                <a:solidFill>
                  <a:srgbClr val="000000"/>
                </a:solidFill>
                <a:latin typeface="Times New Roman" panose="02020603050405020304" pitchFamily="18" charset="0"/>
                <a:cs typeface="Times New Roman" panose="02020603050405020304" pitchFamily="18"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24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412F4-89CC-4328-84F4-4A911E1AF07C}"/>
              </a:ext>
            </a:extLst>
          </p:cNvPr>
          <p:cNvSpPr>
            <a:spLocks noGrp="1"/>
          </p:cNvSpPr>
          <p:nvPr>
            <p:ph type="body"/>
          </p:nvPr>
        </p:nvSpPr>
        <p:spPr>
          <a:xfrm>
            <a:off x="457200" y="2040618"/>
            <a:ext cx="8229240" cy="3977280"/>
          </a:xfrm>
        </p:spPr>
        <p:txBody>
          <a:bodyPr>
            <a:normAutofit/>
          </a:bodyPr>
          <a:lstStyle/>
          <a:p>
            <a:pPr marL="285840" indent="-227880">
              <a:spcAft>
                <a:spcPts val="601"/>
              </a:spcAft>
              <a:buClr>
                <a:srgbClr val="000000"/>
              </a:buClr>
              <a:buFont typeface="Arial"/>
              <a:buChar char="•"/>
            </a:pPr>
            <a:r>
              <a:rPr lang="en-US" spc="-1" dirty="0">
                <a:solidFill>
                  <a:srgbClr val="000000"/>
                </a:solidFill>
                <a:latin typeface="Times New Roman" panose="02020603050405020304" pitchFamily="18" charset="0"/>
                <a:cs typeface="Times New Roman" panose="02020603050405020304" pitchFamily="18" charset="0"/>
              </a:rPr>
              <a:t>What is best location in New York City for Asian Cuisine ?</a:t>
            </a:r>
            <a:endParaRPr lang="en-US" spc="-1" dirty="0">
              <a:latin typeface="Times New Roman" panose="02020603050405020304" pitchFamily="18" charset="0"/>
              <a:cs typeface="Times New Roman" panose="02020603050405020304" pitchFamily="18" charset="0"/>
            </a:endParaRPr>
          </a:p>
          <a:p>
            <a:pPr marL="285840" indent="-227880">
              <a:spcAft>
                <a:spcPts val="601"/>
              </a:spcAft>
              <a:buClr>
                <a:srgbClr val="000000"/>
              </a:buClr>
              <a:buFont typeface="Arial"/>
              <a:buChar char="•"/>
            </a:pPr>
            <a:r>
              <a:rPr lang="en-US" spc="-1" dirty="0">
                <a:solidFill>
                  <a:srgbClr val="000000"/>
                </a:solidFill>
                <a:latin typeface="Times New Roman" panose="02020603050405020304" pitchFamily="18" charset="0"/>
                <a:cs typeface="Times New Roman" panose="02020603050405020304" pitchFamily="18" charset="0"/>
              </a:rPr>
              <a:t>Which areas have potential Asian Restaurant Market ?</a:t>
            </a:r>
            <a:endParaRPr lang="en-US" spc="-1" dirty="0">
              <a:latin typeface="Times New Roman" panose="02020603050405020304" pitchFamily="18" charset="0"/>
              <a:cs typeface="Times New Roman" panose="02020603050405020304" pitchFamily="18" charset="0"/>
            </a:endParaRPr>
          </a:p>
          <a:p>
            <a:pPr marL="285840" indent="-227880">
              <a:spcAft>
                <a:spcPts val="601"/>
              </a:spcAft>
              <a:buClr>
                <a:srgbClr val="000000"/>
              </a:buClr>
              <a:buFont typeface="Arial"/>
              <a:buChar char="•"/>
            </a:pPr>
            <a:r>
              <a:rPr lang="en-US" spc="-1" dirty="0">
                <a:solidFill>
                  <a:srgbClr val="000000"/>
                </a:solidFill>
                <a:latin typeface="Times New Roman" panose="02020603050405020304" pitchFamily="18" charset="0"/>
                <a:cs typeface="Times New Roman" panose="02020603050405020304" pitchFamily="18" charset="0"/>
              </a:rPr>
              <a:t>Which all areas lack Asian Restaurants ?</a:t>
            </a:r>
            <a:endParaRPr lang="en-US" spc="-1" dirty="0">
              <a:latin typeface="Times New Roman" panose="02020603050405020304" pitchFamily="18" charset="0"/>
              <a:cs typeface="Times New Roman" panose="02020603050405020304" pitchFamily="18" charset="0"/>
            </a:endParaRPr>
          </a:p>
          <a:p>
            <a:pPr marL="285840" indent="-227880">
              <a:spcAft>
                <a:spcPts val="601"/>
              </a:spcAft>
              <a:buClr>
                <a:srgbClr val="000000"/>
              </a:buClr>
              <a:buFont typeface="Arial"/>
              <a:buChar char="•"/>
            </a:pPr>
            <a:r>
              <a:rPr lang="en-US" spc="-1" dirty="0">
                <a:solidFill>
                  <a:srgbClr val="000000"/>
                </a:solidFill>
                <a:latin typeface="Times New Roman" panose="02020603050405020304" pitchFamily="18" charset="0"/>
                <a:cs typeface="Times New Roman" panose="02020603050405020304" pitchFamily="18" charset="0"/>
              </a:rPr>
              <a:t>Which is the best place to stay if I prefer Asian Cuisine ?</a:t>
            </a:r>
            <a:endParaRPr lang="en-US" spc="-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2CF1D69-E992-41D3-82DA-45CAD83CA569}"/>
              </a:ext>
            </a:extLst>
          </p:cNvPr>
          <p:cNvSpPr>
            <a:spLocks noGrp="1"/>
          </p:cNvSpPr>
          <p:nvPr>
            <p:ph type="title"/>
          </p:nvPr>
        </p:nvSpPr>
        <p:spPr>
          <a:xfrm>
            <a:off x="457200" y="656668"/>
            <a:ext cx="8229240" cy="1144800"/>
          </a:xfrm>
        </p:spPr>
        <p:txBody>
          <a:bodyPr>
            <a:normAutofit fontScale="90000"/>
          </a:bodyPr>
          <a:lstStyle/>
          <a:p>
            <a:r>
              <a:rPr lang="en-US" b="1" spc="-1" dirty="0">
                <a:solidFill>
                  <a:srgbClr val="000000"/>
                </a:solidFill>
                <a:latin typeface="Times New Roman" panose="02020603050405020304" pitchFamily="18" charset="0"/>
                <a:cs typeface="Times New Roman" panose="02020603050405020304" pitchFamily="18" charset="0"/>
              </a:rPr>
              <a:t>Queries that can be answered using this project?</a:t>
            </a:r>
            <a:br>
              <a:rPr lang="en-US" spc="-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75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E6962E-ABB2-4055-A86E-F1C8F30F110A}"/>
              </a:ext>
            </a:extLst>
          </p:cNvPr>
          <p:cNvSpPr>
            <a:spLocks noGrp="1"/>
          </p:cNvSpPr>
          <p:nvPr>
            <p:ph type="body"/>
          </p:nvPr>
        </p:nvSpPr>
        <p:spPr>
          <a:xfrm>
            <a:off x="457380" y="1871807"/>
            <a:ext cx="8229240" cy="3977280"/>
          </a:xfrm>
        </p:spPr>
        <p:txBody>
          <a:bodyPr>
            <a:normAutofit lnSpcReduction="10000"/>
          </a:bodyPr>
          <a:lstStyle/>
          <a:p>
            <a:pPr>
              <a:spcAft>
                <a:spcPts val="524"/>
              </a:spcAft>
            </a:pPr>
            <a:r>
              <a:rPr lang="en-US" spc="-1" dirty="0">
                <a:latin typeface="Times New Roman" panose="02020603050405020304" pitchFamily="18" charset="0"/>
                <a:cs typeface="Times New Roman" panose="02020603050405020304" pitchFamily="18" charset="0"/>
              </a:rPr>
              <a:t>1. Data source : </a:t>
            </a:r>
            <a:r>
              <a:rPr lang="en-US" u="sng" spc="-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https://cocl.us/new_york_dataset</a:t>
            </a:r>
            <a:endParaRPr lang="en-US" spc="-1" dirty="0">
              <a:latin typeface="Times New Roman" panose="02020603050405020304" pitchFamily="18" charset="0"/>
              <a:cs typeface="Times New Roman" panose="02020603050405020304" pitchFamily="18" charset="0"/>
            </a:endParaRPr>
          </a:p>
          <a:p>
            <a:pPr>
              <a:spcAft>
                <a:spcPts val="524"/>
              </a:spcAft>
            </a:pPr>
            <a:r>
              <a:rPr lang="en-US" spc="-1" dirty="0">
                <a:latin typeface="Times New Roman" panose="02020603050405020304" pitchFamily="18" charset="0"/>
                <a:cs typeface="Times New Roman" panose="02020603050405020304" pitchFamily="18" charset="0"/>
              </a:rPr>
              <a:t>Description - his data set contains the required information. And we will use this data set to explore various neighborhoods of new </a:t>
            </a:r>
            <a:r>
              <a:rPr lang="en-US" spc="-1" dirty="0" err="1">
                <a:latin typeface="Times New Roman" panose="02020603050405020304" pitchFamily="18" charset="0"/>
                <a:cs typeface="Times New Roman" panose="02020603050405020304" pitchFamily="18" charset="0"/>
              </a:rPr>
              <a:t>york</a:t>
            </a:r>
            <a:r>
              <a:rPr lang="en-US" spc="-1" dirty="0">
                <a:latin typeface="Times New Roman" panose="02020603050405020304" pitchFamily="18" charset="0"/>
                <a:cs typeface="Times New Roman" panose="02020603050405020304" pitchFamily="18" charset="0"/>
              </a:rPr>
              <a:t> city. Indian restaurants in each neighborhood of New York city. </a:t>
            </a:r>
          </a:p>
          <a:p>
            <a:pPr>
              <a:spcAft>
                <a:spcPts val="524"/>
              </a:spcAft>
            </a:pPr>
            <a:r>
              <a:rPr lang="en-US" spc="-1" dirty="0">
                <a:latin typeface="Times New Roman" panose="02020603050405020304" pitchFamily="18" charset="0"/>
                <a:cs typeface="Times New Roman" panose="02020603050405020304" pitchFamily="18" charset="0"/>
              </a:rPr>
              <a:t>2. Data source : Foursquare API</a:t>
            </a:r>
          </a:p>
          <a:p>
            <a:pPr>
              <a:spcAft>
                <a:spcPts val="524"/>
              </a:spcAft>
            </a:pPr>
            <a:r>
              <a:rPr lang="en-US" spc="-1" dirty="0">
                <a:latin typeface="Times New Roman" panose="02020603050405020304" pitchFamily="18" charset="0"/>
                <a:cs typeface="Times New Roman" panose="02020603050405020304" pitchFamily="18" charset="0"/>
              </a:rPr>
              <a:t>Description : By using this API we will get all the venues in each neighborhood. We can filter these venues to get only Indian Restaurants.</a:t>
            </a:r>
          </a:p>
          <a:p>
            <a:pPr>
              <a:spcAft>
                <a:spcPts val="524"/>
              </a:spcAft>
            </a:pPr>
            <a:r>
              <a:rPr lang="en-US" spc="-1" dirty="0">
                <a:latin typeface="Times New Roman" panose="02020603050405020304" pitchFamily="18" charset="0"/>
                <a:cs typeface="Times New Roman" panose="02020603050405020304" pitchFamily="18" charset="0"/>
              </a:rPr>
              <a:t>3. Data source : </a:t>
            </a:r>
            <a:r>
              <a:rPr lang="en-US" u="sng" spc="-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https://data.cityofnewyork.us/City-Government/Borough-Boundaries/tqmj-j8zm</a:t>
            </a:r>
            <a:endParaRPr lang="en-US" spc="-1" dirty="0">
              <a:latin typeface="Times New Roman" panose="02020603050405020304" pitchFamily="18" charset="0"/>
              <a:cs typeface="Times New Roman" panose="02020603050405020304" pitchFamily="18" charset="0"/>
            </a:endParaRPr>
          </a:p>
          <a:p>
            <a:pPr>
              <a:spcAft>
                <a:spcPts val="524"/>
              </a:spcAft>
            </a:pPr>
            <a:r>
              <a:rPr lang="en-US" spc="-1" dirty="0">
                <a:latin typeface="Times New Roman" panose="02020603050405020304" pitchFamily="18" charset="0"/>
                <a:cs typeface="Times New Roman" panose="02020603050405020304" pitchFamily="18" charset="0"/>
              </a:rPr>
              <a:t>Description : By using this geo space data we will get the New York Borough boundaries that will help us to visualize choropleth map.</a:t>
            </a:r>
          </a:p>
          <a:p>
            <a:pPr>
              <a:spcAft>
                <a:spcPts val="524"/>
              </a:spcAft>
            </a:pPr>
            <a:endParaRPr lang="en-US" spc="-1" dirty="0">
              <a:latin typeface="Times New Roman" panose="02020603050405020304" pitchFamily="18" charset="0"/>
              <a:cs typeface="Times New Roman" panose="02020603050405020304" pitchFamily="18" charset="0"/>
            </a:endParaRPr>
          </a:p>
          <a:p>
            <a:pPr>
              <a:spcAft>
                <a:spcPts val="524"/>
              </a:spcAft>
            </a:pPr>
            <a:endParaRPr lang="en-US" spc="-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34883E6-BBBB-4D56-8207-99259EF96FAB}"/>
              </a:ext>
            </a:extLst>
          </p:cNvPr>
          <p:cNvSpPr>
            <a:spLocks noGrp="1"/>
          </p:cNvSpPr>
          <p:nvPr>
            <p:ph type="title"/>
          </p:nvPr>
        </p:nvSpPr>
        <p:spPr>
          <a:xfrm>
            <a:off x="457380" y="245464"/>
            <a:ext cx="8081529" cy="1144800"/>
          </a:xfrm>
        </p:spPr>
        <p:txBody>
          <a:bodyPr/>
          <a:lstStyle/>
          <a:p>
            <a:r>
              <a:rPr lang="en-US" b="1" spc="-1" dirty="0">
                <a:latin typeface="Times New Roman" panose="02020603050405020304" pitchFamily="18" charset="0"/>
                <a:cs typeface="Times New Roman" panose="02020603050405020304" pitchFamily="18" charset="0"/>
              </a:rPr>
              <a:t>Data to be used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9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DF24BD-3CF5-4F51-921A-ACFC8817483A}"/>
              </a:ext>
            </a:extLst>
          </p:cNvPr>
          <p:cNvSpPr>
            <a:spLocks noGrp="1"/>
          </p:cNvSpPr>
          <p:nvPr>
            <p:ph type="body"/>
          </p:nvPr>
        </p:nvSpPr>
        <p:spPr>
          <a:xfrm>
            <a:off x="640080" y="1857738"/>
            <a:ext cx="7547317" cy="3977280"/>
          </a:xfrm>
        </p:spPr>
        <p:txBody>
          <a:bodyPr>
            <a:normAutofit/>
          </a:bodyPr>
          <a:lstStyle/>
          <a:p>
            <a:r>
              <a:rPr lang="en-US" spc="-1" dirty="0">
                <a:latin typeface="Times New Roman" panose="02020603050405020304" pitchFamily="18" charset="0"/>
                <a:cs typeface="Times New Roman" panose="02020603050405020304" pitchFamily="18" charset="0"/>
              </a:rPr>
              <a:t>pandas and </a:t>
            </a:r>
            <a:r>
              <a:rPr lang="en-US" spc="-1" dirty="0" err="1">
                <a:latin typeface="Times New Roman" panose="02020603050405020304" pitchFamily="18" charset="0"/>
                <a:cs typeface="Times New Roman" panose="02020603050405020304" pitchFamily="18" charset="0"/>
              </a:rPr>
              <a:t>numpy</a:t>
            </a:r>
            <a:r>
              <a:rPr lang="en-US" spc="-1" dirty="0">
                <a:latin typeface="Times New Roman" panose="02020603050405020304" pitchFamily="18" charset="0"/>
                <a:cs typeface="Times New Roman" panose="02020603050405020304" pitchFamily="18" charset="0"/>
              </a:rPr>
              <a:t> for handling data.</a:t>
            </a:r>
          </a:p>
          <a:p>
            <a:r>
              <a:rPr lang="en-US" spc="-1" dirty="0">
                <a:latin typeface="Times New Roman" panose="02020603050405020304" pitchFamily="18" charset="0"/>
                <a:cs typeface="Times New Roman" panose="02020603050405020304" pitchFamily="18" charset="0"/>
              </a:rPr>
              <a:t>request module for using </a:t>
            </a:r>
            <a:r>
              <a:rPr lang="en-US" spc="-1" dirty="0" err="1">
                <a:latin typeface="Times New Roman" panose="02020603050405020304" pitchFamily="18" charset="0"/>
                <a:cs typeface="Times New Roman" panose="02020603050405020304" pitchFamily="18" charset="0"/>
              </a:rPr>
              <a:t>FourSquare</a:t>
            </a:r>
            <a:r>
              <a:rPr lang="en-US" spc="-1" dirty="0">
                <a:latin typeface="Times New Roman" panose="02020603050405020304" pitchFamily="18" charset="0"/>
                <a:cs typeface="Times New Roman" panose="02020603050405020304" pitchFamily="18" charset="0"/>
              </a:rPr>
              <a:t> API.</a:t>
            </a:r>
          </a:p>
          <a:p>
            <a:r>
              <a:rPr lang="en-US" spc="-1" dirty="0" err="1">
                <a:latin typeface="Times New Roman" panose="02020603050405020304" pitchFamily="18" charset="0"/>
                <a:cs typeface="Times New Roman" panose="02020603050405020304" pitchFamily="18" charset="0"/>
              </a:rPr>
              <a:t>geopy</a:t>
            </a:r>
            <a:r>
              <a:rPr lang="en-US" spc="-1" dirty="0">
                <a:latin typeface="Times New Roman" panose="02020603050405020304" pitchFamily="18" charset="0"/>
                <a:cs typeface="Times New Roman" panose="02020603050405020304" pitchFamily="18" charset="0"/>
              </a:rPr>
              <a:t> to get co-ordinates of City of New York.</a:t>
            </a:r>
          </a:p>
          <a:p>
            <a:pPr marL="57960" indent="0">
              <a:spcAft>
                <a:spcPts val="601"/>
              </a:spcAft>
              <a:buClr>
                <a:srgbClr val="FFFFFF"/>
              </a:buClr>
              <a:buNone/>
            </a:pPr>
            <a:r>
              <a:rPr lang="en-US" spc="-1" dirty="0">
                <a:latin typeface="Times New Roman" panose="02020603050405020304" pitchFamily="18" charset="0"/>
                <a:cs typeface="Times New Roman" panose="02020603050405020304" pitchFamily="18" charset="0"/>
              </a:rPr>
              <a:t>Load data from  </a:t>
            </a:r>
            <a:r>
              <a:rPr lang="en-US" u="sng" spc="-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https://cocl.us/new_york_dataset</a:t>
            </a:r>
            <a:r>
              <a:rPr lang="en-US" spc="-1" dirty="0">
                <a:latin typeface="Times New Roman" panose="02020603050405020304" pitchFamily="18" charset="0"/>
                <a:cs typeface="Times New Roman" panose="02020603050405020304" pitchFamily="18" charset="0"/>
              </a:rPr>
              <a:t> </a:t>
            </a:r>
          </a:p>
          <a:p>
            <a:pPr marL="57240">
              <a:spcAft>
                <a:spcPts val="601"/>
              </a:spcAft>
            </a:pPr>
            <a:r>
              <a:rPr lang="en-US" spc="-1" dirty="0">
                <a:latin typeface="Times New Roman" panose="02020603050405020304" pitchFamily="18" charset="0"/>
                <a:cs typeface="Times New Roman" panose="02020603050405020304" pitchFamily="18" charset="0"/>
              </a:rPr>
              <a:t>   in pandas </a:t>
            </a:r>
            <a:r>
              <a:rPr lang="en-US" spc="-1" dirty="0" err="1">
                <a:latin typeface="Times New Roman" panose="02020603050405020304" pitchFamily="18" charset="0"/>
                <a:cs typeface="Times New Roman" panose="02020603050405020304" pitchFamily="18" charset="0"/>
              </a:rPr>
              <a:t>Dataframe</a:t>
            </a:r>
            <a:r>
              <a:rPr lang="en-US" spc="-1" dirty="0">
                <a:latin typeface="Times New Roman" panose="02020603050405020304" pitchFamily="18" charset="0"/>
                <a:cs typeface="Times New Roman" panose="02020603050405020304" pitchFamily="18" charset="0"/>
              </a:rPr>
              <a:t>.</a:t>
            </a:r>
          </a:p>
          <a:p>
            <a:pPr marL="57240">
              <a:spcAft>
                <a:spcPts val="601"/>
              </a:spcAft>
            </a:pPr>
            <a:endParaRPr lang="en-US" spc="-1" dirty="0">
              <a:latin typeface="Times New Roman" panose="02020603050405020304" pitchFamily="18" charset="0"/>
              <a:cs typeface="Times New Roman" panose="02020603050405020304" pitchFamily="18" charset="0"/>
            </a:endParaRPr>
          </a:p>
          <a:p>
            <a:endParaRPr lang="en-US" spc="-1" dirty="0">
              <a:latin typeface="Times New Roman" panose="02020603050405020304" pitchFamily="18" charset="0"/>
              <a:cs typeface="Times New Roman" panose="02020603050405020304" pitchFamily="18" charset="0"/>
            </a:endParaRPr>
          </a:p>
          <a:p>
            <a:endParaRPr lang="en-US" spc="-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20B3199-2F08-4FF8-9BE9-EB5BD3F466FC}"/>
              </a:ext>
            </a:extLst>
          </p:cNvPr>
          <p:cNvSpPr>
            <a:spLocks noGrp="1"/>
          </p:cNvSpPr>
          <p:nvPr>
            <p:ph type="title"/>
          </p:nvPr>
        </p:nvSpPr>
        <p:spPr>
          <a:xfrm>
            <a:off x="640080" y="422447"/>
            <a:ext cx="8229240" cy="1144800"/>
          </a:xfrm>
        </p:spPr>
        <p:txBody>
          <a:bodyPr/>
          <a:lstStyle/>
          <a:p>
            <a:r>
              <a:rPr lang="en-US" b="1" dirty="0">
                <a:latin typeface="Times New Roman" panose="02020603050405020304" pitchFamily="18" charset="0"/>
                <a:cs typeface="Times New Roman" panose="02020603050405020304" pitchFamily="18" charset="0"/>
              </a:rPr>
              <a:t>Libraries</a:t>
            </a:r>
          </a:p>
        </p:txBody>
      </p:sp>
    </p:spTree>
    <p:extLst>
      <p:ext uri="{BB962C8B-B14F-4D97-AF65-F5344CB8AC3E}">
        <p14:creationId xmlns:p14="http://schemas.microsoft.com/office/powerpoint/2010/main" val="105513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2BB0B0-5456-4240-A0AD-074A536D5303}"/>
              </a:ext>
            </a:extLst>
          </p:cNvPr>
          <p:cNvSpPr>
            <a:spLocks noGrp="1"/>
          </p:cNvSpPr>
          <p:nvPr>
            <p:ph type="body"/>
          </p:nvPr>
        </p:nvSpPr>
        <p:spPr>
          <a:xfrm>
            <a:off x="457200" y="1899941"/>
            <a:ext cx="8229240" cy="3977280"/>
          </a:xfrm>
        </p:spPr>
        <p:txBody>
          <a:bodyPr/>
          <a:lstStyle/>
          <a:p>
            <a:r>
              <a:rPr lang="en-US" dirty="0">
                <a:latin typeface="Times New Roman" panose="02020603050405020304" pitchFamily="18" charset="0"/>
                <a:cs typeface="Times New Roman" panose="02020603050405020304" pitchFamily="18" charset="0"/>
              </a:rPr>
              <a:t>Step 1: </a:t>
            </a:r>
            <a:r>
              <a:rPr lang="en-US" spc="-1" dirty="0">
                <a:latin typeface="Times New Roman" panose="02020603050405020304" pitchFamily="18" charset="0"/>
                <a:cs typeface="Times New Roman" panose="02020603050405020304" pitchFamily="18" charset="0"/>
              </a:rPr>
              <a:t>Getting Latitude and Longitude for each address </a:t>
            </a:r>
            <a:r>
              <a:rPr lang="en-US" spc="-1" dirty="0" err="1">
                <a:latin typeface="Times New Roman" panose="02020603050405020304" pitchFamily="18" charset="0"/>
                <a:cs typeface="Times New Roman" panose="02020603050405020304" pitchFamily="18" charset="0"/>
              </a:rPr>
              <a:t>geopy</a:t>
            </a:r>
            <a:r>
              <a:rPr lang="en-US" spc="-1" dirty="0">
                <a:latin typeface="Times New Roman" panose="02020603050405020304" pitchFamily="18" charset="0"/>
                <a:cs typeface="Times New Roman" panose="02020603050405020304" pitchFamily="18" charset="0"/>
              </a:rPr>
              <a:t> library.</a:t>
            </a:r>
          </a:p>
          <a:p>
            <a:r>
              <a:rPr lang="en-US" dirty="0">
                <a:latin typeface="Times New Roman" panose="02020603050405020304" pitchFamily="18" charset="0"/>
                <a:cs typeface="Times New Roman" panose="02020603050405020304" pitchFamily="18" charset="0"/>
              </a:rPr>
              <a:t>Step 2: </a:t>
            </a:r>
            <a:r>
              <a:rPr lang="en-US" spc="-1" dirty="0">
                <a:solidFill>
                  <a:srgbClr val="000000"/>
                </a:solidFill>
                <a:latin typeface="Times New Roman" panose="02020603050405020304" pitchFamily="18" charset="0"/>
                <a:cs typeface="Times New Roman" panose="02020603050405020304" pitchFamily="18" charset="0"/>
              </a:rPr>
              <a:t>Filter out which Borough and Neighborhood have maximum number of Indian Restaurants using </a:t>
            </a:r>
            <a:r>
              <a:rPr lang="en-US" spc="-1" dirty="0" err="1">
                <a:solidFill>
                  <a:srgbClr val="000000"/>
                </a:solidFill>
                <a:latin typeface="Times New Roman" panose="02020603050405020304" pitchFamily="18" charset="0"/>
                <a:cs typeface="Times New Roman" panose="02020603050405020304" pitchFamily="18" charset="0"/>
              </a:rPr>
              <a:t>FourSquare</a:t>
            </a:r>
            <a:r>
              <a:rPr lang="en-US" spc="-1" dirty="0">
                <a:solidFill>
                  <a:srgbClr val="000000"/>
                </a:solidFill>
                <a:latin typeface="Times New Roman" panose="02020603050405020304" pitchFamily="18" charset="0"/>
                <a:cs typeface="Times New Roman" panose="02020603050405020304" pitchFamily="18" charset="0"/>
              </a:rPr>
              <a:t> API.</a:t>
            </a:r>
            <a:endParaRPr lang="en-US" spc="-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3: </a:t>
            </a:r>
            <a:r>
              <a:rPr lang="en-US" spc="-1" dirty="0">
                <a:solidFill>
                  <a:srgbClr val="000000"/>
                </a:solidFill>
                <a:latin typeface="Times New Roman" panose="02020603050405020304" pitchFamily="18" charset="0"/>
                <a:cs typeface="Times New Roman" panose="02020603050405020304" pitchFamily="18" charset="0"/>
              </a:rPr>
              <a:t>Get likes, ratings, tips on each of Indian Restaurant using </a:t>
            </a:r>
            <a:r>
              <a:rPr lang="en-US" spc="-1" dirty="0" err="1">
                <a:solidFill>
                  <a:srgbClr val="000000"/>
                </a:solidFill>
                <a:latin typeface="Times New Roman" panose="02020603050405020304" pitchFamily="18" charset="0"/>
                <a:cs typeface="Times New Roman" panose="02020603050405020304" pitchFamily="18" charset="0"/>
              </a:rPr>
              <a:t>FourSquare</a:t>
            </a:r>
            <a:r>
              <a:rPr lang="en-US" spc="-1" dirty="0">
                <a:solidFill>
                  <a:srgbClr val="000000"/>
                </a:solidFill>
                <a:latin typeface="Times New Roman" panose="02020603050405020304" pitchFamily="18" charset="0"/>
                <a:cs typeface="Times New Roman" panose="02020603050405020304" pitchFamily="18" charset="0"/>
              </a:rPr>
              <a:t> API</a:t>
            </a:r>
            <a:endParaRPr lang="en-US" spc="-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F63F76F-BAF1-4A26-B7AC-0B9B31629A8A}"/>
              </a:ext>
            </a:extLst>
          </p:cNvPr>
          <p:cNvSpPr>
            <a:spLocks noGrp="1"/>
          </p:cNvSpPr>
          <p:nvPr>
            <p:ph type="title"/>
          </p:nvPr>
        </p:nvSpPr>
        <p:spPr>
          <a:xfrm>
            <a:off x="611945" y="408379"/>
            <a:ext cx="8229240" cy="1144800"/>
          </a:xfrm>
        </p:spPr>
        <p:txBody>
          <a:bodyPr/>
          <a:lstStyle/>
          <a:p>
            <a:r>
              <a:rPr lang="en-US" b="1" dirty="0">
                <a:latin typeface="Times New Roman" panose="02020603050405020304" pitchFamily="18" charset="0"/>
                <a:cs typeface="Times New Roman" panose="02020603050405020304" pitchFamily="18" charset="0"/>
              </a:rPr>
              <a:t>Procedure</a:t>
            </a:r>
          </a:p>
        </p:txBody>
      </p:sp>
    </p:spTree>
    <p:extLst>
      <p:ext uri="{BB962C8B-B14F-4D97-AF65-F5344CB8AC3E}">
        <p14:creationId xmlns:p14="http://schemas.microsoft.com/office/powerpoint/2010/main" val="242340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26695A6-6798-4388-905E-53969DE71CE1}"/>
              </a:ext>
            </a:extLst>
          </p:cNvPr>
          <p:cNvPicPr/>
          <p:nvPr/>
        </p:nvPicPr>
        <p:blipFill>
          <a:blip r:embed="rId2"/>
          <a:stretch/>
        </p:blipFill>
        <p:spPr>
          <a:xfrm>
            <a:off x="626014" y="1610792"/>
            <a:ext cx="7505114" cy="2131214"/>
          </a:xfrm>
          <a:prstGeom prst="rect">
            <a:avLst/>
          </a:prstGeom>
          <a:ln>
            <a:noFill/>
          </a:ln>
        </p:spPr>
      </p:pic>
      <p:pic>
        <p:nvPicPr>
          <p:cNvPr id="5" name="Picture 5">
            <a:extLst>
              <a:ext uri="{FF2B5EF4-FFF2-40B4-BE49-F238E27FC236}">
                <a16:creationId xmlns:a16="http://schemas.microsoft.com/office/drawing/2014/main" id="{CC0A15F7-62F5-4830-8510-23EF2624FED8}"/>
              </a:ext>
            </a:extLst>
          </p:cNvPr>
          <p:cNvPicPr/>
          <p:nvPr/>
        </p:nvPicPr>
        <p:blipFill>
          <a:blip r:embed="rId3"/>
          <a:stretch/>
        </p:blipFill>
        <p:spPr>
          <a:xfrm>
            <a:off x="626014" y="3934397"/>
            <a:ext cx="8060426" cy="2339793"/>
          </a:xfrm>
          <a:prstGeom prst="rect">
            <a:avLst/>
          </a:prstGeom>
          <a:ln>
            <a:noFill/>
          </a:ln>
        </p:spPr>
      </p:pic>
      <p:sp>
        <p:nvSpPr>
          <p:cNvPr id="2" name="Title 1">
            <a:extLst>
              <a:ext uri="{FF2B5EF4-FFF2-40B4-BE49-F238E27FC236}">
                <a16:creationId xmlns:a16="http://schemas.microsoft.com/office/drawing/2014/main" id="{4F9F41A3-E2EE-4137-8FA8-E46BA5CC96B1}"/>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Result with maximum like and rating</a:t>
            </a:r>
          </a:p>
        </p:txBody>
      </p:sp>
    </p:spTree>
    <p:extLst>
      <p:ext uri="{BB962C8B-B14F-4D97-AF65-F5344CB8AC3E}">
        <p14:creationId xmlns:p14="http://schemas.microsoft.com/office/powerpoint/2010/main" val="279245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54F210-9A77-43E4-BF24-B6FA0DB31ADD}"/>
              </a:ext>
            </a:extLst>
          </p:cNvPr>
          <p:cNvSpPr>
            <a:spLocks noGrp="1"/>
          </p:cNvSpPr>
          <p:nvPr>
            <p:ph type="body"/>
          </p:nvPr>
        </p:nvSpPr>
        <p:spPr>
          <a:xfrm>
            <a:off x="457380" y="1914008"/>
            <a:ext cx="8229240" cy="3977280"/>
          </a:xfrm>
        </p:spPr>
        <p:txBody>
          <a:bodyPr>
            <a:normAutofit/>
          </a:bodyPr>
          <a:lstStyle/>
          <a:p>
            <a:pPr marL="571500" indent="-571500">
              <a:buFont typeface="Wingdings" panose="05000000000000000000" pitchFamily="2" charset="2"/>
              <a:buChar char="§"/>
            </a:pPr>
            <a:r>
              <a:rPr lang="en-US" spc="-1" dirty="0">
                <a:latin typeface="Times New Roman" panose="02020603050405020304" pitchFamily="18" charset="0"/>
                <a:cs typeface="Times New Roman" panose="02020603050405020304" pitchFamily="18" charset="0"/>
              </a:rPr>
              <a:t>Astoria(Queens), </a:t>
            </a:r>
            <a:r>
              <a:rPr lang="en-US" spc="-1" dirty="0" err="1">
                <a:latin typeface="Times New Roman" panose="02020603050405020304" pitchFamily="18" charset="0"/>
                <a:cs typeface="Times New Roman" panose="02020603050405020304" pitchFamily="18" charset="0"/>
              </a:rPr>
              <a:t>Blissville</a:t>
            </a:r>
            <a:r>
              <a:rPr lang="en-US" spc="-1" dirty="0">
                <a:latin typeface="Times New Roman" panose="02020603050405020304" pitchFamily="18" charset="0"/>
                <a:cs typeface="Times New Roman" panose="02020603050405020304" pitchFamily="18" charset="0"/>
              </a:rPr>
              <a:t>(Queens), Civic Center(Manhattan) are some of the best neighborhoods for </a:t>
            </a:r>
            <a:r>
              <a:rPr lang="en-US" spc="-1" dirty="0" err="1">
                <a:latin typeface="Times New Roman" panose="02020603050405020304" pitchFamily="18" charset="0"/>
                <a:cs typeface="Times New Roman" panose="02020603050405020304" pitchFamily="18" charset="0"/>
              </a:rPr>
              <a:t>indian</a:t>
            </a:r>
            <a:r>
              <a:rPr lang="en-US" spc="-1" dirty="0">
                <a:latin typeface="Times New Roman" panose="02020603050405020304" pitchFamily="18" charset="0"/>
                <a:cs typeface="Times New Roman" panose="02020603050405020304" pitchFamily="18" charset="0"/>
              </a:rPr>
              <a:t> cuisine.</a:t>
            </a:r>
          </a:p>
          <a:p>
            <a:pPr marL="571500" indent="-571500">
              <a:buFont typeface="Wingdings" panose="05000000000000000000" pitchFamily="2" charset="2"/>
              <a:buChar char="§"/>
            </a:pPr>
            <a:r>
              <a:rPr lang="en-US" spc="-1" dirty="0">
                <a:latin typeface="Times New Roman" panose="02020603050405020304" pitchFamily="18" charset="0"/>
                <a:cs typeface="Times New Roman" panose="02020603050405020304" pitchFamily="18" charset="0"/>
              </a:rPr>
              <a:t>Manhattan have potential Indian </a:t>
            </a:r>
            <a:r>
              <a:rPr lang="en-US" spc="-1" dirty="0" err="1">
                <a:latin typeface="Times New Roman" panose="02020603050405020304" pitchFamily="18" charset="0"/>
                <a:cs typeface="Times New Roman" panose="02020603050405020304" pitchFamily="18" charset="0"/>
              </a:rPr>
              <a:t>Resturant</a:t>
            </a:r>
            <a:r>
              <a:rPr lang="en-US" spc="-1" dirty="0">
                <a:latin typeface="Times New Roman" panose="02020603050405020304" pitchFamily="18" charset="0"/>
                <a:cs typeface="Times New Roman" panose="02020603050405020304" pitchFamily="18" charset="0"/>
              </a:rPr>
              <a:t> Market</a:t>
            </a:r>
          </a:p>
          <a:p>
            <a:pPr marL="571500" indent="-571500">
              <a:buFont typeface="Wingdings" panose="05000000000000000000" pitchFamily="2" charset="2"/>
              <a:buChar char="§"/>
            </a:pPr>
            <a:r>
              <a:rPr lang="en-US" spc="-1" dirty="0">
                <a:latin typeface="Times New Roman" panose="02020603050405020304" pitchFamily="18" charset="0"/>
                <a:cs typeface="Times New Roman" panose="02020603050405020304" pitchFamily="18" charset="0"/>
              </a:rPr>
              <a:t>Staten Island ranks last in average rating of Indian Restaurants.</a:t>
            </a:r>
          </a:p>
          <a:p>
            <a:pPr marL="571500" indent="-571500">
              <a:buFont typeface="Wingdings" panose="05000000000000000000" pitchFamily="2" charset="2"/>
              <a:buChar char="§"/>
            </a:pPr>
            <a:r>
              <a:rPr lang="en-US" spc="-1" dirty="0">
                <a:latin typeface="Times New Roman" panose="02020603050405020304" pitchFamily="18" charset="0"/>
                <a:cs typeface="Times New Roman" panose="02020603050405020304" pitchFamily="18" charset="0"/>
              </a:rPr>
              <a:t>Manhattan is the best place to stay if you prefer Indian Cuisine.</a:t>
            </a:r>
          </a:p>
          <a:p>
            <a:endParaRPr lang="en-US" b="1" spc="-1" dirty="0">
              <a:latin typeface="Times New Roman" panose="02020603050405020304" pitchFamily="18" charset="0"/>
              <a:cs typeface="Times New Roman" panose="02020603050405020304" pitchFamily="18" charset="0"/>
            </a:endParaRPr>
          </a:p>
          <a:p>
            <a:r>
              <a:rPr lang="en-US" b="1" spc="-1" dirty="0">
                <a:latin typeface="Times New Roman" panose="02020603050405020304" pitchFamily="18" charset="0"/>
                <a:cs typeface="Times New Roman" panose="02020603050405020304" pitchFamily="18" charset="0"/>
              </a:rPr>
              <a:t>Limitation</a:t>
            </a:r>
          </a:p>
          <a:p>
            <a:r>
              <a:rPr lang="en-US" spc="-1" dirty="0">
                <a:latin typeface="Times New Roman" panose="02020603050405020304" pitchFamily="18" charset="0"/>
                <a:cs typeface="Times New Roman" panose="02020603050405020304" pitchFamily="18" charset="0"/>
              </a:rPr>
              <a:t>The accuracy of data depends purely depends on the data provided by </a:t>
            </a:r>
            <a:r>
              <a:rPr lang="en-US" spc="-1" dirty="0" err="1">
                <a:latin typeface="Times New Roman" panose="02020603050405020304" pitchFamily="18" charset="0"/>
                <a:cs typeface="Times New Roman" panose="02020603050405020304" pitchFamily="18" charset="0"/>
              </a:rPr>
              <a:t>FourSquare</a:t>
            </a:r>
            <a:endParaRPr lang="en-US" spc="-1" dirty="0">
              <a:latin typeface="Times New Roman" panose="02020603050405020304" pitchFamily="18" charset="0"/>
              <a:cs typeface="Times New Roman" panose="02020603050405020304" pitchFamily="18" charset="0"/>
            </a:endParaRPr>
          </a:p>
          <a:p>
            <a:endParaRPr lang="en-US" spc="-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234E983-5500-4662-BD1E-1CE4EE9AD2A9}"/>
              </a:ext>
            </a:extLst>
          </p:cNvPr>
          <p:cNvSpPr>
            <a:spLocks noGrp="1"/>
          </p:cNvSpPr>
          <p:nvPr>
            <p:ph type="title"/>
          </p:nvPr>
        </p:nvSpPr>
        <p:spPr>
          <a:xfrm>
            <a:off x="457380" y="394312"/>
            <a:ext cx="8229240" cy="1144800"/>
          </a:xfrm>
        </p:spPr>
        <p:txBody>
          <a:bodyPr/>
          <a:lstStyle/>
          <a:p>
            <a:r>
              <a:rPr lang="en-US"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80423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TextShape 1"/>
          <p:cNvSpPr txBox="1"/>
          <p:nvPr/>
        </p:nvSpPr>
        <p:spPr>
          <a:xfrm>
            <a:off x="596507" y="0"/>
            <a:ext cx="7763609"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latin typeface="Times New Roman" panose="02020603050405020304" pitchFamily="18" charset="0"/>
                <a:ea typeface="+mj-ea"/>
                <a:cs typeface="Times New Roman" panose="02020603050405020304" pitchFamily="18" charset="0"/>
              </a:rPr>
              <a:t>1. What is  Data Science?</a:t>
            </a:r>
          </a:p>
        </p:txBody>
      </p:sp>
      <p:sp>
        <p:nvSpPr>
          <p:cNvPr id="81" name="TextShape 2"/>
          <p:cNvSpPr txBox="1"/>
          <p:nvPr/>
        </p:nvSpPr>
        <p:spPr>
          <a:xfrm>
            <a:off x="690195" y="2096093"/>
            <a:ext cx="7763609" cy="319335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dirty="0">
              <a:solidFill>
                <a:srgbClr val="000000"/>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TextShape 1"/>
          <p:cNvSpPr txBox="1"/>
          <p:nvPr/>
        </p:nvSpPr>
        <p:spPr>
          <a:xfrm>
            <a:off x="809771" y="0"/>
            <a:ext cx="7524458"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latin typeface="Times New Roman" panose="02020603050405020304" pitchFamily="18" charset="0"/>
                <a:ea typeface="+mj-ea"/>
                <a:cs typeface="Times New Roman" panose="02020603050405020304" pitchFamily="18" charset="0"/>
              </a:rPr>
              <a:t>2. Open Source tools for Data Science </a:t>
            </a:r>
          </a:p>
        </p:txBody>
      </p:sp>
      <p:sp>
        <p:nvSpPr>
          <p:cNvPr id="83" name="TextShape 2"/>
          <p:cNvSpPr txBox="1"/>
          <p:nvPr/>
        </p:nvSpPr>
        <p:spPr>
          <a:xfrm>
            <a:off x="952698" y="1380049"/>
            <a:ext cx="7524457"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Skill Network Labs</a:t>
            </a:r>
          </a:p>
          <a:p>
            <a:pPr indent="-228600">
              <a:lnSpc>
                <a:spcPct val="90000"/>
              </a:lnSpc>
              <a:spcAft>
                <a:spcPts val="600"/>
              </a:spcAft>
              <a:buFont typeface="Arial" panose="020B0604020202020204" pitchFamily="34" charset="0"/>
              <a:buChar char="•"/>
            </a:pPr>
            <a:r>
              <a:rPr lang="en-US" sz="2100" b="0" strike="noStrike" spc="-1" dirty="0" err="1">
                <a:solidFill>
                  <a:srgbClr val="000000"/>
                </a:solidFill>
                <a:latin typeface="Times New Roman" panose="02020603050405020304" pitchFamily="18" charset="0"/>
                <a:cs typeface="Times New Roman" panose="02020603050405020304" pitchFamily="18" charset="0"/>
              </a:rPr>
              <a:t>Jupyter</a:t>
            </a:r>
            <a:r>
              <a:rPr lang="en-US" sz="2100" b="0" strike="noStrike" spc="-1" dirty="0">
                <a:solidFill>
                  <a:srgbClr val="000000"/>
                </a:solidFill>
                <a:latin typeface="Times New Roman" panose="02020603050405020304" pitchFamily="18" charset="0"/>
                <a:cs typeface="Times New Roman" panose="02020603050405020304" pitchFamily="18" charset="0"/>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Apache Zeppelin Notebooks</a:t>
            </a:r>
          </a:p>
          <a:p>
            <a:pPr indent="-228600">
              <a:lnSpc>
                <a:spcPct val="90000"/>
              </a:lnSpc>
              <a:spcAft>
                <a:spcPts val="600"/>
              </a:spcAft>
              <a:buFont typeface="Arial" panose="020B0604020202020204" pitchFamily="34" charset="0"/>
              <a:buChar char="•"/>
            </a:pPr>
            <a:r>
              <a:rPr lang="en-US" sz="2100" b="0" strike="noStrike" spc="-1" dirty="0" err="1">
                <a:solidFill>
                  <a:srgbClr val="000000"/>
                </a:solidFill>
                <a:latin typeface="Times New Roman" panose="02020603050405020304" pitchFamily="18" charset="0"/>
                <a:cs typeface="Times New Roman" panose="02020603050405020304" pitchFamily="18" charset="0"/>
              </a:rPr>
              <a:t>Rstudio</a:t>
            </a:r>
            <a:r>
              <a:rPr lang="en-US" sz="2100" b="0" strike="noStrike" spc="-1" dirty="0">
                <a:solidFill>
                  <a:srgbClr val="000000"/>
                </a:solidFill>
                <a:latin typeface="Times New Roman" panose="02020603050405020304" pitchFamily="18" charset="0"/>
                <a:cs typeface="Times New Roman" panose="02020603050405020304" pitchFamily="18" charset="0"/>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IBM Watson studio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TextShape 1"/>
          <p:cNvSpPr txBox="1"/>
          <p:nvPr/>
        </p:nvSpPr>
        <p:spPr>
          <a:xfrm>
            <a:off x="718331" y="0"/>
            <a:ext cx="7707338"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latin typeface="Times New Roman" panose="02020603050405020304" pitchFamily="18" charset="0"/>
                <a:ea typeface="+mj-ea"/>
                <a:cs typeface="Times New Roman" panose="02020603050405020304" pitchFamily="18" charset="0"/>
              </a:rPr>
              <a:t>3. Data Science Methodology</a:t>
            </a:r>
          </a:p>
        </p:txBody>
      </p:sp>
      <p:sp>
        <p:nvSpPr>
          <p:cNvPr id="85" name="TextShape 2"/>
          <p:cNvSpPr txBox="1"/>
          <p:nvPr/>
        </p:nvSpPr>
        <p:spPr>
          <a:xfrm>
            <a:off x="718332" y="1482586"/>
            <a:ext cx="7707337"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TextShape 1"/>
          <p:cNvSpPr txBox="1"/>
          <p:nvPr/>
        </p:nvSpPr>
        <p:spPr>
          <a:xfrm>
            <a:off x="596507" y="182638"/>
            <a:ext cx="7454119"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dirty="0">
                <a:latin typeface="Times New Roman" panose="02020603050405020304" pitchFamily="18" charset="0"/>
                <a:ea typeface="+mj-ea"/>
                <a:cs typeface="Times New Roman" panose="02020603050405020304" pitchFamily="18" charset="0"/>
              </a:rPr>
              <a:t>4. Python for Data Science and AI</a:t>
            </a:r>
            <a:endParaRPr lang="en-US" sz="4400" b="0" strike="noStrike" kern="1200" spc="-1" dirty="0">
              <a:latin typeface="Times New Roman" panose="02020603050405020304" pitchFamily="18" charset="0"/>
              <a:ea typeface="+mj-ea"/>
              <a:cs typeface="Times New Roman" panose="02020603050405020304" pitchFamily="18" charset="0"/>
            </a:endParaRPr>
          </a:p>
        </p:txBody>
      </p:sp>
      <p:sp>
        <p:nvSpPr>
          <p:cNvPr id="87" name="TextShape 2"/>
          <p:cNvSpPr txBox="1"/>
          <p:nvPr/>
        </p:nvSpPr>
        <p:spPr>
          <a:xfrm>
            <a:off x="596508" y="801866"/>
            <a:ext cx="7950986"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In this course I have learned about Python Basics like types, expressions, variables, string operations, lists, tuples, sets, dictionaries, Loops, objects and classes, file handling, pandas and </a:t>
            </a:r>
            <a:r>
              <a:rPr lang="en-US" sz="2100" b="0" strike="noStrike" spc="-1" dirty="0" err="1">
                <a:solidFill>
                  <a:srgbClr val="000000"/>
                </a:solidFill>
                <a:latin typeface="Times New Roman" panose="02020603050405020304" pitchFamily="18" charset="0"/>
                <a:cs typeface="Times New Roman" panose="02020603050405020304" pitchFamily="18" charset="0"/>
              </a:rPr>
              <a:t>numpy</a:t>
            </a:r>
            <a:r>
              <a:rPr lang="en-US" sz="2100" b="0" strike="noStrike" spc="-1"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TextShape 1"/>
          <p:cNvSpPr txBox="1"/>
          <p:nvPr/>
        </p:nvSpPr>
        <p:spPr>
          <a:xfrm>
            <a:off x="596507" y="-154986"/>
            <a:ext cx="7088359"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latin typeface="Times New Roman" panose="02020603050405020304" pitchFamily="18" charset="0"/>
                <a:ea typeface="+mj-ea"/>
                <a:cs typeface="Times New Roman" panose="02020603050405020304" pitchFamily="18" charset="0"/>
              </a:rPr>
              <a:t>5. Databases and SQL for Data Science</a:t>
            </a:r>
            <a:endParaRPr lang="en-US" sz="3700" b="0" strike="noStrike" kern="1200" spc="-1" dirty="0">
              <a:latin typeface="Times New Roman" panose="02020603050405020304" pitchFamily="18" charset="0"/>
              <a:ea typeface="+mj-ea"/>
              <a:cs typeface="Times New Roman" panose="02020603050405020304" pitchFamily="18" charset="0"/>
            </a:endParaRPr>
          </a:p>
        </p:txBody>
      </p:sp>
      <p:sp>
        <p:nvSpPr>
          <p:cNvPr id="89" name="TextShape 2"/>
          <p:cNvSpPr txBox="1"/>
          <p:nvPr/>
        </p:nvSpPr>
        <p:spPr>
          <a:xfrm>
            <a:off x="596508" y="801866"/>
            <a:ext cx="7950986"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dirty="0">
                <a:solidFill>
                  <a:srgbClr val="000000"/>
                </a:solidFill>
                <a:latin typeface="Times New Roman" panose="02020603050405020304" pitchFamily="18" charset="0"/>
                <a:cs typeface="Times New Roman" panose="02020603050405020304" pitchFamily="18" charset="0"/>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a:t>
            </a:r>
            <a:r>
              <a:rPr lang="en-US" sz="1900" b="0" strike="noStrike" spc="-1" dirty="0" err="1">
                <a:solidFill>
                  <a:srgbClr val="000000"/>
                </a:solidFill>
                <a:latin typeface="Times New Roman" panose="02020603050405020304" pitchFamily="18" charset="0"/>
                <a:cs typeface="Times New Roman" panose="02020603050405020304" pitchFamily="18" charset="0"/>
              </a:rPr>
              <a:t>Jupyter</a:t>
            </a:r>
            <a:r>
              <a:rPr lang="en-US" sz="1900" b="0" strike="noStrike" spc="-1" dirty="0">
                <a:solidFill>
                  <a:srgbClr val="000000"/>
                </a:solidFill>
                <a:latin typeface="Times New Roman" panose="02020603050405020304" pitchFamily="18" charset="0"/>
                <a:cs typeface="Times New Roman" panose="02020603050405020304" pitchFamily="18" charset="0"/>
              </a:rPr>
              <a:t> notebooks using SQL and 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TextShape 1"/>
          <p:cNvSpPr txBox="1"/>
          <p:nvPr/>
        </p:nvSpPr>
        <p:spPr>
          <a:xfrm>
            <a:off x="596507" y="-140919"/>
            <a:ext cx="7876150"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dirty="0">
                <a:latin typeface="Times New Roman" panose="02020603050405020304" pitchFamily="18" charset="0"/>
                <a:ea typeface="+mj-ea"/>
                <a:cs typeface="Times New Roman" panose="02020603050405020304" pitchFamily="18" charset="0"/>
              </a:rPr>
              <a:t>6. Data Analysis with Python</a:t>
            </a:r>
            <a:endParaRPr lang="en-US" sz="4400" b="0" strike="noStrike" kern="1200" spc="-1" dirty="0">
              <a:latin typeface="Times New Roman" panose="02020603050405020304" pitchFamily="18" charset="0"/>
              <a:ea typeface="+mj-ea"/>
              <a:cs typeface="Times New Roman" panose="02020603050405020304" pitchFamily="18" charset="0"/>
            </a:endParaRPr>
          </a:p>
        </p:txBody>
      </p:sp>
      <p:sp>
        <p:nvSpPr>
          <p:cNvPr id="91" name="TextShape 2"/>
          <p:cNvSpPr txBox="1"/>
          <p:nvPr/>
        </p:nvSpPr>
        <p:spPr>
          <a:xfrm>
            <a:off x="671344" y="801866"/>
            <a:ext cx="7876150"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In this course I have learned about Importing Datasets, Cleaning the Data , Data frame manipulation, Summarizing the Data. It includes following parts: Data Analysis libraries, use of Pandas, </a:t>
            </a:r>
            <a:r>
              <a:rPr lang="en-US" sz="2100" b="0" strike="noStrike" spc="-1" dirty="0" err="1">
                <a:solidFill>
                  <a:srgbClr val="000000"/>
                </a:solidFill>
                <a:latin typeface="Times New Roman" panose="02020603050405020304" pitchFamily="18" charset="0"/>
                <a:cs typeface="Times New Roman" panose="02020603050405020304" pitchFamily="18" charset="0"/>
              </a:rPr>
              <a:t>Numpy</a:t>
            </a:r>
            <a:r>
              <a:rPr lang="en-US" sz="2100" b="0" strike="noStrike" spc="-1" dirty="0">
                <a:solidFill>
                  <a:srgbClr val="000000"/>
                </a:solidFill>
                <a:latin typeface="Times New Roman" panose="02020603050405020304" pitchFamily="18" charset="0"/>
                <a:cs typeface="Times New Roman" panose="02020603050405020304" pitchFamily="18" charset="0"/>
              </a:rPr>
              <a:t> and </a:t>
            </a:r>
            <a:r>
              <a:rPr lang="en-US" sz="2100" b="0" strike="noStrike" spc="-1" dirty="0" err="1">
                <a:solidFill>
                  <a:srgbClr val="000000"/>
                </a:solidFill>
                <a:latin typeface="Times New Roman" panose="02020603050405020304" pitchFamily="18" charset="0"/>
                <a:cs typeface="Times New Roman" panose="02020603050405020304" pitchFamily="18" charset="0"/>
              </a:rPr>
              <a:t>Scipy</a:t>
            </a:r>
            <a:r>
              <a:rPr lang="en-US" sz="2100" b="0" strike="noStrike" spc="-1" dirty="0">
                <a:solidFill>
                  <a:srgbClr val="000000"/>
                </a:solidFill>
                <a:latin typeface="Times New Roman" panose="02020603050405020304" pitchFamily="18" charset="0"/>
                <a:cs typeface="Times New Roman" panose="02020603050405020304" pitchFamily="18" charset="0"/>
              </a:rPr>
              <a:t>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TextShape 1"/>
          <p:cNvSpPr txBox="1"/>
          <p:nvPr/>
        </p:nvSpPr>
        <p:spPr>
          <a:xfrm>
            <a:off x="742396" y="0"/>
            <a:ext cx="8007709" cy="281353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latin typeface="Times New Roman" panose="02020603050405020304" pitchFamily="18" charset="0"/>
                <a:ea typeface="+mj-ea"/>
                <a:cs typeface="Times New Roman" panose="02020603050405020304" pitchFamily="18" charset="0"/>
              </a:rPr>
              <a:t>7. Data visualization with  Python</a:t>
            </a:r>
          </a:p>
        </p:txBody>
      </p:sp>
      <p:sp>
        <p:nvSpPr>
          <p:cNvPr id="93" name="TextShape 2"/>
          <p:cNvSpPr txBox="1"/>
          <p:nvPr/>
        </p:nvSpPr>
        <p:spPr>
          <a:xfrm>
            <a:off x="742396" y="801866"/>
            <a:ext cx="7805097"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TextShape 1"/>
          <p:cNvSpPr txBox="1"/>
          <p:nvPr/>
        </p:nvSpPr>
        <p:spPr>
          <a:xfrm>
            <a:off x="1037818" y="0"/>
            <a:ext cx="7060224"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latin typeface="Times New Roman" panose="02020603050405020304" pitchFamily="18" charset="0"/>
                <a:ea typeface="+mj-ea"/>
                <a:cs typeface="Times New Roman" panose="02020603050405020304" pitchFamily="18" charset="0"/>
              </a:rPr>
              <a:t>8. </a:t>
            </a:r>
            <a:r>
              <a:rPr lang="en-US" sz="3700" b="1" strike="noStrike" kern="1200" spc="-1" dirty="0">
                <a:latin typeface="Times New Roman" panose="02020603050405020304" pitchFamily="18" charset="0"/>
                <a:ea typeface="+mj-ea"/>
                <a:cs typeface="Times New Roman" panose="02020603050405020304" pitchFamily="18" charset="0"/>
              </a:rPr>
              <a:t>Machine Learning with Python</a:t>
            </a:r>
            <a:endParaRPr lang="en-US" sz="3700" b="0" strike="noStrike" kern="1200" spc="-1" dirty="0">
              <a:latin typeface="Times New Roman" panose="02020603050405020304" pitchFamily="18" charset="0"/>
              <a:ea typeface="+mj-ea"/>
              <a:cs typeface="Times New Roman" panose="02020603050405020304" pitchFamily="18" charset="0"/>
            </a:endParaRPr>
          </a:p>
        </p:txBody>
      </p:sp>
      <p:sp>
        <p:nvSpPr>
          <p:cNvPr id="95" name="TextShape 2"/>
          <p:cNvSpPr txBox="1"/>
          <p:nvPr/>
        </p:nvSpPr>
        <p:spPr>
          <a:xfrm>
            <a:off x="886266" y="801866"/>
            <a:ext cx="7661228"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latin typeface="Times New Roman" panose="02020603050405020304" pitchFamily="18" charset="0"/>
                <a:cs typeface="Times New Roman" panose="02020603050405020304" pitchFamily="18" charset="0"/>
              </a:rPr>
              <a:t>In this course I have learned about some of machine learning topics like supervised and unsupervised learning, classification, clustering and some Python libraries like Sci-kit learn and </a:t>
            </a:r>
            <a:r>
              <a:rPr lang="en-US" sz="2100" b="0" strike="noStrike" spc="-1" dirty="0" err="1">
                <a:solidFill>
                  <a:srgbClr val="000000"/>
                </a:solidFill>
                <a:latin typeface="Times New Roman" panose="02020603050405020304" pitchFamily="18" charset="0"/>
                <a:cs typeface="Times New Roman" panose="02020603050405020304" pitchFamily="18" charset="0"/>
              </a:rPr>
              <a:t>Scipy</a:t>
            </a:r>
            <a:r>
              <a:rPr lang="en-US" sz="2100" b="0" strike="noStrike" spc="-1"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25</TotalTime>
  <Words>1030</Words>
  <Application>Microsoft Office PowerPoint</Application>
  <PresentationFormat>On-screen Show (4:3)</PresentationFormat>
  <Paragraphs>70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Queries that can be answered using this project? </vt:lpstr>
      <vt:lpstr>Data to be used</vt:lpstr>
      <vt:lpstr>Libraries</vt:lpstr>
      <vt:lpstr>Procedure</vt:lpstr>
      <vt:lpstr>Result with maximum like and rating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Nahreen Mirza</cp:lastModifiedBy>
  <cp:revision>4</cp:revision>
  <dcterms:created xsi:type="dcterms:W3CDTF">2019-10-05T02:54:49Z</dcterms:created>
  <dcterms:modified xsi:type="dcterms:W3CDTF">2020-04-18T21:27:51Z</dcterms:modified>
</cp:coreProperties>
</file>