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6"/>
  </p:notesMasterIdLst>
  <p:sldIdLst>
    <p:sldId id="416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396" r:id="rId67"/>
    <p:sldId id="407" r:id="rId68"/>
    <p:sldId id="408" r:id="rId69"/>
    <p:sldId id="415" r:id="rId70"/>
    <p:sldId id="409" r:id="rId71"/>
    <p:sldId id="414" r:id="rId72"/>
    <p:sldId id="411" r:id="rId73"/>
    <p:sldId id="417" r:id="rId74"/>
    <p:sldId id="412" r:id="rId75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89042" autoAdjust="0"/>
  </p:normalViewPr>
  <p:slideViewPr>
    <p:cSldViewPr>
      <p:cViewPr varScale="1">
        <p:scale>
          <a:sx n="78" d="100"/>
          <a:sy n="78" d="100"/>
        </p:scale>
        <p:origin x="1282" y="43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slide" Target="slides/slide5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2/27/2019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Linked Lists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990600" y="1981200"/>
            <a:ext cx="7162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dirty="0"/>
              <a:t>in a dynamic linked list, nodes are linked together by pointers, and an external pointer (or head pointer) points to the first node in the list </a:t>
            </a:r>
          </a:p>
        </p:txBody>
      </p:sp>
      <p:grpSp>
        <p:nvGrpSpPr>
          <p:cNvPr id="6" name="Group 1051"/>
          <p:cNvGrpSpPr>
            <a:grpSpLocks/>
          </p:cNvGrpSpPr>
          <p:nvPr/>
        </p:nvGrpSpPr>
        <p:grpSpPr bwMode="auto">
          <a:xfrm>
            <a:off x="838200" y="3829050"/>
            <a:ext cx="6705600" cy="590550"/>
            <a:chOff x="528" y="2412"/>
            <a:chExt cx="4224" cy="372"/>
          </a:xfrm>
        </p:grpSpPr>
        <p:grpSp>
          <p:nvGrpSpPr>
            <p:cNvPr id="7" name="Group 1049"/>
            <p:cNvGrpSpPr>
              <a:grpSpLocks/>
            </p:cNvGrpSpPr>
            <p:nvPr/>
          </p:nvGrpSpPr>
          <p:grpSpPr bwMode="auto">
            <a:xfrm>
              <a:off x="528" y="2412"/>
              <a:ext cx="997" cy="357"/>
              <a:chOff x="528" y="2412"/>
              <a:chExt cx="997" cy="357"/>
            </a:xfrm>
          </p:grpSpPr>
          <p:sp>
            <p:nvSpPr>
              <p:cNvPr id="21" name="Rectangle 1029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6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ourier New" pitchFamily="49" charset="0"/>
                  </a:rPr>
                  <a:t> head</a:t>
                </a:r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22" name="Rectangle 1030"/>
              <p:cNvSpPr>
                <a:spLocks noChangeArrowheads="1"/>
              </p:cNvSpPr>
              <p:nvPr/>
            </p:nvSpPr>
            <p:spPr bwMode="auto">
              <a:xfrm>
                <a:off x="1261" y="2412"/>
                <a:ext cx="26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8" name="Group 1048"/>
            <p:cNvGrpSpPr>
              <a:grpSpLocks/>
            </p:cNvGrpSpPr>
            <p:nvPr/>
          </p:nvGrpSpPr>
          <p:grpSpPr bwMode="auto">
            <a:xfrm>
              <a:off x="1420" y="2422"/>
              <a:ext cx="1186" cy="357"/>
              <a:chOff x="1420" y="2422"/>
              <a:chExt cx="1186" cy="357"/>
            </a:xfrm>
          </p:grpSpPr>
          <p:sp>
            <p:nvSpPr>
              <p:cNvPr id="18" name="Line 1032"/>
              <p:cNvSpPr>
                <a:spLocks noChangeShapeType="1"/>
              </p:cNvSpPr>
              <p:nvPr/>
            </p:nvSpPr>
            <p:spPr bwMode="auto">
              <a:xfrm>
                <a:off x="1420" y="2604"/>
                <a:ext cx="43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33"/>
              <p:cNvSpPr>
                <a:spLocks noChangeArrowheads="1"/>
              </p:cNvSpPr>
              <p:nvPr/>
            </p:nvSpPr>
            <p:spPr bwMode="auto">
              <a:xfrm>
                <a:off x="1856" y="2422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034"/>
              <p:cNvSpPr>
                <a:spLocks noChangeShapeType="1"/>
              </p:cNvSpPr>
              <p:nvPr/>
            </p:nvSpPr>
            <p:spPr bwMode="auto">
              <a:xfrm>
                <a:off x="2375" y="24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36"/>
            <p:cNvSpPr>
              <a:spLocks noChangeShapeType="1"/>
            </p:cNvSpPr>
            <p:nvPr/>
          </p:nvSpPr>
          <p:spPr bwMode="auto">
            <a:xfrm>
              <a:off x="2502" y="2609"/>
              <a:ext cx="43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37"/>
            <p:cNvSpPr>
              <a:spLocks noChangeArrowheads="1"/>
            </p:cNvSpPr>
            <p:nvPr/>
          </p:nvSpPr>
          <p:spPr bwMode="auto">
            <a:xfrm>
              <a:off x="2937" y="2427"/>
              <a:ext cx="750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1038"/>
            <p:cNvSpPr>
              <a:spLocks noChangeShapeType="1"/>
            </p:cNvSpPr>
            <p:nvPr/>
          </p:nvSpPr>
          <p:spPr bwMode="auto">
            <a:xfrm>
              <a:off x="3457" y="243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47"/>
            <p:cNvGrpSpPr>
              <a:grpSpLocks/>
            </p:cNvGrpSpPr>
            <p:nvPr/>
          </p:nvGrpSpPr>
          <p:grpSpPr bwMode="auto">
            <a:xfrm>
              <a:off x="3567" y="2419"/>
              <a:ext cx="1185" cy="357"/>
              <a:chOff x="3567" y="2419"/>
              <a:chExt cx="1185" cy="357"/>
            </a:xfrm>
          </p:grpSpPr>
          <p:sp>
            <p:nvSpPr>
              <p:cNvPr id="15" name="Line 1040"/>
              <p:cNvSpPr>
                <a:spLocks noChangeShapeType="1"/>
              </p:cNvSpPr>
              <p:nvPr/>
            </p:nvSpPr>
            <p:spPr bwMode="auto">
              <a:xfrm>
                <a:off x="3567" y="260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41"/>
              <p:cNvSpPr>
                <a:spLocks noChangeArrowheads="1"/>
              </p:cNvSpPr>
              <p:nvPr/>
            </p:nvSpPr>
            <p:spPr bwMode="auto">
              <a:xfrm>
                <a:off x="4002" y="2419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042"/>
              <p:cNvSpPr>
                <a:spLocks noChangeShapeType="1"/>
              </p:cNvSpPr>
              <p:nvPr/>
            </p:nvSpPr>
            <p:spPr bwMode="auto">
              <a:xfrm>
                <a:off x="4522" y="2429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1795" y="2456"/>
              <a:ext cx="28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“Ted”           “Irv”       </a:t>
              </a:r>
              <a:r>
                <a:rPr lang="en-US" altLang="en-US" sz="1800" b="1"/>
                <a:t> </a:t>
              </a:r>
              <a:r>
                <a:rPr lang="en-US" altLang="en-US" sz="2400" b="1"/>
                <a:t>    “Lee”</a:t>
              </a:r>
            </a:p>
          </p:txBody>
        </p:sp>
        <p:sp>
          <p:nvSpPr>
            <p:cNvPr id="14" name="Line 1044"/>
            <p:cNvSpPr>
              <a:spLocks noChangeShapeType="1"/>
            </p:cNvSpPr>
            <p:nvPr/>
          </p:nvSpPr>
          <p:spPr bwMode="auto">
            <a:xfrm flipH="1">
              <a:off x="4526" y="2418"/>
              <a:ext cx="218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Nodes can be located anywhere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914400" y="2057400"/>
            <a:ext cx="716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dirty="0"/>
              <a:t>the link member holds the memory address of the next node in the list </a:t>
            </a:r>
          </a:p>
        </p:txBody>
      </p:sp>
      <p:grpSp>
        <p:nvGrpSpPr>
          <p:cNvPr id="6" name="Group 1057"/>
          <p:cNvGrpSpPr>
            <a:grpSpLocks/>
          </p:cNvGrpSpPr>
          <p:nvPr/>
        </p:nvGrpSpPr>
        <p:grpSpPr bwMode="auto">
          <a:xfrm>
            <a:off x="1219200" y="3733800"/>
            <a:ext cx="7683500" cy="1066800"/>
            <a:chOff x="768" y="2352"/>
            <a:chExt cx="4840" cy="672"/>
          </a:xfrm>
        </p:grpSpPr>
        <p:sp>
          <p:nvSpPr>
            <p:cNvPr id="7" name="Line 1040"/>
            <p:cNvSpPr>
              <a:spLocks noChangeShapeType="1"/>
            </p:cNvSpPr>
            <p:nvPr/>
          </p:nvSpPr>
          <p:spPr bwMode="auto">
            <a:xfrm>
              <a:off x="3500" y="283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4291" y="2630"/>
              <a:ext cx="1181" cy="394"/>
              <a:chOff x="4003" y="2400"/>
              <a:chExt cx="1181" cy="394"/>
            </a:xfrm>
          </p:grpSpPr>
          <p:sp>
            <p:nvSpPr>
              <p:cNvPr id="20" name="Rectangle 104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04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1047"/>
            <p:cNvSpPr>
              <a:spLocks noChangeArrowheads="1"/>
            </p:cNvSpPr>
            <p:nvPr/>
          </p:nvSpPr>
          <p:spPr bwMode="auto">
            <a:xfrm>
              <a:off x="2832" y="263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Line 1048"/>
            <p:cNvSpPr>
              <a:spLocks noChangeShapeType="1"/>
            </p:cNvSpPr>
            <p:nvPr/>
          </p:nvSpPr>
          <p:spPr bwMode="auto">
            <a:xfrm>
              <a:off x="3485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49"/>
            <p:cNvSpPr>
              <a:spLocks noChangeArrowheads="1"/>
            </p:cNvSpPr>
            <p:nvPr/>
          </p:nvSpPr>
          <p:spPr bwMode="auto">
            <a:xfrm>
              <a:off x="1440" y="263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1050"/>
            <p:cNvSpPr>
              <a:spLocks noChangeShapeType="1"/>
            </p:cNvSpPr>
            <p:nvPr/>
          </p:nvSpPr>
          <p:spPr bwMode="auto">
            <a:xfrm>
              <a:off x="494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30"/>
            <p:cNvSpPr>
              <a:spLocks noChangeArrowheads="1"/>
            </p:cNvSpPr>
            <p:nvPr/>
          </p:nvSpPr>
          <p:spPr bwMode="auto">
            <a:xfrm>
              <a:off x="768" y="263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>
              <a:off x="3936" y="282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32"/>
            <p:cNvSpPr>
              <a:spLocks noChangeShapeType="1"/>
            </p:cNvSpPr>
            <p:nvPr/>
          </p:nvSpPr>
          <p:spPr bwMode="auto">
            <a:xfrm>
              <a:off x="2544" y="282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52"/>
            <p:cNvSpPr>
              <a:spLocks noChangeShapeType="1"/>
            </p:cNvSpPr>
            <p:nvPr/>
          </p:nvSpPr>
          <p:spPr bwMode="auto">
            <a:xfrm>
              <a:off x="1200" y="282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53"/>
            <p:cNvSpPr>
              <a:spLocks noChangeShapeType="1"/>
            </p:cNvSpPr>
            <p:nvPr/>
          </p:nvSpPr>
          <p:spPr bwMode="auto">
            <a:xfrm>
              <a:off x="206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43"/>
            <p:cNvSpPr>
              <a:spLocks noChangeArrowheads="1"/>
            </p:cNvSpPr>
            <p:nvPr/>
          </p:nvSpPr>
          <p:spPr bwMode="auto">
            <a:xfrm>
              <a:off x="768" y="267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19" name="Rectangle 1056"/>
            <p:cNvSpPr>
              <a:spLocks noChangeArrowheads="1"/>
            </p:cNvSpPr>
            <p:nvPr/>
          </p:nvSpPr>
          <p:spPr bwMode="auto">
            <a:xfrm>
              <a:off x="1440" y="2352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</p:grpSp>
      <p:sp>
        <p:nvSpPr>
          <p:cNvPr id="22" name="Rectangle 1029"/>
          <p:cNvSpPr>
            <a:spLocks noChangeArrowheads="1"/>
          </p:cNvSpPr>
          <p:nvPr/>
        </p:nvSpPr>
        <p:spPr bwMode="auto">
          <a:xfrm>
            <a:off x="381000" y="431165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Declarations for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1612900"/>
            <a:ext cx="7924800" cy="38735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00200"/>
            <a:ext cx="7086600" cy="34464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006633"/>
                </a:solidFill>
                <a:latin typeface="Courier New" pitchFamily="49" charset="0"/>
              </a:rPr>
              <a:t>// Type DECLARATIONS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>
                <a:solidFill>
                  <a:srgbClr val="006633"/>
                </a:solidFill>
                <a:latin typeface="Courier New" pitchFamily="49" charset="0"/>
              </a:rPr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struct NodeType 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	char	  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	NodeType*   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typedef  NodeType*  NodePtr;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00"/>
                </a:solidFill>
                <a:latin typeface="Courier New" pitchFamily="49" charset="0"/>
              </a:rPr>
              <a:t>// Variable DECLARATIONS</a:t>
            </a:r>
            <a:endParaRPr lang="en-US" altLang="en-US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NodePtr 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NodePtr  ptr; </a:t>
            </a:r>
            <a:endParaRPr lang="en-US" altLang="en-US" b="1" dirty="0">
              <a:latin typeface="Courier New" pitchFamily="49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52763" y="5562600"/>
            <a:ext cx="3271837" cy="1127125"/>
            <a:chOff x="1689" y="3536"/>
            <a:chExt cx="2061" cy="71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89" y="3540"/>
              <a:ext cx="206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653" y="35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24" y="3958"/>
              <a:ext cx="16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Arial Black" pitchFamily="34" charset="0"/>
                </a:rPr>
                <a:t>.</a:t>
              </a:r>
              <a:r>
                <a:rPr lang="en-US" altLang="en-US" sz="1000" dirty="0">
                  <a:latin typeface="Arial Black" pitchFamily="34" charset="0"/>
                </a:rPr>
                <a:t> </a:t>
              </a:r>
              <a:r>
                <a:rPr lang="en-US" altLang="en-US" sz="2400" b="1" dirty="0"/>
                <a:t>info            </a:t>
              </a:r>
              <a:r>
                <a:rPr lang="en-US" altLang="en-US" sz="2400" b="1" dirty="0">
                  <a:latin typeface="Arial Black" pitchFamily="34" charset="0"/>
                </a:rPr>
                <a:t>.</a:t>
              </a:r>
              <a:r>
                <a:rPr lang="en-US" altLang="en-US" sz="1000" dirty="0">
                  <a:latin typeface="Arial Black" pitchFamily="34" charset="0"/>
                </a:rPr>
                <a:t> </a:t>
              </a:r>
              <a:r>
                <a:rPr lang="en-US" altLang="en-US" sz="2400" b="1" dirty="0"/>
                <a:t>link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39" y="3569"/>
              <a:ext cx="16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CC0000"/>
                  </a:solidFill>
                </a:rPr>
                <a:t>  </a:t>
              </a:r>
              <a:r>
                <a:rPr lang="en-US" altLang="en-US" sz="2800" b="1" dirty="0"/>
                <a:t>‘A’</a:t>
              </a:r>
              <a:r>
                <a:rPr lang="en-US" altLang="en-US" sz="2400" b="1" dirty="0"/>
                <a:t>             </a:t>
              </a:r>
              <a:r>
                <a:rPr lang="en-US" altLang="en-US" sz="2400" b="1" dirty="0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Pointer Dereferencing </a:t>
            </a:r>
            <a:br>
              <a:rPr lang="en-US" altLang="en-US" dirty="0"/>
            </a:br>
            <a:r>
              <a:rPr lang="en-US" altLang="en-US" dirty="0"/>
              <a:t>and Member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011160" y="5943600"/>
            <a:ext cx="60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D7C15-69D9-44B1-BD67-417A56F6E2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7448" y="1501775"/>
            <a:ext cx="7119937" cy="1447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11160" y="594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6AA254E-E1B7-46C2-AE1B-47A606218055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020310" y="1670050"/>
            <a:ext cx="1739900" cy="733425"/>
            <a:chOff x="3060" y="1244"/>
            <a:chExt cx="1096" cy="46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060" y="1244"/>
              <a:ext cx="1096" cy="25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079" y="1503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69648" y="1662113"/>
            <a:ext cx="0" cy="4191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2235" y="1700213"/>
            <a:ext cx="15446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93173" y="1666875"/>
            <a:ext cx="411162" cy="381000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796223" y="1701800"/>
            <a:ext cx="2220912" cy="338138"/>
            <a:chOff x="1659" y="1264"/>
            <a:chExt cx="1399" cy="213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659" y="1264"/>
              <a:ext cx="5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  ptr</a:t>
              </a:r>
              <a:endParaRPr lang="en-US" altLang="en-US" sz="1700" b="1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34" y="1358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726248" y="246538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</a:t>
            </a: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153160" y="3124200"/>
            <a:ext cx="7119938" cy="1439863"/>
            <a:chOff x="625" y="2156"/>
            <a:chExt cx="4485" cy="907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25" y="2156"/>
              <a:ext cx="4485" cy="907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287" y="2269"/>
              <a:ext cx="258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1659" y="2291"/>
              <a:ext cx="1398" cy="213"/>
              <a:chOff x="1659" y="2291"/>
              <a:chExt cx="1398" cy="213"/>
            </a:xfrm>
          </p:grpSpPr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1659" y="2291"/>
                <a:ext cx="5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      ptr</a:t>
                </a:r>
                <a:endParaRPr lang="en-US" altLang="en-US" sz="1700" b="1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2433" y="2385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059" y="2280"/>
              <a:ext cx="1096" cy="255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078" y="2539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61" y="2298"/>
              <a:ext cx="97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CC0000"/>
                  </a:solidFill>
                </a:rPr>
                <a:t>  </a:t>
              </a:r>
              <a:r>
                <a:rPr lang="en-US" altLang="en-US" sz="1700" b="1"/>
                <a:t>‘A’         </a:t>
              </a:r>
              <a:r>
                <a:rPr lang="en-US" altLang="en-US" sz="1700" b="1">
                  <a:solidFill>
                    <a:srgbClr val="CC0000"/>
                  </a:solidFill>
                </a:rPr>
                <a:t>6000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715" y="2277"/>
              <a:ext cx="0" cy="26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90" y="2699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*ptr</a:t>
              </a:r>
            </a:p>
          </p:txBody>
        </p: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1142048" y="4735513"/>
            <a:ext cx="7119937" cy="1703387"/>
            <a:chOff x="617" y="3175"/>
            <a:chExt cx="4485" cy="1073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17" y="3175"/>
              <a:ext cx="4485" cy="1061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287" y="3242"/>
              <a:ext cx="259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659" y="3264"/>
              <a:ext cx="1399" cy="213"/>
              <a:chOff x="1659" y="3264"/>
              <a:chExt cx="1399" cy="213"/>
            </a:xfrm>
          </p:grpSpPr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1659" y="3264"/>
                <a:ext cx="5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      ptr</a:t>
                </a:r>
                <a:endParaRPr lang="en-US" altLang="en-US" sz="1700" b="1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2434" y="3358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3060" y="3253"/>
              <a:ext cx="1096" cy="462"/>
              <a:chOff x="3060" y="3253"/>
              <a:chExt cx="1096" cy="462"/>
            </a:xfrm>
          </p:grpSpPr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3060" y="3253"/>
                <a:ext cx="1096" cy="25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3079" y="3512"/>
                <a:ext cx="1072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700" b="1">
                    <a:latin typeface="Arial Black" pitchFamily="34" charset="0"/>
                  </a:rPr>
                  <a:t>.</a:t>
                </a:r>
                <a:r>
                  <a:rPr lang="en-US" altLang="en-US" sz="700">
                    <a:latin typeface="Arial Black" pitchFamily="34" charset="0"/>
                  </a:rPr>
                  <a:t> </a:t>
                </a:r>
                <a:r>
                  <a:rPr lang="en-US" altLang="en-US" sz="1700" b="1"/>
                  <a:t>info          </a:t>
                </a:r>
                <a:r>
                  <a:rPr lang="en-US" altLang="en-US" sz="1700" b="1">
                    <a:latin typeface="Arial Black" pitchFamily="34" charset="0"/>
                  </a:rPr>
                  <a:t>.</a:t>
                </a:r>
                <a:r>
                  <a:rPr lang="en-US" altLang="en-US" sz="700">
                    <a:latin typeface="Arial Black" pitchFamily="34" charset="0"/>
                  </a:rPr>
                  <a:t> </a:t>
                </a:r>
                <a:r>
                  <a:rPr lang="en-US" altLang="en-US" sz="1700" b="1"/>
                  <a:t>link</a:t>
                </a:r>
              </a:p>
            </p:txBody>
          </p:sp>
        </p:grp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15" y="3251"/>
              <a:ext cx="0" cy="2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057" y="3257"/>
              <a:ext cx="659" cy="246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95" y="3653"/>
              <a:ext cx="979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(*ptr).info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8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ptr-&gt;info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162" y="3272"/>
              <a:ext cx="97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CC0000"/>
                  </a:solidFill>
                </a:rPr>
                <a:t>  </a:t>
              </a:r>
              <a:r>
                <a:rPr lang="en-US" altLang="en-US" sz="1700" b="1"/>
                <a:t>‘A’         </a:t>
              </a:r>
              <a:r>
                <a:rPr lang="en-US" altLang="en-US" sz="1700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/>
              <a:t> is a pointer to a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3938" y="2228850"/>
            <a:ext cx="7119937" cy="2336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900613" y="2716213"/>
            <a:ext cx="1739900" cy="842962"/>
            <a:chOff x="3087" y="1711"/>
            <a:chExt cx="1096" cy="53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87" y="1711"/>
              <a:ext cx="1096" cy="3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06" y="2039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949950" y="2708275"/>
            <a:ext cx="0" cy="5286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62538" y="2755900"/>
            <a:ext cx="15446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73475" y="2711450"/>
            <a:ext cx="411163" cy="484188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676525" y="2757488"/>
            <a:ext cx="2220913" cy="338137"/>
            <a:chOff x="1686" y="1737"/>
            <a:chExt cx="1399" cy="213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86" y="1737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 ptr</a:t>
              </a:r>
              <a:endParaRPr lang="en-US" altLang="en-US" sz="1700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61" y="1856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33550" y="37211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ptr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*</a:t>
            </a:r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/>
              <a:t> is the entire node </a:t>
            </a:r>
            <a:br>
              <a:rPr lang="en-US" altLang="en-US" dirty="0"/>
            </a:br>
            <a:r>
              <a:rPr lang="en-US" altLang="en-US" dirty="0"/>
              <a:t>pointed to by </a:t>
            </a:r>
            <a:r>
              <a:rPr lang="en-US" altLang="en-US" dirty="0" err="1"/>
              <a:t>ptr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E3D72AE-2AB8-4A77-BC20-367C956E45CB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03300" y="2185988"/>
            <a:ext cx="7119938" cy="22748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08388" y="2674938"/>
            <a:ext cx="409575" cy="4905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611438" y="2720975"/>
            <a:ext cx="2219325" cy="338138"/>
            <a:chOff x="1645" y="1714"/>
            <a:chExt cx="1398" cy="21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45" y="1714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ptr</a:t>
              </a:r>
              <a:endParaRPr lang="en-US" altLang="en-US" sz="1700" b="1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19" y="1835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33938" y="2698750"/>
            <a:ext cx="1739900" cy="519113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64100" y="3224213"/>
            <a:ext cx="1701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Arial Black" pitchFamily="34" charset="0"/>
              </a:rPr>
              <a:t>.</a:t>
            </a:r>
            <a:r>
              <a:rPr lang="en-US" altLang="en-US" sz="700">
                <a:latin typeface="Arial Black" pitchFamily="34" charset="0"/>
              </a:rPr>
              <a:t> </a:t>
            </a:r>
            <a:r>
              <a:rPr lang="en-US" altLang="en-US" sz="1700" b="1"/>
              <a:t>info          </a:t>
            </a:r>
            <a:r>
              <a:rPr lang="en-US" altLang="en-US" sz="1700" b="1">
                <a:latin typeface="Arial Black" pitchFamily="34" charset="0"/>
              </a:rPr>
              <a:t>.</a:t>
            </a:r>
            <a:r>
              <a:rPr lang="en-US" altLang="en-US" sz="700">
                <a:latin typeface="Arial Black" pitchFamily="34" charset="0"/>
              </a:rPr>
              <a:t> </a:t>
            </a:r>
            <a:r>
              <a:rPr lang="en-US" altLang="en-US" sz="1700" b="1"/>
              <a:t>link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95863" y="2735263"/>
            <a:ext cx="15446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875338" y="2693988"/>
            <a:ext cx="0" cy="5381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549400" y="35496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*ptr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>
                <a:latin typeface="Courier New" pitchFamily="49" charset="0"/>
              </a:rPr>
              <a:t>-&gt;info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node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295116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633663" y="2649538"/>
            <a:ext cx="2220912" cy="338137"/>
            <a:chOff x="1659" y="1669"/>
            <a:chExt cx="1399" cy="2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ptr</a:t>
              </a:r>
              <a:endParaRPr lang="en-US" altLang="en-US" sz="1700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857750" y="2609850"/>
            <a:ext cx="1738313" cy="830263"/>
            <a:chOff x="3060" y="1644"/>
            <a:chExt cx="1095" cy="52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52988" y="2614613"/>
            <a:ext cx="104616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79563" y="3371850"/>
            <a:ext cx="4575175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ptr-&gt;info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(*ptr).info               </a:t>
            </a:r>
            <a:r>
              <a:rPr lang="en-US" altLang="en-US" sz="24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9675" y="2663825"/>
            <a:ext cx="15446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>
                <a:latin typeface="Courier New" pitchFamily="49" charset="0"/>
              </a:rPr>
              <a:t>-&gt;link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node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295116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633663" y="2649538"/>
            <a:ext cx="2220912" cy="338137"/>
            <a:chOff x="1659" y="1669"/>
            <a:chExt cx="1399" cy="2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4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   </a:t>
              </a:r>
              <a:r>
                <a:rPr lang="en-US" altLang="en-US" sz="1800" b="1"/>
                <a:t>ptr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857750" y="2609850"/>
            <a:ext cx="1738313" cy="830263"/>
            <a:chOff x="3060" y="1644"/>
            <a:chExt cx="1095" cy="52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1213" y="2614613"/>
            <a:ext cx="70961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79563" y="3371850"/>
            <a:ext cx="437356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ptr-&gt;link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(*ptr).link             </a:t>
            </a:r>
            <a:r>
              <a:rPr lang="en-US" altLang="en-US" sz="24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9675" y="2663825"/>
            <a:ext cx="15446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Consider the following class and code.  Draw a picture showing the final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295900" cy="5334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Node * next;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Node * ptr1; Node * ptr2; 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ptr1 = new Node;             ptr1-&gt;data = 3;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= new Node;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ptr2-&gt;data = 2;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= ptr1;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next = new Node;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data = 4;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next -&gt; data = 1;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300" y="198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9300" y="264156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Ptr2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1300" y="192454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|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1300" y="2616124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|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91300" y="2350532"/>
            <a:ext cx="381000" cy="46886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7124700" y="2115047"/>
            <a:ext cx="381000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05700" y="197534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1|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9300" y="3733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print out 4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&lt;&lt;ptr1-&gt;data;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&lt;&lt;ptr2</a:t>
            </a:r>
            <a:r>
              <a:rPr lang="en-US" dirty="0">
                <a:sym typeface="Wingdings" panose="05000000000000000000" pitchFamily="2" charset="2"/>
              </a:rPr>
              <a:t>-&gt;next-&gt;data;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7848600" y="6248400"/>
            <a:ext cx="60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9984F-049E-4410-9F4E-EC1985EA6A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04" y="1170"/>
              <a:ext cx="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739140" y="1676400"/>
            <a:ext cx="7696200" cy="4114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dirty="0"/>
              <a:t>A list is a varying-length, </a:t>
            </a:r>
            <a:r>
              <a:rPr lang="en-US" altLang="en-US" sz="2800" dirty="0">
                <a:solidFill>
                  <a:srgbClr val="990066"/>
                </a:solidFill>
              </a:rPr>
              <a:t>linear </a:t>
            </a:r>
            <a:r>
              <a:rPr lang="en-US" altLang="en-US" sz="2800" dirty="0"/>
              <a:t>collection of homogeneous elements.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r>
              <a:rPr lang="en-US" altLang="en-US" sz="2800" dirty="0"/>
              <a:t>linear means each list element (except the first) has a </a:t>
            </a:r>
            <a:r>
              <a:rPr lang="en-US" altLang="en-US" sz="2800" dirty="0">
                <a:solidFill>
                  <a:srgbClr val="990066"/>
                </a:solidFill>
              </a:rPr>
              <a:t>unique predecessor</a:t>
            </a:r>
            <a:r>
              <a:rPr lang="en-US" altLang="en-US" sz="2800" dirty="0"/>
              <a:t>, and each element (except the last) has a </a:t>
            </a:r>
            <a:r>
              <a:rPr lang="en-US" altLang="en-US" sz="2800" dirty="0">
                <a:solidFill>
                  <a:srgbClr val="990066"/>
                </a:solidFill>
              </a:rPr>
              <a:t>unique successor</a:t>
            </a:r>
            <a:r>
              <a:rPr lang="en-US" altLang="en-US" sz="2800" dirty="0"/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5720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3000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3000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04800" y="2651125"/>
            <a:ext cx="8367713" cy="1006475"/>
            <a:chOff x="192" y="1670"/>
            <a:chExt cx="5271" cy="634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</a:t>
              </a:r>
              <a:r>
                <a:rPr lang="en-US" altLang="en-US" sz="2000" b="1">
                  <a:solidFill>
                    <a:srgbClr val="CC0000"/>
                  </a:solidFill>
                </a:rPr>
                <a:t>  nullptr</a:t>
              </a:r>
              <a:endParaRPr lang="en-US" altLang="en-US" sz="24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3000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5000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5000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/>
              <a:t>ptr</a:t>
            </a:r>
            <a:r>
              <a:rPr lang="en-US" altLang="en-US" sz="1800" b="1" dirty="0"/>
              <a:t>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while (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cout  &lt;&lt;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>
                <a:solidFill>
                  <a:srgbClr val="CC0000"/>
                </a:solidFill>
              </a:rPr>
              <a:t>// Or, do something else with node *</a:t>
            </a:r>
            <a:r>
              <a:rPr lang="en-US" altLang="en-US" sz="1800" b="1" dirty="0" err="1">
                <a:solidFill>
                  <a:srgbClr val="CC0000"/>
                </a:solidFill>
              </a:rPr>
              <a:t>ptr</a:t>
            </a:r>
            <a:endParaRPr lang="en-US" altLang="en-US" sz="1800" b="1" dirty="0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 =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2400" b="1" dirty="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5000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2000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2000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5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/>
              <a:t>ptr</a:t>
            </a:r>
            <a:r>
              <a:rPr lang="en-US" altLang="en-US" sz="1800" b="1" dirty="0"/>
              <a:t>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while (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cout  &lt;&lt;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>
                <a:solidFill>
                  <a:srgbClr val="CC0000"/>
                </a:solidFill>
              </a:rPr>
              <a:t>// Or, do something else with node *</a:t>
            </a:r>
            <a:r>
              <a:rPr lang="en-US" altLang="en-US" sz="1800" b="1" dirty="0" err="1">
                <a:solidFill>
                  <a:srgbClr val="CC0000"/>
                </a:solidFill>
              </a:rPr>
              <a:t>ptr</a:t>
            </a:r>
            <a:endParaRPr lang="en-US" altLang="en-US" sz="1800" b="1" dirty="0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 =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2400" b="1" dirty="0"/>
          </a:p>
        </p:txBody>
      </p:sp>
      <p:grpSp>
        <p:nvGrpSpPr>
          <p:cNvPr id="9" name="Group 1030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1031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2000</a:t>
              </a:r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036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037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038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40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1050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/>
              <a:t>ptr</a:t>
            </a:r>
            <a:r>
              <a:rPr lang="en-US" altLang="en-US" sz="1800" b="1" dirty="0"/>
              <a:t>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while (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cout  &lt;&lt;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>
                <a:solidFill>
                  <a:srgbClr val="CC0000"/>
                </a:solidFill>
              </a:rPr>
              <a:t>// Or, do something else with node *</a:t>
            </a:r>
            <a:r>
              <a:rPr lang="en-US" altLang="en-US" sz="1800" b="1" dirty="0" err="1">
                <a:solidFill>
                  <a:srgbClr val="CC0000"/>
                </a:solidFill>
              </a:rPr>
              <a:t>ptr</a:t>
            </a:r>
            <a:endParaRPr lang="en-US" altLang="en-US" sz="1800" b="1" dirty="0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 =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2400" b="1" dirty="0"/>
          </a:p>
        </p:txBody>
      </p:sp>
      <p:grpSp>
        <p:nvGrpSpPr>
          <p:cNvPr id="9" name="Group 1030"/>
          <p:cNvGrpSpPr>
            <a:grpSpLocks/>
          </p:cNvGrpSpPr>
          <p:nvPr/>
        </p:nvGrpSpPr>
        <p:grpSpPr bwMode="auto">
          <a:xfrm>
            <a:off x="304800" y="1752600"/>
            <a:ext cx="1709738" cy="609600"/>
            <a:chOff x="1104" y="1056"/>
            <a:chExt cx="1077" cy="384"/>
          </a:xfrm>
        </p:grpSpPr>
        <p:sp>
          <p:nvSpPr>
            <p:cNvPr id="10" name="Rectangle 1031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NULL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036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037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038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40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5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 implement the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5380" y="1600200"/>
            <a:ext cx="68580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The programmer must</a:t>
            </a:r>
          </a:p>
          <a:p>
            <a:pPr lvl="1" fontAlgn="auto">
              <a:spcAft>
                <a:spcPts val="0"/>
              </a:spcAft>
            </a:pPr>
            <a:endParaRPr lang="en-US" altLang="en-US" sz="2800" b="1" dirty="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1)  choose a concrete data representation for the list, and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800" b="1" dirty="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2)  implement the list operations 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050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2051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2053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2054"/>
          <p:cNvGrpSpPr>
            <a:grpSpLocks/>
          </p:cNvGrpSpPr>
          <p:nvPr/>
        </p:nvGrpSpPr>
        <p:grpSpPr bwMode="auto">
          <a:xfrm>
            <a:off x="304800" y="1752600"/>
            <a:ext cx="1709738" cy="609600"/>
            <a:chOff x="1104" y="1056"/>
            <a:chExt cx="1077" cy="384"/>
          </a:xfrm>
        </p:grpSpPr>
        <p:sp>
          <p:nvSpPr>
            <p:cNvPr id="10" name="Rectangle 2055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2056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NULL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2057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2058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059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2060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2061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2062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2063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064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2065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66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2067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68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69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70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71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072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073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45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Operator </a:t>
            </a:r>
            <a:r>
              <a:rPr lang="en-US" altLang="en-US" dirty="0">
                <a:latin typeface="Courier New" pitchFamily="49" charset="0"/>
              </a:rPr>
              <a:t>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615950" y="1905000"/>
            <a:ext cx="7753350" cy="40211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If memory is available in an area called the free store (or heap), operator new </a:t>
            </a:r>
            <a:r>
              <a:rPr lang="en-US" altLang="en-US" sz="2400" b="1">
                <a:solidFill>
                  <a:srgbClr val="990066"/>
                </a:solidFill>
              </a:rPr>
              <a:t>allocates the requested object, and returns a pointer</a:t>
            </a:r>
            <a:r>
              <a:rPr lang="en-US" altLang="en-US" sz="2400" b="1"/>
              <a:t> to the memory allocated.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The dynamically allocated object exists until the delete operator destroys it.</a:t>
            </a:r>
            <a:endParaRPr lang="en-US" altLang="en-US" sz="1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799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24018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1050" y="2401888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996950" y="24558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01738" y="52419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84275" y="12763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7775" y="14144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60350" y="14620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249361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23256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1050" y="275907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996950" y="23796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01738" y="51657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84275" y="12001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7775" y="13382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60350" y="13858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09625" y="62690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168525" y="61436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7388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0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700" y="3033713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3660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941388" y="50895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92392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98742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4927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90817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076450" y="6392863"/>
            <a:ext cx="504825" cy="158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8603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19405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363913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90290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75602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2717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4127500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89525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 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335213" y="5394325"/>
            <a:ext cx="501650" cy="65722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44800" y="5105400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452813" y="512127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602038" y="5113338"/>
            <a:ext cx="1387475" cy="566737"/>
            <a:chOff x="2469" y="2822"/>
            <a:chExt cx="874" cy="357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848225" y="5100638"/>
            <a:ext cx="1387475" cy="566737"/>
            <a:chOff x="3254" y="2814"/>
            <a:chExt cx="874" cy="357"/>
          </a:xfrm>
        </p:grpSpPr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873375" y="5159375"/>
            <a:ext cx="306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‘X’          ‘C’           ‘L’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5972175" y="5099050"/>
            <a:ext cx="254000" cy="55086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Operator </a:t>
            </a:r>
            <a:r>
              <a:rPr lang="en-US" altLang="en-US" dirty="0">
                <a:latin typeface="Courier New" pitchFamily="49" charset="0"/>
              </a:rPr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725" y="1693863"/>
            <a:ext cx="7491413" cy="36671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The </a:t>
            </a:r>
            <a:r>
              <a:rPr lang="en-US" altLang="en-US" sz="2400" b="1">
                <a:solidFill>
                  <a:srgbClr val="990066"/>
                </a:solidFill>
              </a:rPr>
              <a:t>object currently pointed to by the pointer is deallocated</a:t>
            </a:r>
            <a:r>
              <a:rPr lang="en-US" altLang="en-US" sz="2400" b="1"/>
              <a:t>, and the pointer is considered undefined.  The object’s memory is returned to the free store.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399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7250" y="222726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0731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NodeType</a:t>
            </a:r>
            <a:r>
              <a:rPr lang="en-US" altLang="en-US" sz="1800" b="1" dirty="0">
                <a:latin typeface="Courier New" pitchFamily="49" charset="0"/>
              </a:rPr>
              <a:t> * 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 dirty="0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delete  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779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4876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7544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006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1779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76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2055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3009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0257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652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30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23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Array-Based Sorted List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00" y="1600200"/>
            <a:ext cx="6477000" cy="4876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990066"/>
                </a:solidFill>
              </a:rPr>
              <a:t>Transformers</a:t>
            </a:r>
            <a:r>
              <a:rPr lang="en-US" altLang="en-US" sz="2800" b="1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Insert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Delete</a:t>
            </a:r>
            <a:endParaRPr lang="en-US" altLang="en-US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990066"/>
                </a:solidFill>
              </a:rPr>
              <a:t>Observers </a:t>
            </a:r>
            <a:endParaRPr lang="en-US" altLang="en-US" sz="28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 err="1"/>
              <a:t>IsEmpty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 err="1"/>
              <a:t>IsFull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Length</a:t>
            </a:r>
            <a:r>
              <a:rPr lang="en-US" altLang="en-US" dirty="0"/>
              <a:t>	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Print</a:t>
            </a:r>
            <a:endParaRPr lang="en-US" altLang="en-US" sz="2000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19600" y="40513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19939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64175" y="2474913"/>
            <a:ext cx="1820863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change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observe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2763838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8733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209670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457950"/>
            <a:ext cx="2400300" cy="476250"/>
          </a:xfrm>
        </p:spPr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114675"/>
            <a:ext cx="6888163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8733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2476500" y="5670550"/>
            <a:ext cx="571500" cy="635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1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 useBgFill="1">
        <p:nvSpPr>
          <p:cNvPr id="5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6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12699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81050" y="3500438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996950" y="23574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921000" y="5159375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529013" y="517525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678238" y="5167313"/>
            <a:ext cx="1387475" cy="566737"/>
            <a:chOff x="2469" y="2822"/>
            <a:chExt cx="874" cy="357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949575" y="51990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2552700" y="5746750"/>
            <a:ext cx="57150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 useBgFill="1">
        <p:nvSpPr>
          <p:cNvPr id="6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7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1050" y="387191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996950" y="23574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87825" y="5167313"/>
            <a:ext cx="877888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795838" y="51831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940175" y="5199063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‘X’          ‘C’          ‘L’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ADT SortedList2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1828800"/>
            <a:ext cx="6477000" cy="41910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66"/>
                </a:solidFill>
              </a:rPr>
              <a:t>Transformers</a:t>
            </a:r>
            <a:r>
              <a:rPr lang="en-US" altLang="en-US" sz="2400" b="1"/>
              <a:t> </a:t>
            </a:r>
            <a:endParaRPr lang="en-US" altLang="en-US" sz="2800" b="1"/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InsertTop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Insert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DeleteTop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Delete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70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700"/>
              <a:t>	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66"/>
                </a:solidFill>
              </a:rPr>
              <a:t>Observers </a:t>
            </a:r>
            <a:endParaRPr lang="en-US" altLang="en-US" sz="2800" b="1"/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Print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IsEmpty</a:t>
            </a:r>
            <a:r>
              <a:rPr lang="en-US" altLang="en-US" sz="2000"/>
              <a:t>	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279900" y="42037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279900" y="21399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4475" y="2620963"/>
            <a:ext cx="18208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change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observe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struct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NodeType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1524000"/>
            <a:ext cx="8680450" cy="5029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SPECIFICATION FILE  DYNAMIC-LINKED SORTED LIST( slist2.h 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typedef    int   ItemType ;  	</a:t>
            </a:r>
            <a:r>
              <a:rPr lang="en-US" altLang="en-US" b="1" dirty="0">
                <a:solidFill>
                  <a:srgbClr val="CC0000"/>
                </a:solidFill>
              </a:rPr>
              <a:t>// Type of each component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		    	</a:t>
            </a:r>
            <a:r>
              <a:rPr lang="en-US" altLang="en-US" b="1" dirty="0">
                <a:solidFill>
                  <a:srgbClr val="CC0000"/>
                </a:solidFill>
              </a:rPr>
              <a:t>// is simple type or string type</a:t>
            </a: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CC0000"/>
                </a:solidFill>
              </a:rPr>
              <a:t>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struct  </a:t>
            </a:r>
            <a:r>
              <a:rPr lang="en-US" altLang="en-US" b="1" dirty="0" err="1"/>
              <a:t>NodeType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ItemType      item ;		</a:t>
            </a:r>
            <a:r>
              <a:rPr lang="en-US" altLang="en-US" b="1" dirty="0">
                <a:solidFill>
                  <a:srgbClr val="CC0000"/>
                </a:solidFill>
              </a:rPr>
              <a:t>// Pointer to person’s name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NodeType</a:t>
            </a:r>
            <a:r>
              <a:rPr lang="en-US" altLang="en-US" b="1" dirty="0"/>
              <a:t>*   link ;		</a:t>
            </a:r>
            <a:r>
              <a:rPr lang="en-US" altLang="en-US" b="1" dirty="0">
                <a:solidFill>
                  <a:srgbClr val="CC0000"/>
                </a:solidFill>
              </a:rPr>
              <a:t>//  link to next node in list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typedef  </a:t>
            </a:r>
            <a:r>
              <a:rPr lang="en-US" altLang="en-US" b="1" dirty="0" err="1"/>
              <a:t>NodeType</a:t>
            </a:r>
            <a:r>
              <a:rPr lang="en-US" altLang="en-US" b="1" dirty="0"/>
              <a:t>*  </a:t>
            </a:r>
            <a:r>
              <a:rPr lang="en-US" altLang="en-US" b="1" dirty="0" err="1"/>
              <a:t>NodePtr</a:t>
            </a:r>
            <a:r>
              <a:rPr lang="en-US" altLang="en-US" b="1" dirty="0"/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-60960" y="-20320"/>
            <a:ext cx="10347960" cy="687832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571500" y="204978"/>
            <a:ext cx="8983143" cy="665302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	SPECIFICATION FILE  DYNAMIC-LINKED SORTED LIST( slist2.h )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class  SortedList2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  <a:r>
              <a:rPr lang="en-US" altLang="en-US" b="1" dirty="0">
                <a:solidFill>
                  <a:schemeClr val="tx2"/>
                </a:solidFill>
              </a:rPr>
              <a:t>						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private :</a:t>
            </a:r>
            <a:r>
              <a:rPr lang="en-US" altLang="en-US" sz="900" b="1" dirty="0"/>
              <a:t>		</a:t>
            </a:r>
            <a:endParaRPr lang="en-US" altLang="en-US" sz="900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NodeType</a:t>
            </a:r>
            <a:r>
              <a:rPr lang="en-US" altLang="en-US" b="1" dirty="0"/>
              <a:t>  *  head;</a:t>
            </a:r>
            <a:br>
              <a:rPr lang="en-US" altLang="en-US" b="1" dirty="0"/>
            </a:b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public : 		</a:t>
            </a:r>
            <a:endParaRPr lang="en-US" altLang="en-US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         </a:t>
            </a:r>
            <a:r>
              <a:rPr lang="en-US" altLang="en-US" b="1" dirty="0" err="1"/>
              <a:t>IsEmpty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) </a:t>
            </a:r>
            <a:r>
              <a:rPr lang="en-US" altLang="en-US" b="1" dirty="0" err="1">
                <a:solidFill>
                  <a:srgbClr val="3366FF"/>
                </a:solidFill>
              </a:rPr>
              <a:t>const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/>
              <a:t>;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	         Print ( ) </a:t>
            </a:r>
            <a:r>
              <a:rPr lang="en-US" altLang="en-US" b="1" dirty="0" err="1">
                <a:solidFill>
                  <a:srgbClr val="3366FF"/>
                </a:solidFill>
              </a:rPr>
              <a:t>const</a:t>
            </a:r>
            <a:r>
              <a:rPr lang="en-US" altLang="en-US" b="1" dirty="0"/>
              <a:t> ; </a:t>
            </a:r>
            <a:endParaRPr lang="en-US" altLang="en-US" sz="14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</a:t>
            </a:r>
            <a:r>
              <a:rPr lang="en-US" altLang="en-US" b="1" dirty="0" err="1"/>
              <a:t>InsertTop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out  */</a:t>
            </a:r>
            <a:r>
              <a:rPr lang="en-US" altLang="en-US" b="1" dirty="0"/>
              <a:t>  ItemType&amp;  item ) ;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Delete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SortedList2 ( ) ;				</a:t>
            </a:r>
            <a:r>
              <a:rPr lang="en-US" altLang="en-US" b="1" dirty="0">
                <a:solidFill>
                  <a:srgbClr val="CC0000"/>
                </a:solidFill>
              </a:rPr>
              <a:t>// Constructor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~SortedList2 ( ) ;				</a:t>
            </a:r>
            <a:r>
              <a:rPr lang="en-US" altLang="en-US" b="1" dirty="0">
                <a:solidFill>
                  <a:srgbClr val="CC0000"/>
                </a:solidFill>
              </a:rPr>
              <a:t>// Destructor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  <a:r>
              <a:rPr lang="en-US" altLang="en-US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</p:spPr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class SortedList2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1371600" y="1600200"/>
            <a:ext cx="3962400" cy="5105400"/>
          </a:xfrm>
          <a:prstGeom prst="ellipse">
            <a:avLst/>
          </a:prstGeom>
          <a:solidFill>
            <a:srgbClr val="FF9966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687388" y="60594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687388" y="44592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687388" y="49926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687388" y="39258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87388" y="2895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87388" y="33924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87388" y="23256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223963" y="3886200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 Print 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838200" y="2895600"/>
            <a:ext cx="164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~SortedList2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246188" y="50165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Insert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027113" y="4483100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InsertTop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935038" y="2286000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SortedList2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104900" y="3352800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IsEmpty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231900" y="60833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Delete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819400" y="2609850"/>
            <a:ext cx="2057400" cy="23368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114800" y="381158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202363" y="36687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5638800" y="3648075"/>
            <a:ext cx="2900363" cy="566738"/>
            <a:chOff x="3783" y="2298"/>
            <a:chExt cx="1827" cy="357"/>
          </a:xfrm>
        </p:grpSpPr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28" name="Group 32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34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35" name="Line 35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38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3798" y="2335"/>
              <a:ext cx="1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8359775" y="364648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4419600" y="395763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3068638" y="2743200"/>
            <a:ext cx="1884362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head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207125" y="3671888"/>
            <a:ext cx="0" cy="5445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688975" y="5562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1012825" y="5586413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DeleteTop</a:t>
            </a:r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905000"/>
            <a:ext cx="7086600" cy="2895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what will be the algorithm to Insert an item into its proper place in a sorted linked list?</a:t>
            </a:r>
            <a:endParaRPr lang="en-US" altLang="en-US" sz="2800" b="1"/>
          </a:p>
          <a:p>
            <a:pPr fontAlgn="auto">
              <a:spcAft>
                <a:spcPts val="0"/>
              </a:spcAft>
            </a:pPr>
            <a:endParaRPr lang="en-US" altLang="en-US" sz="28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that is, for a linked list whose elements are maintained in ascending order?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algorithm for </a:t>
            </a:r>
            <a:br>
              <a:rPr lang="en-US" altLang="en-US" dirty="0"/>
            </a:br>
            <a:r>
              <a:rPr lang="en-US" altLang="en-US" dirty="0">
                <a:latin typeface="Courier New" pitchFamily="49" charset="0"/>
              </a:rPr>
              <a:t>SortedList2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5488" y="1828800"/>
            <a:ext cx="7762875" cy="4495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/>
              <a:t>find proper position for the new element in the sorted list using </a:t>
            </a:r>
            <a:r>
              <a:rPr lang="en-US" altLang="en-US" sz="2800" b="1">
                <a:solidFill>
                  <a:srgbClr val="990000"/>
                </a:solidFill>
              </a:rPr>
              <a:t>two pointers prevPtr and currPtr</a:t>
            </a:r>
            <a:r>
              <a:rPr lang="en-US" altLang="en-US" sz="2800" b="1"/>
              <a:t>, where prevPtr trails behind currPtr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/>
          </a:p>
          <a:p>
            <a:pPr fontAlgn="auto">
              <a:spcAft>
                <a:spcPts val="0"/>
              </a:spcAft>
            </a:pPr>
            <a:r>
              <a:rPr lang="en-US" altLang="en-US" sz="2800" b="1"/>
              <a:t>obtain a node for insertion and place item in it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/>
          </a:p>
          <a:p>
            <a:pPr fontAlgn="auto">
              <a:spcAft>
                <a:spcPts val="0"/>
              </a:spcAft>
            </a:pPr>
            <a:r>
              <a:rPr lang="en-US" altLang="en-US" sz="2800" b="1">
                <a:solidFill>
                  <a:srgbClr val="990000"/>
                </a:solidFill>
              </a:rPr>
              <a:t>insert the node by adjusting pointers</a:t>
            </a:r>
            <a:r>
              <a:rPr lang="en-US" altLang="en-US" sz="2800" b="1"/>
              <a:t>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Array-based</a:t>
            </a:r>
            <a:r>
              <a:rPr lang="en-US" altLang="en-US" dirty="0">
                <a:latin typeface="Courier New" pitchFamily="49" charset="0"/>
              </a:rPr>
              <a:t> class </a:t>
            </a:r>
            <a:r>
              <a:rPr lang="en-US" altLang="en-US" dirty="0" err="1">
                <a:latin typeface="Courier New" pitchFamily="49" charset="0"/>
              </a:rPr>
              <a:t>SortedList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362200" y="1752600"/>
            <a:ext cx="4724400" cy="4711700"/>
          </a:xfrm>
          <a:prstGeom prst="ellipse">
            <a:avLst/>
          </a:prstGeom>
          <a:solidFill>
            <a:srgbClr val="FFCC99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6550" y="53403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06550" y="42672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6550" y="48069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06550" y="37338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32004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06550" y="2133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65325" y="322421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  Length 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812925" y="21574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    </a:t>
            </a:r>
            <a:r>
              <a:rPr lang="en-US" altLang="en-US" sz="2000" b="1" dirty="0" err="1">
                <a:latin typeface="Times New Roman" charset="0"/>
              </a:rPr>
              <a:t>IsEmpty</a:t>
            </a: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133600" y="4806950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 Print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740150" y="2590800"/>
            <a:ext cx="2736850" cy="28194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794125" y="2590800"/>
            <a:ext cx="1944688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length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data </a:t>
            </a:r>
            <a:r>
              <a:rPr lang="en-US" altLang="en-US" sz="1800" b="1">
                <a:latin typeface="Times New Roman" charset="0"/>
              </a:rPr>
              <a:t>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sz="1800" b="1">
                <a:latin typeface="Times New Roman" charset="0"/>
              </a:rPr>
              <a:t> </a:t>
            </a:r>
            <a:r>
              <a:rPr lang="en-US" altLang="en-US" sz="800" b="1">
                <a:latin typeface="Times New Roman" charset="0"/>
              </a:rPr>
              <a:t> </a:t>
            </a:r>
            <a:r>
              <a:rPr lang="en-US" altLang="en-US" sz="1600" b="1">
                <a:latin typeface="Times New Roman" charset="0"/>
              </a:rPr>
              <a:t>[ 0 ]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              [ 1 ]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              [ 2 ]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[MAX_LENGTH-1]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1951038" y="5324475"/>
            <a:ext cx="1325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SortedList</a:t>
            </a: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93925" y="2690813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Times New Roman" charset="0"/>
              </a:rPr>
              <a:t>IsFull</a:t>
            </a: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187575" y="4291013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Delete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152650" y="37576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Insert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27700" y="3130550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15000" y="3663950"/>
            <a:ext cx="609600" cy="1511300"/>
            <a:chOff x="3456" y="2404"/>
            <a:chExt cx="384" cy="952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SortedList2</a:t>
            </a:r>
            <a:br>
              <a:rPr lang="en-US" altLang="en-US" dirty="0">
                <a:latin typeface="Arial Rounded MT Bold" pitchFamily="34" charset="0"/>
              </a:rPr>
            </a:br>
            <a:r>
              <a:rPr lang="en-US" altLang="en-US" dirty="0"/>
              <a:t>Member Function </a:t>
            </a:r>
            <a:r>
              <a:rPr lang="en-US" altLang="en-US" dirty="0">
                <a:latin typeface="Arial Rounded MT Bold" pitchFamily="34" charset="0"/>
              </a:rPr>
              <a:t>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950" y="1758950"/>
            <a:ext cx="8750300" cy="44831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7525" y="2011363"/>
            <a:ext cx="81359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CC0000"/>
                </a:solidFill>
              </a:rPr>
              <a:t>// DYNAMIC LINKED LIST IMPLEMENTATION              (slist2.cpp)</a:t>
            </a: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buClrTx/>
              <a:buSzTx/>
              <a:buFontTx/>
              <a:buNone/>
            </a:pPr>
            <a:r>
              <a:rPr lang="en-US" altLang="en-US" sz="2000" b="1" dirty="0"/>
              <a:t>void  SortedList2 :: Insert ( /* in */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item 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CC0000"/>
                </a:solidFill>
              </a:rPr>
              <a:t>//  PRE:   item is assigned &amp;&amp; List components in ascending order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006633"/>
                </a:solidFill>
              </a:rPr>
              <a:t>// POST:  item is in List  &amp;&amp;  List components in ascending order</a:t>
            </a: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Inserting ‘S’ into a Sorted List</a:t>
            </a:r>
            <a:br>
              <a:rPr lang="en-US" altLang="en-US" dirty="0">
                <a:latin typeface="Times New Roman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Private data:</a:t>
            </a: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  <a:endParaRPr lang="en-US" altLang="en-US" sz="1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head</a:t>
            </a:r>
            <a:endParaRPr lang="en-US" altLang="en-US" sz="14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654425" y="2222500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nullptr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381500" y="2370138"/>
            <a:ext cx="995363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  <a:br>
              <a:rPr lang="en-US" altLang="en-US" dirty="0">
                <a:latin typeface="Times New Roman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021138" y="2370138"/>
            <a:ext cx="360362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246688" y="2378075"/>
            <a:ext cx="360362" cy="1503363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Private data:</a:t>
            </a: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  <a:endParaRPr lang="en-US" altLang="en-US" sz="1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head</a:t>
            </a:r>
            <a:endParaRPr lang="en-US" altLang="en-US" sz="14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Inserting ‘S’ into Proper Position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24325" y="3941763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‘C’        ‘L’         ‘X’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163638" y="2898775"/>
            <a:ext cx="18843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626100" y="5162550"/>
            <a:ext cx="762000" cy="561975"/>
            <a:chOff x="3544" y="3252"/>
            <a:chExt cx="480" cy="354"/>
          </a:xfrm>
        </p:grpSpPr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552" y="3252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544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‘S’</a:t>
              </a: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866" y="3262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rc 33"/>
          <p:cNvSpPr>
            <a:spLocks/>
          </p:cNvSpPr>
          <p:nvPr/>
        </p:nvSpPr>
        <p:spPr bwMode="auto">
          <a:xfrm rot="15840000">
            <a:off x="5967413" y="4762500"/>
            <a:ext cx="1047750" cy="517525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</a:path>
              <a:path w="21600" h="21600" stroke="0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  <a:lnTo>
                  <a:pt x="21600" y="0"/>
                </a:lnTo>
                <a:lnTo>
                  <a:pt x="21501" y="21599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rc 34"/>
          <p:cNvSpPr>
            <a:spLocks/>
          </p:cNvSpPr>
          <p:nvPr/>
        </p:nvSpPr>
        <p:spPr bwMode="auto">
          <a:xfrm>
            <a:off x="5568950" y="4383088"/>
            <a:ext cx="274638" cy="10795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0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152400"/>
            <a:ext cx="9404350" cy="67579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70025" y="674687"/>
            <a:ext cx="8131175" cy="61833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IMPLEMENTATION DYNAMIC-LINKED SORTED LIST (slist2.cpp)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SortedList2 ::SortedList2 ( )       	</a:t>
            </a:r>
            <a:r>
              <a:rPr lang="en-US" altLang="en-US" b="1" dirty="0">
                <a:solidFill>
                  <a:srgbClr val="CC0000"/>
                </a:solidFill>
              </a:rPr>
              <a:t>// Constructor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	  head == </a:t>
            </a:r>
            <a:r>
              <a:rPr lang="en-US" altLang="en-US" b="1" i="1" dirty="0" err="1">
                <a:solidFill>
                  <a:srgbClr val="006633"/>
                </a:solidFill>
              </a:rPr>
              <a:t>nullptr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head = </a:t>
            </a:r>
            <a:r>
              <a:rPr lang="en-US" altLang="en-US" b="1" dirty="0" err="1"/>
              <a:t>nullptr</a:t>
            </a:r>
            <a:r>
              <a:rPr lang="en-US" altLang="en-US" b="1" dirty="0"/>
              <a:t>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SortedList2 :: ~SortedList2 (  )  	</a:t>
            </a:r>
            <a:r>
              <a:rPr lang="en-US" altLang="en-US" b="1" dirty="0">
                <a:solidFill>
                  <a:srgbClr val="CC0000"/>
                </a:solidFill>
              </a:rPr>
              <a:t>// Destructor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  All linked nodes deallocated 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temp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			</a:t>
            </a:r>
            <a:r>
              <a:rPr lang="en-US" altLang="en-US" b="1" dirty="0">
                <a:solidFill>
                  <a:srgbClr val="CC0000"/>
                </a:solidFill>
              </a:rPr>
              <a:t>// keep deleting top node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while  ( !</a:t>
            </a:r>
            <a:r>
              <a:rPr lang="en-US" altLang="en-US" b="1" dirty="0" err="1"/>
              <a:t>IsEmpty</a:t>
            </a:r>
            <a:r>
              <a:rPr lang="en-US" altLang="en-US" b="1" dirty="0"/>
              <a:t>()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temp );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69850"/>
            <a:ext cx="9867900" cy="67183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8763" y="103188"/>
            <a:ext cx="7094537" cy="67548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void  SortedList2 :: </a:t>
            </a:r>
            <a:r>
              <a:rPr lang="en-US" altLang="en-US" sz="1800" b="1" dirty="0" err="1"/>
              <a:t>InsertTop</a:t>
            </a:r>
            <a:r>
              <a:rPr lang="en-US" altLang="en-US" sz="1800" b="1" dirty="0"/>
              <a:t>( /* in */  ItemType  item )</a:t>
            </a:r>
            <a:r>
              <a:rPr lang="en-US" altLang="en-US" b="1" dirty="0"/>
              <a:t> 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	item is assigned &amp;&amp;  list components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new node containing item is in its proper place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	   	&amp;&amp; list components in ascending order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{    </a:t>
            </a:r>
            <a:r>
              <a:rPr lang="en-US" altLang="en-US" sz="1600" b="1" dirty="0" err="1"/>
              <a:t>NodePtr</a:t>
            </a:r>
            <a:r>
              <a:rPr lang="en-US" altLang="en-US" sz="1600" b="1" dirty="0"/>
              <a:t>     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, </a:t>
            </a:r>
            <a:r>
              <a:rPr lang="en-US" altLang="en-US" sz="1600" b="1" dirty="0" err="1"/>
              <a:t>prevPtr</a:t>
            </a:r>
            <a:r>
              <a:rPr lang="en-US" altLang="en-US" sz="1600" b="1" dirty="0"/>
              <a:t>,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	location </a:t>
            </a:r>
            <a:r>
              <a:rPr lang="en-US" altLang="en-US" sz="1800" b="1" dirty="0"/>
              <a:t>= new </a:t>
            </a:r>
            <a:r>
              <a:rPr lang="en-US" altLang="en-US" sz="1800" b="1" dirty="0" err="1"/>
              <a:t>NodeType</a:t>
            </a:r>
            <a:r>
              <a:rPr lang="en-US" altLang="en-US" sz="1800" b="1" dirty="0"/>
              <a:t> ;</a:t>
            </a:r>
            <a:endParaRPr lang="en-US" altLang="en-US" sz="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location-&gt;item  =  item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prevPtr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while (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  &amp;&amp;  item &gt;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-&gt;item  )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600" b="1" dirty="0"/>
              <a:t>{</a:t>
            </a:r>
            <a:r>
              <a:rPr lang="en-US" altLang="en-US" sz="1800" b="1" dirty="0"/>
              <a:t>	</a:t>
            </a:r>
            <a:r>
              <a:rPr lang="en-US" altLang="en-US" sz="1600" b="1" dirty="0" err="1"/>
              <a:t>prevPtr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 ; </a:t>
            </a:r>
            <a:r>
              <a:rPr lang="en-US" altLang="en-US" sz="1800" b="1" dirty="0"/>
              <a:t>		   </a:t>
            </a:r>
            <a:r>
              <a:rPr lang="en-US" altLang="en-US" sz="1800" b="1" dirty="0">
                <a:solidFill>
                  <a:srgbClr val="CC0000"/>
                </a:solidFill>
              </a:rPr>
              <a:t>// advance both pointers </a:t>
            </a:r>
            <a:endParaRPr lang="en-US" altLang="en-US" sz="16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-&gt;link ;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}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location-&gt;link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;	   </a:t>
            </a:r>
            <a:r>
              <a:rPr lang="en-US" altLang="en-US" sz="1800" b="1" dirty="0">
                <a:solidFill>
                  <a:srgbClr val="CC0000"/>
                </a:solidFill>
              </a:rPr>
              <a:t>// insert new node here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if  ( </a:t>
            </a:r>
            <a:r>
              <a:rPr lang="en-US" altLang="en-US" sz="1800" b="1" dirty="0" err="1"/>
              <a:t>prevPtr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 )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   			head = location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else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prevPtr</a:t>
            </a:r>
            <a:r>
              <a:rPr lang="en-US" altLang="en-US" sz="1800" b="1" dirty="0"/>
              <a:t>-&gt;link = location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408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0100" y="1176337"/>
            <a:ext cx="8369300" cy="56562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4575" y="1528762"/>
            <a:ext cx="8124825" cy="49752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void SortedList2 :: 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out */</a:t>
            </a:r>
            <a:r>
              <a:rPr lang="en-US" altLang="en-US" b="1" dirty="0"/>
              <a:t>  ItemType&amp;  item )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CC0000"/>
                </a:solidFill>
              </a:rPr>
              <a:t>//  Pre:     list is not empty &amp;&amp;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	   item == element of first list node @ entry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         &amp;&amp;  node containing item is no longer in linked list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         &amp;&amp;  list elements in ascending order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NodePtr</a:t>
            </a:r>
            <a:r>
              <a:rPr lang="en-US" altLang="en-US" b="1" dirty="0"/>
              <a:t>  </a:t>
            </a:r>
            <a:r>
              <a:rPr lang="en-US" altLang="en-US" b="1" dirty="0" err="1"/>
              <a:t>tempPtr</a:t>
            </a:r>
            <a:r>
              <a:rPr lang="en-US" altLang="en-US" b="1" dirty="0"/>
              <a:t> = head;	</a:t>
            </a:r>
            <a:r>
              <a:rPr lang="en-US" altLang="en-US" b="1" dirty="0">
                <a:solidFill>
                  <a:srgbClr val="CC0000"/>
                </a:solidFill>
              </a:rPr>
              <a:t> // </a:t>
            </a:r>
            <a:r>
              <a:rPr lang="en-US" altLang="en-US" sz="1800" b="1" dirty="0">
                <a:solidFill>
                  <a:srgbClr val="CC0000"/>
                </a:solidFill>
              </a:rPr>
              <a:t>save address so it can be deleted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    			// obtain item and advance head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     item = head-&gt;item;</a:t>
            </a:r>
            <a:r>
              <a:rPr lang="en-US" altLang="en-US" b="1" dirty="0">
                <a:solidFill>
                  <a:srgbClr val="CC0000"/>
                </a:solidFill>
              </a:rPr>
              <a:t> // return item’s value to calling location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head = head-&gt;link; </a:t>
            </a:r>
            <a:r>
              <a:rPr lang="en-US" altLang="en-US" b="1" dirty="0">
                <a:solidFill>
                  <a:srgbClr val="CC0000"/>
                </a:solidFill>
              </a:rPr>
              <a:t>// remove first item from list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delete  </a:t>
            </a:r>
            <a:r>
              <a:rPr lang="en-US" altLang="en-US" b="1" dirty="0" err="1"/>
              <a:t>tempPtr</a:t>
            </a:r>
            <a:r>
              <a:rPr lang="en-US" altLang="en-US" b="1" dirty="0"/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0100" y="938213"/>
            <a:ext cx="8369300" cy="5894388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4575" y="938212"/>
            <a:ext cx="8124825" cy="568166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void SortedList2 :: Print ( </a:t>
            </a:r>
            <a:r>
              <a:rPr lang="en-US" altLang="en-US" sz="1600" b="1" dirty="0">
                <a:solidFill>
                  <a:srgbClr val="0000FF"/>
                </a:solidFill>
              </a:rPr>
              <a:t>/* none */</a:t>
            </a:r>
            <a:r>
              <a:rPr lang="en-US" altLang="en-US" sz="1600" b="1" dirty="0"/>
              <a:t> ) </a:t>
            </a:r>
            <a:endParaRPr lang="en-US" altLang="en-US" sz="1600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displayed item’s value for every entry in list</a:t>
            </a:r>
            <a:endParaRPr lang="en-US" altLang="en-US" sz="16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cout &lt;&lt; </a:t>
            </a:r>
            <a:r>
              <a:rPr lang="en-US" sz="1600" b="1" dirty="0"/>
              <a:t>"Here are all values:"</a:t>
            </a:r>
            <a:r>
              <a:rPr lang="en-US" altLang="en-US" sz="1600" b="1" dirty="0"/>
              <a:t> &lt;&lt; endl;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while( temp )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cout &lt;&lt; temp-&gt;item &lt;&lt; endl;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temp = temp-&gt;link;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 dirty="0"/>
          </a:p>
          <a:p>
            <a:pPr marL="0" indent="0">
              <a:buNone/>
            </a:pPr>
            <a:r>
              <a:rPr lang="en-US" sz="1600" b="1" dirty="0"/>
              <a:t>bool SortedList2::</a:t>
            </a:r>
            <a:r>
              <a:rPr lang="en-US" sz="1600" b="1" dirty="0" err="1"/>
              <a:t>IsEmpty</a:t>
            </a:r>
            <a:r>
              <a:rPr lang="en-US" sz="1600" b="1" dirty="0"/>
              <a:t>() const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none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return false or true about if head is empty</a:t>
            </a:r>
            <a:endParaRPr lang="en-US" altLang="en-US" sz="1600" b="1" dirty="0"/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if (head)</a:t>
            </a:r>
          </a:p>
          <a:p>
            <a:pPr marL="0" indent="0">
              <a:buNone/>
            </a:pPr>
            <a:r>
              <a:rPr lang="en-US" sz="1600" b="1" dirty="0"/>
              <a:t>	return false;</a:t>
            </a:r>
          </a:p>
          <a:p>
            <a:pPr marL="0" indent="0">
              <a:buNone/>
            </a:pPr>
            <a:r>
              <a:rPr lang="en-US" sz="1600" b="1" dirty="0"/>
              <a:t>return true;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71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2050"/>
          <p:cNvSpPr>
            <a:spLocks noChangeArrowheads="1"/>
          </p:cNvSpPr>
          <p:nvPr/>
        </p:nvSpPr>
        <p:spPr bwMode="auto">
          <a:xfrm>
            <a:off x="266700" y="82550"/>
            <a:ext cx="8991600" cy="662305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342900" y="152400"/>
            <a:ext cx="8991600" cy="64246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SPECIFICATION FILE     ARRAY-BASED SORTED LIST	( </a:t>
            </a:r>
            <a:r>
              <a:rPr lang="en-US" altLang="en-US" b="1" dirty="0" err="1">
                <a:solidFill>
                  <a:srgbClr val="CC0000"/>
                </a:solidFill>
              </a:rPr>
              <a:t>slist.h</a:t>
            </a:r>
            <a:r>
              <a:rPr lang="en-US" altLang="en-US" b="1" dirty="0">
                <a:solidFill>
                  <a:srgbClr val="CC0000"/>
                </a:solidFill>
              </a:rPr>
              <a:t> )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 err="1"/>
              <a:t>const</a:t>
            </a:r>
            <a:r>
              <a:rPr lang="en-US" altLang="en-US" b="1" dirty="0"/>
              <a:t>  </a:t>
            </a:r>
            <a:r>
              <a:rPr lang="en-US" altLang="en-US" b="1" dirty="0" err="1"/>
              <a:t>int</a:t>
            </a:r>
            <a:r>
              <a:rPr lang="en-US" altLang="en-US" b="1" dirty="0"/>
              <a:t>  MAX_LENGTH  =  50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 err="1"/>
              <a:t>typedef</a:t>
            </a:r>
            <a:r>
              <a:rPr lang="en-US" altLang="en-US" b="1" dirty="0"/>
              <a:t>   </a:t>
            </a:r>
            <a:r>
              <a:rPr lang="en-US" altLang="en-US" b="1" dirty="0" err="1"/>
              <a:t>int</a:t>
            </a:r>
            <a:r>
              <a:rPr lang="en-US" altLang="en-US" b="1" dirty="0"/>
              <a:t> 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class  </a:t>
            </a:r>
            <a:r>
              <a:rPr lang="en-US" altLang="en-US" b="1" dirty="0" err="1"/>
              <a:t>SortedList</a:t>
            </a:r>
            <a:r>
              <a:rPr lang="en-US" altLang="en-US" b="1" i="1" dirty="0">
                <a:solidFill>
                  <a:schemeClr val="folHlink"/>
                </a:solidFill>
              </a:rPr>
              <a:t>		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  <a:r>
              <a:rPr lang="en-US" altLang="en-US" b="1" dirty="0">
                <a:solidFill>
                  <a:schemeClr val="tx2"/>
                </a:solidFill>
              </a:rPr>
              <a:t>						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public : 			</a:t>
            </a:r>
            <a:r>
              <a:rPr lang="en-US" altLang="en-US" b="1" i="1" dirty="0">
                <a:solidFill>
                  <a:srgbClr val="CC0000"/>
                </a:solidFill>
              </a:rPr>
              <a:t>// public member functions</a:t>
            </a:r>
            <a:endParaRPr lang="en-US" altLang="en-US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SortedList</a:t>
            </a:r>
            <a:r>
              <a:rPr lang="en-US" altLang="en-US" b="1" dirty="0"/>
              <a:t> ( ) ;				</a:t>
            </a:r>
            <a:r>
              <a:rPr lang="en-US" altLang="en-US" b="1" i="1" dirty="0">
                <a:solidFill>
                  <a:srgbClr val="CC0000"/>
                </a:solidFill>
              </a:rPr>
              <a:t>// constructor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          </a:t>
            </a:r>
            <a:r>
              <a:rPr lang="en-US" altLang="en-US" b="1" dirty="0" err="1"/>
              <a:t>IsEmpty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)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	         </a:t>
            </a:r>
            <a:r>
              <a:rPr lang="en-US" altLang="en-US" b="1" dirty="0" err="1"/>
              <a:t>IsFull</a:t>
            </a:r>
            <a:r>
              <a:rPr lang="en-US" altLang="en-US" b="1" dirty="0"/>
              <a:t> ( ) 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/>
              <a:t>;              </a:t>
            </a:r>
            <a:endParaRPr lang="en-US" altLang="en-US" sz="14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	         Length ( ) 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/>
              <a:t> ;                </a:t>
            </a:r>
            <a:r>
              <a:rPr lang="en-US" altLang="en-US" b="1" i="1" dirty="0">
                <a:solidFill>
                  <a:srgbClr val="CC0000"/>
                </a:solidFill>
              </a:rPr>
              <a:t>// returns length of list</a:t>
            </a:r>
            <a:r>
              <a:rPr lang="en-US" altLang="en-US" b="1" dirty="0"/>
              <a:t>    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	         Insert (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Delete (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Print ( ) ; 	</a:t>
            </a:r>
            <a:r>
              <a:rPr lang="en-US" altLang="en-US" sz="1400" b="1" dirty="0"/>
              <a:t>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private :			</a:t>
            </a:r>
            <a:r>
              <a:rPr lang="en-US" altLang="en-US" b="1" i="1" dirty="0">
                <a:solidFill>
                  <a:srgbClr val="CC0000"/>
                </a:solidFill>
              </a:rPr>
              <a:t>//  private data members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 		length ;           </a:t>
            </a:r>
            <a:r>
              <a:rPr lang="en-US" altLang="en-US" b="1" i="1" dirty="0">
                <a:solidFill>
                  <a:srgbClr val="CC0000"/>
                </a:solidFill>
              </a:rPr>
              <a:t>	// number of values currently stored</a:t>
            </a:r>
            <a:endParaRPr lang="en-US" altLang="en-US" sz="14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ItemType</a:t>
            </a:r>
            <a:r>
              <a:rPr lang="en-US" altLang="en-US" b="1" dirty="0"/>
              <a:t>	data[MAX_LENGTH] ;  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</a:t>
            </a:r>
            <a:r>
              <a:rPr lang="en-US" altLang="en-US" b="1" dirty="0" err="1"/>
              <a:t>BinSearch</a:t>
            </a:r>
            <a:r>
              <a:rPr lang="en-US" altLang="en-US" b="1" dirty="0"/>
              <a:t> (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item, bool&amp; found, </a:t>
            </a:r>
            <a:r>
              <a:rPr lang="en-US" altLang="en-US" b="1" dirty="0" err="1"/>
              <a:t>int</a:t>
            </a:r>
            <a:r>
              <a:rPr lang="en-US" altLang="en-US" b="1" dirty="0"/>
              <a:t>&amp; position )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/>
              <a:t>;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  <a:r>
              <a:rPr lang="en-US" altLang="en-US" b="1" i="1" dirty="0">
                <a:solidFill>
                  <a:schemeClr val="folHlink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42900" y="76200"/>
            <a:ext cx="9740900" cy="68580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952501" y="228600"/>
            <a:ext cx="8985250" cy="6705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void  SortedList2 :: Delete ( </a:t>
            </a:r>
            <a:r>
              <a:rPr lang="en-US" altLang="en-US" sz="1800" b="1" dirty="0">
                <a:solidFill>
                  <a:srgbClr val="0000FF"/>
                </a:solidFill>
              </a:rPr>
              <a:t>/* in */</a:t>
            </a:r>
            <a:r>
              <a:rPr lang="en-US" altLang="en-US" sz="1800" b="1" dirty="0"/>
              <a:t>  </a:t>
            </a:r>
            <a:r>
              <a:rPr lang="en-US" altLang="en-US" sz="1800" b="1" dirty="0" err="1"/>
              <a:t>ItemType</a:t>
            </a:r>
            <a:r>
              <a:rPr lang="en-US" altLang="en-US" sz="1800" b="1" dirty="0"/>
              <a:t>  item )</a:t>
            </a:r>
            <a:r>
              <a:rPr lang="en-US" altLang="en-US" b="1" dirty="0"/>
              <a:t>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   list is not empty &amp;&amp;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	      &amp;&amp;  item == component member of some list node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item == element of first list node @ entry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         &amp;&amp;  node containing first occurrence of item is no longer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	            in linked list   &amp;&amp;  list elements in ascending order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{    </a:t>
            </a:r>
            <a:r>
              <a:rPr lang="en-US" altLang="en-US" sz="1800" b="1" dirty="0" err="1"/>
              <a:t>NodePtr</a:t>
            </a:r>
            <a:r>
              <a:rPr lang="en-US" altLang="en-US" sz="1800" b="1" dirty="0"/>
              <a:t>   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,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;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	//  Is item in first node?</a:t>
            </a:r>
            <a:r>
              <a:rPr lang="en-US" altLang="en-US" sz="1000" b="1" dirty="0">
                <a:solidFill>
                  <a:srgbClr val="CC0000"/>
                </a:solidFill>
              </a:rPr>
              <a:t> </a:t>
            </a:r>
            <a:r>
              <a:rPr lang="en-US" altLang="en-US" sz="800" b="1" dirty="0">
                <a:solidFill>
                  <a:srgbClr val="CC0000"/>
                </a:solidFill>
              </a:rPr>
              <a:t>		</a:t>
            </a:r>
            <a:r>
              <a:rPr lang="en-US" altLang="en-US" sz="1800" b="1" dirty="0"/>
              <a:t>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if ( item == head-&gt;item )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600" b="1" dirty="0"/>
              <a:t>		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= head ;		</a:t>
            </a:r>
            <a:r>
              <a:rPr lang="en-US" altLang="en-US" sz="1800" b="1" dirty="0">
                <a:solidFill>
                  <a:srgbClr val="CC0000"/>
                </a:solidFill>
              </a:rPr>
              <a:t>// If so, delete first node</a:t>
            </a:r>
            <a:r>
              <a:rPr lang="en-US" altLang="en-US" sz="1800" b="1" dirty="0"/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head = head-&gt;link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} 		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     else {	</a:t>
            </a:r>
            <a:r>
              <a:rPr lang="en-US" altLang="en-US" sz="1800" b="1" dirty="0">
                <a:solidFill>
                  <a:srgbClr val="CC0000"/>
                </a:solidFill>
              </a:rPr>
              <a:t>		// search for item in rest of list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while (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-&gt;link-&gt;item  !=  item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;	</a:t>
            </a:r>
            <a:r>
              <a:rPr lang="en-US" altLang="en-US" sz="1800" b="1" dirty="0">
                <a:solidFill>
                  <a:srgbClr val="CC0000"/>
                </a:solidFill>
              </a:rPr>
              <a:t> // hold for deletion 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}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delete  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;</a:t>
            </a:r>
            <a:endParaRPr lang="en-US" altLang="en-US" b="1" dirty="0">
              <a:solidFill>
                <a:srgbClr val="CC0000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408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Implement a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24000"/>
            <a:ext cx="73152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use a </a:t>
            </a:r>
            <a:r>
              <a:rPr lang="en-US" altLang="en-US" sz="2400" b="1">
                <a:solidFill>
                  <a:srgbClr val="990000"/>
                </a:solidFill>
              </a:rPr>
              <a:t>built-in array</a:t>
            </a:r>
            <a:r>
              <a:rPr lang="en-US" altLang="en-US" sz="2400" b="1"/>
              <a:t> stored in contiguous memory locations, implementing operations Insert and Delete by moving list items around in the array, as needed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use a </a:t>
            </a:r>
            <a:r>
              <a:rPr lang="en-US" altLang="en-US" sz="2400" b="1">
                <a:solidFill>
                  <a:srgbClr val="990000"/>
                </a:solidFill>
              </a:rPr>
              <a:t>linked list</a:t>
            </a:r>
            <a:r>
              <a:rPr lang="en-US" altLang="en-US" sz="2400" b="1"/>
              <a:t> (to avoid excessive data movement from insertions and deletions) not necessarily stored in contiguous memory locations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Possibilities for a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28975" y="1905000"/>
            <a:ext cx="1446213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List</a:t>
            </a:r>
            <a:endParaRPr lang="en-US" altLang="en-US" sz="28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952875" y="25781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092325" y="2914650"/>
            <a:ext cx="371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92325" y="29146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811838" y="29146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81563" y="3251200"/>
            <a:ext cx="1997075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Linked list</a:t>
            </a:r>
            <a:endParaRPr lang="en-US" altLang="en-US" sz="2800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880100" y="39243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7513" y="4260850"/>
            <a:ext cx="3306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90600" y="3317875"/>
            <a:ext cx="2273300" cy="6064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array</a:t>
            </a:r>
            <a:endParaRPr lang="en-US" altLang="en-US" sz="2800" b="1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263900" y="4597400"/>
            <a:ext cx="2271713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Built-in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dynamic 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and pointers</a:t>
            </a:r>
            <a:endParaRPr lang="en-US" altLang="en-US" sz="2800" b="1" dirty="0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18213" y="4597400"/>
            <a:ext cx="2135187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array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of structs</a:t>
            </a:r>
            <a:endParaRPr lang="en-US" altLang="en-US" sz="2800" b="1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7534275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990600" y="1828800"/>
            <a:ext cx="71628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a linked list is a list in which the order of the components is determined by an </a:t>
            </a:r>
            <a:r>
              <a:rPr lang="en-US" altLang="en-US" sz="2400" b="1">
                <a:solidFill>
                  <a:srgbClr val="CC0000"/>
                </a:solidFill>
              </a:rPr>
              <a:t>explicit link member in each node</a:t>
            </a:r>
            <a:r>
              <a:rPr lang="en-US" altLang="en-US" sz="2400" b="1"/>
              <a:t> </a:t>
            </a:r>
            <a:r>
              <a:rPr lang="en-US" altLang="en-US" sz="2800" b="1"/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the nodes are </a:t>
            </a:r>
            <a:r>
              <a:rPr lang="en-US" altLang="en-US" sz="2800" b="1">
                <a:latin typeface="Courier New" pitchFamily="49" charset="0"/>
              </a:rPr>
              <a:t>struct</a:t>
            </a:r>
            <a:r>
              <a:rPr lang="en-US" altLang="en-US" sz="2400" b="1"/>
              <a:t>s--each node contains a component member and also a link member that gives the location of the next node in the list </a:t>
            </a:r>
            <a:endParaRPr lang="en-US" altLang="en-US" sz="2400" b="1" dirty="0"/>
          </a:p>
        </p:txBody>
      </p:sp>
      <p:grpSp>
        <p:nvGrpSpPr>
          <p:cNvPr id="6" name="Group 1047"/>
          <p:cNvGrpSpPr>
            <a:grpSpLocks/>
          </p:cNvGrpSpPr>
          <p:nvPr/>
        </p:nvGrpSpPr>
        <p:grpSpPr bwMode="auto">
          <a:xfrm>
            <a:off x="1900238" y="5495925"/>
            <a:ext cx="5110162" cy="600075"/>
            <a:chOff x="1197" y="3462"/>
            <a:chExt cx="3219" cy="378"/>
          </a:xfrm>
        </p:grpSpPr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197" y="35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itchFamily="49" charset="0"/>
                </a:rPr>
                <a:t> </a:t>
              </a:r>
              <a:r>
                <a:rPr lang="en-US" altLang="en-US" sz="2400" b="1" dirty="0">
                  <a:latin typeface="Courier New" pitchFamily="49" charset="0"/>
                </a:rPr>
                <a:t>head</a:t>
              </a:r>
              <a:endParaRPr lang="en-US" altLang="en-US" sz="2000" b="1" dirty="0">
                <a:latin typeface="Courier New" pitchFamily="49" charset="0"/>
              </a:endParaRPr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1879" y="3466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" name="Line 1033"/>
            <p:cNvSpPr>
              <a:spLocks noChangeShapeType="1"/>
            </p:cNvSpPr>
            <p:nvPr/>
          </p:nvSpPr>
          <p:spPr bwMode="auto">
            <a:xfrm>
              <a:off x="1959" y="3648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34"/>
            <p:cNvSpPr>
              <a:spLocks noChangeArrowheads="1"/>
            </p:cNvSpPr>
            <p:nvPr/>
          </p:nvSpPr>
          <p:spPr bwMode="auto">
            <a:xfrm>
              <a:off x="2280" y="3466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2663" y="347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2757" y="3648"/>
              <a:ext cx="31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38"/>
            <p:cNvSpPr>
              <a:spLocks noChangeArrowheads="1"/>
            </p:cNvSpPr>
            <p:nvPr/>
          </p:nvSpPr>
          <p:spPr bwMode="auto">
            <a:xfrm>
              <a:off x="3078" y="3471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461" y="3481"/>
              <a:ext cx="0" cy="359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1"/>
            <p:cNvSpPr>
              <a:spLocks noChangeShapeType="1"/>
            </p:cNvSpPr>
            <p:nvPr/>
          </p:nvSpPr>
          <p:spPr bwMode="auto">
            <a:xfrm>
              <a:off x="3542" y="3645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42"/>
            <p:cNvSpPr>
              <a:spLocks noChangeArrowheads="1"/>
            </p:cNvSpPr>
            <p:nvPr/>
          </p:nvSpPr>
          <p:spPr bwMode="auto">
            <a:xfrm>
              <a:off x="3863" y="3463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043"/>
            <p:cNvSpPr>
              <a:spLocks noChangeShapeType="1"/>
            </p:cNvSpPr>
            <p:nvPr/>
          </p:nvSpPr>
          <p:spPr bwMode="auto">
            <a:xfrm>
              <a:off x="4246" y="3473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45"/>
            <p:cNvSpPr>
              <a:spLocks noChangeShapeType="1"/>
            </p:cNvSpPr>
            <p:nvPr/>
          </p:nvSpPr>
          <p:spPr bwMode="auto">
            <a:xfrm flipH="1">
              <a:off x="4250" y="3462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4"/>
            <p:cNvSpPr>
              <a:spLocks noChangeArrowheads="1"/>
            </p:cNvSpPr>
            <p:nvPr/>
          </p:nvSpPr>
          <p:spPr bwMode="auto">
            <a:xfrm>
              <a:off x="2298" y="3500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5331</TotalTime>
  <Words>1960</Words>
  <Application>Microsoft Office PowerPoint</Application>
  <PresentationFormat>35mm Slides</PresentationFormat>
  <Paragraphs>796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60</vt:i4>
      </vt:variant>
    </vt:vector>
  </HeadingPairs>
  <TitlesOfParts>
    <vt:vector size="85" baseType="lpstr">
      <vt:lpstr>Arial</vt:lpstr>
      <vt:lpstr>Arial Black</vt:lpstr>
      <vt:lpstr>Arial Rounded MT Bold</vt:lpstr>
      <vt:lpstr>Calibri</vt:lpstr>
      <vt:lpstr>Calibri Light</vt:lpstr>
      <vt:lpstr>Courier New</vt:lpstr>
      <vt:lpstr>HelveticaNeueLT Std Lt</vt:lpstr>
      <vt:lpstr>Monotype Sorts</vt:lpstr>
      <vt:lpstr>Times New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Linked Lists</vt:lpstr>
      <vt:lpstr>What is a List?</vt:lpstr>
      <vt:lpstr>To implement the List ADT</vt:lpstr>
      <vt:lpstr>Array-Based Sorted List Operations</vt:lpstr>
      <vt:lpstr>Array-based class SortedList</vt:lpstr>
      <vt:lpstr>PowerPoint Presentation</vt:lpstr>
      <vt:lpstr>How to Implement a List </vt:lpstr>
      <vt:lpstr>Implementation Possibilities for a List ADT</vt:lpstr>
      <vt:lpstr>A Linked List</vt:lpstr>
      <vt:lpstr>Dynamic Linked List</vt:lpstr>
      <vt:lpstr>Nodes can be located anywhere in memory</vt:lpstr>
      <vt:lpstr>Declarations for a  Dynamic Linked List</vt:lpstr>
      <vt:lpstr>Pointer Dereferencing  and Member Selection</vt:lpstr>
      <vt:lpstr>ptr is a pointer to a node</vt:lpstr>
      <vt:lpstr>*ptr is the entire node  pointed to by ptr</vt:lpstr>
      <vt:lpstr>ptr-&gt;info  is a node member</vt:lpstr>
      <vt:lpstr>ptr-&gt;link  is a node member</vt:lpstr>
      <vt:lpstr>Consider the following class and code.  Draw a picture showing the final configuration.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Using Operator new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Using Operator delete</vt:lpstr>
      <vt:lpstr>Deleting the First Node from the List </vt:lpstr>
      <vt:lpstr>Deleting the First Node from the List</vt:lpstr>
      <vt:lpstr>Deleting the First Node from the List</vt:lpstr>
      <vt:lpstr>Deleting the First Node from the List</vt:lpstr>
      <vt:lpstr>Deleting the First Node from the List</vt:lpstr>
      <vt:lpstr>ADT SortedList2 Operations</vt:lpstr>
      <vt:lpstr>struct NodeType</vt:lpstr>
      <vt:lpstr>PowerPoint Presentation</vt:lpstr>
      <vt:lpstr>class SortedList2</vt:lpstr>
      <vt:lpstr>Insert Algorithm </vt:lpstr>
      <vt:lpstr>Insert algorithm for  SortedList2</vt:lpstr>
      <vt:lpstr>Implementing SortedList2 Member Function Insert</vt:lpstr>
      <vt:lpstr>Inserting ‘S’ into a Sorted List </vt:lpstr>
      <vt:lpstr>Finding Proper Position for ‘S’</vt:lpstr>
      <vt:lpstr>Finding Proper Position for ‘S’ </vt:lpstr>
      <vt:lpstr>Finding Proper Position for ‘S’</vt:lpstr>
      <vt:lpstr>Inserting ‘S’ into Proper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276</cp:revision>
  <dcterms:created xsi:type="dcterms:W3CDTF">2007-03-12T17:06:55Z</dcterms:created>
  <dcterms:modified xsi:type="dcterms:W3CDTF">2019-02-27T18:23:59Z</dcterms:modified>
</cp:coreProperties>
</file>