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0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1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2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3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4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5" r:id="rId2"/>
    <p:sldMasterId id="2147483692" r:id="rId3"/>
    <p:sldMasterId id="2147483698" r:id="rId4"/>
    <p:sldMasterId id="2147483705" r:id="rId5"/>
    <p:sldMasterId id="2147483719" r:id="rId6"/>
    <p:sldMasterId id="2147483725" r:id="rId7"/>
    <p:sldMasterId id="2147483731" r:id="rId8"/>
    <p:sldMasterId id="2147483752" r:id="rId9"/>
    <p:sldMasterId id="2147483758" r:id="rId10"/>
    <p:sldMasterId id="2147483764" r:id="rId11"/>
    <p:sldMasterId id="2147483785" r:id="rId12"/>
    <p:sldMasterId id="2147483808" r:id="rId13"/>
    <p:sldMasterId id="2147483814" r:id="rId14"/>
    <p:sldMasterId id="2147483835" r:id="rId15"/>
  </p:sldMasterIdLst>
  <p:notesMasterIdLst>
    <p:notesMasterId r:id="rId75"/>
  </p:notesMasterIdLst>
  <p:sldIdLst>
    <p:sldId id="416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7" r:id="rId57"/>
    <p:sldId id="398" r:id="rId58"/>
    <p:sldId id="399" r:id="rId59"/>
    <p:sldId id="400" r:id="rId60"/>
    <p:sldId id="401" r:id="rId61"/>
    <p:sldId id="402" r:id="rId62"/>
    <p:sldId id="403" r:id="rId63"/>
    <p:sldId id="404" r:id="rId64"/>
    <p:sldId id="405" r:id="rId65"/>
    <p:sldId id="406" r:id="rId66"/>
    <p:sldId id="396" r:id="rId67"/>
    <p:sldId id="407" r:id="rId68"/>
    <p:sldId id="408" r:id="rId69"/>
    <p:sldId id="415" r:id="rId70"/>
    <p:sldId id="409" r:id="rId71"/>
    <p:sldId id="414" r:id="rId72"/>
    <p:sldId id="411" r:id="rId73"/>
    <p:sldId id="412" r:id="rId74"/>
  </p:sldIdLst>
  <p:sldSz cx="10287000" cy="6858000" type="35mm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C92F"/>
    <a:srgbClr val="020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 autoAdjust="0"/>
    <p:restoredTop sz="89042" autoAdjust="0"/>
  </p:normalViewPr>
  <p:slideViewPr>
    <p:cSldViewPr>
      <p:cViewPr varScale="1">
        <p:scale>
          <a:sx n="74" d="100"/>
          <a:sy n="74" d="100"/>
        </p:scale>
        <p:origin x="810" y="54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63" Type="http://schemas.openxmlformats.org/officeDocument/2006/relationships/slide" Target="slides/slide48.xml"/><Relationship Id="rId68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66" Type="http://schemas.openxmlformats.org/officeDocument/2006/relationships/slide" Target="slides/slide51.xml"/><Relationship Id="rId74" Type="http://schemas.openxmlformats.org/officeDocument/2006/relationships/slide" Target="slides/slide59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slide" Target="slides/slide45.xml"/><Relationship Id="rId65" Type="http://schemas.openxmlformats.org/officeDocument/2006/relationships/slide" Target="slides/slide50.xml"/><Relationship Id="rId73" Type="http://schemas.openxmlformats.org/officeDocument/2006/relationships/slide" Target="slides/slide58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64" Type="http://schemas.openxmlformats.org/officeDocument/2006/relationships/slide" Target="slides/slide49.xml"/><Relationship Id="rId69" Type="http://schemas.openxmlformats.org/officeDocument/2006/relationships/slide" Target="slides/slide54.xml"/><Relationship Id="rId77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Relationship Id="rId67" Type="http://schemas.openxmlformats.org/officeDocument/2006/relationships/slide" Target="slides/slide52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slide" Target="slides/slide47.xml"/><Relationship Id="rId70" Type="http://schemas.openxmlformats.org/officeDocument/2006/relationships/slide" Target="slides/slide55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1A1B-FE8B-4244-BF22-778E21FEBAD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A5A2-5809-4A07-BCBA-B7AD458B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6" name="Picture 12" descr="35mm-Slide1-white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>
                <a:solidFill>
                  <a:srgbClr val="020C4A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86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256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04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9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9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2CAEC-3753-45B6-AB65-E0652D48B5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8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FB1DC-BB04-4FC0-950D-09BCA358DE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574B9-3909-46E1-BBD5-C5CDF6338F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7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1A122-932F-48CD-A0B8-BDEBBFF61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53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10685-57C1-4191-93B4-7A6F908B9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1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90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C7769-341B-46F1-B2B0-C061F1D870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4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73812-4ACC-4DFD-A373-1C2BEB6D66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75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9110A-14CF-48DD-A21F-9958863A8D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33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40CBD-ECB3-4F2A-AD71-1980FB728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46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1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820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44558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08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52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5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187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480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7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68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29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555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0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42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49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6CB9D-2236-4743-9EAF-2F10B704C0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54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2"/>
            <a:ext cx="8743950" cy="1362075"/>
          </a:xfrm>
        </p:spPr>
        <p:txBody>
          <a:bodyPr anchor="t"/>
          <a:lstStyle>
            <a:lvl1pPr algn="l">
              <a:defRPr sz="3556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040966"/>
            <a:ext cx="8743950" cy="365934"/>
          </a:xfrm>
        </p:spPr>
        <p:txBody>
          <a:bodyPr anchor="b"/>
          <a:lstStyle>
            <a:lvl1pPr marL="0" indent="0">
              <a:buNone/>
              <a:defRPr sz="1778"/>
            </a:lvl1pPr>
            <a:lvl2pPr marL="406405" indent="0">
              <a:buNone/>
              <a:defRPr sz="1600"/>
            </a:lvl2pPr>
            <a:lvl3pPr marL="812810" indent="0">
              <a:buNone/>
              <a:defRPr sz="1422"/>
            </a:lvl3pPr>
            <a:lvl4pPr marL="1219215" indent="0">
              <a:buNone/>
              <a:defRPr sz="1244"/>
            </a:lvl4pPr>
            <a:lvl5pPr marL="1625620" indent="0">
              <a:buNone/>
              <a:defRPr sz="1244"/>
            </a:lvl5pPr>
            <a:lvl6pPr marL="2032025" indent="0">
              <a:buNone/>
              <a:defRPr sz="1244"/>
            </a:lvl6pPr>
            <a:lvl7pPr marL="2438430" indent="0">
              <a:buNone/>
              <a:defRPr sz="1244"/>
            </a:lvl7pPr>
            <a:lvl8pPr marL="2844836" indent="0">
              <a:buNone/>
              <a:defRPr sz="1244"/>
            </a:lvl8pPr>
            <a:lvl9pPr marL="3251241" indent="0">
              <a:buNone/>
              <a:defRPr sz="1244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45627-D905-455A-825D-924A3A14574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1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1473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B677C-A2D3-4754-A5C7-170F6AF224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69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754312"/>
            <a:ext cx="4545014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754312"/>
            <a:ext cx="4546600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9EA5C-35A7-4EEE-BB38-DA45927C0A7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42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5DA3B-3AF1-4629-AC8B-7CD2A721DBC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54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28454-81F7-47A3-B1B1-04F553305AA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55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550" cy="1162050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1"/>
            <a:ext cx="5749925" cy="2190664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55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CB9ED-4A9C-41D1-8658-9416924F225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52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6"/>
            <a:ext cx="6172200" cy="967701"/>
          </a:xfrm>
        </p:spPr>
        <p:txBody>
          <a:bodyPr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106E5-E3C8-4C94-B543-1CE44E7220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197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4998" y="1828801"/>
            <a:ext cx="5237652" cy="219066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15A74-DEDE-408A-8CCB-9032554FAE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45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0"/>
            <a:ext cx="2314575" cy="39846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4995" y="274640"/>
            <a:ext cx="2720681" cy="39846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DE7BB-1DB8-4840-8C57-23BA2741EB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39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487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1"/>
            <a:ext cx="7532370" cy="1449308"/>
          </a:xfrm>
          <a:prstGeom prst="rect">
            <a:avLst/>
          </a:prstGeom>
        </p:spPr>
        <p:txBody>
          <a:bodyPr/>
          <a:lstStyle>
            <a:lvl1pPr>
              <a:defRPr sz="1778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422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244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067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5721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555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92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923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695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30895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70674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68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93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12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9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1522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5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384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115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84784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55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326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11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770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66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5900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324266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2629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979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805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9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8291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945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546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904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838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5699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58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422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11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387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701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27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47" y="1447802"/>
            <a:ext cx="7448589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747" y="4777380"/>
            <a:ext cx="7448589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981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99" y="452718"/>
            <a:ext cx="7937303" cy="140053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62" y="2052925"/>
            <a:ext cx="755061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848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3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6091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327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708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814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53254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36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03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77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42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7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9" Type="http://schemas.openxmlformats.org/officeDocument/2006/relationships/image" Target="../media/image7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8.pn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2.xml"/><Relationship Id="rId9" Type="http://schemas.openxmlformats.org/officeDocument/2006/relationships/image" Target="../media/image6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image" Target="../media/image8.pn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8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8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Picture 9" descr="35mm-Slide3-on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4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7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fontAlgn="base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fontAlgn="base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1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5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52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7231" y="365126"/>
            <a:ext cx="887253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7231" y="1825625"/>
            <a:ext cx="88725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4F7A67-89FB-4442-8FBA-A27A93DF7128}" type="datetime1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2/7/2019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76A076-C1E2-41D6-AD9F-0D288B7DD199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8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hf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2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1"/>
            <a:ext cx="9258300" cy="219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5pPr>
      <a:lvl6pPr marL="40640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6pPr>
      <a:lvl7pPr marL="81281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7pPr>
      <a:lvl8pPr marL="121921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8pPr>
      <a:lvl9pPr marL="162562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9pPr>
    </p:titleStyle>
    <p:bodyStyle>
      <a:lvl1pPr marL="304804" indent="-304804" algn="l" rtl="0" eaLnBrk="1" fontAlgn="base" hangingPunct="1">
        <a:spcBef>
          <a:spcPct val="15000"/>
        </a:spcBef>
        <a:spcAft>
          <a:spcPct val="15000"/>
        </a:spcAft>
        <a:buChar char="•"/>
        <a:defRPr sz="2844">
          <a:solidFill>
            <a:srgbClr val="020C4A"/>
          </a:solidFill>
          <a:latin typeface="+mn-lt"/>
          <a:ea typeface="+mn-ea"/>
          <a:cs typeface="+mn-cs"/>
        </a:defRPr>
      </a:lvl1pPr>
      <a:lvl2pPr marL="660408" indent="-254003" algn="l" rtl="0" eaLnBrk="1" fontAlgn="base" hangingPunct="1">
        <a:spcBef>
          <a:spcPct val="15000"/>
        </a:spcBef>
        <a:spcAft>
          <a:spcPct val="15000"/>
        </a:spcAft>
        <a:buChar char="–"/>
        <a:defRPr sz="2489">
          <a:solidFill>
            <a:srgbClr val="020C4A"/>
          </a:solidFill>
          <a:latin typeface="+mn-lt"/>
        </a:defRPr>
      </a:lvl2pPr>
      <a:lvl3pPr marL="1016013" indent="-203203" algn="l" rtl="0" eaLnBrk="1" fontAlgn="base" hangingPunct="1">
        <a:spcBef>
          <a:spcPct val="15000"/>
        </a:spcBef>
        <a:spcAft>
          <a:spcPct val="15000"/>
        </a:spcAft>
        <a:buChar char="•"/>
        <a:defRPr sz="2133">
          <a:solidFill>
            <a:srgbClr val="020C4A"/>
          </a:solidFill>
          <a:latin typeface="+mn-lt"/>
        </a:defRPr>
      </a:lvl3pPr>
      <a:lvl4pPr marL="1422418" indent="-203203" algn="l" rtl="0" eaLnBrk="1" fontAlgn="base" hangingPunct="1">
        <a:spcBef>
          <a:spcPct val="15000"/>
        </a:spcBef>
        <a:spcAft>
          <a:spcPct val="15000"/>
        </a:spcAft>
        <a:buChar char="–"/>
        <a:defRPr sz="1778">
          <a:solidFill>
            <a:srgbClr val="020C4A"/>
          </a:solidFill>
          <a:latin typeface="+mn-lt"/>
        </a:defRPr>
      </a:lvl4pPr>
      <a:lvl5pPr marL="182882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5pPr>
      <a:lvl6pPr marL="223522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6pPr>
      <a:lvl7pPr marL="264163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7pPr>
      <a:lvl8pPr marL="304803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8pPr>
      <a:lvl9pPr marL="345444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4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2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56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7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5" y="2743200"/>
            <a:ext cx="10096500" cy="1362075"/>
          </a:xfrm>
        </p:spPr>
        <p:txBody>
          <a:bodyPr/>
          <a:lstStyle/>
          <a:p>
            <a:r>
              <a:rPr lang="en-US" sz="4000" spc="-10" dirty="0"/>
              <a:t>Linked Lists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210" y="4876800"/>
            <a:ext cx="7920990" cy="1152526"/>
          </a:xfrm>
        </p:spPr>
        <p:txBody>
          <a:bodyPr/>
          <a:lstStyle/>
          <a:p>
            <a:r>
              <a:rPr lang="en-US" sz="2800" dirty="0"/>
              <a:t>CIS 200</a:t>
            </a:r>
          </a:p>
          <a:p>
            <a:r>
              <a:rPr lang="en-US" sz="2800" dirty="0"/>
              <a:t>Rafi Almhana</a:t>
            </a:r>
          </a:p>
          <a:p>
            <a:endParaRPr lang="zh-CN" alt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DFB1C-58B7-4A83-ACB0-DCF8C67A09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1045"/>
          <p:cNvSpPr>
            <a:spLocks noChangeArrowheads="1"/>
          </p:cNvSpPr>
          <p:nvPr/>
        </p:nvSpPr>
        <p:spPr bwMode="auto">
          <a:xfrm>
            <a:off x="990600" y="1981200"/>
            <a:ext cx="7162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 dirty="0"/>
              <a:t>in a dynamic linked list, nodes are linked together by pointers, and an external pointer (or head pointer) points to the first node in the list </a:t>
            </a:r>
          </a:p>
        </p:txBody>
      </p:sp>
      <p:grpSp>
        <p:nvGrpSpPr>
          <p:cNvPr id="6" name="Group 1051"/>
          <p:cNvGrpSpPr>
            <a:grpSpLocks/>
          </p:cNvGrpSpPr>
          <p:nvPr/>
        </p:nvGrpSpPr>
        <p:grpSpPr bwMode="auto">
          <a:xfrm>
            <a:off x="838200" y="3829050"/>
            <a:ext cx="6705600" cy="590550"/>
            <a:chOff x="528" y="2412"/>
            <a:chExt cx="4224" cy="372"/>
          </a:xfrm>
        </p:grpSpPr>
        <p:grpSp>
          <p:nvGrpSpPr>
            <p:cNvPr id="7" name="Group 1049"/>
            <p:cNvGrpSpPr>
              <a:grpSpLocks/>
            </p:cNvGrpSpPr>
            <p:nvPr/>
          </p:nvGrpSpPr>
          <p:grpSpPr bwMode="auto">
            <a:xfrm>
              <a:off x="528" y="2412"/>
              <a:ext cx="997" cy="357"/>
              <a:chOff x="528" y="2412"/>
              <a:chExt cx="997" cy="357"/>
            </a:xfrm>
          </p:grpSpPr>
          <p:sp>
            <p:nvSpPr>
              <p:cNvPr id="21" name="Rectangle 1029"/>
              <p:cNvSpPr>
                <a:spLocks noChangeArrowheads="1"/>
              </p:cNvSpPr>
              <p:nvPr/>
            </p:nvSpPr>
            <p:spPr bwMode="auto">
              <a:xfrm>
                <a:off x="528" y="2448"/>
                <a:ext cx="6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Courier New" pitchFamily="49" charset="0"/>
                  </a:rPr>
                  <a:t> head</a:t>
                </a:r>
                <a:endParaRPr lang="en-US" altLang="en-US" sz="2000" b="1">
                  <a:latin typeface="Courier New" pitchFamily="49" charset="0"/>
                </a:endParaRPr>
              </a:p>
            </p:txBody>
          </p:sp>
          <p:sp>
            <p:nvSpPr>
              <p:cNvPr id="22" name="Rectangle 1030"/>
              <p:cNvSpPr>
                <a:spLocks noChangeArrowheads="1"/>
              </p:cNvSpPr>
              <p:nvPr/>
            </p:nvSpPr>
            <p:spPr bwMode="auto">
              <a:xfrm>
                <a:off x="1261" y="2412"/>
                <a:ext cx="264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8" name="Group 1048"/>
            <p:cNvGrpSpPr>
              <a:grpSpLocks/>
            </p:cNvGrpSpPr>
            <p:nvPr/>
          </p:nvGrpSpPr>
          <p:grpSpPr bwMode="auto">
            <a:xfrm>
              <a:off x="1420" y="2422"/>
              <a:ext cx="1186" cy="357"/>
              <a:chOff x="1420" y="2422"/>
              <a:chExt cx="1186" cy="357"/>
            </a:xfrm>
          </p:grpSpPr>
          <p:sp>
            <p:nvSpPr>
              <p:cNvPr id="18" name="Line 1032"/>
              <p:cNvSpPr>
                <a:spLocks noChangeShapeType="1"/>
              </p:cNvSpPr>
              <p:nvPr/>
            </p:nvSpPr>
            <p:spPr bwMode="auto">
              <a:xfrm>
                <a:off x="1420" y="2604"/>
                <a:ext cx="43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033"/>
              <p:cNvSpPr>
                <a:spLocks noChangeArrowheads="1"/>
              </p:cNvSpPr>
              <p:nvPr/>
            </p:nvSpPr>
            <p:spPr bwMode="auto">
              <a:xfrm>
                <a:off x="1856" y="2422"/>
                <a:ext cx="750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" name="Line 1034"/>
              <p:cNvSpPr>
                <a:spLocks noChangeShapeType="1"/>
              </p:cNvSpPr>
              <p:nvPr/>
            </p:nvSpPr>
            <p:spPr bwMode="auto">
              <a:xfrm>
                <a:off x="2375" y="24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Line 1036"/>
            <p:cNvSpPr>
              <a:spLocks noChangeShapeType="1"/>
            </p:cNvSpPr>
            <p:nvPr/>
          </p:nvSpPr>
          <p:spPr bwMode="auto">
            <a:xfrm>
              <a:off x="2502" y="2609"/>
              <a:ext cx="43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37"/>
            <p:cNvSpPr>
              <a:spLocks noChangeArrowheads="1"/>
            </p:cNvSpPr>
            <p:nvPr/>
          </p:nvSpPr>
          <p:spPr bwMode="auto">
            <a:xfrm>
              <a:off x="2937" y="2427"/>
              <a:ext cx="750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Line 1038"/>
            <p:cNvSpPr>
              <a:spLocks noChangeShapeType="1"/>
            </p:cNvSpPr>
            <p:nvPr/>
          </p:nvSpPr>
          <p:spPr bwMode="auto">
            <a:xfrm>
              <a:off x="3457" y="243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047"/>
            <p:cNvGrpSpPr>
              <a:grpSpLocks/>
            </p:cNvGrpSpPr>
            <p:nvPr/>
          </p:nvGrpSpPr>
          <p:grpSpPr bwMode="auto">
            <a:xfrm>
              <a:off x="3567" y="2419"/>
              <a:ext cx="1185" cy="357"/>
              <a:chOff x="3567" y="2419"/>
              <a:chExt cx="1185" cy="357"/>
            </a:xfrm>
          </p:grpSpPr>
          <p:sp>
            <p:nvSpPr>
              <p:cNvPr id="15" name="Line 1040"/>
              <p:cNvSpPr>
                <a:spLocks noChangeShapeType="1"/>
              </p:cNvSpPr>
              <p:nvPr/>
            </p:nvSpPr>
            <p:spPr bwMode="auto">
              <a:xfrm>
                <a:off x="3567" y="2601"/>
                <a:ext cx="43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041"/>
              <p:cNvSpPr>
                <a:spLocks noChangeArrowheads="1"/>
              </p:cNvSpPr>
              <p:nvPr/>
            </p:nvSpPr>
            <p:spPr bwMode="auto">
              <a:xfrm>
                <a:off x="4002" y="2419"/>
                <a:ext cx="750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7" name="Line 1042"/>
              <p:cNvSpPr>
                <a:spLocks noChangeShapeType="1"/>
              </p:cNvSpPr>
              <p:nvPr/>
            </p:nvSpPr>
            <p:spPr bwMode="auto">
              <a:xfrm>
                <a:off x="4522" y="2429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1043"/>
            <p:cNvSpPr>
              <a:spLocks noChangeArrowheads="1"/>
            </p:cNvSpPr>
            <p:nvPr/>
          </p:nvSpPr>
          <p:spPr bwMode="auto">
            <a:xfrm>
              <a:off x="1795" y="2456"/>
              <a:ext cx="28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“Ted”           “Irv”       </a:t>
              </a:r>
              <a:r>
                <a:rPr lang="en-US" altLang="en-US" sz="1800" b="1"/>
                <a:t> </a:t>
              </a:r>
              <a:r>
                <a:rPr lang="en-US" altLang="en-US" sz="2400" b="1"/>
                <a:t>    “Lee”</a:t>
              </a:r>
            </a:p>
          </p:txBody>
        </p:sp>
        <p:sp>
          <p:nvSpPr>
            <p:cNvPr id="14" name="Line 1044"/>
            <p:cNvSpPr>
              <a:spLocks noChangeShapeType="1"/>
            </p:cNvSpPr>
            <p:nvPr/>
          </p:nvSpPr>
          <p:spPr bwMode="auto">
            <a:xfrm flipH="1">
              <a:off x="4526" y="2418"/>
              <a:ext cx="218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9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Nodes can be located anywhere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1045"/>
          <p:cNvSpPr>
            <a:spLocks noChangeArrowheads="1"/>
          </p:cNvSpPr>
          <p:nvPr/>
        </p:nvSpPr>
        <p:spPr bwMode="auto">
          <a:xfrm>
            <a:off x="914400" y="2057400"/>
            <a:ext cx="716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 dirty="0"/>
              <a:t>the link member holds the memory address of the next node in the list </a:t>
            </a:r>
          </a:p>
        </p:txBody>
      </p:sp>
      <p:grpSp>
        <p:nvGrpSpPr>
          <p:cNvPr id="6" name="Group 1057"/>
          <p:cNvGrpSpPr>
            <a:grpSpLocks/>
          </p:cNvGrpSpPr>
          <p:nvPr/>
        </p:nvGrpSpPr>
        <p:grpSpPr bwMode="auto">
          <a:xfrm>
            <a:off x="1219200" y="3733800"/>
            <a:ext cx="7683500" cy="1066800"/>
            <a:chOff x="768" y="2352"/>
            <a:chExt cx="4840" cy="672"/>
          </a:xfrm>
        </p:grpSpPr>
        <p:sp>
          <p:nvSpPr>
            <p:cNvPr id="7" name="Line 1040"/>
            <p:cNvSpPr>
              <a:spLocks noChangeShapeType="1"/>
            </p:cNvSpPr>
            <p:nvPr/>
          </p:nvSpPr>
          <p:spPr bwMode="auto">
            <a:xfrm>
              <a:off x="3500" y="283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1046"/>
            <p:cNvGrpSpPr>
              <a:grpSpLocks/>
            </p:cNvGrpSpPr>
            <p:nvPr/>
          </p:nvGrpSpPr>
          <p:grpSpPr bwMode="auto">
            <a:xfrm>
              <a:off x="4291" y="2630"/>
              <a:ext cx="1181" cy="394"/>
              <a:chOff x="4003" y="2400"/>
              <a:chExt cx="1181" cy="394"/>
            </a:xfrm>
          </p:grpSpPr>
          <p:sp>
            <p:nvSpPr>
              <p:cNvPr id="20" name="Rectangle 1041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1" name="Line 1042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Rectangle 1047"/>
            <p:cNvSpPr>
              <a:spLocks noChangeArrowheads="1"/>
            </p:cNvSpPr>
            <p:nvPr/>
          </p:nvSpPr>
          <p:spPr bwMode="auto">
            <a:xfrm>
              <a:off x="2832" y="263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Line 1048"/>
            <p:cNvSpPr>
              <a:spLocks noChangeShapeType="1"/>
            </p:cNvSpPr>
            <p:nvPr/>
          </p:nvSpPr>
          <p:spPr bwMode="auto">
            <a:xfrm>
              <a:off x="3485" y="263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49"/>
            <p:cNvSpPr>
              <a:spLocks noChangeArrowheads="1"/>
            </p:cNvSpPr>
            <p:nvPr/>
          </p:nvSpPr>
          <p:spPr bwMode="auto">
            <a:xfrm>
              <a:off x="1440" y="263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Line 1050"/>
            <p:cNvSpPr>
              <a:spLocks noChangeShapeType="1"/>
            </p:cNvSpPr>
            <p:nvPr/>
          </p:nvSpPr>
          <p:spPr bwMode="auto">
            <a:xfrm>
              <a:off x="4944" y="263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30"/>
            <p:cNvSpPr>
              <a:spLocks noChangeArrowheads="1"/>
            </p:cNvSpPr>
            <p:nvPr/>
          </p:nvSpPr>
          <p:spPr bwMode="auto">
            <a:xfrm>
              <a:off x="768" y="263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4" name="Line 1036"/>
            <p:cNvSpPr>
              <a:spLocks noChangeShapeType="1"/>
            </p:cNvSpPr>
            <p:nvPr/>
          </p:nvSpPr>
          <p:spPr bwMode="auto">
            <a:xfrm>
              <a:off x="3936" y="282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32"/>
            <p:cNvSpPr>
              <a:spLocks noChangeShapeType="1"/>
            </p:cNvSpPr>
            <p:nvPr/>
          </p:nvSpPr>
          <p:spPr bwMode="auto">
            <a:xfrm>
              <a:off x="2544" y="282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52"/>
            <p:cNvSpPr>
              <a:spLocks noChangeShapeType="1"/>
            </p:cNvSpPr>
            <p:nvPr/>
          </p:nvSpPr>
          <p:spPr bwMode="auto">
            <a:xfrm>
              <a:off x="1200" y="282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53"/>
            <p:cNvSpPr>
              <a:spLocks noChangeShapeType="1"/>
            </p:cNvSpPr>
            <p:nvPr/>
          </p:nvSpPr>
          <p:spPr bwMode="auto">
            <a:xfrm>
              <a:off x="2064" y="263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043"/>
            <p:cNvSpPr>
              <a:spLocks noChangeArrowheads="1"/>
            </p:cNvSpPr>
            <p:nvPr/>
          </p:nvSpPr>
          <p:spPr bwMode="auto">
            <a:xfrm>
              <a:off x="768" y="267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19" name="Rectangle 1056"/>
            <p:cNvSpPr>
              <a:spLocks noChangeArrowheads="1"/>
            </p:cNvSpPr>
            <p:nvPr/>
          </p:nvSpPr>
          <p:spPr bwMode="auto">
            <a:xfrm>
              <a:off x="1440" y="2352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</p:grpSp>
      <p:sp>
        <p:nvSpPr>
          <p:cNvPr id="22" name="Rectangle 1029"/>
          <p:cNvSpPr>
            <a:spLocks noChangeArrowheads="1"/>
          </p:cNvSpPr>
          <p:nvPr/>
        </p:nvSpPr>
        <p:spPr bwMode="auto">
          <a:xfrm>
            <a:off x="381000" y="431165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5621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Declarations for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1612900"/>
            <a:ext cx="7924800" cy="38735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90600" y="1600200"/>
            <a:ext cx="7086600" cy="34464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solidFill>
                  <a:srgbClr val="006633"/>
                </a:solidFill>
                <a:latin typeface="Courier New" pitchFamily="49" charset="0"/>
              </a:rPr>
              <a:t>// Type DECLARATIONS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800" b="1">
                <a:solidFill>
                  <a:srgbClr val="006633"/>
                </a:solidFill>
                <a:latin typeface="Courier New" pitchFamily="49" charset="0"/>
              </a:rPr>
              <a:t>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struct NodeType  {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	char	  info;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	NodeType*   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}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typedef  NodeType*  NodePtr;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solidFill>
                  <a:srgbClr val="990000"/>
                </a:solidFill>
                <a:latin typeface="Courier New" pitchFamily="49" charset="0"/>
              </a:rPr>
              <a:t>// Variable DECLARATIONS</a:t>
            </a:r>
            <a:endParaRPr lang="en-US" altLang="en-US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NodePtr 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NodePtr  ptr; </a:t>
            </a:r>
            <a:endParaRPr lang="en-US" altLang="en-US" b="1" dirty="0">
              <a:latin typeface="Courier New" pitchFamily="49" charset="0"/>
            </a:endParaRP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3052763" y="5562600"/>
            <a:ext cx="3271837" cy="1127125"/>
            <a:chOff x="1689" y="3536"/>
            <a:chExt cx="2061" cy="71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689" y="3540"/>
              <a:ext cx="206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653" y="3536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824" y="3958"/>
              <a:ext cx="16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Arial Black" pitchFamily="34" charset="0"/>
                </a:rPr>
                <a:t>.</a:t>
              </a:r>
              <a:r>
                <a:rPr lang="en-US" altLang="en-US" sz="1000" dirty="0">
                  <a:latin typeface="Arial Black" pitchFamily="34" charset="0"/>
                </a:rPr>
                <a:t> </a:t>
              </a:r>
              <a:r>
                <a:rPr lang="en-US" altLang="en-US" sz="2400" b="1" dirty="0"/>
                <a:t>info            </a:t>
              </a:r>
              <a:r>
                <a:rPr lang="en-US" altLang="en-US" sz="2400" b="1" dirty="0">
                  <a:latin typeface="Arial Black" pitchFamily="34" charset="0"/>
                </a:rPr>
                <a:t>.</a:t>
              </a:r>
              <a:r>
                <a:rPr lang="en-US" altLang="en-US" sz="1000" dirty="0">
                  <a:latin typeface="Arial Black" pitchFamily="34" charset="0"/>
                </a:rPr>
                <a:t> </a:t>
              </a:r>
              <a:r>
                <a:rPr lang="en-US" altLang="en-US" sz="2400" b="1" dirty="0"/>
                <a:t>link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839" y="3569"/>
              <a:ext cx="16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rgbClr val="CC0000"/>
                  </a:solidFill>
                </a:rPr>
                <a:t>  </a:t>
              </a:r>
              <a:r>
                <a:rPr lang="en-US" altLang="en-US" sz="2800" b="1" dirty="0"/>
                <a:t>‘A’</a:t>
              </a:r>
              <a:r>
                <a:rPr lang="en-US" altLang="en-US" sz="2400" b="1" dirty="0"/>
                <a:t>             </a:t>
              </a:r>
              <a:r>
                <a:rPr lang="en-US" altLang="en-US" sz="2400" b="1" dirty="0">
                  <a:solidFill>
                    <a:srgbClr val="CC0000"/>
                  </a:solidFill>
                </a:rPr>
                <a:t>6000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43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Pointer Dereferencing </a:t>
            </a:r>
            <a:br>
              <a:rPr lang="en-US" altLang="en-US" dirty="0"/>
            </a:br>
            <a:r>
              <a:rPr lang="en-US" altLang="en-US" dirty="0"/>
              <a:t>and Member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011160" y="5943600"/>
            <a:ext cx="609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7D7C15-69D9-44B1-BD67-417A56F6E26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67448" y="1501775"/>
            <a:ext cx="7119937" cy="14478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11160" y="5943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6AA254E-E1B7-46C2-AE1B-47A606218055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020310" y="1670050"/>
            <a:ext cx="1739900" cy="733425"/>
            <a:chOff x="3060" y="1244"/>
            <a:chExt cx="1096" cy="46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060" y="1244"/>
              <a:ext cx="1096" cy="255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079" y="1503"/>
              <a:ext cx="107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info          </a:t>
              </a: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link</a:t>
              </a:r>
            </a:p>
          </p:txBody>
        </p:sp>
      </p:grp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69648" y="1662113"/>
            <a:ext cx="0" cy="4191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82235" y="1700213"/>
            <a:ext cx="154463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>
            <a:lvl1pPr defTabSz="4318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8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8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solidFill>
                  <a:srgbClr val="CC0000"/>
                </a:solidFill>
              </a:rPr>
              <a:t>  </a:t>
            </a:r>
            <a:r>
              <a:rPr lang="en-US" altLang="en-US" sz="1700" b="1"/>
              <a:t>‘A’         </a:t>
            </a:r>
            <a:r>
              <a:rPr lang="en-US" altLang="en-US" sz="17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793173" y="1666875"/>
            <a:ext cx="411162" cy="381000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796223" y="1701800"/>
            <a:ext cx="2220912" cy="338138"/>
            <a:chOff x="1659" y="1264"/>
            <a:chExt cx="1399" cy="213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659" y="1264"/>
              <a:ext cx="5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      ptr</a:t>
              </a:r>
              <a:endParaRPr lang="en-US" altLang="en-US" sz="1700" b="1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434" y="1358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726248" y="2465388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ptr</a:t>
            </a:r>
          </a:p>
        </p:txBody>
      </p: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1153160" y="3124200"/>
            <a:ext cx="7119938" cy="1439863"/>
            <a:chOff x="625" y="2156"/>
            <a:chExt cx="4485" cy="907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625" y="2156"/>
              <a:ext cx="4485" cy="907"/>
            </a:xfrm>
            <a:prstGeom prst="rect">
              <a:avLst/>
            </a:prstGeom>
            <a:solidFill>
              <a:srgbClr val="FF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287" y="2269"/>
              <a:ext cx="258" cy="240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1659" y="2291"/>
              <a:ext cx="1398" cy="213"/>
              <a:chOff x="1659" y="2291"/>
              <a:chExt cx="1398" cy="213"/>
            </a:xfrm>
          </p:grpSpPr>
          <p:sp>
            <p:nvSpPr>
              <p:cNvPr id="27" name="Rectangle 17"/>
              <p:cNvSpPr>
                <a:spLocks noChangeArrowheads="1"/>
              </p:cNvSpPr>
              <p:nvPr/>
            </p:nvSpPr>
            <p:spPr bwMode="auto">
              <a:xfrm>
                <a:off x="1659" y="2291"/>
                <a:ext cx="51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31750" rIns="63500" bIns="31750">
                <a:spAutoFit/>
              </a:bodyPr>
              <a:lstStyle>
                <a:lvl1pPr defTabSz="4318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18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18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18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18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/>
                  <a:t>      ptr</a:t>
                </a:r>
                <a:endParaRPr lang="en-US" altLang="en-US" sz="1700" b="1"/>
              </a:p>
            </p:txBody>
          </p:sp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>
                <a:off x="2433" y="2385"/>
                <a:ext cx="624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059" y="2280"/>
              <a:ext cx="1096" cy="255"/>
            </a:xfrm>
            <a:prstGeom prst="rect">
              <a:avLst/>
            </a:prstGeom>
            <a:solidFill>
              <a:srgbClr val="FF99CC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078" y="2539"/>
              <a:ext cx="107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info          </a:t>
              </a: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link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161" y="2298"/>
              <a:ext cx="976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solidFill>
                    <a:srgbClr val="CC0000"/>
                  </a:solidFill>
                </a:rPr>
                <a:t>  </a:t>
              </a:r>
              <a:r>
                <a:rPr lang="en-US" altLang="en-US" sz="1700" b="1"/>
                <a:t>‘A’         </a:t>
              </a:r>
              <a:r>
                <a:rPr lang="en-US" altLang="en-US" sz="1700" b="1">
                  <a:solidFill>
                    <a:srgbClr val="CC0000"/>
                  </a:solidFill>
                </a:rPr>
                <a:t>6000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715" y="2277"/>
              <a:ext cx="0" cy="26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990" y="2699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*ptr</a:t>
              </a:r>
            </a:p>
          </p:txBody>
        </p:sp>
      </p:grpSp>
      <p:grpSp>
        <p:nvGrpSpPr>
          <p:cNvPr id="29" name="Group 38"/>
          <p:cNvGrpSpPr>
            <a:grpSpLocks/>
          </p:cNvGrpSpPr>
          <p:nvPr/>
        </p:nvGrpSpPr>
        <p:grpSpPr bwMode="auto">
          <a:xfrm>
            <a:off x="1142048" y="4735513"/>
            <a:ext cx="7119937" cy="1703387"/>
            <a:chOff x="617" y="3175"/>
            <a:chExt cx="4485" cy="1073"/>
          </a:xfrm>
        </p:grpSpPr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617" y="3175"/>
              <a:ext cx="4485" cy="1061"/>
            </a:xfrm>
            <a:prstGeom prst="rect">
              <a:avLst/>
            </a:prstGeom>
            <a:solidFill>
              <a:srgbClr val="FF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2287" y="3242"/>
              <a:ext cx="259" cy="240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1659" y="3264"/>
              <a:ext cx="1399" cy="213"/>
              <a:chOff x="1659" y="3264"/>
              <a:chExt cx="1399" cy="213"/>
            </a:xfrm>
          </p:grpSpPr>
          <p:sp>
            <p:nvSpPr>
              <p:cNvPr id="40" name="Rectangle 28"/>
              <p:cNvSpPr>
                <a:spLocks noChangeArrowheads="1"/>
              </p:cNvSpPr>
              <p:nvPr/>
            </p:nvSpPr>
            <p:spPr bwMode="auto">
              <a:xfrm>
                <a:off x="1659" y="3264"/>
                <a:ext cx="51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31750" rIns="63500" bIns="31750">
                <a:spAutoFit/>
              </a:bodyPr>
              <a:lstStyle>
                <a:lvl1pPr defTabSz="4318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18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18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18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18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/>
                  <a:t>      ptr</a:t>
                </a:r>
                <a:endParaRPr lang="en-US" altLang="en-US" sz="1700" b="1"/>
              </a:p>
            </p:txBody>
          </p:sp>
          <p:sp>
            <p:nvSpPr>
              <p:cNvPr id="41" name="Line 29"/>
              <p:cNvSpPr>
                <a:spLocks noChangeShapeType="1"/>
              </p:cNvSpPr>
              <p:nvPr/>
            </p:nvSpPr>
            <p:spPr bwMode="auto">
              <a:xfrm>
                <a:off x="2434" y="3358"/>
                <a:ext cx="624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33"/>
            <p:cNvGrpSpPr>
              <a:grpSpLocks/>
            </p:cNvGrpSpPr>
            <p:nvPr/>
          </p:nvGrpSpPr>
          <p:grpSpPr bwMode="auto">
            <a:xfrm>
              <a:off x="3060" y="3253"/>
              <a:ext cx="1096" cy="462"/>
              <a:chOff x="3060" y="3253"/>
              <a:chExt cx="1096" cy="462"/>
            </a:xfrm>
          </p:grpSpPr>
          <p:sp>
            <p:nvSpPr>
              <p:cNvPr id="38" name="Rectangle 31"/>
              <p:cNvSpPr>
                <a:spLocks noChangeArrowheads="1"/>
              </p:cNvSpPr>
              <p:nvPr/>
            </p:nvSpPr>
            <p:spPr bwMode="auto">
              <a:xfrm>
                <a:off x="3060" y="3253"/>
                <a:ext cx="1096" cy="25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9" name="Rectangle 32"/>
              <p:cNvSpPr>
                <a:spLocks noChangeArrowheads="1"/>
              </p:cNvSpPr>
              <p:nvPr/>
            </p:nvSpPr>
            <p:spPr bwMode="auto">
              <a:xfrm>
                <a:off x="3079" y="3512"/>
                <a:ext cx="1072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31750" rIns="63500" bIns="31750">
                <a:spAutoFit/>
              </a:bodyPr>
              <a:lstStyle>
                <a:lvl1pPr defTabSz="4318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18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18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18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18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700" b="1">
                    <a:latin typeface="Arial Black" pitchFamily="34" charset="0"/>
                  </a:rPr>
                  <a:t>.</a:t>
                </a:r>
                <a:r>
                  <a:rPr lang="en-US" altLang="en-US" sz="700">
                    <a:latin typeface="Arial Black" pitchFamily="34" charset="0"/>
                  </a:rPr>
                  <a:t> </a:t>
                </a:r>
                <a:r>
                  <a:rPr lang="en-US" altLang="en-US" sz="1700" b="1"/>
                  <a:t>info          </a:t>
                </a:r>
                <a:r>
                  <a:rPr lang="en-US" altLang="en-US" sz="1700" b="1">
                    <a:latin typeface="Arial Black" pitchFamily="34" charset="0"/>
                  </a:rPr>
                  <a:t>.</a:t>
                </a:r>
                <a:r>
                  <a:rPr lang="en-US" altLang="en-US" sz="700">
                    <a:latin typeface="Arial Black" pitchFamily="34" charset="0"/>
                  </a:rPr>
                  <a:t> </a:t>
                </a:r>
                <a:r>
                  <a:rPr lang="en-US" altLang="en-US" sz="1700" b="1"/>
                  <a:t>link</a:t>
                </a:r>
              </a:p>
            </p:txBody>
          </p:sp>
        </p:grp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715" y="3251"/>
              <a:ext cx="0" cy="2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057" y="3257"/>
              <a:ext cx="659" cy="246"/>
            </a:xfrm>
            <a:prstGeom prst="rect">
              <a:avLst/>
            </a:prstGeom>
            <a:solidFill>
              <a:srgbClr val="FF99CC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995" y="3653"/>
              <a:ext cx="979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(*ptr).info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8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ptr-&gt;info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162" y="3272"/>
              <a:ext cx="973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solidFill>
                    <a:srgbClr val="CC0000"/>
                  </a:solidFill>
                </a:rPr>
                <a:t>  </a:t>
              </a:r>
              <a:r>
                <a:rPr lang="en-US" altLang="en-US" sz="1700" b="1"/>
                <a:t>‘A’         </a:t>
              </a:r>
              <a:r>
                <a:rPr lang="en-US" altLang="en-US" sz="1700" b="1">
                  <a:solidFill>
                    <a:srgbClr val="CC0000"/>
                  </a:solidFill>
                </a:rPr>
                <a:t>6000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7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itchFamily="49" charset="0"/>
              </a:rPr>
              <a:t>ptr</a:t>
            </a:r>
            <a:r>
              <a:rPr lang="en-US" altLang="en-US" dirty="0"/>
              <a:t> is a pointer to a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3938" y="2228850"/>
            <a:ext cx="7119937" cy="23368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4900613" y="2716213"/>
            <a:ext cx="1739900" cy="842962"/>
            <a:chOff x="3087" y="1711"/>
            <a:chExt cx="1096" cy="531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087" y="1711"/>
              <a:ext cx="1096" cy="32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06" y="2039"/>
              <a:ext cx="107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info          </a:t>
              </a: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link</a:t>
              </a:r>
            </a:p>
          </p:txBody>
        </p:sp>
      </p:grp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949950" y="2708275"/>
            <a:ext cx="0" cy="5286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62538" y="2755900"/>
            <a:ext cx="15446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>
            <a:lvl1pPr defTabSz="4318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8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8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solidFill>
                  <a:srgbClr val="CC0000"/>
                </a:solidFill>
              </a:rPr>
              <a:t>  </a:t>
            </a:r>
            <a:r>
              <a:rPr lang="en-US" altLang="en-US" sz="1700" b="1"/>
              <a:t>‘A’         </a:t>
            </a:r>
            <a:r>
              <a:rPr lang="en-US" altLang="en-US" sz="17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73475" y="2711450"/>
            <a:ext cx="411163" cy="484188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2676525" y="2757488"/>
            <a:ext cx="2220913" cy="338137"/>
            <a:chOff x="1686" y="1737"/>
            <a:chExt cx="1399" cy="213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86" y="1737"/>
              <a:ext cx="4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     ptr</a:t>
              </a:r>
              <a:endParaRPr lang="en-US" altLang="en-US" sz="1700" b="1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461" y="1856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6550" y="37211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/>
              <a:t>ptr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78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</a:rPr>
              <a:t>*</a:t>
            </a:r>
            <a:r>
              <a:rPr lang="en-US" altLang="en-US" dirty="0" err="1">
                <a:latin typeface="Courier New" pitchFamily="49" charset="0"/>
              </a:rPr>
              <a:t>ptr</a:t>
            </a:r>
            <a:r>
              <a:rPr lang="en-US" altLang="en-US" dirty="0"/>
              <a:t> is the entire node </a:t>
            </a:r>
            <a:br>
              <a:rPr lang="en-US" altLang="en-US" dirty="0"/>
            </a:br>
            <a:r>
              <a:rPr lang="en-US" altLang="en-US" dirty="0"/>
              <a:t>pointed to by </a:t>
            </a:r>
            <a:r>
              <a:rPr lang="en-US" altLang="en-US" dirty="0" err="1"/>
              <a:t>ptr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BE3D72AE-2AB8-4A77-BC20-367C956E45CB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03300" y="2185988"/>
            <a:ext cx="7119938" cy="2274887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08388" y="2674938"/>
            <a:ext cx="409575" cy="4905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611438" y="2720975"/>
            <a:ext cx="2219325" cy="338138"/>
            <a:chOff x="1645" y="1714"/>
            <a:chExt cx="1398" cy="213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645" y="1714"/>
              <a:ext cx="4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    ptr</a:t>
              </a:r>
              <a:endParaRPr lang="en-US" altLang="en-US" sz="1700" b="1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419" y="1835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833938" y="2698750"/>
            <a:ext cx="1739900" cy="519113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864100" y="3224213"/>
            <a:ext cx="17018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>
            <a:lvl1pPr defTabSz="4318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8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8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Arial Black" pitchFamily="34" charset="0"/>
              </a:rPr>
              <a:t>.</a:t>
            </a:r>
            <a:r>
              <a:rPr lang="en-US" altLang="en-US" sz="700">
                <a:latin typeface="Arial Black" pitchFamily="34" charset="0"/>
              </a:rPr>
              <a:t> </a:t>
            </a:r>
            <a:r>
              <a:rPr lang="en-US" altLang="en-US" sz="1700" b="1"/>
              <a:t>info          </a:t>
            </a:r>
            <a:r>
              <a:rPr lang="en-US" altLang="en-US" sz="1700" b="1">
                <a:latin typeface="Arial Black" pitchFamily="34" charset="0"/>
              </a:rPr>
              <a:t>.</a:t>
            </a:r>
            <a:r>
              <a:rPr lang="en-US" altLang="en-US" sz="700">
                <a:latin typeface="Arial Black" pitchFamily="34" charset="0"/>
              </a:rPr>
              <a:t> </a:t>
            </a:r>
            <a:r>
              <a:rPr lang="en-US" altLang="en-US" sz="1700" b="1"/>
              <a:t>link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995863" y="2735263"/>
            <a:ext cx="154463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>
            <a:lvl1pPr defTabSz="4318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8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8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solidFill>
                  <a:srgbClr val="CC0000"/>
                </a:solidFill>
              </a:rPr>
              <a:t>  </a:t>
            </a:r>
            <a:r>
              <a:rPr lang="en-US" altLang="en-US" sz="1700" b="1"/>
              <a:t>‘A’         </a:t>
            </a:r>
            <a:r>
              <a:rPr lang="en-US" altLang="en-US" sz="17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875338" y="2693988"/>
            <a:ext cx="0" cy="5381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549400" y="354965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*ptr</a:t>
            </a:r>
          </a:p>
        </p:txBody>
      </p:sp>
    </p:spTree>
    <p:extLst>
      <p:ext uri="{BB962C8B-B14F-4D97-AF65-F5344CB8AC3E}">
        <p14:creationId xmlns:p14="http://schemas.microsoft.com/office/powerpoint/2010/main" val="17996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itchFamily="49" charset="0"/>
              </a:rPr>
              <a:t>ptr</a:t>
            </a:r>
            <a:r>
              <a:rPr lang="en-US" altLang="en-US" dirty="0">
                <a:latin typeface="Courier New" pitchFamily="49" charset="0"/>
              </a:rPr>
              <a:t>-&gt;info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is a node member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3300" y="2290763"/>
            <a:ext cx="7119938" cy="295116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30613" y="2606675"/>
            <a:ext cx="411162" cy="44926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2633663" y="2649538"/>
            <a:ext cx="2220912" cy="338137"/>
            <a:chOff x="1659" y="1669"/>
            <a:chExt cx="1399" cy="21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659" y="1669"/>
              <a:ext cx="4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    ptr</a:t>
              </a:r>
              <a:endParaRPr lang="en-US" altLang="en-US" sz="1700" b="1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434" y="1779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4857750" y="2609850"/>
            <a:ext cx="1738313" cy="830263"/>
            <a:chOff x="3060" y="1644"/>
            <a:chExt cx="1095" cy="523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060" y="1644"/>
              <a:ext cx="1095" cy="31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079" y="1964"/>
              <a:ext cx="107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info          </a:t>
              </a: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link</a:t>
              </a:r>
            </a:p>
          </p:txBody>
        </p:sp>
      </p:grp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897563" y="2625725"/>
            <a:ext cx="0" cy="4905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52988" y="2614613"/>
            <a:ext cx="1046162" cy="490537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79563" y="3371850"/>
            <a:ext cx="4575175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ptr-&gt;info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(*ptr).info               </a:t>
            </a:r>
            <a:r>
              <a:rPr lang="en-US" altLang="en-US" sz="2400" b="1">
                <a:solidFill>
                  <a:srgbClr val="990000"/>
                </a:solidFill>
              </a:rPr>
              <a:t>// equivalent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19675" y="2663825"/>
            <a:ext cx="154463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>
            <a:lvl1pPr defTabSz="4318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8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8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solidFill>
                  <a:srgbClr val="CC0000"/>
                </a:solidFill>
              </a:rPr>
              <a:t>  </a:t>
            </a:r>
            <a:r>
              <a:rPr lang="en-US" altLang="en-US" sz="1700" b="1"/>
              <a:t>‘A’         </a:t>
            </a:r>
            <a:r>
              <a:rPr lang="en-US" altLang="en-US" sz="1700" b="1">
                <a:solidFill>
                  <a:srgbClr val="CC0000"/>
                </a:solidFill>
              </a:rPr>
              <a:t>6000</a:t>
            </a:r>
          </a:p>
        </p:txBody>
      </p:sp>
    </p:spTree>
    <p:extLst>
      <p:ext uri="{BB962C8B-B14F-4D97-AF65-F5344CB8AC3E}">
        <p14:creationId xmlns:p14="http://schemas.microsoft.com/office/powerpoint/2010/main" val="9774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itchFamily="49" charset="0"/>
              </a:rPr>
              <a:t>ptr</a:t>
            </a:r>
            <a:r>
              <a:rPr lang="en-US" altLang="en-US" dirty="0">
                <a:latin typeface="Courier New" pitchFamily="49" charset="0"/>
              </a:rPr>
              <a:t>-&gt;link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is a node member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3300" y="2290763"/>
            <a:ext cx="7119938" cy="295116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30613" y="2606675"/>
            <a:ext cx="411162" cy="44926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2633663" y="2649538"/>
            <a:ext cx="2220912" cy="338137"/>
            <a:chOff x="1659" y="1669"/>
            <a:chExt cx="1399" cy="21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659" y="1669"/>
              <a:ext cx="4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   </a:t>
              </a:r>
              <a:r>
                <a:rPr lang="en-US" altLang="en-US" sz="1800" b="1"/>
                <a:t>ptr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434" y="1779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4857750" y="2609850"/>
            <a:ext cx="1738313" cy="830263"/>
            <a:chOff x="3060" y="1644"/>
            <a:chExt cx="1095" cy="523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060" y="1644"/>
              <a:ext cx="1095" cy="31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079" y="1964"/>
              <a:ext cx="107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info          </a:t>
              </a: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link</a:t>
              </a:r>
            </a:p>
          </p:txBody>
        </p:sp>
      </p:grp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897563" y="2625725"/>
            <a:ext cx="0" cy="4905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891213" y="2614613"/>
            <a:ext cx="709612" cy="490537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79563" y="3371850"/>
            <a:ext cx="4373562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ptr-&gt;link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(*ptr).link             </a:t>
            </a:r>
            <a:r>
              <a:rPr lang="en-US" altLang="en-US" sz="2400" b="1">
                <a:solidFill>
                  <a:srgbClr val="990000"/>
                </a:solidFill>
              </a:rPr>
              <a:t>// equivalent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19675" y="2663825"/>
            <a:ext cx="154463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>
            <a:lvl1pPr defTabSz="4318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8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8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solidFill>
                  <a:srgbClr val="CC0000"/>
                </a:solidFill>
              </a:rPr>
              <a:t>  </a:t>
            </a:r>
            <a:r>
              <a:rPr lang="en-US" altLang="en-US" sz="1700" b="1"/>
              <a:t>‘A’         </a:t>
            </a:r>
            <a:r>
              <a:rPr lang="en-US" altLang="en-US" sz="1700" b="1">
                <a:solidFill>
                  <a:srgbClr val="CC0000"/>
                </a:solidFill>
              </a:rPr>
              <a:t>6000</a:t>
            </a:r>
          </a:p>
        </p:txBody>
      </p:sp>
    </p:spTree>
    <p:extLst>
      <p:ext uri="{BB962C8B-B14F-4D97-AF65-F5344CB8AC3E}">
        <p14:creationId xmlns:p14="http://schemas.microsoft.com/office/powerpoint/2010/main" val="19453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Consider the following class and code.  Draw a picture showing the final configuration.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295900" cy="53340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Node * next;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Node * ptr1; Node * ptr2; 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ptr1 = new Node</a:t>
            </a:r>
            <a:r>
              <a:rPr lang="en-US" altLang="en-US" sz="2000" b="1" dirty="0" smtClean="0">
                <a:latin typeface="Courier New" pitchFamily="49" charset="0"/>
                <a:cs typeface="Courier New" pitchFamily="49" charset="0"/>
              </a:rPr>
              <a:t>;             ptr1-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&gt;data = 3;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ptr2 = new Node;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ptr2-&gt;data = 2;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ptr2 -&gt; next = ptr1;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ptr2 -&gt; next -&gt; next = new Node;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ptr2 -&gt; next -&gt; data = 4;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ptr2 -&gt; next -&gt; next -&gt; data = 1;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29300" y="1981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Ptr1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9300" y="264156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Ptr2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91300" y="1924547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 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91300" y="2616124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 |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591300" y="2350532"/>
            <a:ext cx="381000" cy="46886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7124700" y="2115047"/>
            <a:ext cx="381000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05700" y="1975347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1|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29300" y="37338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print out 4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&lt;&lt;ptr1-&gt;data;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&lt;&lt;ptr2</a:t>
            </a:r>
            <a:r>
              <a:rPr lang="en-US" dirty="0" smtClean="0">
                <a:sym typeface="Wingdings" panose="05000000000000000000" pitchFamily="2" charset="2"/>
              </a:rPr>
              <a:t>-&gt;next-&gt;data;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7848600" y="6248400"/>
            <a:ext cx="609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69984F-049E-4410-9F4E-EC1985EA6A3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104" y="1170"/>
              <a:ext cx="4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</a:t>
              </a: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63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List?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>
          <a:xfrm>
            <a:off x="739140" y="1676400"/>
            <a:ext cx="7696200" cy="41148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 dirty="0"/>
              <a:t>A list is a varying-length, </a:t>
            </a:r>
            <a:r>
              <a:rPr lang="en-US" altLang="en-US" sz="2800" dirty="0">
                <a:solidFill>
                  <a:srgbClr val="990066"/>
                </a:solidFill>
              </a:rPr>
              <a:t>linear </a:t>
            </a:r>
            <a:r>
              <a:rPr lang="en-US" altLang="en-US" sz="2800" dirty="0"/>
              <a:t>collection of homogeneous elements.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800" dirty="0"/>
          </a:p>
          <a:p>
            <a:pPr fontAlgn="auto">
              <a:spcAft>
                <a:spcPts val="0"/>
              </a:spcAft>
            </a:pPr>
            <a:r>
              <a:rPr lang="en-US" altLang="en-US" sz="2800" dirty="0"/>
              <a:t>linear means each list element (except the first) has a </a:t>
            </a:r>
            <a:r>
              <a:rPr lang="en-US" altLang="en-US" sz="2800" dirty="0">
                <a:solidFill>
                  <a:srgbClr val="990066"/>
                </a:solidFill>
              </a:rPr>
              <a:t>unique predecessor</a:t>
            </a:r>
            <a:r>
              <a:rPr lang="en-US" altLang="en-US" sz="2800" dirty="0"/>
              <a:t>, and each element (except the last) has a </a:t>
            </a:r>
            <a:r>
              <a:rPr lang="en-US" altLang="en-US" sz="2800" dirty="0">
                <a:solidFill>
                  <a:srgbClr val="990066"/>
                </a:solidFill>
              </a:rPr>
              <a:t>unique successor</a:t>
            </a:r>
            <a:r>
              <a:rPr lang="en-US" altLang="en-US" sz="2800" dirty="0"/>
              <a:t>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4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45720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</a:t>
              </a:r>
              <a:r>
                <a:rPr lang="en-US" altLang="en-US" sz="2000" b="1"/>
                <a:t> 3000</a:t>
              </a:r>
              <a:endParaRPr lang="en-US" altLang="en-US" sz="2000" b="1">
                <a:latin typeface="Times New Roman" charset="0"/>
              </a:endParaRP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905000" y="22860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48768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 </a:t>
              </a:r>
              <a:r>
                <a:rPr lang="en-US" altLang="en-US" sz="2000" b="1"/>
                <a:t>3000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304800" y="2651125"/>
            <a:ext cx="8367713" cy="1006475"/>
            <a:chOff x="192" y="1670"/>
            <a:chExt cx="5271" cy="634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7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</a:t>
              </a:r>
              <a:r>
                <a:rPr lang="en-US" altLang="en-US" sz="2000" b="1">
                  <a:solidFill>
                    <a:srgbClr val="CC0000"/>
                  </a:solidFill>
                </a:rPr>
                <a:t>  nullptr</a:t>
              </a:r>
              <a:endParaRPr lang="en-US" altLang="en-US" sz="2400" b="1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905000" y="22860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51816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 </a:t>
              </a:r>
              <a:r>
                <a:rPr lang="en-US" altLang="en-US" sz="2000" b="1"/>
                <a:t>3000</a:t>
              </a:r>
            </a:p>
          </p:txBody>
        </p:sp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8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1905000" y="22860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58674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</a:t>
              </a:r>
              <a:r>
                <a:rPr lang="en-US" altLang="en-US" sz="2000" b="1"/>
                <a:t> 5000</a:t>
              </a:r>
              <a:endParaRPr lang="en-US" altLang="en-US" sz="2000" b="1">
                <a:latin typeface="Times New Roman" charset="0"/>
              </a:endParaRP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905000" y="2133600"/>
            <a:ext cx="2514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48768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 </a:t>
              </a:r>
              <a:r>
                <a:rPr lang="en-US" altLang="en-US" sz="2000" b="1"/>
                <a:t>5000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905000" y="2133600"/>
            <a:ext cx="2514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51816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 </a:t>
              </a:r>
              <a:r>
                <a:rPr lang="en-US" altLang="en-US" sz="2000" b="1"/>
                <a:t>5000</a:t>
              </a:r>
              <a:endParaRPr lang="en-US" altLang="en-US" sz="2000" b="1">
                <a:latin typeface="Times New Roman" charset="0"/>
              </a:endParaRP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04800" y="2651125"/>
            <a:ext cx="8305800" cy="1006475"/>
            <a:chOff x="192" y="1670"/>
            <a:chExt cx="5232" cy="634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</a:t>
              </a:r>
              <a:endParaRPr lang="en-US" altLang="en-US" sz="2400" b="1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905000" y="2133600"/>
            <a:ext cx="2514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58674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 </a:t>
              </a:r>
              <a:r>
                <a:rPr lang="en-US" altLang="en-US" sz="2000" b="1"/>
                <a:t>2000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905000" y="2133600"/>
            <a:ext cx="4800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48768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</a:t>
              </a:r>
              <a:r>
                <a:rPr lang="en-US" altLang="en-US" sz="2000" b="1"/>
                <a:t> 2000</a:t>
              </a:r>
              <a:endParaRPr lang="en-US" altLang="en-US" sz="2000" b="1">
                <a:latin typeface="Times New Roman" charset="0"/>
              </a:endParaRP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905000" y="2133600"/>
            <a:ext cx="4800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Rectangle 1026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1053"/>
          <p:cNvSpPr>
            <a:spLocks noChangeArrowheads="1"/>
          </p:cNvSpPr>
          <p:nvPr/>
        </p:nvSpPr>
        <p:spPr bwMode="auto">
          <a:xfrm>
            <a:off x="609600" y="51816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1029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9" name="Group 1030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0" name="Rectangle 1031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1032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 </a:t>
              </a:r>
              <a:r>
                <a:rPr lang="en-US" altLang="en-US" sz="2000" b="1"/>
                <a:t>2000</a:t>
              </a:r>
            </a:p>
          </p:txBody>
        </p:sp>
      </p:grpSp>
      <p:grpSp>
        <p:nvGrpSpPr>
          <p:cNvPr id="12" name="Group 1033"/>
          <p:cNvGrpSpPr>
            <a:grpSpLocks/>
          </p:cNvGrpSpPr>
          <p:nvPr/>
        </p:nvGrpSpPr>
        <p:grpSpPr bwMode="auto">
          <a:xfrm>
            <a:off x="304800" y="2651125"/>
            <a:ext cx="8305800" cy="1006475"/>
            <a:chOff x="192" y="1670"/>
            <a:chExt cx="5232" cy="634"/>
          </a:xfrm>
        </p:grpSpPr>
        <p:sp>
          <p:nvSpPr>
            <p:cNvPr id="13" name="Line 1034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035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036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037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038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039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040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041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042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043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044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045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046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047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</a:t>
              </a:r>
              <a:endParaRPr lang="en-US" altLang="en-US" sz="2400" b="1"/>
            </a:p>
          </p:txBody>
        </p:sp>
        <p:sp>
          <p:nvSpPr>
            <p:cNvPr id="25" name="Rectangle 1048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1049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9" name="Line 1050"/>
          <p:cNvSpPr>
            <a:spLocks noChangeShapeType="1"/>
          </p:cNvSpPr>
          <p:nvPr/>
        </p:nvSpPr>
        <p:spPr bwMode="auto">
          <a:xfrm>
            <a:off x="1905000" y="2133600"/>
            <a:ext cx="4800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Rectangle 1026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609600" y="58674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1029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9" name="Group 1030"/>
          <p:cNvGrpSpPr>
            <a:grpSpLocks/>
          </p:cNvGrpSpPr>
          <p:nvPr/>
        </p:nvGrpSpPr>
        <p:grpSpPr bwMode="auto">
          <a:xfrm>
            <a:off x="304800" y="1752600"/>
            <a:ext cx="1709738" cy="609600"/>
            <a:chOff x="1104" y="1056"/>
            <a:chExt cx="1077" cy="384"/>
          </a:xfrm>
        </p:grpSpPr>
        <p:sp>
          <p:nvSpPr>
            <p:cNvPr id="10" name="Rectangle 1031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1032"/>
            <p:cNvSpPr>
              <a:spLocks noChangeArrowheads="1"/>
            </p:cNvSpPr>
            <p:nvPr/>
          </p:nvSpPr>
          <p:spPr bwMode="auto">
            <a:xfrm>
              <a:off x="1104" y="1169"/>
              <a:ext cx="10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</a:t>
              </a:r>
              <a:r>
                <a:rPr lang="en-US" altLang="en-US" sz="2000" b="1"/>
                <a:t>NULL</a:t>
              </a:r>
              <a:endParaRPr lang="en-US" altLang="en-US" sz="2000" b="1">
                <a:latin typeface="Times New Roman" charset="0"/>
              </a:endParaRPr>
            </a:p>
          </p:txBody>
        </p:sp>
      </p:grpSp>
      <p:grpSp>
        <p:nvGrpSpPr>
          <p:cNvPr id="12" name="Group 1033"/>
          <p:cNvGrpSpPr>
            <a:grpSpLocks/>
          </p:cNvGrpSpPr>
          <p:nvPr/>
        </p:nvGrpSpPr>
        <p:grpSpPr bwMode="auto">
          <a:xfrm>
            <a:off x="304800" y="2651125"/>
            <a:ext cx="8305800" cy="1006475"/>
            <a:chOff x="192" y="1670"/>
            <a:chExt cx="5232" cy="634"/>
          </a:xfrm>
        </p:grpSpPr>
        <p:sp>
          <p:nvSpPr>
            <p:cNvPr id="13" name="Line 1034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035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036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037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038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039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040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041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042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043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044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045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046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047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</a:t>
              </a:r>
              <a:endParaRPr lang="en-US" altLang="en-US" sz="2400" b="1"/>
            </a:p>
          </p:txBody>
        </p:sp>
        <p:sp>
          <p:nvSpPr>
            <p:cNvPr id="25" name="Rectangle 1048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1049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57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 implement the List ADT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35380" y="1600200"/>
            <a:ext cx="685800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altLang="en-US" sz="2800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800" b="1" dirty="0"/>
              <a:t>The programmer must</a:t>
            </a:r>
          </a:p>
          <a:p>
            <a:pPr lvl="1" fontAlgn="auto">
              <a:spcAft>
                <a:spcPts val="0"/>
              </a:spcAft>
            </a:pPr>
            <a:endParaRPr lang="en-US" altLang="en-US" sz="2800" b="1" dirty="0"/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800" b="1" dirty="0"/>
              <a:t>1)  choose a concrete data representation for the list, and</a:t>
            </a:r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800" b="1" dirty="0"/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800" b="1" dirty="0"/>
              <a:t>2)  implement the list operations </a:t>
            </a:r>
            <a:r>
              <a:rPr lang="en-US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58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2050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2051"/>
          <p:cNvSpPr>
            <a:spLocks noChangeArrowheads="1"/>
          </p:cNvSpPr>
          <p:nvPr/>
        </p:nvSpPr>
        <p:spPr bwMode="auto">
          <a:xfrm>
            <a:off x="609600" y="48768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2053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9" name="Group 2054"/>
          <p:cNvGrpSpPr>
            <a:grpSpLocks/>
          </p:cNvGrpSpPr>
          <p:nvPr/>
        </p:nvGrpSpPr>
        <p:grpSpPr bwMode="auto">
          <a:xfrm>
            <a:off x="304800" y="1752600"/>
            <a:ext cx="1709738" cy="609600"/>
            <a:chOff x="1104" y="1056"/>
            <a:chExt cx="1077" cy="384"/>
          </a:xfrm>
        </p:grpSpPr>
        <p:sp>
          <p:nvSpPr>
            <p:cNvPr id="10" name="Rectangle 2055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2056"/>
            <p:cNvSpPr>
              <a:spLocks noChangeArrowheads="1"/>
            </p:cNvSpPr>
            <p:nvPr/>
          </p:nvSpPr>
          <p:spPr bwMode="auto">
            <a:xfrm>
              <a:off x="1104" y="1169"/>
              <a:ext cx="10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</a:t>
              </a:r>
              <a:r>
                <a:rPr lang="en-US" altLang="en-US" sz="2000" b="1"/>
                <a:t>NULL</a:t>
              </a:r>
              <a:endParaRPr lang="en-US" altLang="en-US" sz="2000" b="1">
                <a:latin typeface="Times New Roman" charset="0"/>
              </a:endParaRPr>
            </a:p>
          </p:txBody>
        </p:sp>
      </p:grpSp>
      <p:grpSp>
        <p:nvGrpSpPr>
          <p:cNvPr id="12" name="Group 2057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3" name="Line 2058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2059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2060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2061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2062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2063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2064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2065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066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2067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68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69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070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071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5" name="Rectangle 2072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2073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45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Operator </a:t>
            </a:r>
            <a:r>
              <a:rPr lang="en-US" altLang="en-US" dirty="0">
                <a:latin typeface="Courier New" pitchFamily="49" charset="0"/>
              </a:rPr>
              <a:t>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615950" y="1905000"/>
            <a:ext cx="7753350" cy="40211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400" b="1"/>
              <a:t>If memory is available in an area called the free store (or heap), operator new </a:t>
            </a:r>
            <a:r>
              <a:rPr lang="en-US" altLang="en-US" sz="2400" b="1">
                <a:solidFill>
                  <a:srgbClr val="990066"/>
                </a:solidFill>
              </a:rPr>
              <a:t>allocates the requested object, and returns a pointer</a:t>
            </a:r>
            <a:r>
              <a:rPr lang="en-US" altLang="en-US" sz="2400" b="1"/>
              <a:t> to the memory allocated.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600" b="1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400" b="1"/>
              <a:t>The dynamically allocated object exists until the delete operator destroys it.</a:t>
            </a:r>
            <a:endParaRPr lang="en-US" altLang="en-US" sz="1800" b="1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779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 Front of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1050" y="2401888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1050" y="2401888"/>
            <a:ext cx="6865938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996950" y="2455863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char     item = ‘B’;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NodePtr</a:t>
            </a:r>
            <a:r>
              <a:rPr lang="en-US" altLang="en-US" b="1" dirty="0">
                <a:latin typeface="Courier New" pitchFamily="49" charset="0"/>
              </a:rPr>
              <a:t> * location;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 = new  </a:t>
            </a:r>
            <a:r>
              <a:rPr lang="en-US" altLang="en-US" b="1" dirty="0" err="1">
                <a:latin typeface="Courier New" pitchFamily="49" charset="0"/>
              </a:rPr>
              <a:t>NodeType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location-&gt;info = item;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location-&gt;link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head = location;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201738" y="5241925"/>
            <a:ext cx="5110162" cy="590550"/>
            <a:chOff x="909" y="2807"/>
            <a:chExt cx="3219" cy="372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 head</a:t>
                </a: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‘X’          ‘C’           ‘L’</a:t>
              </a:r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184275" y="12763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247775" y="14144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60350" y="14620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itchFamily="49" charset="0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12493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 Front of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1050" y="2325688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1050" y="2759075"/>
            <a:ext cx="6865938" cy="388938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996950" y="2379663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char     item = ‘B’;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NodePtr</a:t>
            </a:r>
            <a:r>
              <a:rPr lang="en-US" altLang="en-US" b="1" dirty="0">
                <a:latin typeface="Courier New" pitchFamily="49" charset="0"/>
              </a:rPr>
              <a:t> * location;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 = new  </a:t>
            </a:r>
            <a:r>
              <a:rPr lang="en-US" altLang="en-US" b="1" dirty="0" err="1">
                <a:latin typeface="Courier New" pitchFamily="49" charset="0"/>
              </a:rPr>
              <a:t>NodeType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location-&gt;info = item;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location-&gt;link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head = location;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201738" y="5165725"/>
            <a:ext cx="5110162" cy="590550"/>
            <a:chOff x="909" y="2807"/>
            <a:chExt cx="3219" cy="372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 head</a:t>
                </a: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‘X’          ‘C’           ‘L’</a:t>
              </a:r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184275" y="12001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247775" y="13382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60350" y="13858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809625" y="62690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itchFamily="49" charset="0"/>
              </a:rPr>
              <a:t>location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168525" y="61436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0738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 Front of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0700" y="2249488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20700" y="3033713"/>
            <a:ext cx="6865938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736600" y="2303463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char     item = ‘B’;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NodePtr</a:t>
            </a:r>
            <a:r>
              <a:rPr lang="en-US" altLang="en-US" b="1" dirty="0">
                <a:latin typeface="Courier New" pitchFamily="49" charset="0"/>
              </a:rPr>
              <a:t> * location;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 = new  </a:t>
            </a:r>
            <a:r>
              <a:rPr lang="en-US" altLang="en-US" b="1" dirty="0" err="1">
                <a:latin typeface="Courier New" pitchFamily="49" charset="0"/>
              </a:rPr>
              <a:t>NodeType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location-&gt;info = item;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location-&gt;link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head = location;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941388" y="5089525"/>
            <a:ext cx="5110162" cy="590550"/>
            <a:chOff x="909" y="2807"/>
            <a:chExt cx="3219" cy="372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 head</a:t>
                </a: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‘X’          ‘C’           ‘L’</a:t>
              </a:r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923925" y="11239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987425" y="12620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0" y="13096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49275" y="61928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location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908175" y="60674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2076450" y="6392863"/>
            <a:ext cx="504825" cy="1587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86038" y="6103938"/>
            <a:ext cx="877887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194050" y="61198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 Front of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4850" y="2249488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4850" y="3363913"/>
            <a:ext cx="6865938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920750" y="2303463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char     item = ‘B’;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NodePtr</a:t>
            </a:r>
            <a:r>
              <a:rPr lang="en-US" altLang="en-US" b="1" dirty="0">
                <a:latin typeface="Courier New" pitchFamily="49" charset="0"/>
              </a:rPr>
              <a:t> * location;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 = new  </a:t>
            </a:r>
            <a:r>
              <a:rPr lang="en-US" altLang="en-US" b="1" dirty="0" err="1">
                <a:latin typeface="Courier New" pitchFamily="49" charset="0"/>
              </a:rPr>
              <a:t>NodeType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location-&gt;info = item;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location-&gt;link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head = location;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1125538" y="5089525"/>
            <a:ext cx="5110162" cy="590550"/>
            <a:chOff x="909" y="2807"/>
            <a:chExt cx="3219" cy="372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 head</a:t>
                </a:r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‘X’          ‘C’           ‘L’</a:t>
              </a: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108075" y="11239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171575" y="12620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733425" y="61928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location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092325" y="60674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2260600" y="6392863"/>
            <a:ext cx="5048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770188" y="6103938"/>
            <a:ext cx="877887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378200" y="61198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805113" y="61563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‘B’</a:t>
            </a:r>
          </a:p>
        </p:txBody>
      </p:sp>
    </p:spTree>
    <p:extLst>
      <p:ext uri="{BB962C8B-B14F-4D97-AF65-F5344CB8AC3E}">
        <p14:creationId xmlns:p14="http://schemas.microsoft.com/office/powerpoint/2010/main" val="9029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 Front of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4850" y="2249488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4850" y="3756025"/>
            <a:ext cx="6865938" cy="388938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920750" y="2303463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char     item = ‘B’;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NodePtr</a:t>
            </a:r>
            <a:r>
              <a:rPr lang="en-US" altLang="en-US" b="1" dirty="0">
                <a:latin typeface="Courier New" pitchFamily="49" charset="0"/>
              </a:rPr>
              <a:t> * location;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 = new  </a:t>
            </a:r>
            <a:r>
              <a:rPr lang="en-US" altLang="en-US" b="1" dirty="0" err="1">
                <a:latin typeface="Courier New" pitchFamily="49" charset="0"/>
              </a:rPr>
              <a:t>NodeType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location-&gt;info = item;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location-&gt;link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head = location;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1125538" y="5089525"/>
            <a:ext cx="5110162" cy="590550"/>
            <a:chOff x="909" y="2807"/>
            <a:chExt cx="3219" cy="372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 head</a:t>
                </a:r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‘X’          ‘C’           ‘L’</a:t>
              </a: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108075" y="11239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171575" y="12620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84150" y="13096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733425" y="61928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location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092325" y="60674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2260600" y="6392863"/>
            <a:ext cx="5048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770188" y="6103938"/>
            <a:ext cx="877887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3378200" y="61198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2805113" y="61563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 flipV="1">
            <a:off x="3175000" y="5692775"/>
            <a:ext cx="360363" cy="5715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6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 Front of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4850" y="2249488"/>
            <a:ext cx="6888163" cy="22717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4850" y="4127500"/>
            <a:ext cx="6865938" cy="388938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920750" y="2303463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char     item = ‘B’;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NodePtr</a:t>
            </a:r>
            <a:r>
              <a:rPr lang="en-US" altLang="en-US" b="1" dirty="0">
                <a:latin typeface="Courier New" pitchFamily="49" charset="0"/>
              </a:rPr>
              <a:t> * location;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 = new  </a:t>
            </a:r>
            <a:r>
              <a:rPr lang="en-US" altLang="en-US" b="1" dirty="0" err="1">
                <a:latin typeface="Courier New" pitchFamily="49" charset="0"/>
              </a:rPr>
              <a:t>NodeType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location-&gt;info = item;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location-&gt;link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head = location;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125538" y="5089525"/>
            <a:ext cx="1392237" cy="566738"/>
            <a:chOff x="909" y="2807"/>
            <a:chExt cx="877" cy="35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 head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335213" y="5394325"/>
            <a:ext cx="501650" cy="65722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844800" y="5105400"/>
            <a:ext cx="877888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452813" y="5121275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3602038" y="5113338"/>
            <a:ext cx="1387475" cy="566737"/>
            <a:chOff x="2469" y="2822"/>
            <a:chExt cx="874" cy="357"/>
          </a:xfrm>
        </p:grpSpPr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4848225" y="5100638"/>
            <a:ext cx="1387475" cy="566737"/>
            <a:chOff x="3254" y="2814"/>
            <a:chExt cx="874" cy="357"/>
          </a:xfrm>
        </p:grpSpPr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873375" y="5159375"/>
            <a:ext cx="3065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‘X’          ‘C’           ‘L’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5972175" y="5099050"/>
            <a:ext cx="254000" cy="55086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108075" y="11239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1171575" y="12620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84150" y="13096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733425" y="61928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location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92325" y="60674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2260600" y="6392863"/>
            <a:ext cx="5048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770188" y="6103938"/>
            <a:ext cx="877887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3378200" y="61198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805113" y="61563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 flipV="1">
            <a:off x="3175000" y="5692775"/>
            <a:ext cx="360363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Operator </a:t>
            </a:r>
            <a:r>
              <a:rPr lang="en-US" altLang="en-US" dirty="0">
                <a:latin typeface="Courier New" pitchFamily="49" charset="0"/>
              </a:rPr>
              <a:t>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725" y="1693863"/>
            <a:ext cx="7491413" cy="366712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400" b="1"/>
              <a:t>The </a:t>
            </a:r>
            <a:r>
              <a:rPr lang="en-US" altLang="en-US" sz="2400" b="1">
                <a:solidFill>
                  <a:srgbClr val="990066"/>
                </a:solidFill>
              </a:rPr>
              <a:t>object currently pointed to by the pointer is deallocated</a:t>
            </a:r>
            <a:r>
              <a:rPr lang="en-US" altLang="en-US" sz="2400" b="1"/>
              <a:t>, and the pointer is considered undefined.  The object’s memory is returned to the free store.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399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the First Node from the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57250" y="22272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57250" y="2227263"/>
            <a:ext cx="6888163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073150" y="2281238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NodePtr</a:t>
            </a:r>
            <a:r>
              <a:rPr lang="en-US" altLang="en-US" sz="1800" b="1" dirty="0">
                <a:latin typeface="Courier New" pitchFamily="49" charset="0"/>
              </a:rPr>
              <a:t> * </a:t>
            </a:r>
            <a:r>
              <a:rPr lang="en-US" altLang="en-US" sz="1800" b="1" dirty="0" err="1">
                <a:latin typeface="Courier New" pitchFamily="49" charset="0"/>
              </a:rPr>
              <a:t>tempPtr</a:t>
            </a:r>
            <a:r>
              <a:rPr lang="en-US" altLang="en-US" sz="1800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000" b="1" dirty="0">
                <a:latin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item = head-&gt;info;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tempPtr</a:t>
            </a:r>
            <a:r>
              <a:rPr lang="en-US" altLang="en-US" sz="1800" b="1" dirty="0">
                <a:latin typeface="Courier New" pitchFamily="49" charset="0"/>
              </a:rPr>
              <a:t>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head = head-&gt;link;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delete  </a:t>
            </a:r>
            <a:r>
              <a:rPr lang="en-US" altLang="en-US" sz="1800" b="1" dirty="0" err="1">
                <a:latin typeface="Courier New" pitchFamily="49" charset="0"/>
              </a:rPr>
              <a:t>tempPtr</a:t>
            </a:r>
            <a:r>
              <a:rPr lang="en-US" altLang="en-US" sz="1800" b="1" dirty="0">
                <a:latin typeface="Courier New" pitchFamily="49" charset="0"/>
              </a:rPr>
              <a:t>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277938" y="5067300"/>
            <a:ext cx="1392237" cy="566738"/>
            <a:chOff x="909" y="2807"/>
            <a:chExt cx="877" cy="35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2487613" y="5083175"/>
            <a:ext cx="1387475" cy="566738"/>
            <a:chOff x="1671" y="2817"/>
            <a:chExt cx="874" cy="357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671" y="299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992" y="281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375" y="282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3754438" y="5091113"/>
            <a:ext cx="1387475" cy="566737"/>
            <a:chOff x="2469" y="2822"/>
            <a:chExt cx="874" cy="357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5000625" y="5078413"/>
            <a:ext cx="1387475" cy="566737"/>
            <a:chOff x="3254" y="2814"/>
            <a:chExt cx="874" cy="357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177925" y="11017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7663" y="12874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6205538" y="5067300"/>
            <a:ext cx="1387475" cy="566738"/>
            <a:chOff x="4013" y="2807"/>
            <a:chExt cx="874" cy="357"/>
          </a:xfrm>
        </p:grpSpPr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7300913" y="50974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025775" y="5122863"/>
            <a:ext cx="429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           ‘X’          ‘C’          ‘L’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265238" y="61991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itchFamily="49" charset="0"/>
              </a:rPr>
              <a:t>tempPtr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513013" y="60658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23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Array-Based Sorted List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5300" y="1600200"/>
            <a:ext cx="6477000" cy="48768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800" b="1" dirty="0">
                <a:solidFill>
                  <a:srgbClr val="990066"/>
                </a:solidFill>
              </a:rPr>
              <a:t>Transformers</a:t>
            </a:r>
            <a:r>
              <a:rPr lang="en-US" altLang="en-US" sz="2800" b="1" dirty="0"/>
              <a:t> 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400" b="1" dirty="0"/>
              <a:t>Insert 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400" b="1" dirty="0"/>
              <a:t>Delete</a:t>
            </a:r>
            <a:endParaRPr lang="en-US" altLang="en-US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 b="1" dirty="0">
              <a:solidFill>
                <a:srgbClr val="990066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 b="1" dirty="0">
              <a:solidFill>
                <a:srgbClr val="990066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 b="1" dirty="0">
              <a:solidFill>
                <a:srgbClr val="990066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800" b="1" dirty="0">
                <a:solidFill>
                  <a:srgbClr val="990066"/>
                </a:solidFill>
              </a:rPr>
              <a:t>Observers </a:t>
            </a:r>
            <a:endParaRPr lang="en-US" altLang="en-US" sz="2800" b="1" dirty="0"/>
          </a:p>
          <a:p>
            <a:pPr lvl="1" fontAlgn="auto">
              <a:spcAft>
                <a:spcPts val="0"/>
              </a:spcAft>
            </a:pPr>
            <a:r>
              <a:rPr lang="en-US" altLang="en-US" sz="2400" b="1" dirty="0" err="1"/>
              <a:t>IsEmpty</a:t>
            </a:r>
            <a:endParaRPr lang="en-US" altLang="en-US" sz="2400" b="1" dirty="0"/>
          </a:p>
          <a:p>
            <a:pPr lvl="1" fontAlgn="auto">
              <a:spcAft>
                <a:spcPts val="0"/>
              </a:spcAft>
            </a:pPr>
            <a:r>
              <a:rPr lang="en-US" altLang="en-US" sz="2400" b="1" dirty="0" err="1"/>
              <a:t>IsFull</a:t>
            </a:r>
            <a:endParaRPr lang="en-US" altLang="en-US" sz="2400" b="1" dirty="0"/>
          </a:p>
          <a:p>
            <a:pPr lvl="1" fontAlgn="auto">
              <a:spcAft>
                <a:spcPts val="0"/>
              </a:spcAft>
            </a:pPr>
            <a:r>
              <a:rPr lang="en-US" altLang="en-US" sz="2400" b="1" dirty="0"/>
              <a:t>Length</a:t>
            </a:r>
            <a:r>
              <a:rPr lang="en-US" altLang="en-US" dirty="0"/>
              <a:t>	</a:t>
            </a:r>
            <a:endParaRPr lang="en-US" altLang="en-US" sz="2400" b="1" dirty="0"/>
          </a:p>
          <a:p>
            <a:pPr lvl="1" fontAlgn="auto">
              <a:spcAft>
                <a:spcPts val="0"/>
              </a:spcAft>
            </a:pPr>
            <a:r>
              <a:rPr lang="en-US" altLang="en-US" sz="2400" b="1" dirty="0"/>
              <a:t>Print</a:t>
            </a:r>
            <a:endParaRPr lang="en-US" altLang="en-US" sz="2000" b="1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419600" y="405130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19600" y="199390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64175" y="2474913"/>
            <a:ext cx="1820863" cy="35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change state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observe state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</p:txBody>
      </p:sp>
    </p:spTree>
    <p:extLst>
      <p:ext uri="{BB962C8B-B14F-4D97-AF65-F5344CB8AC3E}">
        <p14:creationId xmlns:p14="http://schemas.microsoft.com/office/powerpoint/2010/main" val="3374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the First Node from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4850" y="22272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4850" y="2763838"/>
            <a:ext cx="6888163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920750" y="2281238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NodeType *  tempPtr;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000" b="1">
                <a:latin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item = head-&gt;info;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tempPtr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head = head-&gt;link;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delete  tempPtr;</a:t>
            </a: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  </a:t>
            </a:r>
            <a:r>
              <a:rPr lang="en-US" altLang="en-US" sz="2400" b="1">
                <a:latin typeface="Courier New" pitchFamily="49" charset="0"/>
              </a:rPr>
              <a:t>  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125538" y="5067300"/>
            <a:ext cx="1392237" cy="566738"/>
            <a:chOff x="909" y="2807"/>
            <a:chExt cx="877" cy="35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2335213" y="5083175"/>
            <a:ext cx="1387475" cy="566738"/>
            <a:chOff x="1671" y="2817"/>
            <a:chExt cx="874" cy="357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671" y="299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992" y="281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375" y="282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3602038" y="5091113"/>
            <a:ext cx="1387475" cy="566737"/>
            <a:chOff x="2469" y="2822"/>
            <a:chExt cx="874" cy="357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4848225" y="5078413"/>
            <a:ext cx="1387475" cy="566737"/>
            <a:chOff x="3254" y="2814"/>
            <a:chExt cx="874" cy="357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025525" y="11017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5263" y="12874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6053138" y="5067300"/>
            <a:ext cx="1387475" cy="566738"/>
            <a:chOff x="4013" y="2807"/>
            <a:chExt cx="874" cy="357"/>
          </a:xfrm>
        </p:grpSpPr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7148513" y="50974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873375" y="5122863"/>
            <a:ext cx="429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           ‘X’          ‘C’          ‘L’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112838" y="61991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tempPtr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360613" y="60658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1109663" y="123983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‘B’</a:t>
            </a:r>
          </a:p>
        </p:txBody>
      </p:sp>
    </p:spTree>
    <p:extLst>
      <p:ext uri="{BB962C8B-B14F-4D97-AF65-F5344CB8AC3E}">
        <p14:creationId xmlns:p14="http://schemas.microsoft.com/office/powerpoint/2010/main" val="20967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the First Node from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86700" y="6457950"/>
            <a:ext cx="2400300" cy="476250"/>
          </a:xfrm>
        </p:spPr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4850" y="22272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4850" y="3114675"/>
            <a:ext cx="6888163" cy="388938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920750" y="2281238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NodeType *  tempPtr;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000" b="1">
                <a:latin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item = head-&gt;info;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tempPtr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head = head-&gt;link;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delete  tempPtr;</a:t>
            </a: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  </a:t>
            </a:r>
            <a:r>
              <a:rPr lang="en-US" altLang="en-US" sz="2400" b="1">
                <a:latin typeface="Courier New" pitchFamily="49" charset="0"/>
              </a:rPr>
              <a:t>  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125538" y="5067300"/>
            <a:ext cx="1392237" cy="566738"/>
            <a:chOff x="909" y="2807"/>
            <a:chExt cx="877" cy="35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2335213" y="5083175"/>
            <a:ext cx="1387475" cy="566738"/>
            <a:chOff x="1671" y="2817"/>
            <a:chExt cx="874" cy="357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671" y="299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992" y="281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375" y="282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3602038" y="5091113"/>
            <a:ext cx="1387475" cy="566737"/>
            <a:chOff x="2469" y="2822"/>
            <a:chExt cx="874" cy="357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4848225" y="5078413"/>
            <a:ext cx="1387475" cy="566737"/>
            <a:chOff x="3254" y="2814"/>
            <a:chExt cx="874" cy="357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025525" y="11017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5263" y="12874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6053138" y="5067300"/>
            <a:ext cx="1387475" cy="566738"/>
            <a:chOff x="4013" y="2807"/>
            <a:chExt cx="874" cy="357"/>
          </a:xfrm>
        </p:grpSpPr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7148513" y="50974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873375" y="5122863"/>
            <a:ext cx="429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           ‘X’          ‘C’          ‘L’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112838" y="61991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tempPtr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360613" y="60658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1109663" y="123983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‘B’</a:t>
            </a: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V="1">
            <a:off x="2476500" y="5670550"/>
            <a:ext cx="571500" cy="6350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the First Node from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 useBgFill="1">
        <p:nvSpPr>
          <p:cNvPr id="5" name="Oval 2"/>
          <p:cNvSpPr>
            <a:spLocks noChangeArrowheads="1"/>
          </p:cNvSpPr>
          <p:nvPr/>
        </p:nvSpPr>
        <p:spPr bwMode="auto">
          <a:xfrm>
            <a:off x="2454275" y="4629150"/>
            <a:ext cx="2146300" cy="960438"/>
          </a:xfrm>
          <a:prstGeom prst="ellipse">
            <a:avLst/>
          </a:prstGeom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6" name="Rectangle 3"/>
          <p:cNvSpPr>
            <a:spLocks noChangeArrowheads="1"/>
          </p:cNvSpPr>
          <p:nvPr/>
        </p:nvSpPr>
        <p:spPr bwMode="auto">
          <a:xfrm>
            <a:off x="2298700" y="5132388"/>
            <a:ext cx="2413000" cy="54927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584700" y="5024438"/>
            <a:ext cx="127000" cy="147637"/>
          </a:xfrm>
          <a:prstGeom prst="line">
            <a:avLst/>
          </a:prstGeom>
          <a:noFill/>
          <a:ln w="12699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1050" y="23034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81050" y="3500438"/>
            <a:ext cx="6888163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>
          <a:xfrm>
            <a:off x="996950" y="2357438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NodeType *  tempPtr;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000" b="1">
                <a:latin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item = head-&gt;info;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tempPtr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head = head-&gt;link;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delete  tempPtr;</a:t>
            </a: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  </a:t>
            </a:r>
            <a:r>
              <a:rPr lang="en-US" altLang="en-US" sz="2400" b="1">
                <a:latin typeface="Courier New" pitchFamily="49" charset="0"/>
              </a:rPr>
              <a:t>  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201738" y="5143500"/>
            <a:ext cx="1392237" cy="566738"/>
            <a:chOff x="909" y="2807"/>
            <a:chExt cx="877" cy="357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921000" y="5159375"/>
            <a:ext cx="877888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529013" y="5175250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3678238" y="5167313"/>
            <a:ext cx="1387475" cy="566737"/>
            <a:chOff x="2469" y="2822"/>
            <a:chExt cx="874" cy="357"/>
          </a:xfrm>
        </p:grpSpPr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924425" y="5154613"/>
            <a:ext cx="1387475" cy="566737"/>
            <a:chOff x="3254" y="2814"/>
            <a:chExt cx="874" cy="357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101725" y="11779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71463" y="13636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6129338" y="5143500"/>
            <a:ext cx="1387475" cy="566738"/>
            <a:chOff x="4013" y="2807"/>
            <a:chExt cx="874" cy="357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7224713" y="51736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2949575" y="5199063"/>
            <a:ext cx="429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           ‘X’          ‘C’          ‘L’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1189038" y="62753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tempPtr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436813" y="61420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1185863" y="131603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‘B’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V="1">
            <a:off x="2552700" y="5746750"/>
            <a:ext cx="571500" cy="63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the First Node from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 useBgFill="1">
        <p:nvSpPr>
          <p:cNvPr id="6" name="Oval 2"/>
          <p:cNvSpPr>
            <a:spLocks noChangeArrowheads="1"/>
          </p:cNvSpPr>
          <p:nvPr/>
        </p:nvSpPr>
        <p:spPr bwMode="auto">
          <a:xfrm>
            <a:off x="2454275" y="4629150"/>
            <a:ext cx="2146300" cy="960438"/>
          </a:xfrm>
          <a:prstGeom prst="ellipse">
            <a:avLst/>
          </a:prstGeom>
          <a:ln w="285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7" name="Rectangle 3"/>
          <p:cNvSpPr>
            <a:spLocks noChangeArrowheads="1"/>
          </p:cNvSpPr>
          <p:nvPr/>
        </p:nvSpPr>
        <p:spPr bwMode="auto">
          <a:xfrm>
            <a:off x="2298700" y="5132388"/>
            <a:ext cx="2413000" cy="54927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4584700" y="5024438"/>
            <a:ext cx="127000" cy="147637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1050" y="23034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81050" y="3871913"/>
            <a:ext cx="6888163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Rectangle 8"/>
          <p:cNvSpPr txBox="1">
            <a:spLocks noChangeArrowheads="1"/>
          </p:cNvSpPr>
          <p:nvPr/>
        </p:nvSpPr>
        <p:spPr>
          <a:xfrm>
            <a:off x="996950" y="2357438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NodeType *  tempPtr;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000" b="1">
                <a:latin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item = head-&gt;info;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tempPtr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head = head-&gt;link;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delete  tempPtr;</a:t>
            </a: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  </a:t>
            </a:r>
            <a:r>
              <a:rPr lang="en-US" altLang="en-US" sz="2400" b="1">
                <a:latin typeface="Courier New" pitchFamily="49" charset="0"/>
              </a:rPr>
              <a:t>  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201738" y="5143500"/>
            <a:ext cx="1392237" cy="566738"/>
            <a:chOff x="909" y="2807"/>
            <a:chExt cx="877" cy="357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187825" y="5167313"/>
            <a:ext cx="877888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795838" y="5183188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4924425" y="5154613"/>
            <a:ext cx="1387475" cy="566737"/>
            <a:chOff x="3254" y="2814"/>
            <a:chExt cx="874" cy="357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101725" y="11779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71463" y="13636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6129338" y="5143500"/>
            <a:ext cx="1387475" cy="566738"/>
            <a:chOff x="4013" y="2807"/>
            <a:chExt cx="874" cy="357"/>
          </a:xfrm>
        </p:grpSpPr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7224713" y="51736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940175" y="5199063"/>
            <a:ext cx="331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    ‘X’          ‘C’          ‘L’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189038" y="62753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tempPtr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436813" y="61420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185863" y="131603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‘B’</a:t>
            </a:r>
          </a:p>
        </p:txBody>
      </p:sp>
    </p:spTree>
    <p:extLst>
      <p:ext uri="{BB962C8B-B14F-4D97-AF65-F5344CB8AC3E}">
        <p14:creationId xmlns:p14="http://schemas.microsoft.com/office/powerpoint/2010/main" val="10036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ADT SortedList2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71600" y="1828800"/>
            <a:ext cx="6477000" cy="41910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solidFill>
                  <a:srgbClr val="990066"/>
                </a:solidFill>
              </a:rPr>
              <a:t>Transformers</a:t>
            </a:r>
            <a:r>
              <a:rPr lang="en-US" altLang="en-US" sz="2400" b="1"/>
              <a:t> </a:t>
            </a:r>
            <a:endParaRPr lang="en-US" altLang="en-US" sz="2800" b="1"/>
          </a:p>
          <a:p>
            <a:pPr lvl="1" fontAlgn="auto">
              <a:spcAft>
                <a:spcPts val="0"/>
              </a:spcAft>
            </a:pPr>
            <a:r>
              <a:rPr lang="en-US" altLang="en-US" sz="2000" b="1"/>
              <a:t>InsertTop 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b="1"/>
              <a:t>Insert 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b="1"/>
              <a:t>DeleteTop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b="1"/>
              <a:t>Delete</a:t>
            </a:r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700"/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700"/>
              <a:t>	</a:t>
            </a:r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solidFill>
                  <a:srgbClr val="990066"/>
                </a:solidFill>
              </a:rPr>
              <a:t>Observers </a:t>
            </a:r>
            <a:endParaRPr lang="en-US" altLang="en-US" sz="2800" b="1"/>
          </a:p>
          <a:p>
            <a:pPr lvl="1" fontAlgn="auto">
              <a:spcAft>
                <a:spcPts val="0"/>
              </a:spcAft>
            </a:pPr>
            <a:r>
              <a:rPr lang="en-US" altLang="en-US" sz="2000" b="1"/>
              <a:t>Print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b="1"/>
              <a:t>IsEmpty</a:t>
            </a:r>
            <a:r>
              <a:rPr lang="en-US" altLang="en-US" sz="2000"/>
              <a:t>	</a:t>
            </a:r>
            <a:endParaRPr lang="en-US" altLang="en-US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800"/>
              <a:t>	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279900" y="420370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279900" y="21399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24475" y="2620963"/>
            <a:ext cx="1820863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change state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observe state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36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itchFamily="49" charset="0"/>
              </a:rPr>
              <a:t>struct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</a:rPr>
              <a:t>NodeType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" y="1524000"/>
            <a:ext cx="8680450" cy="5029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solidFill>
                  <a:srgbClr val="CC0000"/>
                </a:solidFill>
              </a:rPr>
              <a:t>//  SPECIFICATION FILE  DYNAMIC-LINKED SORTED LIST( slist2.h )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b="1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b="1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/>
              <a:t>typedef    int   ItemType ;  	</a:t>
            </a:r>
            <a:r>
              <a:rPr lang="en-US" altLang="en-US" b="1">
                <a:solidFill>
                  <a:srgbClr val="CC0000"/>
                </a:solidFill>
              </a:rPr>
              <a:t>// Type of each component</a:t>
            </a:r>
            <a:endParaRPr lang="en-US" altLang="en-US" b="1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/>
              <a:t>				    	</a:t>
            </a:r>
            <a:r>
              <a:rPr lang="en-US" altLang="en-US" b="1">
                <a:solidFill>
                  <a:srgbClr val="CC0000"/>
                </a:solidFill>
              </a:rPr>
              <a:t>// is simple type or string type</a:t>
            </a:r>
            <a:r>
              <a:rPr lang="en-US" altLang="en-US" b="1"/>
              <a:t>	</a:t>
            </a:r>
            <a:r>
              <a:rPr lang="en-US" altLang="en-US" b="1">
                <a:solidFill>
                  <a:srgbClr val="CC0000"/>
                </a:solidFill>
              </a:rPr>
              <a:t>	</a:t>
            </a:r>
            <a:endParaRPr lang="en-US" altLang="en-US" b="1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/>
              <a:t>struct  NodeType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/>
              <a:t>{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/>
              <a:t>	ItemType      item ;		</a:t>
            </a:r>
            <a:r>
              <a:rPr lang="en-US" altLang="en-US" b="1">
                <a:solidFill>
                  <a:srgbClr val="CC0000"/>
                </a:solidFill>
              </a:rPr>
              <a:t>// Pointer to person’s name</a:t>
            </a:r>
            <a:endParaRPr lang="en-US" altLang="en-US" b="1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/>
              <a:t>	NodeType*   link ;		</a:t>
            </a:r>
            <a:r>
              <a:rPr lang="en-US" altLang="en-US" b="1">
                <a:solidFill>
                  <a:srgbClr val="CC0000"/>
                </a:solidFill>
              </a:rPr>
              <a:t>//  link to next node in list</a:t>
            </a:r>
            <a:endParaRPr lang="en-US" altLang="en-US" b="1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/>
              <a:t>} 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b="1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b="1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/>
              <a:t>typedef  NodeType*  NodePtr;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036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-60960" y="-20320"/>
            <a:ext cx="10347960" cy="687832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>
          <a:xfrm>
            <a:off x="571500" y="204978"/>
            <a:ext cx="8983143" cy="665302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solidFill>
                  <a:srgbClr val="CC0000"/>
                </a:solidFill>
              </a:rPr>
              <a:t>//  	SPECIFICATION FILE  DYNAMIC-LINKED SORTED LIST( slist2.h )	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class  SortedList2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{</a:t>
            </a:r>
            <a:r>
              <a:rPr lang="en-US" altLang="en-US" b="1" dirty="0">
                <a:solidFill>
                  <a:schemeClr val="tx2"/>
                </a:solidFill>
              </a:rPr>
              <a:t>						</a:t>
            </a:r>
            <a:endParaRPr lang="en-US" altLang="en-US" b="1" i="1" dirty="0">
              <a:solidFill>
                <a:srgbClr val="CC0000"/>
              </a:solidFill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public : 		</a:t>
            </a:r>
            <a:endParaRPr lang="en-US" altLang="en-US" b="1" i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bool         </a:t>
            </a:r>
            <a:r>
              <a:rPr lang="en-US" altLang="en-US" b="1" dirty="0" err="1"/>
              <a:t>IsEmpty</a:t>
            </a:r>
            <a:r>
              <a:rPr lang="en-US" altLang="en-US" b="1" dirty="0"/>
              <a:t> (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/>
              <a:t>) </a:t>
            </a:r>
            <a:r>
              <a:rPr lang="en-US" altLang="en-US" b="1" dirty="0" err="1">
                <a:solidFill>
                  <a:srgbClr val="3366FF"/>
                </a:solidFill>
              </a:rPr>
              <a:t>const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/>
              <a:t>;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	         Print ( ) </a:t>
            </a:r>
            <a:r>
              <a:rPr lang="en-US" altLang="en-US" b="1" dirty="0" err="1">
                <a:solidFill>
                  <a:srgbClr val="3366FF"/>
                </a:solidFill>
              </a:rPr>
              <a:t>const</a:t>
            </a:r>
            <a:r>
              <a:rPr lang="en-US" altLang="en-US" b="1" dirty="0"/>
              <a:t> ; </a:t>
            </a:r>
            <a:endParaRPr lang="en-US" altLang="en-US" sz="1400" b="1" i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i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          </a:t>
            </a:r>
            <a:r>
              <a:rPr lang="en-US" altLang="en-US" b="1" dirty="0" err="1"/>
              <a:t>InsertTop</a:t>
            </a:r>
            <a:r>
              <a:rPr lang="en-US" altLang="en-US" b="1" dirty="0"/>
              <a:t> ( </a:t>
            </a:r>
            <a:r>
              <a:rPr lang="en-US" altLang="en-US" b="1" dirty="0">
                <a:solidFill>
                  <a:srgbClr val="0000FF"/>
                </a:solidFill>
              </a:rPr>
              <a:t>/* in */</a:t>
            </a:r>
            <a:r>
              <a:rPr lang="en-US" altLang="en-US" b="1" dirty="0"/>
              <a:t>  </a:t>
            </a:r>
            <a:r>
              <a:rPr lang="en-US" altLang="en-US" b="1" dirty="0" err="1"/>
              <a:t>ItemType</a:t>
            </a:r>
            <a:r>
              <a:rPr lang="en-US" altLang="en-US" b="1" dirty="0"/>
              <a:t>  item ) 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i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          Insert ( </a:t>
            </a:r>
            <a:r>
              <a:rPr lang="en-US" altLang="en-US" b="1" dirty="0">
                <a:solidFill>
                  <a:srgbClr val="0000FF"/>
                </a:solidFill>
              </a:rPr>
              <a:t>/* in */</a:t>
            </a:r>
            <a:r>
              <a:rPr lang="en-US" altLang="en-US" b="1" dirty="0"/>
              <a:t>  </a:t>
            </a:r>
            <a:r>
              <a:rPr lang="en-US" altLang="en-US" b="1" dirty="0" err="1"/>
              <a:t>ItemType</a:t>
            </a:r>
            <a:r>
              <a:rPr lang="en-US" altLang="en-US" b="1" dirty="0"/>
              <a:t>  item ) ; 	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          </a:t>
            </a:r>
            <a:r>
              <a:rPr lang="en-US" altLang="en-US" b="1" dirty="0" err="1"/>
              <a:t>DeleteTop</a:t>
            </a:r>
            <a:r>
              <a:rPr lang="en-US" altLang="en-US" b="1" dirty="0"/>
              <a:t> ( </a:t>
            </a:r>
            <a:r>
              <a:rPr lang="en-US" altLang="en-US" b="1" dirty="0">
                <a:solidFill>
                  <a:srgbClr val="0000FF"/>
                </a:solidFill>
              </a:rPr>
              <a:t>/* out  */</a:t>
            </a:r>
            <a:r>
              <a:rPr lang="en-US" altLang="en-US" b="1" dirty="0"/>
              <a:t>  </a:t>
            </a:r>
            <a:r>
              <a:rPr lang="en-US" altLang="en-US" b="1" dirty="0" err="1"/>
              <a:t>ItemType</a:t>
            </a:r>
            <a:r>
              <a:rPr lang="en-US" altLang="en-US" b="1" dirty="0"/>
              <a:t>&amp;  item ) ;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800" b="1" dirty="0"/>
              <a:t>	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          Delete ( </a:t>
            </a:r>
            <a:r>
              <a:rPr lang="en-US" altLang="en-US" b="1" dirty="0">
                <a:solidFill>
                  <a:srgbClr val="0000FF"/>
                </a:solidFill>
              </a:rPr>
              <a:t>/* in */</a:t>
            </a:r>
            <a:r>
              <a:rPr lang="en-US" altLang="en-US" b="1" dirty="0"/>
              <a:t>  </a:t>
            </a:r>
            <a:r>
              <a:rPr lang="en-US" altLang="en-US" b="1" dirty="0" err="1"/>
              <a:t>ItemType</a:t>
            </a:r>
            <a:r>
              <a:rPr lang="en-US" altLang="en-US" b="1" dirty="0"/>
              <a:t>  item );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SortedList2 ( ) ;				</a:t>
            </a:r>
            <a:r>
              <a:rPr lang="en-US" altLang="en-US" b="1" dirty="0">
                <a:solidFill>
                  <a:srgbClr val="CC0000"/>
                </a:solidFill>
              </a:rPr>
              <a:t>// Constructor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~SortedList2 ( ) ;				</a:t>
            </a:r>
            <a:r>
              <a:rPr lang="en-US" altLang="en-US" b="1" dirty="0">
                <a:solidFill>
                  <a:srgbClr val="CC0000"/>
                </a:solidFill>
              </a:rPr>
              <a:t>// Destructor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800" b="1" dirty="0"/>
              <a:t>	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private :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800" b="1" dirty="0"/>
              <a:t>		</a:t>
            </a:r>
            <a:endParaRPr lang="en-US" altLang="en-US" sz="800" b="1" i="1" dirty="0">
              <a:solidFill>
                <a:srgbClr val="CC0000"/>
              </a:solidFill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NodeType</a:t>
            </a:r>
            <a:r>
              <a:rPr lang="en-US" altLang="en-US" b="1" dirty="0"/>
              <a:t>*  head;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} ;</a:t>
            </a:r>
            <a:r>
              <a:rPr lang="en-US" altLang="en-US" b="1" i="1" dirty="0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</p:spPr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</a:rPr>
              <a:t>class SortedList2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Oval 46"/>
          <p:cNvSpPr>
            <a:spLocks noChangeArrowheads="1"/>
          </p:cNvSpPr>
          <p:nvPr/>
        </p:nvSpPr>
        <p:spPr bwMode="auto">
          <a:xfrm>
            <a:off x="1371600" y="1600200"/>
            <a:ext cx="3962400" cy="5105400"/>
          </a:xfrm>
          <a:prstGeom prst="ellipse">
            <a:avLst/>
          </a:prstGeom>
          <a:solidFill>
            <a:srgbClr val="FF9966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687388" y="6059488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687388" y="4459288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687388" y="4992688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687388" y="3925888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687388" y="28956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687388" y="3392488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687388" y="2325688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223963" y="3886200"/>
            <a:ext cx="874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 Print 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838200" y="2895600"/>
            <a:ext cx="164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~SortedList2 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246188" y="5016500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Insert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1027113" y="4483100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InsertTop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935038" y="2286000"/>
            <a:ext cx="1452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SortedList2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1104900" y="3352800"/>
            <a:ext cx="1114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IsEmpty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231900" y="608330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Delete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2819400" y="2609850"/>
            <a:ext cx="2057400" cy="2336800"/>
          </a:xfrm>
          <a:prstGeom prst="rect">
            <a:avLst/>
          </a:prstGeom>
          <a:solidFill>
            <a:srgbClr val="FFFF99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114800" y="381158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6202363" y="36687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29"/>
          <p:cNvGrpSpPr>
            <a:grpSpLocks/>
          </p:cNvGrpSpPr>
          <p:nvPr/>
        </p:nvGrpSpPr>
        <p:grpSpPr bwMode="auto">
          <a:xfrm>
            <a:off x="5638800" y="3648075"/>
            <a:ext cx="2900363" cy="566738"/>
            <a:chOff x="3783" y="2298"/>
            <a:chExt cx="1827" cy="357"/>
          </a:xfrm>
        </p:grpSpPr>
        <p:grpSp>
          <p:nvGrpSpPr>
            <p:cNvPr id="25" name="Group 30"/>
            <p:cNvGrpSpPr>
              <a:grpSpLocks/>
            </p:cNvGrpSpPr>
            <p:nvPr/>
          </p:nvGrpSpPr>
          <p:grpSpPr bwMode="auto">
            <a:xfrm>
              <a:off x="3783" y="2298"/>
              <a:ext cx="1827" cy="357"/>
              <a:chOff x="3783" y="2298"/>
              <a:chExt cx="1827" cy="357"/>
            </a:xfrm>
          </p:grpSpPr>
          <p:sp>
            <p:nvSpPr>
              <p:cNvPr id="27" name="Rectangle 31"/>
              <p:cNvSpPr>
                <a:spLocks noChangeArrowheads="1"/>
              </p:cNvSpPr>
              <p:nvPr/>
            </p:nvSpPr>
            <p:spPr bwMode="auto">
              <a:xfrm>
                <a:off x="3783" y="2298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28" name="Group 32"/>
              <p:cNvGrpSpPr>
                <a:grpSpLocks/>
              </p:cNvGrpSpPr>
              <p:nvPr/>
            </p:nvGrpSpPr>
            <p:grpSpPr bwMode="auto">
              <a:xfrm>
                <a:off x="4191" y="2298"/>
                <a:ext cx="747" cy="354"/>
                <a:chOff x="4191" y="2298"/>
                <a:chExt cx="747" cy="354"/>
              </a:xfrm>
            </p:grpSpPr>
            <p:sp>
              <p:nvSpPr>
                <p:cNvPr id="33" name="Line 33"/>
                <p:cNvSpPr>
                  <a:spLocks noChangeShapeType="1"/>
                </p:cNvSpPr>
                <p:nvPr/>
              </p:nvSpPr>
              <p:spPr bwMode="auto">
                <a:xfrm>
                  <a:off x="4191" y="247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Rectangle 34"/>
                <p:cNvSpPr>
                  <a:spLocks noChangeArrowheads="1"/>
                </p:cNvSpPr>
                <p:nvPr/>
              </p:nvSpPr>
              <p:spPr bwMode="auto">
                <a:xfrm>
                  <a:off x="4466" y="2298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35" name="Line 35"/>
                <p:cNvSpPr>
                  <a:spLocks noChangeShapeType="1"/>
                </p:cNvSpPr>
                <p:nvPr/>
              </p:nvSpPr>
              <p:spPr bwMode="auto">
                <a:xfrm>
                  <a:off x="4793" y="2308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4863" y="2298"/>
                <a:ext cx="747" cy="357"/>
                <a:chOff x="4863" y="2298"/>
                <a:chExt cx="747" cy="357"/>
              </a:xfrm>
            </p:grpSpPr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>
                  <a:off x="4863" y="2480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Rectangle 38"/>
                <p:cNvSpPr>
                  <a:spLocks noChangeArrowheads="1"/>
                </p:cNvSpPr>
                <p:nvPr/>
              </p:nvSpPr>
              <p:spPr bwMode="auto">
                <a:xfrm>
                  <a:off x="5138" y="2298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>
                  <a:off x="5465" y="2308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3798" y="2335"/>
              <a:ext cx="17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‘C’        ‘L’         ‘X’</a:t>
              </a:r>
            </a:p>
          </p:txBody>
        </p:sp>
      </p:grpSp>
      <p:sp>
        <p:nvSpPr>
          <p:cNvPr id="36" name="Line 41"/>
          <p:cNvSpPr>
            <a:spLocks noChangeShapeType="1"/>
          </p:cNvSpPr>
          <p:nvPr/>
        </p:nvSpPr>
        <p:spPr bwMode="auto">
          <a:xfrm flipH="1">
            <a:off x="8359775" y="364648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4419600" y="395763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3068638" y="2743200"/>
            <a:ext cx="1884362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 head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charset="0"/>
            </a:endParaRP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6207125" y="3671888"/>
            <a:ext cx="0" cy="54451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47"/>
          <p:cNvSpPr>
            <a:spLocks noChangeArrowheads="1"/>
          </p:cNvSpPr>
          <p:nvPr/>
        </p:nvSpPr>
        <p:spPr bwMode="auto">
          <a:xfrm>
            <a:off x="688975" y="55626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" name="Rectangle 48"/>
          <p:cNvSpPr>
            <a:spLocks noChangeArrowheads="1"/>
          </p:cNvSpPr>
          <p:nvPr/>
        </p:nvSpPr>
        <p:spPr bwMode="auto">
          <a:xfrm>
            <a:off x="1012825" y="5586413"/>
            <a:ext cx="1298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DeleteTop</a:t>
            </a:r>
          </a:p>
        </p:txBody>
      </p:sp>
    </p:spTree>
    <p:extLst>
      <p:ext uri="{BB962C8B-B14F-4D97-AF65-F5344CB8AC3E}">
        <p14:creationId xmlns:p14="http://schemas.microsoft.com/office/powerpoint/2010/main" val="37008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 Algorithm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66800" y="1905000"/>
            <a:ext cx="7086600" cy="28956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b="1"/>
              <a:t>what will be the algorithm to Insert an item into its proper place in a sorted linked list?</a:t>
            </a:r>
            <a:endParaRPr lang="en-US" altLang="en-US" sz="2800" b="1"/>
          </a:p>
          <a:p>
            <a:pPr fontAlgn="auto">
              <a:spcAft>
                <a:spcPts val="0"/>
              </a:spcAft>
            </a:pPr>
            <a:endParaRPr lang="en-US" altLang="en-US" sz="2800" b="1"/>
          </a:p>
          <a:p>
            <a:pPr fontAlgn="auto">
              <a:spcAft>
                <a:spcPts val="0"/>
              </a:spcAft>
            </a:pPr>
            <a:r>
              <a:rPr lang="en-US" altLang="en-US" sz="2400" b="1"/>
              <a:t>that is, for a linked list whose elements are maintained in ascending order?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08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 algorithm for </a:t>
            </a:r>
            <a:br>
              <a:rPr lang="en-US" altLang="en-US" dirty="0"/>
            </a:br>
            <a:r>
              <a:rPr lang="en-US" altLang="en-US" dirty="0">
                <a:latin typeface="Courier New" pitchFamily="49" charset="0"/>
              </a:rPr>
              <a:t>SortedList2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5488" y="1828800"/>
            <a:ext cx="7762875" cy="44958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 b="1"/>
              <a:t>find proper position for the new element in the sorted list using </a:t>
            </a:r>
            <a:r>
              <a:rPr lang="en-US" altLang="en-US" sz="2800" b="1">
                <a:solidFill>
                  <a:srgbClr val="990000"/>
                </a:solidFill>
              </a:rPr>
              <a:t>two pointers prevPtr and currPtr</a:t>
            </a:r>
            <a:r>
              <a:rPr lang="en-US" altLang="en-US" sz="2800" b="1"/>
              <a:t>, where prevPtr trails behind currPtr </a:t>
            </a:r>
            <a:endParaRPr lang="en-US" altLang="en-US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/>
          </a:p>
          <a:p>
            <a:pPr fontAlgn="auto">
              <a:spcAft>
                <a:spcPts val="0"/>
              </a:spcAft>
            </a:pPr>
            <a:r>
              <a:rPr lang="en-US" altLang="en-US" sz="2800" b="1"/>
              <a:t>obtain a node for insertion and place item in it </a:t>
            </a:r>
            <a:endParaRPr lang="en-US" altLang="en-US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/>
          </a:p>
          <a:p>
            <a:pPr fontAlgn="auto">
              <a:spcAft>
                <a:spcPts val="0"/>
              </a:spcAft>
            </a:pPr>
            <a:r>
              <a:rPr lang="en-US" altLang="en-US" sz="2800" b="1">
                <a:solidFill>
                  <a:srgbClr val="990000"/>
                </a:solidFill>
              </a:rPr>
              <a:t>insert the node by adjusting pointers</a:t>
            </a:r>
            <a:r>
              <a:rPr lang="en-US" altLang="en-US" sz="2800" b="1"/>
              <a:t> </a:t>
            </a:r>
            <a:endParaRPr lang="en-US" altLang="en-US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08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charset="0"/>
              </a:rPr>
              <a:t>Array-based</a:t>
            </a:r>
            <a:r>
              <a:rPr lang="en-US" altLang="en-US" dirty="0">
                <a:latin typeface="Courier New" pitchFamily="49" charset="0"/>
              </a:rPr>
              <a:t> class </a:t>
            </a:r>
            <a:r>
              <a:rPr lang="en-US" altLang="en-US" dirty="0" err="1">
                <a:latin typeface="Courier New" pitchFamily="49" charset="0"/>
              </a:rPr>
              <a:t>SortedList</a:t>
            </a:r>
            <a:endParaRPr lang="en-US" altLang="en-US" dirty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362200" y="1752600"/>
            <a:ext cx="4724400" cy="4711700"/>
          </a:xfrm>
          <a:prstGeom prst="ellipse">
            <a:avLst/>
          </a:prstGeom>
          <a:solidFill>
            <a:srgbClr val="FFCC99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606550" y="534035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606550" y="42672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606550" y="480695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606550" y="37338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06550" y="26670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606550" y="32004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606550" y="21336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965325" y="3224213"/>
            <a:ext cx="1150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  Length 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812925" y="2157413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charset="0"/>
              </a:rPr>
              <a:t>    </a:t>
            </a:r>
            <a:r>
              <a:rPr lang="en-US" altLang="en-US" sz="2000" b="1" dirty="0" err="1">
                <a:latin typeface="Times New Roman" charset="0"/>
              </a:rPr>
              <a:t>IsEmpty</a:t>
            </a:r>
            <a:endParaRPr lang="en-US" altLang="en-US" sz="2000" b="1" dirty="0">
              <a:latin typeface="Times New Roman" charset="0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133600" y="4806950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charset="0"/>
              </a:rPr>
              <a:t> Print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3740150" y="2590800"/>
            <a:ext cx="2736850" cy="2819400"/>
          </a:xfrm>
          <a:prstGeom prst="rect">
            <a:avLst/>
          </a:prstGeom>
          <a:solidFill>
            <a:srgbClr val="FFFF99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794125" y="2590800"/>
            <a:ext cx="1944688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length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data </a:t>
            </a:r>
            <a:r>
              <a:rPr lang="en-US" altLang="en-US" sz="1800" b="1">
                <a:latin typeface="Times New Roman" charset="0"/>
              </a:rPr>
              <a:t>   </a:t>
            </a:r>
            <a:r>
              <a:rPr lang="en-US" altLang="en-US" sz="1600" b="1">
                <a:latin typeface="Times New Roman" charset="0"/>
              </a:rPr>
              <a:t> </a:t>
            </a:r>
            <a:r>
              <a:rPr lang="en-US" altLang="en-US" sz="1800" b="1">
                <a:latin typeface="Times New Roman" charset="0"/>
              </a:rPr>
              <a:t> </a:t>
            </a:r>
            <a:r>
              <a:rPr lang="en-US" altLang="en-US" sz="800" b="1">
                <a:latin typeface="Times New Roman" charset="0"/>
              </a:rPr>
              <a:t> </a:t>
            </a:r>
            <a:r>
              <a:rPr lang="en-US" altLang="en-US" sz="1600" b="1">
                <a:latin typeface="Times New Roman" charset="0"/>
              </a:rPr>
              <a:t>[ 0 ]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charset="0"/>
              </a:rPr>
              <a:t>                   [ 1 ]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charset="0"/>
              </a:rPr>
              <a:t>                   [ 2 ]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charset="0"/>
              </a:rPr>
              <a:t>[MAX_LENGTH-1]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charset="0"/>
            </a:endParaRPr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1951038" y="5324475"/>
            <a:ext cx="1325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SortedList</a:t>
            </a: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1606550" y="26670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193925" y="2690813"/>
            <a:ext cx="81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Times New Roman" charset="0"/>
              </a:rPr>
              <a:t>IsFull</a:t>
            </a:r>
            <a:endParaRPr lang="en-US" altLang="en-US" sz="2000" b="1" dirty="0">
              <a:latin typeface="Times New Roman" charset="0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2187575" y="4291013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charset="0"/>
              </a:rPr>
              <a:t>Delete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2152650" y="3757613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charset="0"/>
              </a:rPr>
              <a:t>Insert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727700" y="3130550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5715000" y="3663950"/>
            <a:ext cx="609600" cy="1511300"/>
            <a:chOff x="3456" y="2404"/>
            <a:chExt cx="384" cy="952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463" y="2404"/>
              <a:ext cx="373" cy="952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456" y="2592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456" y="2784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456" y="2976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456" y="3168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19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</a:t>
            </a:r>
            <a:r>
              <a:rPr lang="en-US" altLang="en-US" dirty="0">
                <a:latin typeface="Courier New" pitchFamily="49" charset="0"/>
              </a:rPr>
              <a:t>SortedList2</a:t>
            </a:r>
            <a:r>
              <a:rPr lang="en-US" altLang="en-US" dirty="0">
                <a:latin typeface="Arial Rounded MT Bold" pitchFamily="34" charset="0"/>
              </a:rPr>
              <a:t/>
            </a:r>
            <a:br>
              <a:rPr lang="en-US" altLang="en-US" dirty="0">
                <a:latin typeface="Arial Rounded MT Bold" pitchFamily="34" charset="0"/>
              </a:rPr>
            </a:br>
            <a:r>
              <a:rPr lang="en-US" altLang="en-US" dirty="0"/>
              <a:t>Member Function </a:t>
            </a:r>
            <a:r>
              <a:rPr lang="en-US" altLang="en-US" dirty="0">
                <a:latin typeface="Arial Rounded MT Bold" pitchFamily="34" charset="0"/>
              </a:rPr>
              <a:t>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4950" y="1758950"/>
            <a:ext cx="8750300" cy="44831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7525" y="2011363"/>
            <a:ext cx="8135938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CC0000"/>
                </a:solidFill>
              </a:rPr>
              <a:t>// DYNAMIC LINKED LIST IMPLEMENTATION              (slist2.cpp)</a:t>
            </a:r>
            <a:endParaRPr lang="en-US" altLang="en-US" sz="2000" b="1" i="1" dirty="0">
              <a:solidFill>
                <a:srgbClr val="CC0000"/>
              </a:solidFill>
            </a:endParaRPr>
          </a:p>
          <a:p>
            <a:pPr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buClrTx/>
              <a:buSzTx/>
              <a:buFontTx/>
              <a:buNone/>
            </a:pPr>
            <a:r>
              <a:rPr lang="en-US" altLang="en-US" sz="2000" b="1" dirty="0"/>
              <a:t>void  SortedList2 :: Insert ( /* in */  </a:t>
            </a:r>
            <a:r>
              <a:rPr lang="en-US" altLang="en-US" sz="2000" b="1" dirty="0" err="1"/>
              <a:t>ItemType</a:t>
            </a:r>
            <a:r>
              <a:rPr lang="en-US" altLang="en-US" sz="2000" b="1" dirty="0"/>
              <a:t>  item 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i="1" dirty="0">
                <a:solidFill>
                  <a:srgbClr val="CC0000"/>
                </a:solidFill>
              </a:rPr>
              <a:t>//  PRE:   item is assigned &amp;&amp; List components in ascending order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i="1" dirty="0">
                <a:solidFill>
                  <a:srgbClr val="006633"/>
                </a:solidFill>
              </a:rPr>
              <a:t>// POST:  item is in List  &amp;&amp;  List components in ascending order</a:t>
            </a: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Arial Black" pitchFamily="34" charset="0"/>
              </a:rPr>
              <a:t>		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Arial Black" pitchFamily="34" charset="0"/>
              </a:rPr>
              <a:t>		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Arial Black" pitchFamily="34" charset="0"/>
              </a:rPr>
              <a:t>		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08235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charset="0"/>
              </a:rPr>
              <a:t>Inserting ‘S’ into a Sorted List</a:t>
            </a:r>
            <a:br>
              <a:rPr lang="en-US" altLang="en-US" dirty="0">
                <a:latin typeface="Times New Roman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17" name="Line 12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3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9" name="Line 14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5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14" name="Line 16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Rectangle 17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6" name="Line 18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2598" y="2483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‘C’        ‘L’         ‘X’</a:t>
              </a:r>
            </a:p>
          </p:txBody>
        </p:sp>
      </p:grp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63638" y="2898775"/>
            <a:ext cx="188436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Private data:</a:t>
            </a:r>
            <a:endParaRPr lang="en-US" altLang="en-US" sz="20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 </a:t>
            </a:r>
            <a:endParaRPr lang="en-US" altLang="en-US" sz="18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head</a:t>
            </a:r>
            <a:endParaRPr lang="en-US" altLang="en-US" sz="14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prevPtr        currPtr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23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charset="0"/>
              </a:rPr>
              <a:t>Finding Proper Position for ‘S’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17" name="Line 12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3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9" name="Line 14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5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14" name="Line 16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Rectangle 17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6" name="Line 18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2598" y="2483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‘C’        ‘L’         ‘X’</a:t>
              </a:r>
            </a:p>
          </p:txBody>
        </p:sp>
      </p:grp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63638" y="2898775"/>
            <a:ext cx="188436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 </a:t>
            </a:r>
            <a:endParaRPr lang="en-US" altLang="en-US" sz="1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head</a:t>
            </a:r>
            <a:endParaRPr lang="en-US" altLang="en-US" sz="14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prevPtr        currPtr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3654425" y="2222500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990000"/>
                </a:solidFill>
              </a:rPr>
              <a:t>nullptr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4381500" y="2370138"/>
            <a:ext cx="995363" cy="1503362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011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charset="0"/>
              </a:rPr>
              <a:t>Finding Proper Position for ‘S’</a:t>
            </a:r>
            <a:br>
              <a:rPr lang="en-US" altLang="en-US" dirty="0">
                <a:latin typeface="Times New Roman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2" name="Group 10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17" name="Line 11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2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9" name="Line 13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4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14" name="Line 15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6" name="Line 17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2598" y="2483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‘C’        ‘L’         ‘X’</a:t>
              </a:r>
            </a:p>
          </p:txBody>
        </p:sp>
      </p:grp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63638" y="2898775"/>
            <a:ext cx="1884362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head</a:t>
            </a:r>
            <a:endParaRPr lang="en-US" altLang="en-US" sz="14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prevPtr        currPtr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4021138" y="2370138"/>
            <a:ext cx="360362" cy="1503362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5246688" y="2378075"/>
            <a:ext cx="360362" cy="1503363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9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charset="0"/>
              </a:rPr>
              <a:t>Finding Proper Position for ‘S’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2" name="Group 10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17" name="Line 11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2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9" name="Line 13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4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14" name="Line 15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6" name="Line 17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2598" y="2483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‘C’        ‘L’         ‘X’</a:t>
              </a:r>
            </a:p>
          </p:txBody>
        </p:sp>
      </p:grp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63638" y="2898775"/>
            <a:ext cx="188436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Private data:</a:t>
            </a:r>
            <a:endParaRPr lang="en-US" altLang="en-US" sz="20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 </a:t>
            </a:r>
            <a:endParaRPr lang="en-US" altLang="en-US" sz="18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head</a:t>
            </a:r>
            <a:endParaRPr lang="en-US" altLang="en-US" sz="14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prevPtr        currPtr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5246688" y="2378075"/>
            <a:ext cx="1273175" cy="1474788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4202113" y="2386013"/>
            <a:ext cx="1273175" cy="1474787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9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Inserting ‘S’ into Proper Position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100513" y="3883025"/>
            <a:ext cx="7493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4748213" y="3883025"/>
            <a:ext cx="1185862" cy="561975"/>
            <a:chOff x="2991" y="2446"/>
            <a:chExt cx="747" cy="354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991" y="2626"/>
              <a:ext cx="272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266" y="2446"/>
              <a:ext cx="472" cy="35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593" y="2456"/>
              <a:ext cx="0" cy="34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251575" y="3883025"/>
            <a:ext cx="7493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770688" y="3898900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124325" y="3941763"/>
            <a:ext cx="274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‘C’        ‘L’         ‘X’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163638" y="2898775"/>
            <a:ext cx="1884362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 </a:t>
            </a:r>
            <a:endParaRPr lang="en-US" altLang="en-US" sz="1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head</a:t>
            </a:r>
            <a:endParaRPr lang="en-US" altLang="en-US" sz="14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prevPtr        currPtr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246688" y="2378075"/>
            <a:ext cx="1273175" cy="1474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4202113" y="2386013"/>
            <a:ext cx="1273175" cy="1474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5626100" y="5162550"/>
            <a:ext cx="762000" cy="561975"/>
            <a:chOff x="3544" y="3252"/>
            <a:chExt cx="480" cy="354"/>
          </a:xfrm>
        </p:grpSpPr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3552" y="3252"/>
              <a:ext cx="472" cy="35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544" y="331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‘S’</a:t>
              </a: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3866" y="3262"/>
              <a:ext cx="0" cy="34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rc 33"/>
          <p:cNvSpPr>
            <a:spLocks/>
          </p:cNvSpPr>
          <p:nvPr/>
        </p:nvSpPr>
        <p:spPr bwMode="auto">
          <a:xfrm rot="15840000">
            <a:off x="5967413" y="4762500"/>
            <a:ext cx="1047750" cy="517525"/>
          </a:xfrm>
          <a:custGeom>
            <a:avLst/>
            <a:gdLst>
              <a:gd name="T0" fmla="*/ 2147483646 w 21600"/>
              <a:gd name="T1" fmla="*/ 2147483646 h 21600"/>
              <a:gd name="T2" fmla="*/ 0 w 21600"/>
              <a:gd name="T3" fmla="*/ 0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01" y="21599"/>
                </a:moveTo>
                <a:cubicBezTo>
                  <a:pt x="9610" y="21545"/>
                  <a:pt x="0" y="11890"/>
                  <a:pt x="0" y="0"/>
                </a:cubicBezTo>
              </a:path>
              <a:path w="21600" h="21600" stroke="0" extrusionOk="0">
                <a:moveTo>
                  <a:pt x="21501" y="21599"/>
                </a:moveTo>
                <a:cubicBezTo>
                  <a:pt x="9610" y="21545"/>
                  <a:pt x="0" y="11890"/>
                  <a:pt x="0" y="0"/>
                </a:cubicBezTo>
                <a:lnTo>
                  <a:pt x="21600" y="0"/>
                </a:lnTo>
                <a:lnTo>
                  <a:pt x="21501" y="21599"/>
                </a:lnTo>
                <a:close/>
              </a:path>
            </a:pathLst>
          </a:custGeom>
          <a:noFill/>
          <a:ln w="28575" cap="rnd">
            <a:solidFill>
              <a:srgbClr val="99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rc 34"/>
          <p:cNvSpPr>
            <a:spLocks/>
          </p:cNvSpPr>
          <p:nvPr/>
        </p:nvSpPr>
        <p:spPr bwMode="auto">
          <a:xfrm>
            <a:off x="5568950" y="4383088"/>
            <a:ext cx="274638" cy="107950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9"/>
                  <a:pt x="9594" y="69"/>
                  <a:pt x="2147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9"/>
                  <a:pt x="9594" y="69"/>
                  <a:pt x="21475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rgbClr val="99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08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500" y="152400"/>
            <a:ext cx="9404350" cy="6757987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70025" y="674687"/>
            <a:ext cx="8131175" cy="6183313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solidFill>
                  <a:srgbClr val="CC0000"/>
                </a:solidFill>
              </a:rPr>
              <a:t>// IMPLEMENTATION DYNAMIC-LINKED SORTED LIST (slist2.cpp)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SortedList2 ::SortedList2 ( )       	</a:t>
            </a:r>
            <a:r>
              <a:rPr lang="en-US" altLang="en-US" b="1" dirty="0">
                <a:solidFill>
                  <a:srgbClr val="CC0000"/>
                </a:solidFill>
              </a:rPr>
              <a:t>// Constructor</a:t>
            </a:r>
            <a:endParaRPr lang="en-US" altLang="en-US" b="1" i="1" dirty="0">
              <a:solidFill>
                <a:srgbClr val="CC0000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6633"/>
                </a:solidFill>
              </a:rPr>
              <a:t>// Post:	  head == </a:t>
            </a:r>
            <a:r>
              <a:rPr lang="en-US" altLang="en-US" b="1" i="1" dirty="0" err="1">
                <a:solidFill>
                  <a:srgbClr val="006633"/>
                </a:solidFill>
              </a:rPr>
              <a:t>nullptr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{   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head = </a:t>
            </a:r>
            <a:r>
              <a:rPr lang="en-US" altLang="en-US" b="1" dirty="0" err="1"/>
              <a:t>nullptr</a:t>
            </a:r>
            <a:r>
              <a:rPr lang="en-US" altLang="en-US" b="1" dirty="0"/>
              <a:t>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}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SortedList2 :: ~SortedList2 (  )  	</a:t>
            </a:r>
            <a:r>
              <a:rPr lang="en-US" altLang="en-US" b="1" dirty="0">
                <a:solidFill>
                  <a:srgbClr val="CC0000"/>
                </a:solidFill>
              </a:rPr>
              <a:t>// Destructor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6633"/>
                </a:solidFill>
              </a:rPr>
              <a:t>// Post:  All linked nodes deallocated 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{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ItemType</a:t>
            </a:r>
            <a:r>
              <a:rPr lang="en-US" altLang="en-US" b="1" dirty="0"/>
              <a:t>  temp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				</a:t>
            </a:r>
            <a:r>
              <a:rPr lang="en-US" altLang="en-US" b="1" dirty="0">
                <a:solidFill>
                  <a:srgbClr val="CC0000"/>
                </a:solidFill>
              </a:rPr>
              <a:t>// keep deleting top node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while  ( !</a:t>
            </a:r>
            <a:r>
              <a:rPr lang="en-US" altLang="en-US" b="1" dirty="0" err="1"/>
              <a:t>IsEmpty</a:t>
            </a:r>
            <a:r>
              <a:rPr lang="en-US" altLang="en-US" b="1" dirty="0"/>
              <a:t> )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	</a:t>
            </a:r>
            <a:r>
              <a:rPr lang="en-US" altLang="en-US" b="1" dirty="0" err="1"/>
              <a:t>DeleteTop</a:t>
            </a:r>
            <a:r>
              <a:rPr lang="en-US" altLang="en-US" b="1" dirty="0"/>
              <a:t> ( temp );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3790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69850"/>
            <a:ext cx="9867900" cy="67183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8763" y="103188"/>
            <a:ext cx="7094537" cy="67548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/>
              <a:t>void  SortedList2 :: Insert( /* in */  ItemType  item )</a:t>
            </a:r>
            <a:r>
              <a:rPr lang="en-US" altLang="en-US" b="1"/>
              <a:t>  </a:t>
            </a:r>
            <a:endParaRPr lang="en-US" altLang="en-US" b="1">
              <a:solidFill>
                <a:srgbClr val="3366FF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>
                <a:solidFill>
                  <a:srgbClr val="CC0000"/>
                </a:solidFill>
              </a:rPr>
              <a:t>//  Pre: 	item is assigned &amp;&amp;  list components in ascending order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>
                <a:solidFill>
                  <a:srgbClr val="006633"/>
                </a:solidFill>
              </a:rPr>
              <a:t>// Post:	new node containing item is in its proper place 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>
                <a:solidFill>
                  <a:srgbClr val="006633"/>
                </a:solidFill>
              </a:rPr>
              <a:t>//	   	&amp;&amp; list components in ascending order</a:t>
            </a:r>
            <a:endParaRPr lang="en-US" altLang="en-US" b="1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/>
              <a:t>{    NodePtr     currPtr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/>
              <a:t>	NodePtr    prevPtr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/>
              <a:t>	NodePtr    location ;</a:t>
            </a:r>
            <a:endParaRPr lang="en-US" altLang="en-US" sz="800" b="1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/>
              <a:t>     location = new  NodeType ;</a:t>
            </a:r>
            <a:endParaRPr lang="en-US" altLang="en-US" sz="800" b="1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/>
              <a:t>	newNodePtr-&gt;link  =  item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/>
              <a:t>	prevPtr = NULL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/>
              <a:t>	currPtr = head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/>
              <a:t>	while ( currPtr != NULL  &amp;&amp;  item &gt; currPtr-&gt;info  )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/>
              <a:t>	</a:t>
            </a:r>
            <a:r>
              <a:rPr lang="en-US" altLang="en-US" sz="1600" b="1"/>
              <a:t>{</a:t>
            </a:r>
            <a:r>
              <a:rPr lang="en-US" altLang="en-US" sz="1800" b="1"/>
              <a:t>	</a:t>
            </a:r>
            <a:r>
              <a:rPr lang="en-US" altLang="en-US" sz="1600" b="1"/>
              <a:t>prevPtr = currPtr ; </a:t>
            </a:r>
            <a:r>
              <a:rPr lang="en-US" altLang="en-US" sz="1800" b="1"/>
              <a:t>		   </a:t>
            </a:r>
            <a:r>
              <a:rPr lang="en-US" altLang="en-US" sz="1800" b="1">
                <a:solidFill>
                  <a:srgbClr val="CC0000"/>
                </a:solidFill>
              </a:rPr>
              <a:t>// advance both pointers </a:t>
            </a:r>
            <a:endParaRPr lang="en-US" altLang="en-US" sz="1600" b="1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/>
              <a:t>		currPtr = currPtr-&gt;link ;</a:t>
            </a:r>
            <a:endParaRPr lang="en-US" altLang="en-US" sz="1800" b="1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/>
              <a:t>	}</a:t>
            </a:r>
            <a:endParaRPr lang="en-US" altLang="en-US" sz="1800" b="1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/>
              <a:t>	location-&gt;link = currPtr ;	   </a:t>
            </a:r>
            <a:r>
              <a:rPr lang="en-US" altLang="en-US" sz="1800" b="1">
                <a:solidFill>
                  <a:srgbClr val="CC0000"/>
                </a:solidFill>
              </a:rPr>
              <a:t>// insert new node here</a:t>
            </a:r>
            <a:endParaRPr lang="en-US" altLang="en-US" sz="1800" b="1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/>
              <a:t>	if  ( prevPtr == nullptr )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/>
              <a:t>   		head = location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/>
              <a:t>	else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/>
              <a:t>		prevPtr-&gt;link = location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740824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00100" y="1176337"/>
            <a:ext cx="8369300" cy="5656263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44575" y="1528762"/>
            <a:ext cx="7978775" cy="497522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b="1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/>
              <a:t>void SortedList2 :: DeleteTop ( </a:t>
            </a:r>
            <a:r>
              <a:rPr lang="en-US" altLang="en-US" b="1">
                <a:solidFill>
                  <a:srgbClr val="0000FF"/>
                </a:solidFill>
              </a:rPr>
              <a:t>/* out */</a:t>
            </a:r>
            <a:r>
              <a:rPr lang="en-US" altLang="en-US" b="1"/>
              <a:t>  ItemType&amp;  item ) </a:t>
            </a:r>
            <a:endParaRPr lang="en-US" altLang="en-US" b="1">
              <a:solidFill>
                <a:srgbClr val="3366FF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i="1">
                <a:solidFill>
                  <a:srgbClr val="CC0000"/>
                </a:solidFill>
              </a:rPr>
              <a:t>//  Pre:     list is not empty &amp;&amp; list elements in ascending order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i="1">
                <a:solidFill>
                  <a:srgbClr val="006633"/>
                </a:solidFill>
              </a:rPr>
              <a:t>// Post:	   item == element of first list node @ entry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i="1">
                <a:solidFill>
                  <a:srgbClr val="006633"/>
                </a:solidFill>
              </a:rPr>
              <a:t>//          &amp;&amp;  node containing item is no longer in linked list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i="1">
                <a:solidFill>
                  <a:srgbClr val="006633"/>
                </a:solidFill>
              </a:rPr>
              <a:t>//          &amp;&amp;  list elements in ascending order</a:t>
            </a:r>
            <a:endParaRPr lang="en-US" altLang="en-US" b="1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/>
              <a:t>{   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/>
              <a:t>	NodePtr  tempPtr = head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solidFill>
                  <a:srgbClr val="CC0000"/>
                </a:solidFill>
              </a:rPr>
              <a:t>    					// obtain item and advance head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/>
              <a:t>     item = head-&gt;info 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/>
              <a:t>	head = head-&gt;link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/>
              <a:t>	delete  tempPtr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379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342900" y="76200"/>
            <a:ext cx="9740900" cy="68580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952501" y="228600"/>
            <a:ext cx="8985250" cy="67056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void  SortedList2 :: Delete ( </a:t>
            </a:r>
            <a:r>
              <a:rPr lang="en-US" altLang="en-US" sz="1800" b="1" dirty="0">
                <a:solidFill>
                  <a:srgbClr val="0000FF"/>
                </a:solidFill>
              </a:rPr>
              <a:t>/* in */</a:t>
            </a:r>
            <a:r>
              <a:rPr lang="en-US" altLang="en-US" sz="1800" b="1" dirty="0"/>
              <a:t>  </a:t>
            </a:r>
            <a:r>
              <a:rPr lang="en-US" altLang="en-US" sz="1800" b="1" dirty="0" err="1"/>
              <a:t>ItemType</a:t>
            </a:r>
            <a:r>
              <a:rPr lang="en-US" altLang="en-US" sz="1800" b="1" dirty="0"/>
              <a:t>  item )</a:t>
            </a:r>
            <a:r>
              <a:rPr lang="en-US" altLang="en-US" b="1" dirty="0"/>
              <a:t> </a:t>
            </a:r>
            <a:endParaRPr lang="en-US" altLang="en-US" b="1" dirty="0">
              <a:solidFill>
                <a:srgbClr val="3366FF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CC0000"/>
                </a:solidFill>
              </a:rPr>
              <a:t>//  Pre:        list is not empty &amp;&amp; list elements in ascending order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CC0000"/>
                </a:solidFill>
              </a:rPr>
              <a:t>//	      &amp;&amp;  item == component member of some list node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006633"/>
                </a:solidFill>
              </a:rPr>
              <a:t>// Post:	   item == element of first list node @ entry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006633"/>
                </a:solidFill>
              </a:rPr>
              <a:t>//          &amp;&amp;  node containing first occurrence of item is no longer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006633"/>
                </a:solidFill>
              </a:rPr>
              <a:t>// 	            in linked list   &amp;&amp;  list elements in ascending order</a:t>
            </a:r>
            <a:endParaRPr lang="en-US" altLang="en-US" sz="1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{    </a:t>
            </a:r>
            <a:r>
              <a:rPr lang="en-US" altLang="en-US" sz="1800" b="1" dirty="0" err="1"/>
              <a:t>NodePtr</a:t>
            </a:r>
            <a:r>
              <a:rPr lang="en-US" altLang="en-US" sz="1800" b="1" dirty="0"/>
              <a:t>   </a:t>
            </a:r>
            <a:r>
              <a:rPr lang="en-US" altLang="en-US" sz="1800" b="1" dirty="0" err="1"/>
              <a:t>delPtr</a:t>
            </a:r>
            <a:r>
              <a:rPr lang="en-US" altLang="en-US" sz="1800" b="1" dirty="0"/>
              <a:t>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</a:t>
            </a:r>
            <a:r>
              <a:rPr lang="en-US" altLang="en-US" sz="1800" b="1" dirty="0" err="1"/>
              <a:t>NodePtr</a:t>
            </a:r>
            <a:r>
              <a:rPr lang="en-US" altLang="en-US" sz="1800" b="1" dirty="0"/>
              <a:t>  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 ;		</a:t>
            </a:r>
            <a:r>
              <a:rPr lang="en-US" altLang="en-US" sz="1800" b="1" dirty="0">
                <a:solidFill>
                  <a:srgbClr val="CC0000"/>
                </a:solidFill>
              </a:rPr>
              <a:t>//  Is item in first node?</a:t>
            </a:r>
            <a:r>
              <a:rPr lang="en-US" altLang="en-US" sz="1000" b="1" dirty="0">
                <a:solidFill>
                  <a:srgbClr val="CC0000"/>
                </a:solidFill>
              </a:rPr>
              <a:t> </a:t>
            </a:r>
            <a:r>
              <a:rPr lang="en-US" altLang="en-US" sz="800" b="1" dirty="0">
                <a:solidFill>
                  <a:srgbClr val="CC0000"/>
                </a:solidFill>
              </a:rPr>
              <a:t>		</a:t>
            </a:r>
            <a:r>
              <a:rPr lang="en-US" altLang="en-US" sz="1800" b="1" dirty="0"/>
              <a:t>   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if ( item == head-&gt;info )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</a:t>
            </a:r>
            <a:r>
              <a:rPr lang="en-US" altLang="en-US" sz="1600" b="1" dirty="0"/>
              <a:t>{</a:t>
            </a:r>
            <a:r>
              <a:rPr lang="en-US" altLang="en-US" sz="1800" b="1" dirty="0"/>
              <a:t>	</a:t>
            </a:r>
            <a:r>
              <a:rPr lang="en-US" altLang="en-US" sz="1800" b="1" dirty="0" err="1"/>
              <a:t>delPtr</a:t>
            </a:r>
            <a:r>
              <a:rPr lang="en-US" altLang="en-US" sz="1800" b="1" dirty="0"/>
              <a:t> = head ;		</a:t>
            </a:r>
            <a:r>
              <a:rPr lang="en-US" altLang="en-US" sz="1800" b="1" dirty="0">
                <a:solidFill>
                  <a:srgbClr val="CC0000"/>
                </a:solidFill>
              </a:rPr>
              <a:t>// If so, delete first node</a:t>
            </a:r>
            <a:r>
              <a:rPr lang="en-US" altLang="en-US" sz="1800" b="1" dirty="0"/>
              <a:t>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head = head-&gt;link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} 			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     else {	</a:t>
            </a:r>
            <a:r>
              <a:rPr lang="en-US" altLang="en-US" sz="1800" b="1" dirty="0">
                <a:solidFill>
                  <a:srgbClr val="CC0000"/>
                </a:solidFill>
              </a:rPr>
              <a:t>		// search for item in rest of list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 = head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while (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-&gt;link-&gt;info  !=  item )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	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 =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-&gt;link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</a:t>
            </a:r>
            <a:r>
              <a:rPr lang="en-US" altLang="en-US" sz="1800" b="1" dirty="0" err="1"/>
              <a:t>delPtr</a:t>
            </a:r>
            <a:r>
              <a:rPr lang="en-US" altLang="en-US" sz="1800" b="1" dirty="0"/>
              <a:t> =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-&gt;link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-&gt;link =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-&gt;link-&gt;link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}</a:t>
            </a:r>
            <a:endParaRPr lang="en-US" altLang="en-US" sz="1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delete  </a:t>
            </a:r>
            <a:r>
              <a:rPr lang="en-US" altLang="en-US" sz="1800" b="1" dirty="0" err="1"/>
              <a:t>delPtr</a:t>
            </a:r>
            <a:r>
              <a:rPr lang="en-US" altLang="en-US" sz="1800" b="1" dirty="0"/>
              <a:t> ;</a:t>
            </a:r>
            <a:endParaRPr lang="en-US" altLang="en-US" b="1" dirty="0">
              <a:solidFill>
                <a:srgbClr val="CC0000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}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07408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2050"/>
          <p:cNvSpPr>
            <a:spLocks noChangeArrowheads="1"/>
          </p:cNvSpPr>
          <p:nvPr/>
        </p:nvSpPr>
        <p:spPr bwMode="auto">
          <a:xfrm>
            <a:off x="266700" y="82550"/>
            <a:ext cx="8991600" cy="662305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2051"/>
          <p:cNvSpPr txBox="1">
            <a:spLocks noChangeArrowheads="1"/>
          </p:cNvSpPr>
          <p:nvPr/>
        </p:nvSpPr>
        <p:spPr>
          <a:xfrm>
            <a:off x="342900" y="152400"/>
            <a:ext cx="8991600" cy="6424613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solidFill>
                  <a:srgbClr val="CC0000"/>
                </a:solidFill>
              </a:rPr>
              <a:t>//  SPECIFICATION FILE     ARRAY-BASED SORTED LIST	( </a:t>
            </a:r>
            <a:r>
              <a:rPr lang="en-US" altLang="en-US" b="1" dirty="0" err="1">
                <a:solidFill>
                  <a:srgbClr val="CC0000"/>
                </a:solidFill>
              </a:rPr>
              <a:t>slist.h</a:t>
            </a:r>
            <a:r>
              <a:rPr lang="en-US" altLang="en-US" b="1" dirty="0">
                <a:solidFill>
                  <a:srgbClr val="CC0000"/>
                </a:solidFill>
              </a:rPr>
              <a:t> )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 err="1"/>
              <a:t>const</a:t>
            </a:r>
            <a:r>
              <a:rPr lang="en-US" altLang="en-US" b="1" dirty="0"/>
              <a:t>  </a:t>
            </a:r>
            <a:r>
              <a:rPr lang="en-US" altLang="en-US" b="1" dirty="0" err="1"/>
              <a:t>int</a:t>
            </a:r>
            <a:r>
              <a:rPr lang="en-US" altLang="en-US" b="1" dirty="0"/>
              <a:t>  MAX_LENGTH  =  50 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 err="1"/>
              <a:t>typedef</a:t>
            </a:r>
            <a:r>
              <a:rPr lang="en-US" altLang="en-US" b="1" dirty="0"/>
              <a:t>   </a:t>
            </a:r>
            <a:r>
              <a:rPr lang="en-US" altLang="en-US" b="1" dirty="0" err="1"/>
              <a:t>int</a:t>
            </a:r>
            <a:r>
              <a:rPr lang="en-US" altLang="en-US" b="1" dirty="0"/>
              <a:t>   </a:t>
            </a:r>
            <a:r>
              <a:rPr lang="en-US" altLang="en-US" b="1" dirty="0" err="1"/>
              <a:t>ItemType</a:t>
            </a:r>
            <a:r>
              <a:rPr lang="en-US" altLang="en-US" b="1" dirty="0"/>
              <a:t> 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16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class  </a:t>
            </a:r>
            <a:r>
              <a:rPr lang="en-US" altLang="en-US" b="1" dirty="0" err="1"/>
              <a:t>SortedList</a:t>
            </a:r>
            <a:r>
              <a:rPr lang="en-US" altLang="en-US" b="1" i="1" dirty="0">
                <a:solidFill>
                  <a:schemeClr val="folHlink"/>
                </a:solidFill>
              </a:rPr>
              <a:t>			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{</a:t>
            </a:r>
            <a:r>
              <a:rPr lang="en-US" altLang="en-US" b="1" dirty="0">
                <a:solidFill>
                  <a:schemeClr val="tx2"/>
                </a:solidFill>
              </a:rPr>
              <a:t>						</a:t>
            </a:r>
            <a:endParaRPr lang="en-US" altLang="en-US" b="1" i="1" dirty="0">
              <a:solidFill>
                <a:srgbClr val="CC0000"/>
              </a:solidFill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public : 			</a:t>
            </a:r>
            <a:r>
              <a:rPr lang="en-US" altLang="en-US" b="1" i="1" dirty="0">
                <a:solidFill>
                  <a:srgbClr val="CC0000"/>
                </a:solidFill>
              </a:rPr>
              <a:t>// public member functions</a:t>
            </a:r>
            <a:endParaRPr lang="en-US" altLang="en-US" b="1" i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SortedList</a:t>
            </a:r>
            <a:r>
              <a:rPr lang="en-US" altLang="en-US" b="1" dirty="0"/>
              <a:t> ( ) ;				</a:t>
            </a:r>
            <a:r>
              <a:rPr lang="en-US" altLang="en-US" b="1" i="1" dirty="0">
                <a:solidFill>
                  <a:srgbClr val="CC0000"/>
                </a:solidFill>
              </a:rPr>
              <a:t>// constructor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bool          </a:t>
            </a:r>
            <a:r>
              <a:rPr lang="en-US" altLang="en-US" b="1" dirty="0" err="1"/>
              <a:t>IsEmpty</a:t>
            </a:r>
            <a:r>
              <a:rPr lang="en-US" altLang="en-US" b="1" dirty="0"/>
              <a:t> (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/>
              <a:t>) </a:t>
            </a:r>
            <a:r>
              <a:rPr lang="en-US" altLang="en-US" b="1" dirty="0" err="1">
                <a:solidFill>
                  <a:srgbClr val="0000FF"/>
                </a:solidFill>
              </a:rPr>
              <a:t>const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/>
              <a:t>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bool	         </a:t>
            </a:r>
            <a:r>
              <a:rPr lang="en-US" altLang="en-US" b="1" dirty="0" err="1"/>
              <a:t>IsFull</a:t>
            </a:r>
            <a:r>
              <a:rPr lang="en-US" altLang="en-US" b="1" dirty="0"/>
              <a:t> ( )  </a:t>
            </a:r>
            <a:r>
              <a:rPr lang="en-US" altLang="en-US" b="1" dirty="0" err="1">
                <a:solidFill>
                  <a:srgbClr val="0000FF"/>
                </a:solidFill>
              </a:rPr>
              <a:t>const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/>
              <a:t>;              </a:t>
            </a:r>
            <a:endParaRPr lang="en-US" altLang="en-US" sz="1400" b="1" i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int</a:t>
            </a:r>
            <a:r>
              <a:rPr lang="en-US" altLang="en-US" b="1" dirty="0"/>
              <a:t>	         Length ( )  </a:t>
            </a:r>
            <a:r>
              <a:rPr lang="en-US" altLang="en-US" b="1" dirty="0" err="1">
                <a:solidFill>
                  <a:srgbClr val="0000FF"/>
                </a:solidFill>
              </a:rPr>
              <a:t>const</a:t>
            </a:r>
            <a:r>
              <a:rPr lang="en-US" altLang="en-US" b="1" dirty="0"/>
              <a:t> ;                </a:t>
            </a:r>
            <a:r>
              <a:rPr lang="en-US" altLang="en-US" b="1" i="1" dirty="0">
                <a:solidFill>
                  <a:srgbClr val="CC0000"/>
                </a:solidFill>
              </a:rPr>
              <a:t>// returns length of list</a:t>
            </a:r>
            <a:r>
              <a:rPr lang="en-US" altLang="en-US" b="1" dirty="0"/>
              <a:t>       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	         Insert ( </a:t>
            </a:r>
            <a:r>
              <a:rPr lang="en-US" altLang="en-US" b="1" dirty="0" err="1"/>
              <a:t>ItemType</a:t>
            </a:r>
            <a:r>
              <a:rPr lang="en-US" altLang="en-US" b="1" dirty="0"/>
              <a:t>  item ) ; 	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          Delete ( </a:t>
            </a:r>
            <a:r>
              <a:rPr lang="en-US" altLang="en-US" b="1" dirty="0" err="1"/>
              <a:t>ItemType</a:t>
            </a:r>
            <a:r>
              <a:rPr lang="en-US" altLang="en-US" b="1" dirty="0"/>
              <a:t>  item ) ; 	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          Print ( ) ; 	</a:t>
            </a:r>
            <a:r>
              <a:rPr lang="en-US" altLang="en-US" sz="1400" b="1" dirty="0"/>
              <a:t>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private :			</a:t>
            </a:r>
            <a:r>
              <a:rPr lang="en-US" altLang="en-US" b="1" i="1" dirty="0">
                <a:solidFill>
                  <a:srgbClr val="CC0000"/>
                </a:solidFill>
              </a:rPr>
              <a:t>//  private data members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int</a:t>
            </a:r>
            <a:r>
              <a:rPr lang="en-US" altLang="en-US" b="1" dirty="0"/>
              <a:t> 		length ;           </a:t>
            </a:r>
            <a:r>
              <a:rPr lang="en-US" altLang="en-US" b="1" i="1" dirty="0">
                <a:solidFill>
                  <a:srgbClr val="CC0000"/>
                </a:solidFill>
              </a:rPr>
              <a:t>	// number of values currently stored</a:t>
            </a:r>
            <a:endParaRPr lang="en-US" altLang="en-US" sz="14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ItemType</a:t>
            </a:r>
            <a:r>
              <a:rPr lang="en-US" altLang="en-US" b="1" dirty="0"/>
              <a:t>	data[MAX_LENGTH] ;     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   </a:t>
            </a:r>
            <a:r>
              <a:rPr lang="en-US" altLang="en-US" b="1" dirty="0" err="1"/>
              <a:t>BinSearch</a:t>
            </a:r>
            <a:r>
              <a:rPr lang="en-US" altLang="en-US" b="1" dirty="0"/>
              <a:t> (  </a:t>
            </a:r>
            <a:r>
              <a:rPr lang="en-US" altLang="en-US" b="1" dirty="0" err="1"/>
              <a:t>ItemType</a:t>
            </a:r>
            <a:r>
              <a:rPr lang="en-US" altLang="en-US" b="1" dirty="0"/>
              <a:t> item, bool&amp; found, </a:t>
            </a:r>
            <a:r>
              <a:rPr lang="en-US" altLang="en-US" b="1" dirty="0" err="1"/>
              <a:t>int</a:t>
            </a:r>
            <a:r>
              <a:rPr lang="en-US" altLang="en-US" b="1" dirty="0"/>
              <a:t>&amp; position ) </a:t>
            </a:r>
            <a:r>
              <a:rPr lang="en-US" altLang="en-US" b="1" dirty="0" err="1">
                <a:solidFill>
                  <a:srgbClr val="0000FF"/>
                </a:solidFill>
              </a:rPr>
              <a:t>const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/>
              <a:t>;   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} ;</a:t>
            </a:r>
            <a:r>
              <a:rPr lang="en-US" altLang="en-US" b="1" i="1" dirty="0">
                <a:solidFill>
                  <a:schemeClr val="folHlink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463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Implement a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524000"/>
            <a:ext cx="731520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b="1"/>
              <a:t>use a </a:t>
            </a:r>
            <a:r>
              <a:rPr lang="en-US" altLang="en-US" sz="2400" b="1">
                <a:solidFill>
                  <a:srgbClr val="990000"/>
                </a:solidFill>
              </a:rPr>
              <a:t>built-in array</a:t>
            </a:r>
            <a:r>
              <a:rPr lang="en-US" altLang="en-US" sz="2400" b="1"/>
              <a:t> stored in contiguous memory locations, implementing operations Insert and Delete by moving list items around in the array, as needed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600" b="1"/>
          </a:p>
          <a:p>
            <a:pPr fontAlgn="auto">
              <a:spcAft>
                <a:spcPts val="0"/>
              </a:spcAft>
            </a:pPr>
            <a:r>
              <a:rPr lang="en-US" altLang="en-US" sz="2400" b="1"/>
              <a:t>use a </a:t>
            </a:r>
            <a:r>
              <a:rPr lang="en-US" altLang="en-US" sz="2400" b="1">
                <a:solidFill>
                  <a:srgbClr val="990000"/>
                </a:solidFill>
              </a:rPr>
              <a:t>linked list</a:t>
            </a:r>
            <a:r>
              <a:rPr lang="en-US" altLang="en-US" sz="2400" b="1"/>
              <a:t> (to avoid excessive data movement from insertions and deletions) not necessarily stored in contiguous memory locations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78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 Possibilities for a List ADT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28975" y="1905000"/>
            <a:ext cx="1446213" cy="673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List</a:t>
            </a:r>
            <a:endParaRPr lang="en-US" altLang="en-US" sz="2800" b="1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952875" y="257810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092325" y="2914650"/>
            <a:ext cx="3719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92325" y="2914650"/>
            <a:ext cx="0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811838" y="291465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881563" y="3251200"/>
            <a:ext cx="1997075" cy="673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Linked list</a:t>
            </a:r>
            <a:endParaRPr lang="en-US" altLang="en-US" sz="2800" b="1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880100" y="392430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227513" y="4260850"/>
            <a:ext cx="3306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227513" y="4260850"/>
            <a:ext cx="0" cy="3365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990600" y="3317875"/>
            <a:ext cx="2273300" cy="6064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Built-in array</a:t>
            </a:r>
            <a:endParaRPr lang="en-US" altLang="en-US" sz="2800" b="1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4227513" y="426085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3263900" y="4597400"/>
            <a:ext cx="2271713" cy="13462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Built-in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dynamic data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 and pointers</a:t>
            </a:r>
            <a:endParaRPr lang="en-US" altLang="en-US" sz="2800" b="1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6018213" y="4597400"/>
            <a:ext cx="2135187" cy="13462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Built-in array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of structs</a:t>
            </a:r>
            <a:endParaRPr lang="en-US" altLang="en-US" sz="2800" b="1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7534275" y="426085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990600" y="1828800"/>
            <a:ext cx="7162800" cy="3505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b="1"/>
              <a:t>a linked list is a list in which the order of the components is determined by an </a:t>
            </a:r>
            <a:r>
              <a:rPr lang="en-US" altLang="en-US" sz="2400" b="1">
                <a:solidFill>
                  <a:srgbClr val="CC0000"/>
                </a:solidFill>
              </a:rPr>
              <a:t>explicit link member in each node</a:t>
            </a:r>
            <a:r>
              <a:rPr lang="en-US" altLang="en-US" sz="2400" b="1"/>
              <a:t> </a:t>
            </a:r>
            <a:r>
              <a:rPr lang="en-US" altLang="en-US" sz="2800" b="1"/>
              <a:t>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/>
          </a:p>
          <a:p>
            <a:pPr fontAlgn="auto">
              <a:spcAft>
                <a:spcPts val="0"/>
              </a:spcAft>
            </a:pPr>
            <a:r>
              <a:rPr lang="en-US" altLang="en-US" sz="2400" b="1"/>
              <a:t>the nodes are </a:t>
            </a:r>
            <a:r>
              <a:rPr lang="en-US" altLang="en-US" sz="2800" b="1">
                <a:latin typeface="Courier New" pitchFamily="49" charset="0"/>
              </a:rPr>
              <a:t>struct</a:t>
            </a:r>
            <a:r>
              <a:rPr lang="en-US" altLang="en-US" sz="2400" b="1"/>
              <a:t>s--each node contains a component member and also a link member that gives the location of the next node in the list </a:t>
            </a:r>
            <a:endParaRPr lang="en-US" altLang="en-US" sz="2400" b="1" dirty="0"/>
          </a:p>
        </p:txBody>
      </p:sp>
      <p:grpSp>
        <p:nvGrpSpPr>
          <p:cNvPr id="6" name="Group 1047"/>
          <p:cNvGrpSpPr>
            <a:grpSpLocks/>
          </p:cNvGrpSpPr>
          <p:nvPr/>
        </p:nvGrpSpPr>
        <p:grpSpPr bwMode="auto">
          <a:xfrm>
            <a:off x="1900238" y="5495925"/>
            <a:ext cx="5110162" cy="600075"/>
            <a:chOff x="1197" y="3462"/>
            <a:chExt cx="3219" cy="378"/>
          </a:xfrm>
        </p:grpSpPr>
        <p:sp>
          <p:nvSpPr>
            <p:cNvPr id="7" name="Rectangle 1030"/>
            <p:cNvSpPr>
              <a:spLocks noChangeArrowheads="1"/>
            </p:cNvSpPr>
            <p:nvPr/>
          </p:nvSpPr>
          <p:spPr bwMode="auto">
            <a:xfrm>
              <a:off x="1197" y="35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Courier New" pitchFamily="49" charset="0"/>
                </a:rPr>
                <a:t> </a:t>
              </a:r>
              <a:r>
                <a:rPr lang="en-US" altLang="en-US" sz="2400" b="1" dirty="0">
                  <a:latin typeface="Courier New" pitchFamily="49" charset="0"/>
                </a:rPr>
                <a:t>head</a:t>
              </a:r>
              <a:endParaRPr lang="en-US" altLang="en-US" sz="2000" b="1" dirty="0">
                <a:latin typeface="Courier New" pitchFamily="49" charset="0"/>
              </a:endParaRPr>
            </a:p>
          </p:txBody>
        </p:sp>
        <p:sp>
          <p:nvSpPr>
            <p:cNvPr id="8" name="Rectangle 1031"/>
            <p:cNvSpPr>
              <a:spLocks noChangeArrowheads="1"/>
            </p:cNvSpPr>
            <p:nvPr/>
          </p:nvSpPr>
          <p:spPr bwMode="auto">
            <a:xfrm>
              <a:off x="1879" y="3466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" name="Line 1033"/>
            <p:cNvSpPr>
              <a:spLocks noChangeShapeType="1"/>
            </p:cNvSpPr>
            <p:nvPr/>
          </p:nvSpPr>
          <p:spPr bwMode="auto">
            <a:xfrm>
              <a:off x="1959" y="3648"/>
              <a:ext cx="3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34"/>
            <p:cNvSpPr>
              <a:spLocks noChangeArrowheads="1"/>
            </p:cNvSpPr>
            <p:nvPr/>
          </p:nvSpPr>
          <p:spPr bwMode="auto">
            <a:xfrm>
              <a:off x="2280" y="3466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Line 1035"/>
            <p:cNvSpPr>
              <a:spLocks noChangeShapeType="1"/>
            </p:cNvSpPr>
            <p:nvPr/>
          </p:nvSpPr>
          <p:spPr bwMode="auto">
            <a:xfrm>
              <a:off x="2663" y="3476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37"/>
            <p:cNvSpPr>
              <a:spLocks noChangeShapeType="1"/>
            </p:cNvSpPr>
            <p:nvPr/>
          </p:nvSpPr>
          <p:spPr bwMode="auto">
            <a:xfrm flipV="1">
              <a:off x="2757" y="3648"/>
              <a:ext cx="312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38"/>
            <p:cNvSpPr>
              <a:spLocks noChangeArrowheads="1"/>
            </p:cNvSpPr>
            <p:nvPr/>
          </p:nvSpPr>
          <p:spPr bwMode="auto">
            <a:xfrm>
              <a:off x="3078" y="3471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4" name="Line 1039"/>
            <p:cNvSpPr>
              <a:spLocks noChangeShapeType="1"/>
            </p:cNvSpPr>
            <p:nvPr/>
          </p:nvSpPr>
          <p:spPr bwMode="auto">
            <a:xfrm>
              <a:off x="3461" y="3481"/>
              <a:ext cx="0" cy="359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41"/>
            <p:cNvSpPr>
              <a:spLocks noChangeShapeType="1"/>
            </p:cNvSpPr>
            <p:nvPr/>
          </p:nvSpPr>
          <p:spPr bwMode="auto">
            <a:xfrm>
              <a:off x="3542" y="3645"/>
              <a:ext cx="3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42"/>
            <p:cNvSpPr>
              <a:spLocks noChangeArrowheads="1"/>
            </p:cNvSpPr>
            <p:nvPr/>
          </p:nvSpPr>
          <p:spPr bwMode="auto">
            <a:xfrm>
              <a:off x="3863" y="3463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Line 1043"/>
            <p:cNvSpPr>
              <a:spLocks noChangeShapeType="1"/>
            </p:cNvSpPr>
            <p:nvPr/>
          </p:nvSpPr>
          <p:spPr bwMode="auto">
            <a:xfrm>
              <a:off x="4246" y="3473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045"/>
            <p:cNvSpPr>
              <a:spLocks noChangeShapeType="1"/>
            </p:cNvSpPr>
            <p:nvPr/>
          </p:nvSpPr>
          <p:spPr bwMode="auto">
            <a:xfrm flipH="1">
              <a:off x="4250" y="3462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044"/>
            <p:cNvSpPr>
              <a:spLocks noChangeArrowheads="1"/>
            </p:cNvSpPr>
            <p:nvPr/>
          </p:nvSpPr>
          <p:spPr bwMode="auto">
            <a:xfrm>
              <a:off x="2298" y="3500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‘X’          ‘C’           ‘L’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2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1.xml><?xml version="1.0" encoding="utf-8"?>
<a:theme xmlns:a="http://schemas.openxmlformats.org/drawingml/2006/main" name="2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3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4.xml><?xml version="1.0" encoding="utf-8"?>
<a:theme xmlns:a="http://schemas.openxmlformats.org/drawingml/2006/main" name="3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3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1.Introduction to 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8.Software Refactoring.pptx" id="{4250C419-477E-49DD-A529-21F4818DCB74}" vid="{13731087-FC9D-4AB3-9F31-69FFB744FDFE}"/>
    </a:ext>
  </a:extLst>
</a:theme>
</file>

<file path=ppt/theme/theme3.xml><?xml version="1.0" encoding="utf-8"?>
<a:theme xmlns:a="http://schemas.openxmlformats.org/drawingml/2006/main" name="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4.xml><?xml version="1.0" encoding="utf-8"?>
<a:theme xmlns:a="http://schemas.openxmlformats.org/drawingml/2006/main" name="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8.xml><?xml version="1.0" encoding="utf-8"?>
<a:theme xmlns:a="http://schemas.openxmlformats.org/drawingml/2006/main" name="1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5149</TotalTime>
  <Words>1930</Words>
  <Application>Microsoft Office PowerPoint</Application>
  <PresentationFormat>35mm Slides</PresentationFormat>
  <Paragraphs>780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59</vt:i4>
      </vt:variant>
    </vt:vector>
  </HeadingPairs>
  <TitlesOfParts>
    <vt:vector size="87" baseType="lpstr">
      <vt:lpstr>HelveticaNeueLT Std Lt</vt:lpstr>
      <vt:lpstr>Monotype Sorts</vt:lpstr>
      <vt:lpstr>ＭＳ Ｐゴシック</vt:lpstr>
      <vt:lpstr>宋体</vt:lpstr>
      <vt:lpstr>Arial</vt:lpstr>
      <vt:lpstr>Arial Black</vt:lpstr>
      <vt:lpstr>Arial Rounded MT Bold</vt:lpstr>
      <vt:lpstr>Calibri</vt:lpstr>
      <vt:lpstr>Calibri Light</vt:lpstr>
      <vt:lpstr>Courier New</vt:lpstr>
      <vt:lpstr>Times New Roman</vt:lpstr>
      <vt:lpstr>Verdana</vt:lpstr>
      <vt:lpstr>Wingdings</vt:lpstr>
      <vt:lpstr>1_Default Design</vt:lpstr>
      <vt:lpstr>01.Introduction to SE</vt:lpstr>
      <vt:lpstr>Michigan</vt:lpstr>
      <vt:lpstr>Michigan Engineering - Design 2</vt:lpstr>
      <vt:lpstr>UM-Dearborn-PPT-blue</vt:lpstr>
      <vt:lpstr>MWM</vt:lpstr>
      <vt:lpstr>1_Michigan</vt:lpstr>
      <vt:lpstr>1_Michigan Engineering - Design 2</vt:lpstr>
      <vt:lpstr>1_MWM</vt:lpstr>
      <vt:lpstr>2_Michigan</vt:lpstr>
      <vt:lpstr>2_Michigan Engineering - Design 2</vt:lpstr>
      <vt:lpstr>2_MWM</vt:lpstr>
      <vt:lpstr>3_Michigan</vt:lpstr>
      <vt:lpstr>3_Michigan Engineering - Design 2</vt:lpstr>
      <vt:lpstr>3_MWM</vt:lpstr>
      <vt:lpstr>Linked Lists</vt:lpstr>
      <vt:lpstr>What is a List?</vt:lpstr>
      <vt:lpstr>To implement the List ADT</vt:lpstr>
      <vt:lpstr>Array-Based Sorted List Operations</vt:lpstr>
      <vt:lpstr>Array-based class SortedList</vt:lpstr>
      <vt:lpstr>PowerPoint Presentation</vt:lpstr>
      <vt:lpstr>How to Implement a List </vt:lpstr>
      <vt:lpstr>Implementation Possibilities for a List ADT</vt:lpstr>
      <vt:lpstr>A Linked List</vt:lpstr>
      <vt:lpstr>Dynamic Linked List</vt:lpstr>
      <vt:lpstr>Nodes can be located anywhere in memory</vt:lpstr>
      <vt:lpstr>Declarations for a  Dynamic Linked List</vt:lpstr>
      <vt:lpstr>Pointer Dereferencing  and Member Selection</vt:lpstr>
      <vt:lpstr>ptr is a pointer to a node</vt:lpstr>
      <vt:lpstr>*ptr is the entire node  pointed to by ptr</vt:lpstr>
      <vt:lpstr>ptr-&gt;info  is a node member</vt:lpstr>
      <vt:lpstr>ptr-&gt;link  is a node member</vt:lpstr>
      <vt:lpstr>Consider the following class and code.  Draw a picture showing the final configuration.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Using Operator new</vt:lpstr>
      <vt:lpstr>Inserting a Node at the Front of a List</vt:lpstr>
      <vt:lpstr>Inserting a Node at the Front of a List</vt:lpstr>
      <vt:lpstr>Inserting a Node at the Front of a List</vt:lpstr>
      <vt:lpstr>Inserting a Node at the Front of a List</vt:lpstr>
      <vt:lpstr>Inserting a Node at the Front of a List</vt:lpstr>
      <vt:lpstr>Inserting a Node at the Front of a List</vt:lpstr>
      <vt:lpstr>Using Operator delete</vt:lpstr>
      <vt:lpstr>Deleting the First Node from the List </vt:lpstr>
      <vt:lpstr>Deleting the First Node from the List</vt:lpstr>
      <vt:lpstr>Deleting the First Node from the List</vt:lpstr>
      <vt:lpstr>Deleting the First Node from the List</vt:lpstr>
      <vt:lpstr>Deleting the First Node from the List</vt:lpstr>
      <vt:lpstr>ADT SortedList2 Operations</vt:lpstr>
      <vt:lpstr>struct NodeType</vt:lpstr>
      <vt:lpstr>PowerPoint Presentation</vt:lpstr>
      <vt:lpstr>class SortedList2</vt:lpstr>
      <vt:lpstr>Insert Algorithm </vt:lpstr>
      <vt:lpstr>Insert algorithm for  SortedList2</vt:lpstr>
      <vt:lpstr>Implementing SortedList2 Member Function Insert</vt:lpstr>
      <vt:lpstr>Inserting ‘S’ into a Sorted List </vt:lpstr>
      <vt:lpstr>Finding Proper Position for ‘S’</vt:lpstr>
      <vt:lpstr>Finding Proper Position for ‘S’ </vt:lpstr>
      <vt:lpstr>Finding Proper Position for ‘S’</vt:lpstr>
      <vt:lpstr>Inserting ‘S’ into Proper Position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</dc:title>
  <dc:creator>default</dc:creator>
  <cp:lastModifiedBy>Mann, Robert</cp:lastModifiedBy>
  <cp:revision>261</cp:revision>
  <dcterms:created xsi:type="dcterms:W3CDTF">2007-03-12T17:06:55Z</dcterms:created>
  <dcterms:modified xsi:type="dcterms:W3CDTF">2019-02-07T15:46:35Z</dcterms:modified>
</cp:coreProperties>
</file>