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44"/>
  </p:notesMasterIdLst>
  <p:sldIdLst>
    <p:sldId id="397" r:id="rId16"/>
    <p:sldId id="424" r:id="rId17"/>
    <p:sldId id="400" r:id="rId18"/>
    <p:sldId id="426" r:id="rId19"/>
    <p:sldId id="427" r:id="rId20"/>
    <p:sldId id="428" r:id="rId21"/>
    <p:sldId id="429" r:id="rId22"/>
    <p:sldId id="356" r:id="rId23"/>
    <p:sldId id="432" r:id="rId24"/>
    <p:sldId id="431" r:id="rId25"/>
    <p:sldId id="433" r:id="rId26"/>
    <p:sldId id="357" r:id="rId27"/>
    <p:sldId id="358" r:id="rId28"/>
    <p:sldId id="359" r:id="rId29"/>
    <p:sldId id="399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434" r:id="rId38"/>
    <p:sldId id="369" r:id="rId39"/>
    <p:sldId id="370" r:id="rId40"/>
    <p:sldId id="371" r:id="rId41"/>
    <p:sldId id="380" r:id="rId42"/>
    <p:sldId id="378" r:id="rId43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9058" autoAdjust="0"/>
  </p:normalViewPr>
  <p:slideViewPr>
    <p:cSldViewPr>
      <p:cViewPr varScale="1">
        <p:scale>
          <a:sx n="78" d="100"/>
          <a:sy n="78" d="100"/>
        </p:scale>
        <p:origin x="1267" y="7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viewProps" Target="viewProps.xml"/><Relationship Id="rId20" Type="http://schemas.openxmlformats.org/officeDocument/2006/relationships/slide" Target="slides/slide5.xml"/><Relationship Id="rId41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2/24/2019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Exception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992148"/>
          </a:xfrm>
        </p:spPr>
        <p:txBody>
          <a:bodyPr/>
          <a:lstStyle/>
          <a:p>
            <a:pPr lvl="0"/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 is an </a:t>
            </a:r>
            <a:r>
              <a:rPr lang="en-US" u="sng" dirty="0"/>
              <a:t>unusual situation </a:t>
            </a:r>
            <a:r>
              <a:rPr lang="en-US" dirty="0"/>
              <a:t>that occurs when the program is </a:t>
            </a:r>
            <a:r>
              <a:rPr lang="en-US" i="1" dirty="0"/>
              <a:t>running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/>
              <a:t>Exception Management:</a:t>
            </a:r>
          </a:p>
          <a:p>
            <a:pPr lvl="1"/>
            <a:r>
              <a:rPr lang="en-US" dirty="0"/>
              <a:t>Define the error condition</a:t>
            </a:r>
          </a:p>
          <a:p>
            <a:pPr lvl="1"/>
            <a:r>
              <a:rPr lang="en-US" dirty="0"/>
              <a:t>Enclose code containing possible error (try).</a:t>
            </a:r>
          </a:p>
          <a:p>
            <a:pPr lvl="1"/>
            <a:r>
              <a:rPr lang="en-US" dirty="0"/>
              <a:t>Alert the system if error occurs (throw).</a:t>
            </a:r>
          </a:p>
          <a:p>
            <a:pPr lvl="1"/>
            <a:r>
              <a:rPr lang="en-US" dirty="0"/>
              <a:t>Handle error if it is thrown (catch).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try it conceptually without code for now for </a:t>
            </a:r>
            <a:r>
              <a:rPr lang="en-US" b="1" dirty="0"/>
              <a:t>reading an input 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 fails to open</a:t>
            </a:r>
          </a:p>
          <a:p>
            <a:pPr lvl="1"/>
            <a:r>
              <a:rPr lang="en-US" dirty="0"/>
              <a:t>try:  </a:t>
            </a:r>
            <a:r>
              <a:rPr lang="en-US" dirty="0" err="1"/>
              <a:t>file.open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If error, throw: error code/message</a:t>
            </a:r>
          </a:p>
          <a:p>
            <a:pPr lvl="1"/>
            <a:r>
              <a:rPr lang="en-US" dirty="0"/>
              <a:t>Handle error: output message to user stating error: file did not open and re-prompt for file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3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510635"/>
            <a:ext cx="5654675" cy="276037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Review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Polymorphism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 dirty="0">
                <a:latin typeface="Calibri"/>
                <a:cs typeface="Calibri"/>
              </a:rPr>
              <a:t>Exceptions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latin typeface="Calibri"/>
                <a:cs typeface="Calibri"/>
              </a:rPr>
              <a:t>Definition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Syntax</a:t>
            </a:r>
            <a:endParaRPr sz="2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7E7E7E"/>
                </a:solidFill>
                <a:latin typeface="Calibri"/>
                <a:cs typeface="Calibri"/>
              </a:rPr>
              <a:t>Examples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1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throw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524000"/>
            <a:ext cx="8058150" cy="398145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2"/>
                </a:solidFill>
                <a:latin typeface="Geneva" charset="0"/>
              </a:rPr>
              <a:t>   Throw</a:t>
            </a:r>
            <a:r>
              <a:rPr lang="en-US" altLang="en-US" b="1" dirty="0">
                <a:latin typeface="Geneva" charset="0"/>
              </a:rPr>
              <a:t>: to signal the fact that an exception has occurred; also called </a:t>
            </a:r>
            <a:r>
              <a:rPr lang="en-US" altLang="en-US" b="1" i="1" dirty="0">
                <a:solidFill>
                  <a:schemeClr val="accent2"/>
                </a:solidFill>
                <a:latin typeface="Geneva" charset="0"/>
              </a:rPr>
              <a:t>raise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dirty="0">
                <a:latin typeface="Geneva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Geneva" charset="0"/>
              </a:rPr>
              <a:t>   </a:t>
            </a:r>
            <a:r>
              <a:rPr lang="en-US" altLang="en-US" dirty="0" err="1">
                <a:latin typeface="Geneva" charset="0"/>
              </a:rPr>
              <a:t>ThrowStatement</a:t>
            </a:r>
            <a:endParaRPr lang="en-US" altLang="en-US" b="1" i="1" dirty="0">
              <a:latin typeface="Geneva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>
              <a:latin typeface="Geneva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57700" y="2717800"/>
            <a:ext cx="3143250" cy="102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throw</a:t>
            </a:r>
            <a:r>
              <a:rPr lang="en-US" altLang="en-US" sz="2400" dirty="0"/>
              <a:t>  </a:t>
            </a:r>
            <a:r>
              <a:rPr lang="en-US" altLang="en-US" sz="2400" dirty="0">
                <a:latin typeface="Times New Roman" panose="02020603050405020304" pitchFamily="18" charset="0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try-catch </a:t>
            </a:r>
            <a:r>
              <a:rPr lang="en-US" altLang="en-US" dirty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28750" y="2718352"/>
            <a:ext cx="5010150" cy="186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   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catch 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FormalParameter</a:t>
            </a:r>
            <a:r>
              <a:rPr lang="en-US" altLang="en-US" sz="2400" b="1" dirty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   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catch 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FormalParameter</a:t>
            </a:r>
            <a:r>
              <a:rPr lang="en-US" altLang="en-US" sz="2400" b="1" dirty="0"/>
              <a:t>) 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76300" y="2242102"/>
            <a:ext cx="354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rgbClr val="FF6600"/>
                </a:solidFill>
              </a:rPr>
              <a:t>TryCatchStatement</a:t>
            </a:r>
            <a:endParaRPr lang="en-US" altLang="en-US" sz="2400" b="1" dirty="0">
              <a:solidFill>
                <a:srgbClr val="FF66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9100" y="1327703"/>
            <a:ext cx="8115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How one part of the program catches and processes the exception that another part of the program throws.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33450" y="4737652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rgbClr val="FF6600"/>
                </a:solidFill>
              </a:rPr>
              <a:t>FormalParameter</a:t>
            </a:r>
            <a:endParaRPr lang="en-US" altLang="en-US" sz="2400" b="1" dirty="0">
              <a:solidFill>
                <a:srgbClr val="FF66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352550" y="5156752"/>
            <a:ext cx="4953000" cy="127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DataType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VariableName</a:t>
            </a:r>
            <a:endParaRPr lang="en-US" altLang="en-US" sz="2400" b="1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	…	//catch all                                     </a:t>
            </a:r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1562100" y="5490127"/>
            <a:ext cx="414337" cy="942975"/>
          </a:xfrm>
          <a:prstGeom prst="leftBrace">
            <a:avLst>
              <a:gd name="adj1" fmla="val 1896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a </a:t>
            </a:r>
            <a:r>
              <a:rPr lang="en-US" altLang="en-US" dirty="0">
                <a:latin typeface="Courier New" panose="02070309020205020404" pitchFamily="49" charset="0"/>
              </a:rPr>
              <a:t>try-catch</a:t>
            </a:r>
            <a:r>
              <a:rPr lang="en-US" altLang="en-US" dirty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500" y="1371600"/>
            <a:ext cx="9525000" cy="5493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Roman" charset="0"/>
                <a:cs typeface="Times New Roman" panose="02020603050405020304" pitchFamily="18" charset="0"/>
              </a:rPr>
              <a:t> 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try 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Statements that process personnel data and may throw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exceptions of type int, string, and </a:t>
            </a:r>
            <a:r>
              <a:rPr lang="en-US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SalaryError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int </a:t>
            </a:r>
            <a:r>
              <a:rPr lang="en-US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Statements to handle an int exception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string s ){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cout &lt;&lt; s &lt;&lt; endl;  // Prints "Invalid customer age“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// More statements to handle an age error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</a:t>
            </a:r>
            <a:r>
              <a:rPr lang="en-US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SalaryError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// Statements to handle a salary error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… ) 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Statement to handle catch-all error type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try, catch, and throw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	// code that contains a possible error</a:t>
            </a:r>
          </a:p>
          <a:p>
            <a:pPr marL="0" indent="0">
              <a:buNone/>
            </a:pPr>
            <a:r>
              <a:rPr lang="en-US" dirty="0"/>
              <a:t>	… throw string(“An error has occurred in function …”);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(string message) {</a:t>
            </a:r>
          </a:p>
          <a:p>
            <a:pPr marL="0" indent="0">
              <a:buNone/>
            </a:pPr>
            <a:r>
              <a:rPr lang="en-US" dirty="0"/>
              <a:t>	std::cout &lt;&lt; message &lt;&lt; std::endl;</a:t>
            </a:r>
          </a:p>
          <a:p>
            <a:pPr marL="0" indent="0">
              <a:buNone/>
            </a:pPr>
            <a:r>
              <a:rPr lang="en-US" dirty="0"/>
              <a:t>	return 1;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(…) { //default catch</a:t>
            </a:r>
            <a:br>
              <a:rPr lang="en-US" dirty="0"/>
            </a:br>
            <a:r>
              <a:rPr lang="en-US" dirty="0"/>
              <a:t>	std::cout &lt;&lt; “Error occurred in function; unknown type” &lt;&lt; std</a:t>
            </a:r>
            <a:r>
              <a:rPr lang="en-US"/>
              <a:t>::endl;</a:t>
            </a:r>
            <a:br>
              <a:rPr lang="en-US"/>
            </a:br>
            <a:r>
              <a:rPr lang="en-US"/>
              <a:t>}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1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of </a:t>
            </a:r>
            <a:r>
              <a:rPr lang="en-US" altLang="en-US" dirty="0">
                <a:latin typeface="Courier New" panose="02070309020205020404" pitchFamily="49" charset="0"/>
              </a:rPr>
              <a:t>try-catch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219700" y="1428750"/>
            <a:ext cx="2552700" cy="131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No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statements throw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an exception</a:t>
            </a:r>
            <a:r>
              <a:rPr lang="en-US" altLang="en-US" sz="2400"/>
              <a:t> 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933700" y="5276850"/>
            <a:ext cx="3086100" cy="1143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Statement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following entire try-catch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statement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257300" y="1428750"/>
            <a:ext cx="2381250" cy="121920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statement throws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an exception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543300" y="2514600"/>
            <a:ext cx="1885950" cy="11239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Exception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Handler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743200" y="2724150"/>
            <a:ext cx="7429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790700" y="4171950"/>
            <a:ext cx="5467350" cy="5143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Statements to deal with exception are executed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4476750" y="3695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514850" y="4724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>
            <a:off x="6096000" y="2819400"/>
            <a:ext cx="2482850" cy="3124200"/>
          </a:xfrm>
          <a:custGeom>
            <a:avLst/>
            <a:gdLst>
              <a:gd name="T0" fmla="*/ 2147483647 w 1744"/>
              <a:gd name="T1" fmla="*/ 0 h 1968"/>
              <a:gd name="T2" fmla="*/ 2147483647 w 1744"/>
              <a:gd name="T3" fmla="*/ 2147483647 h 1968"/>
              <a:gd name="T4" fmla="*/ 0 w 1744"/>
              <a:gd name="T5" fmla="*/ 2147483647 h 19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4" h="1968">
                <a:moveTo>
                  <a:pt x="888" y="0"/>
                </a:moveTo>
                <a:cubicBezTo>
                  <a:pt x="1316" y="604"/>
                  <a:pt x="1744" y="1208"/>
                  <a:pt x="1596" y="1536"/>
                </a:cubicBezTo>
                <a:cubicBezTo>
                  <a:pt x="1448" y="1864"/>
                  <a:pt x="266" y="1896"/>
                  <a:pt x="0" y="19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162050" y="2781300"/>
            <a:ext cx="2266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/>
              <a:t>Control moves </a:t>
            </a:r>
            <a:r>
              <a:rPr lang="en-US" altLang="en-US" sz="1600" b="1">
                <a:solidFill>
                  <a:srgbClr val="FF0066"/>
                </a:solidFill>
              </a:rPr>
              <a:t>directly</a:t>
            </a:r>
            <a:r>
              <a:rPr lang="en-US" altLang="en-US" sz="1600" b="1"/>
              <a:t> to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Selecting an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9100" y="1447800"/>
            <a:ext cx="779145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Pct val="120000"/>
              <a:buFontTx/>
              <a:buNone/>
            </a:pPr>
            <a:r>
              <a:rPr lang="en-US" altLang="en-US" sz="2800" dirty="0">
                <a:solidFill>
                  <a:srgbClr val="FF0066"/>
                </a:solidFill>
              </a:rPr>
              <a:t>The computer:</a:t>
            </a:r>
          </a:p>
          <a:p>
            <a:pPr>
              <a:spcBef>
                <a:spcPct val="50000"/>
              </a:spcBef>
              <a:buClr>
                <a:srgbClr val="FF0066"/>
              </a:buClr>
              <a:buSzPct val="120000"/>
              <a:buFontTx/>
              <a:buChar char="•"/>
            </a:pPr>
            <a:r>
              <a:rPr lang="en-US" altLang="en-US" sz="2800" dirty="0"/>
              <a:t> Examines data types of the formal parameters in exception handlers</a:t>
            </a:r>
          </a:p>
          <a:p>
            <a:pPr>
              <a:spcBef>
                <a:spcPct val="50000"/>
              </a:spcBef>
              <a:buClrTx/>
              <a:buSzPct val="120000"/>
              <a:buFontTx/>
              <a:buChar char="•"/>
            </a:pPr>
            <a:r>
              <a:rPr lang="en-US" altLang="en-US" sz="2800" dirty="0">
                <a:solidFill>
                  <a:srgbClr val="FF0066"/>
                </a:solidFill>
              </a:rPr>
              <a:t> </a:t>
            </a:r>
            <a:r>
              <a:rPr lang="en-US" altLang="en-US" sz="2800" dirty="0"/>
              <a:t>Searches in a “north-to-south” order</a:t>
            </a:r>
          </a:p>
          <a:p>
            <a:pPr>
              <a:spcBef>
                <a:spcPct val="50000"/>
              </a:spcBef>
              <a:buClrTx/>
              <a:buSzPct val="120000"/>
              <a:buFontTx/>
              <a:buChar char="•"/>
            </a:pPr>
            <a:r>
              <a:rPr lang="en-US" altLang="en-US" sz="2800" dirty="0">
                <a:solidFill>
                  <a:srgbClr val="FF0066"/>
                </a:solidFill>
              </a:rPr>
              <a:t> </a:t>
            </a:r>
            <a:r>
              <a:rPr lang="en-US" altLang="en-US" sz="2800" dirty="0"/>
              <a:t>Selects </a:t>
            </a:r>
            <a:r>
              <a:rPr lang="en-US" altLang="en-US" sz="2800" dirty="0">
                <a:solidFill>
                  <a:schemeClr val="accent2"/>
                </a:solidFill>
              </a:rPr>
              <a:t>first</a:t>
            </a:r>
            <a:r>
              <a:rPr lang="en-US" altLang="en-US" sz="2800" dirty="0"/>
              <a:t> formal parameter whose data type matches that of the thrown exception</a:t>
            </a:r>
          </a:p>
          <a:p>
            <a:pPr>
              <a:spcBef>
                <a:spcPct val="50000"/>
              </a:spcBef>
              <a:buClrTx/>
              <a:buSzPct val="120000"/>
              <a:buFontTx/>
              <a:buChar char="•"/>
            </a:pPr>
            <a:r>
              <a:rPr lang="en-US" altLang="en-US" sz="2800" dirty="0">
                <a:solidFill>
                  <a:srgbClr val="FF0066"/>
                </a:solidFill>
              </a:rPr>
              <a:t> </a:t>
            </a:r>
            <a:r>
              <a:rPr lang="en-US" altLang="en-US" sz="2800" dirty="0"/>
              <a:t>Ellipse parameters (…) are a “wild card” and catch all. </a:t>
            </a:r>
            <a:r>
              <a:rPr lang="en-US" altLang="en-US" sz="2800" i="1" dirty="0"/>
              <a:t>Place the “catch all” handler last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Selecting Exception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6700" y="1524000"/>
            <a:ext cx="9525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b="1" dirty="0"/>
              <a:t> Naming a parameter is only needed if statements in the body of the exception handler use that variable.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b="1" dirty="0"/>
              <a:t> It is a good idea to use only </a:t>
            </a: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en-US" altLang="en-US" b="1" dirty="0"/>
              <a:t> user-defined classes (and </a:t>
            </a:r>
            <a:r>
              <a:rPr lang="en-US" altLang="en-US" b="1" dirty="0" err="1"/>
              <a:t>structs</a:t>
            </a:r>
            <a:r>
              <a:rPr lang="en-US" altLang="en-US" b="1" dirty="0"/>
              <a:t>) as exception types, </a:t>
            </a: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en-US" altLang="en-US" b="1" dirty="0"/>
              <a:t> one type per exception </a:t>
            </a: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en-US" altLang="en-US" b="1" dirty="0"/>
              <a:t> descriptive identifiers</a:t>
            </a:r>
          </a:p>
        </p:txBody>
      </p: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Nonlocal Exception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571500" y="1371600"/>
            <a:ext cx="89154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2600" b="1" dirty="0"/>
              <a:t>It is most common for throw to occur inside a function that is </a:t>
            </a:r>
            <a:r>
              <a:rPr lang="en-US" altLang="en-US" sz="2600" b="1" i="1" dirty="0">
                <a:solidFill>
                  <a:schemeClr val="accent2"/>
                </a:solidFill>
              </a:rPr>
              <a:t>called</a:t>
            </a:r>
            <a:r>
              <a:rPr lang="en-US" altLang="en-US" sz="2600" b="1" dirty="0">
                <a:solidFill>
                  <a:schemeClr val="accent2"/>
                </a:solidFill>
              </a:rPr>
              <a:t> </a:t>
            </a:r>
            <a:r>
              <a:rPr lang="en-US" altLang="en-US" sz="2600" b="1" dirty="0"/>
              <a:t>from within a try-clause than for the throw to be located </a:t>
            </a:r>
            <a:r>
              <a:rPr lang="en-US" altLang="en-US" sz="2600" b="1" i="1" dirty="0">
                <a:solidFill>
                  <a:schemeClr val="accent2"/>
                </a:solidFill>
              </a:rPr>
              <a:t>within</a:t>
            </a:r>
            <a:r>
              <a:rPr lang="en-US" altLang="en-US" sz="2600" b="1" dirty="0"/>
              <a:t> the try-clause statement itself.</a:t>
            </a:r>
          </a:p>
        </p:txBody>
      </p: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510635"/>
            <a:ext cx="5654675" cy="276037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Review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Polymorphism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Exceptions</a:t>
            </a:r>
            <a:endParaRPr lang="en-US"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solidFill>
                  <a:srgbClr val="7E7E7E"/>
                </a:solidFill>
                <a:latin typeface="Calibri"/>
                <a:cs typeface="Calibri"/>
              </a:rPr>
              <a:t>Definition</a:t>
            </a:r>
            <a:endParaRPr lang="en-US"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Syntax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7E7E7E"/>
                </a:solidFill>
                <a:latin typeface="Calibri"/>
                <a:cs typeface="Calibri"/>
              </a:rPr>
              <a:t>Examples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34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 to be Caught by the Calling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" name="Text Box 10"/>
          <p:cNvSpPr>
            <a:spLocks noGrp="1" noChangeArrowheads="1"/>
          </p:cNvSpPr>
          <p:nvPr>
            <p:ph idx="1"/>
          </p:nvPr>
        </p:nvSpPr>
        <p:spPr>
          <a:xfrm>
            <a:off x="732529" y="1601718"/>
            <a:ext cx="3562350" cy="4114800"/>
          </a:xfrm>
          <a:solidFill>
            <a:srgbClr val="FFFFFF"/>
          </a:solidFill>
          <a:ln w="12700">
            <a:solidFill>
              <a:schemeClr val="folHlink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Func3()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	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try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Func4();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catch ( </a:t>
            </a:r>
            <a:r>
              <a:rPr lang="en-US" altLang="en-US" sz="2000" dirty="0" err="1">
                <a:latin typeface="Courier New" panose="02070309020205020404" pitchFamily="49" charset="0"/>
              </a:rPr>
              <a:t>ErrType</a:t>
            </a:r>
            <a:r>
              <a:rPr lang="en-US" altLang="en-US" sz="2000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77554" y="2622480"/>
            <a:ext cx="3903662" cy="22558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void Func4()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{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if ( error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throw ErrType();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496491" y="3451155"/>
            <a:ext cx="12525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Normal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3299516" y="3289230"/>
            <a:ext cx="2552700" cy="17145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1946966" y="3632130"/>
            <a:ext cx="394335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2343842" y="4290944"/>
            <a:ext cx="5675313" cy="801687"/>
          </a:xfrm>
          <a:custGeom>
            <a:avLst/>
            <a:gdLst>
              <a:gd name="T0" fmla="*/ 2147483647 w 6898"/>
              <a:gd name="T1" fmla="*/ 0 h 1261"/>
              <a:gd name="T2" fmla="*/ 2147483647 w 6898"/>
              <a:gd name="T3" fmla="*/ 2147483647 h 1261"/>
              <a:gd name="T4" fmla="*/ 0 w 6898"/>
              <a:gd name="T5" fmla="*/ 2147483647 h 12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98" h="1261">
                <a:moveTo>
                  <a:pt x="6630" y="0"/>
                </a:moveTo>
                <a:cubicBezTo>
                  <a:pt x="6764" y="574"/>
                  <a:pt x="6898" y="1149"/>
                  <a:pt x="5793" y="1205"/>
                </a:cubicBezTo>
                <a:cubicBezTo>
                  <a:pt x="4688" y="1261"/>
                  <a:pt x="2344" y="798"/>
                  <a:pt x="0" y="335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325041" y="2733606"/>
            <a:ext cx="1346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Function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807642" y="5019606"/>
            <a:ext cx="18192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Return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thrown exception</a:t>
            </a:r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Passing an Exception up the Chain of 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076" y="1455736"/>
            <a:ext cx="1819275" cy="5508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8451" y="2500311"/>
            <a:ext cx="1668463" cy="7032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40351" y="3597274"/>
            <a:ext cx="1800225" cy="663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 dirty="0">
                <a:latin typeface="Times Roman" charset="0"/>
              </a:rPr>
              <a:t>No </a:t>
            </a:r>
            <a:r>
              <a:rPr lang="en-US" altLang="en-US" sz="1400" dirty="0" err="1">
                <a:latin typeface="Courier New" panose="02070309020205020404" pitchFamily="49" charset="0"/>
              </a:rPr>
              <a:t>ErrType</a:t>
            </a:r>
            <a:r>
              <a:rPr lang="en-US" altLang="en-US" sz="1400" dirty="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Roman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97501" y="4635498"/>
            <a:ext cx="1781175" cy="6651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97501" y="5675310"/>
            <a:ext cx="1895475" cy="10604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throw ErrType();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92650" y="3035299"/>
            <a:ext cx="623888" cy="765175"/>
            <a:chOff x="921" y="3399"/>
            <a:chExt cx="981" cy="971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16463" y="3921124"/>
            <a:ext cx="641350" cy="636587"/>
            <a:chOff x="921" y="3399"/>
            <a:chExt cx="981" cy="971"/>
          </a:xfrm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2300" y="2338385"/>
            <a:ext cx="947738" cy="541338"/>
            <a:chOff x="921" y="3399"/>
            <a:chExt cx="981" cy="971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219625" y="5021260"/>
            <a:ext cx="738188" cy="749300"/>
            <a:chOff x="921" y="3399"/>
            <a:chExt cx="981" cy="971"/>
          </a:xfrm>
        </p:grpSpPr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sp>
        <p:nvSpPr>
          <p:cNvPr id="22" name="Freeform 23"/>
          <p:cNvSpPr>
            <a:spLocks/>
          </p:cNvSpPr>
          <p:nvPr/>
        </p:nvSpPr>
        <p:spPr bwMode="auto">
          <a:xfrm rot="-458156" flipH="1" flipV="1">
            <a:off x="2821538" y="3695698"/>
            <a:ext cx="258762" cy="785812"/>
          </a:xfrm>
          <a:custGeom>
            <a:avLst/>
            <a:gdLst>
              <a:gd name="T0" fmla="*/ 2147483647 w 368"/>
              <a:gd name="T1" fmla="*/ 0 h 1139"/>
              <a:gd name="T2" fmla="*/ 0 w 368"/>
              <a:gd name="T3" fmla="*/ 2147483647 h 1139"/>
              <a:gd name="T4" fmla="*/ 2147483647 w 368"/>
              <a:gd name="T5" fmla="*/ 2147483647 h 11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" h="1139">
                <a:moveTo>
                  <a:pt x="368" y="0"/>
                </a:moveTo>
                <a:cubicBezTo>
                  <a:pt x="184" y="240"/>
                  <a:pt x="0" y="480"/>
                  <a:pt x="0" y="670"/>
                </a:cubicBezTo>
                <a:cubicBezTo>
                  <a:pt x="0" y="860"/>
                  <a:pt x="184" y="999"/>
                  <a:pt x="368" y="113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92989" y="4471986"/>
            <a:ext cx="13033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048550" y="3362324"/>
            <a:ext cx="1327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 rot="-546180" flipH="1" flipV="1">
            <a:off x="2907263" y="4786310"/>
            <a:ext cx="330200" cy="1258888"/>
          </a:xfrm>
          <a:custGeom>
            <a:avLst/>
            <a:gdLst>
              <a:gd name="T0" fmla="*/ 2147483647 w 368"/>
              <a:gd name="T1" fmla="*/ 0 h 1139"/>
              <a:gd name="T2" fmla="*/ 0 w 368"/>
              <a:gd name="T3" fmla="*/ 2147483647 h 1139"/>
              <a:gd name="T4" fmla="*/ 2147483647 w 368"/>
              <a:gd name="T5" fmla="*/ 2147483647 h 11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" h="1139">
                <a:moveTo>
                  <a:pt x="368" y="0"/>
                </a:moveTo>
                <a:cubicBezTo>
                  <a:pt x="184" y="240"/>
                  <a:pt x="0" y="480"/>
                  <a:pt x="0" y="670"/>
                </a:cubicBezTo>
                <a:cubicBezTo>
                  <a:pt x="0" y="860"/>
                  <a:pt x="184" y="999"/>
                  <a:pt x="368" y="113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248575" y="5841998"/>
            <a:ext cx="10731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 rot="298426">
            <a:off x="2219875" y="3024185"/>
            <a:ext cx="1130300" cy="554038"/>
          </a:xfrm>
          <a:custGeom>
            <a:avLst/>
            <a:gdLst>
              <a:gd name="T0" fmla="*/ 2147483647 w 1099"/>
              <a:gd name="T1" fmla="*/ 2147483647 h 1139"/>
              <a:gd name="T2" fmla="*/ 2147483647 w 1099"/>
              <a:gd name="T3" fmla="*/ 2147483647 h 1139"/>
              <a:gd name="T4" fmla="*/ 2147483647 w 1099"/>
              <a:gd name="T5" fmla="*/ 2147483647 h 1139"/>
              <a:gd name="T6" fmla="*/ 0 w 1099"/>
              <a:gd name="T7" fmla="*/ 0 h 11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9" h="1139">
                <a:moveTo>
                  <a:pt x="535" y="1139"/>
                </a:moveTo>
                <a:cubicBezTo>
                  <a:pt x="719" y="1010"/>
                  <a:pt x="904" y="882"/>
                  <a:pt x="971" y="737"/>
                </a:cubicBezTo>
                <a:cubicBezTo>
                  <a:pt x="1038" y="592"/>
                  <a:pt x="1099" y="391"/>
                  <a:pt x="937" y="268"/>
                </a:cubicBezTo>
                <a:cubicBezTo>
                  <a:pt x="775" y="145"/>
                  <a:pt x="387" y="72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118150" y="2182810"/>
            <a:ext cx="186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Func1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013876" y="1627186"/>
            <a:ext cx="1857375" cy="5318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940851" y="2462211"/>
            <a:ext cx="2030413" cy="6080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 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5036101" y="3502024"/>
            <a:ext cx="1876425" cy="530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017051" y="4502148"/>
            <a:ext cx="1857375" cy="703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5036101" y="5561010"/>
            <a:ext cx="1857375" cy="1231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throw ErrType();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102650" y="2863849"/>
            <a:ext cx="833438" cy="898525"/>
            <a:chOff x="921" y="3399"/>
            <a:chExt cx="981" cy="971"/>
          </a:xfrm>
        </p:grpSpPr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4259813" y="3844924"/>
            <a:ext cx="736600" cy="827087"/>
            <a:chOff x="921" y="3399"/>
            <a:chExt cx="981" cy="971"/>
          </a:xfrm>
        </p:grpSpPr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4178850" y="1779585"/>
            <a:ext cx="738188" cy="769938"/>
            <a:chOff x="921" y="3399"/>
            <a:chExt cx="981" cy="971"/>
          </a:xfrm>
        </p:grpSpPr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4258225" y="4983160"/>
            <a:ext cx="719138" cy="920750"/>
            <a:chOff x="921" y="3399"/>
            <a:chExt cx="981" cy="971"/>
          </a:xfrm>
        </p:grpSpPr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6890301" y="3925886"/>
            <a:ext cx="1101725" cy="1050925"/>
            <a:chOff x="9300" y="6018"/>
            <a:chExt cx="1406" cy="1716"/>
          </a:xfrm>
        </p:grpSpPr>
        <p:sp>
          <p:nvSpPr>
            <p:cNvPr id="47" name="Freeform 49"/>
            <p:cNvSpPr>
              <a:spLocks/>
            </p:cNvSpPr>
            <p:nvPr/>
          </p:nvSpPr>
          <p:spPr bwMode="auto">
            <a:xfrm flipH="1" flipV="1">
              <a:off x="9300" y="6018"/>
              <a:ext cx="378" cy="1445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1368 h 1139"/>
                <a:gd name="T4" fmla="*/ 399 w 368"/>
                <a:gd name="T5" fmla="*/ 2325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9433" y="6999"/>
              <a:ext cx="127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Immediate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sp>
        <p:nvSpPr>
          <p:cNvPr id="49" name="Freeform 51"/>
          <p:cNvSpPr>
            <a:spLocks/>
          </p:cNvSpPr>
          <p:nvPr/>
        </p:nvSpPr>
        <p:spPr bwMode="auto">
          <a:xfrm flipH="1" flipV="1">
            <a:off x="6914114" y="5046661"/>
            <a:ext cx="244475" cy="1216025"/>
          </a:xfrm>
          <a:custGeom>
            <a:avLst/>
            <a:gdLst>
              <a:gd name="T0" fmla="*/ 2147483647 w 368"/>
              <a:gd name="T1" fmla="*/ 0 h 1139"/>
              <a:gd name="T2" fmla="*/ 0 w 368"/>
              <a:gd name="T3" fmla="*/ 2147483647 h 1139"/>
              <a:gd name="T4" fmla="*/ 2147483647 w 368"/>
              <a:gd name="T5" fmla="*/ 2147483647 h 11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" h="1139">
                <a:moveTo>
                  <a:pt x="368" y="0"/>
                </a:moveTo>
                <a:cubicBezTo>
                  <a:pt x="184" y="240"/>
                  <a:pt x="0" y="480"/>
                  <a:pt x="0" y="670"/>
                </a:cubicBezTo>
                <a:cubicBezTo>
                  <a:pt x="0" y="860"/>
                  <a:pt x="184" y="999"/>
                  <a:pt x="368" y="113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7096675" y="5903910"/>
            <a:ext cx="11112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return</a:t>
            </a:r>
          </a:p>
        </p:txBody>
      </p:sp>
      <p:grpSp>
        <p:nvGrpSpPr>
          <p:cNvPr id="51" name="Group 53"/>
          <p:cNvGrpSpPr>
            <a:grpSpLocks/>
          </p:cNvGrpSpPr>
          <p:nvPr/>
        </p:nvGrpSpPr>
        <p:grpSpPr bwMode="auto">
          <a:xfrm>
            <a:off x="6966500" y="2894011"/>
            <a:ext cx="1676400" cy="904875"/>
            <a:chOff x="9300" y="6018"/>
            <a:chExt cx="1406" cy="1716"/>
          </a:xfrm>
        </p:grpSpPr>
        <p:sp>
          <p:nvSpPr>
            <p:cNvPr id="52" name="Freeform 54"/>
            <p:cNvSpPr>
              <a:spLocks/>
            </p:cNvSpPr>
            <p:nvPr/>
          </p:nvSpPr>
          <p:spPr bwMode="auto">
            <a:xfrm flipH="1" flipV="1">
              <a:off x="9300" y="6018"/>
              <a:ext cx="378" cy="1445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1368 h 1139"/>
                <a:gd name="T4" fmla="*/ 399 w 368"/>
                <a:gd name="T5" fmla="*/ 2325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9433" y="6999"/>
              <a:ext cx="127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942688" y="1820861"/>
            <a:ext cx="1700212" cy="904875"/>
            <a:chOff x="9300" y="6018"/>
            <a:chExt cx="1406" cy="1716"/>
          </a:xfrm>
        </p:grpSpPr>
        <p:sp>
          <p:nvSpPr>
            <p:cNvPr id="55" name="Freeform 57"/>
            <p:cNvSpPr>
              <a:spLocks/>
            </p:cNvSpPr>
            <p:nvPr/>
          </p:nvSpPr>
          <p:spPr bwMode="auto">
            <a:xfrm flipH="1" flipV="1">
              <a:off x="9300" y="6018"/>
              <a:ext cx="378" cy="1445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1368 h 1139"/>
                <a:gd name="T4" fmla="*/ 399 w 368"/>
                <a:gd name="T5" fmla="*/ 2325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9433" y="6999"/>
              <a:ext cx="127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Immediate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396714" y="1162048"/>
            <a:ext cx="1246187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Program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terminates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immediately</a:t>
            </a:r>
          </a:p>
        </p:txBody>
      </p:sp>
      <p:sp>
        <p:nvSpPr>
          <p:cNvPr id="58" name="Freeform 60"/>
          <p:cNvSpPr>
            <a:spLocks/>
          </p:cNvSpPr>
          <p:nvPr/>
        </p:nvSpPr>
        <p:spPr bwMode="auto">
          <a:xfrm>
            <a:off x="7039526" y="1536698"/>
            <a:ext cx="379413" cy="246062"/>
          </a:xfrm>
          <a:custGeom>
            <a:avLst/>
            <a:gdLst>
              <a:gd name="T0" fmla="*/ 0 w 597"/>
              <a:gd name="T1" fmla="*/ 2147483647 h 387"/>
              <a:gd name="T2" fmla="*/ 2147483647 w 597"/>
              <a:gd name="T3" fmla="*/ 2147483647 h 387"/>
              <a:gd name="T4" fmla="*/ 2147483647 w 597"/>
              <a:gd name="T5" fmla="*/ 0 h 3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7" h="387">
                <a:moveTo>
                  <a:pt x="0" y="387"/>
                </a:moveTo>
                <a:cubicBezTo>
                  <a:pt x="125" y="348"/>
                  <a:pt x="251" y="310"/>
                  <a:pt x="351" y="246"/>
                </a:cubicBezTo>
                <a:cubicBezTo>
                  <a:pt x="451" y="182"/>
                  <a:pt x="556" y="47"/>
                  <a:pt x="597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851450" y="3325810"/>
            <a:ext cx="158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Func2</a:t>
            </a:r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927650" y="435451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Func3</a:t>
            </a:r>
          </a:p>
        </p:txBody>
      </p:sp>
      <p:sp>
        <p:nvSpPr>
          <p:cNvPr id="61" name="Text Box 65"/>
          <p:cNvSpPr txBox="1">
            <a:spLocks noChangeArrowheads="1"/>
          </p:cNvSpPr>
          <p:nvPr/>
        </p:nvSpPr>
        <p:spPr bwMode="auto">
          <a:xfrm>
            <a:off x="946700" y="5402260"/>
            <a:ext cx="188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Func4</a:t>
            </a:r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737150" y="1173160"/>
            <a:ext cx="169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main</a:t>
            </a:r>
          </a:p>
        </p:txBody>
      </p:sp>
      <p:sp>
        <p:nvSpPr>
          <p:cNvPr id="63" name="Text Box 69"/>
          <p:cNvSpPr txBox="1">
            <a:spLocks noChangeArrowheads="1"/>
          </p:cNvSpPr>
          <p:nvPr/>
        </p:nvSpPr>
        <p:spPr bwMode="auto">
          <a:xfrm>
            <a:off x="4966250" y="1344610"/>
            <a:ext cx="131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main</a:t>
            </a:r>
          </a:p>
        </p:txBody>
      </p:sp>
      <p:sp>
        <p:nvSpPr>
          <p:cNvPr id="64" name="Rectangle 70"/>
          <p:cNvSpPr>
            <a:spLocks noChangeArrowheads="1"/>
          </p:cNvSpPr>
          <p:nvPr/>
        </p:nvSpPr>
        <p:spPr bwMode="auto">
          <a:xfrm>
            <a:off x="1251500" y="2887660"/>
            <a:ext cx="933450" cy="2095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C0C0C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7480850" y="3459160"/>
            <a:ext cx="1028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 return</a:t>
            </a:r>
          </a:p>
        </p:txBody>
      </p:sp>
      <p:sp>
        <p:nvSpPr>
          <p:cNvPr id="66" name="Text Box 72"/>
          <p:cNvSpPr txBox="1">
            <a:spLocks noChangeArrowheads="1"/>
          </p:cNvSpPr>
          <p:nvPr/>
        </p:nvSpPr>
        <p:spPr bwMode="auto">
          <a:xfrm>
            <a:off x="112055" y="6488110"/>
            <a:ext cx="3752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/>
              <a:t>Function Func1 has a handler for </a:t>
            </a:r>
            <a:r>
              <a:rPr lang="en-US" altLang="en-US" sz="1400" b="1" dirty="0" err="1"/>
              <a:t>ErrType</a:t>
            </a:r>
            <a:endParaRPr lang="en-US" altLang="en-US" sz="1400" b="1" dirty="0"/>
          </a:p>
        </p:txBody>
      </p:sp>
      <p:sp>
        <p:nvSpPr>
          <p:cNvPr id="67" name="Text Box 133"/>
          <p:cNvSpPr txBox="1">
            <a:spLocks noChangeArrowheads="1"/>
          </p:cNvSpPr>
          <p:nvPr/>
        </p:nvSpPr>
        <p:spPr bwMode="auto">
          <a:xfrm>
            <a:off x="4645955" y="6488110"/>
            <a:ext cx="3371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/>
              <a:t>No function has a handler for </a:t>
            </a:r>
            <a:r>
              <a:rPr lang="en-US" altLang="en-US" sz="1400" b="1" dirty="0" err="1"/>
              <a:t>ErrType</a:t>
            </a:r>
            <a:endParaRPr lang="en-US" altLang="en-US" sz="1400" b="1" dirty="0"/>
          </a:p>
        </p:txBody>
      </p:sp>
      <p:sp>
        <p:nvSpPr>
          <p:cNvPr id="68" name="Text Box 134"/>
          <p:cNvSpPr txBox="1">
            <a:spLocks noChangeArrowheads="1"/>
          </p:cNvSpPr>
          <p:nvPr/>
        </p:nvSpPr>
        <p:spPr bwMode="auto">
          <a:xfrm>
            <a:off x="4966250" y="2163760"/>
            <a:ext cx="1619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Func1</a:t>
            </a:r>
          </a:p>
        </p:txBody>
      </p:sp>
      <p:sp>
        <p:nvSpPr>
          <p:cNvPr id="69" name="Text Box 135"/>
          <p:cNvSpPr txBox="1">
            <a:spLocks noChangeArrowheads="1"/>
          </p:cNvSpPr>
          <p:nvPr/>
        </p:nvSpPr>
        <p:spPr bwMode="auto">
          <a:xfrm>
            <a:off x="5004350" y="3211510"/>
            <a:ext cx="169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Func2</a:t>
            </a:r>
          </a:p>
        </p:txBody>
      </p:sp>
      <p:sp>
        <p:nvSpPr>
          <p:cNvPr id="70" name="Text Box 136"/>
          <p:cNvSpPr txBox="1">
            <a:spLocks noChangeArrowheads="1"/>
          </p:cNvSpPr>
          <p:nvPr/>
        </p:nvSpPr>
        <p:spPr bwMode="auto">
          <a:xfrm>
            <a:off x="5080550" y="4240210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Func3</a:t>
            </a:r>
          </a:p>
        </p:txBody>
      </p:sp>
      <p:sp>
        <p:nvSpPr>
          <p:cNvPr id="71" name="Text Box 137"/>
          <p:cNvSpPr txBox="1">
            <a:spLocks noChangeArrowheads="1"/>
          </p:cNvSpPr>
          <p:nvPr/>
        </p:nvSpPr>
        <p:spPr bwMode="auto">
          <a:xfrm>
            <a:off x="5042450" y="528796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Func4</a:t>
            </a:r>
          </a:p>
        </p:txBody>
      </p:sp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Re-Throwing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47800"/>
            <a:ext cx="8915400" cy="4343400"/>
          </a:xfrm>
          <a:noFill/>
        </p:spPr>
        <p:txBody>
          <a:bodyPr/>
          <a:lstStyle/>
          <a:p>
            <a:pPr>
              <a:buSzPct val="60000"/>
            </a:pPr>
            <a:r>
              <a:rPr lang="en-US" altLang="en-US" b="1" dirty="0"/>
              <a:t>The expression in throw is optional.</a:t>
            </a:r>
          </a:p>
          <a:p>
            <a:pPr lvl="3">
              <a:buSzPct val="60000"/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00CC66"/>
                </a:solidFill>
                <a:latin typeface="Courier New" panose="02070309020205020404" pitchFamily="49" charset="0"/>
              </a:rPr>
              <a:t>throw;</a:t>
            </a:r>
            <a:r>
              <a:rPr lang="en-US" altLang="en-US" b="1" dirty="0">
                <a:solidFill>
                  <a:srgbClr val="66FFCC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/>
              <a:t>					</a:t>
            </a:r>
          </a:p>
          <a:p>
            <a:pPr>
              <a:buSzPct val="60000"/>
            </a:pPr>
            <a:r>
              <a:rPr lang="en-US" altLang="en-US" b="1" dirty="0"/>
              <a:t>Re-throwing an exception in C++ allows </a:t>
            </a:r>
            <a:r>
              <a:rPr lang="en-US" altLang="en-US" b="1" dirty="0">
                <a:solidFill>
                  <a:schemeClr val="accent2"/>
                </a:solidFill>
              </a:rPr>
              <a:t>partial exception handling</a:t>
            </a:r>
            <a:r>
              <a:rPr lang="en-US" altLang="en-US" b="1" dirty="0"/>
              <a:t>.</a:t>
            </a:r>
          </a:p>
          <a:p>
            <a:pPr>
              <a:buSzPct val="60000"/>
            </a:pPr>
            <a:r>
              <a:rPr lang="en-US" altLang="en-US" b="1" dirty="0"/>
              <a:t>Allows higher level functions/classes to also respond to exception, or to respond instead</a:t>
            </a:r>
          </a:p>
          <a:p>
            <a:pPr>
              <a:buFont typeface="Monotype Sorts" pitchFamily="2" charset="2"/>
              <a:buNone/>
            </a:pPr>
            <a:endParaRPr lang="en-US" altLang="en-US" sz="1600" b="1" dirty="0"/>
          </a:p>
          <a:p>
            <a:pPr>
              <a:buSzPct val="60000"/>
              <a:buFont typeface="Monotype Sorts" pitchFamily="2" charset="2"/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075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510635"/>
            <a:ext cx="5654675" cy="276037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Review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Polymorphism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 dirty="0">
                <a:latin typeface="Calibri"/>
                <a:cs typeface="Calibri"/>
              </a:rPr>
              <a:t>Exceptions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latin typeface="Calibri"/>
                <a:cs typeface="Calibri"/>
              </a:rPr>
              <a:t>Definition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Syntax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7E7E7E"/>
                </a:solidFill>
                <a:latin typeface="Calibri"/>
                <a:cs typeface="Calibri"/>
              </a:rPr>
              <a:t>Examples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030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Dividing by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900" y="1555474"/>
            <a:ext cx="741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/>
              <a:t>Apply what you know: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2146025"/>
            <a:ext cx="8648700" cy="3016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Quotient( int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numer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, int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(denom != 0)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return numer / denom;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// What to do??  Loop asking user </a:t>
            </a:r>
            <a:b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  // for new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value?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500" y="1219200"/>
            <a:ext cx="7715250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// quotient.cpp -- Quotient program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&lt;iostream&gt;</a:t>
            </a:r>
            <a:br>
              <a:rPr lang="en-US" altLang="en-US" sz="1800" dirty="0"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&lt;string&gt;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using namespace std;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Quotient( int, int );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main(){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int numer;   // Numerator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int denom;   // Denominator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745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5300" y="1143000"/>
            <a:ext cx="7581900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cout &lt;&lt; "Enter numerator and denominator: ";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cin &gt;&gt; numer &gt;&gt; denom;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while(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cin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  <a:br>
              <a:rPr lang="en-US" altLang="en-US" sz="1600" dirty="0"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try{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cout &lt;&lt; "Their quotient: “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&lt;&lt; Quotient(numer, denom) &lt;&lt; endl;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}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catch (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zeroDenom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cs typeface="Times New Roman" panose="02020603050405020304" pitchFamily="18" charset="0"/>
              </a:rPr>
              <a:t>	    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cout &lt;&lt; "*** Denominator can't be 0" &lt;&lt; endl;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}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cout &lt;&lt; "Enter numerator and denominator: ";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cin &gt;&gt; numer &gt;&gt;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br>
              <a:rPr lang="en-US" altLang="en-US" sz="1600" dirty="0"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0;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Quotient( int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numer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, int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(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== 0)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throw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zeroDenom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numer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/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2D81CC7-7476-4B41-A22F-5397B4F3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exceptions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DE86D22-F608-9F42-B90B-839FA809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53298"/>
            <a:ext cx="8299450" cy="5715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047892B-6BE3-4143-A95F-335353D2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541563"/>
            <a:ext cx="489108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main ()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char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[10];    //c-style string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try 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for (int n=0; n&lt;=10; n++)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if (n&gt;9) throw "Out of range";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[n]='z';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r>
              <a:rPr lang="en-US" sz="2000" b="1" dirty="0"/>
              <a:t>catch (char * str) {</a:t>
            </a:r>
            <a:endParaRPr lang="en-US" sz="2000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"Exception: " &lt;&lt; </a:t>
            </a:r>
            <a:r>
              <a:rPr lang="en-US" sz="2000" b="1" dirty="0" err="1"/>
              <a:t>str</a:t>
            </a:r>
            <a:r>
              <a:rPr lang="en-US" sz="2000" b="1" dirty="0"/>
              <a:t>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  <a:endParaRPr lang="en-US" sz="2000" dirty="0"/>
          </a:p>
          <a:p>
            <a:r>
              <a:rPr lang="en-US" sz="2000" b="1" dirty="0"/>
              <a:t>  }</a:t>
            </a:r>
            <a:br>
              <a:rPr lang="en-US" sz="2000" b="1" dirty="0"/>
            </a:br>
            <a:endParaRPr lang="en-US" sz="2000" dirty="0"/>
          </a:p>
          <a:p>
            <a:r>
              <a:rPr lang="en-US" sz="2000" b="1" dirty="0"/>
              <a:t>  return 0;</a:t>
            </a:r>
            <a:endParaRPr lang="en-US" sz="2000" dirty="0"/>
          </a:p>
          <a:p>
            <a:r>
              <a:rPr lang="en-US" sz="2000" b="1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59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1AEF36-DB2A-3440-8A3C-74A114A8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740396-16DC-BA47-8E66-402A0F79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78229"/>
            <a:ext cx="8299451" cy="5715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3E2733-0E06-6443-8EF8-83AB251C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62840"/>
            <a:ext cx="539602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main ()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try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char 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new char [10];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== NULL) throw "Allocation failure";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for (int n=0; n&lt;=100; n++)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if (n&gt;9) throw n;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[n]='z';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catch (int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&lt;&lt; "Exception: ";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&lt;&lt; "index " &lt;&lt;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&lt;&lt; " is out of range" &lt;&lt;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600" b="1" dirty="0"/>
              <a:t>catch (char * str) {</a:t>
            </a:r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"Exception: " &lt;&lt; </a:t>
            </a:r>
            <a:r>
              <a:rPr lang="en-US" sz="1600" b="1" dirty="0" err="1"/>
              <a:t>str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  <a:endParaRPr lang="en-US" sz="1600" dirty="0"/>
          </a:p>
          <a:p>
            <a:r>
              <a:rPr lang="en-US" sz="1600" b="1" dirty="0"/>
              <a:t>  }</a:t>
            </a:r>
          </a:p>
          <a:p>
            <a:r>
              <a:rPr lang="en-US" sz="1600" b="1" dirty="0"/>
              <a:t>  catch(…) {  // catch-all</a:t>
            </a:r>
            <a:br>
              <a:rPr lang="en-US" sz="1600" b="1" dirty="0"/>
            </a:br>
            <a:r>
              <a:rPr lang="en-US" sz="1600" b="1" dirty="0"/>
              <a:t>    cout &lt;&lt; "Exception thrown, can’t be fixed" &lt;&lt; endl;</a:t>
            </a:r>
          </a:p>
          <a:p>
            <a:r>
              <a:rPr lang="en-US" sz="1600" b="1" dirty="0"/>
              <a:t>  }</a:t>
            </a:r>
          </a:p>
          <a:p>
            <a:endParaRPr lang="en-US" sz="1600" dirty="0"/>
          </a:p>
          <a:p>
            <a:r>
              <a:rPr lang="en-US" sz="1600" b="1" dirty="0"/>
              <a:t>  return 0;</a:t>
            </a:r>
            <a:endParaRPr lang="en-US" sz="1600" dirty="0"/>
          </a:p>
          <a:p>
            <a:r>
              <a:rPr lang="en-US" sz="1600" b="1" dirty="0"/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Review of</a:t>
            </a:r>
            <a:r>
              <a:rPr lang="en-US" spc="-50" dirty="0"/>
              <a:t> </a:t>
            </a:r>
            <a:r>
              <a:rPr lang="en-US" spc="-10" dirty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114300" y="1325716"/>
            <a:ext cx="10054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z="3200" i="1" dirty="0">
                <a:solidFill>
                  <a:srgbClr val="0000FF"/>
                </a:solidFill>
                <a:latin typeface="Calibri"/>
                <a:cs typeface="Calibri"/>
              </a:rPr>
              <a:t>Give a definition of Polymorphism and an example:</a:t>
            </a:r>
            <a:endParaRPr sz="3200" i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8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Review of</a:t>
            </a:r>
            <a:r>
              <a:rPr lang="en-US" spc="-50" dirty="0"/>
              <a:t> </a:t>
            </a:r>
            <a:r>
              <a:rPr lang="en-US" spc="-10" dirty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114300" y="1325716"/>
            <a:ext cx="10054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z="3200" i="1" dirty="0">
                <a:solidFill>
                  <a:srgbClr val="0000FF"/>
                </a:solidFill>
                <a:latin typeface="Calibri"/>
                <a:cs typeface="Calibri"/>
              </a:rPr>
              <a:t>Give a definition of Polymorphism and an example:</a:t>
            </a:r>
            <a:endParaRPr sz="3200" i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FD96494-8802-467F-AFB6-C978C583ADF1}"/>
              </a:ext>
            </a:extLst>
          </p:cNvPr>
          <p:cNvSpPr txBox="1"/>
          <p:nvPr/>
        </p:nvSpPr>
        <p:spPr>
          <a:xfrm>
            <a:off x="114300" y="1311368"/>
            <a:ext cx="10054310" cy="5421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3200" spc="-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Calibri"/>
                <a:cs typeface="Calibri"/>
              </a:rPr>
              <a:t>Poly: many (Greek)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Calibri"/>
                <a:cs typeface="Calibri"/>
              </a:rPr>
              <a:t>In Computer Science: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Calibri"/>
                <a:cs typeface="Calibri"/>
              </a:rPr>
              <a:t>Morph: shape (Greek)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2000" spc="-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5" dirty="0">
                <a:latin typeface="Calibri"/>
                <a:cs typeface="Calibri"/>
              </a:rPr>
              <a:t>In Computer Science:</a:t>
            </a:r>
          </a:p>
          <a:p>
            <a:pPr marL="927100" lvl="1" indent="-457200">
              <a:spcBef>
                <a:spcPts val="100"/>
              </a:spcBef>
              <a:buFontTx/>
              <a:buChar char="-"/>
              <a:tabLst>
                <a:tab pos="355600" algn="l"/>
                <a:tab pos="356235" algn="l"/>
              </a:tabLst>
            </a:pPr>
            <a:r>
              <a:rPr lang="en-US" sz="3200" spc="-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bility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manipulate </a:t>
            </a:r>
            <a:r>
              <a:rPr sz="3200" spc="-5" dirty="0">
                <a:latin typeface="Calibri"/>
                <a:cs typeface="Calibri"/>
              </a:rPr>
              <a:t>objects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type-independent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way</a:t>
            </a:r>
            <a:r>
              <a:rPr lang="en-US" sz="3200" spc="-30" dirty="0">
                <a:latin typeface="Calibri"/>
                <a:cs typeface="Calibri"/>
              </a:rPr>
              <a:t> </a:t>
            </a:r>
          </a:p>
          <a:p>
            <a:pPr marL="527050" indent="-5143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endParaRPr lang="en-US" sz="2000" spc="-30" dirty="0">
              <a:latin typeface="Calibri"/>
              <a:cs typeface="Calibri"/>
            </a:endParaRPr>
          </a:p>
          <a:p>
            <a:pPr marL="527050" indent="-5143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3200" spc="-30" dirty="0">
                <a:latin typeface="Calibri"/>
                <a:cs typeface="Calibri"/>
              </a:rPr>
              <a:t>Examples:</a:t>
            </a:r>
          </a:p>
          <a:p>
            <a:pPr marL="469900" lvl="1"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z="3200" spc="-30" dirty="0">
                <a:latin typeface="Calibri"/>
                <a:cs typeface="Calibri"/>
              </a:rPr>
              <a:t>- Overriding, overloading, subtyping, templates </a:t>
            </a:r>
            <a:r>
              <a:rPr lang="en-US" sz="3200" i="1" spc="-30" dirty="0">
                <a:latin typeface="Calibri"/>
                <a:cs typeface="Calibri"/>
              </a:rPr>
              <a:t>(future lecture)</a:t>
            </a:r>
            <a:endParaRPr sz="32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6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Review of</a:t>
            </a:r>
            <a:r>
              <a:rPr lang="en-US" spc="-50" dirty="0"/>
              <a:t> </a:t>
            </a:r>
            <a:r>
              <a:rPr lang="en-US" spc="-10" dirty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114300" y="1325716"/>
            <a:ext cx="10054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z="3200" i="1" dirty="0">
                <a:solidFill>
                  <a:srgbClr val="0000FF"/>
                </a:solidFill>
                <a:latin typeface="Calibri"/>
                <a:cs typeface="Calibri"/>
              </a:rPr>
              <a:t>What is late binding and how does C++ implement it?</a:t>
            </a:r>
            <a:endParaRPr sz="3200" i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5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Review of</a:t>
            </a:r>
            <a:r>
              <a:rPr lang="en-US" spc="-50" dirty="0"/>
              <a:t> </a:t>
            </a:r>
            <a:r>
              <a:rPr lang="en-US" spc="-10" dirty="0"/>
              <a:t>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114300" y="1325716"/>
            <a:ext cx="10054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r>
              <a:rPr lang="en-US" sz="3200" i="1" dirty="0">
                <a:solidFill>
                  <a:srgbClr val="0000FF"/>
                </a:solidFill>
                <a:latin typeface="Calibri"/>
                <a:cs typeface="Calibri"/>
              </a:rPr>
              <a:t>What is late binding and how does C++ implement it?</a:t>
            </a:r>
            <a:endParaRPr sz="3200" i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667C34F-4DAB-443F-8244-97257CDDB9A3}"/>
              </a:ext>
            </a:extLst>
          </p:cNvPr>
          <p:cNvSpPr txBox="1"/>
          <p:nvPr/>
        </p:nvSpPr>
        <p:spPr>
          <a:xfrm>
            <a:off x="437375" y="1793769"/>
            <a:ext cx="9408160" cy="478784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spc="-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inding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determined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b="1" spc="-5" dirty="0">
                <a:latin typeface="Calibri"/>
                <a:cs typeface="Calibri"/>
              </a:rPr>
              <a:t>run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time</a:t>
            </a:r>
            <a:endParaRPr sz="2400" b="1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opposed </a:t>
            </a:r>
            <a:r>
              <a:rPr sz="2000" spc="-2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10" dirty="0">
                <a:latin typeface="Calibri"/>
                <a:cs typeface="Calibri"/>
              </a:rPr>
              <a:t>compile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 the </a:t>
            </a:r>
            <a:r>
              <a:rPr sz="2400" spc="-20" dirty="0">
                <a:latin typeface="Calibri"/>
                <a:cs typeface="Calibri"/>
              </a:rPr>
              <a:t>context </a:t>
            </a:r>
            <a:r>
              <a:rPr sz="2400" spc="-5" dirty="0">
                <a:latin typeface="Calibri"/>
                <a:cs typeface="Calibri"/>
              </a:rPr>
              <a:t>of polymorphism, </a:t>
            </a:r>
            <a:r>
              <a:rPr sz="2400" spc="-25" dirty="0">
                <a:latin typeface="Calibri"/>
                <a:cs typeface="Calibri"/>
              </a:rPr>
              <a:t>you’re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saying</a:t>
            </a:r>
            <a:r>
              <a:rPr lang="en-US"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 </a:t>
            </a:r>
            <a:r>
              <a:rPr sz="2000" spc="-10" dirty="0">
                <a:latin typeface="Calibri"/>
                <a:cs typeface="Calibri"/>
              </a:rPr>
              <a:t>don’t know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20" dirty="0">
                <a:latin typeface="Calibri"/>
                <a:cs typeface="Calibri"/>
              </a:rPr>
              <a:t>sure </a:t>
            </a:r>
            <a:r>
              <a:rPr sz="2000" spc="-15" dirty="0">
                <a:latin typeface="Calibri"/>
                <a:cs typeface="Calibri"/>
              </a:rPr>
              <a:t>how </a:t>
            </a:r>
            <a:r>
              <a:rPr sz="2000" spc="-1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function is </a:t>
            </a:r>
            <a:r>
              <a:rPr sz="2000" spc="-10" dirty="0">
                <a:latin typeface="Calibri"/>
                <a:cs typeface="Calibri"/>
              </a:rPr>
              <a:t>going </a:t>
            </a:r>
            <a:r>
              <a:rPr sz="2000" spc="-15" dirty="0">
                <a:latin typeface="Calibri"/>
                <a:cs typeface="Calibri"/>
              </a:rPr>
              <a:t>to 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implemented, </a:t>
            </a:r>
            <a:r>
              <a:rPr sz="2000" spc="-5" dirty="0">
                <a:latin typeface="Calibri"/>
                <a:cs typeface="Calibri"/>
              </a:rPr>
              <a:t>so </a:t>
            </a:r>
            <a:r>
              <a:rPr sz="2000" spc="-15" dirty="0">
                <a:latin typeface="Calibri"/>
                <a:cs typeface="Calibri"/>
              </a:rPr>
              <a:t>wait </a:t>
            </a:r>
            <a:r>
              <a:rPr sz="2000" spc="-10" dirty="0">
                <a:latin typeface="Calibri"/>
                <a:cs typeface="Calibri"/>
              </a:rPr>
              <a:t>until </a:t>
            </a:r>
            <a:r>
              <a:rPr sz="2000" spc="-25" dirty="0">
                <a:latin typeface="Calibri"/>
                <a:cs typeface="Calibri"/>
              </a:rPr>
              <a:t>it’s </a:t>
            </a:r>
            <a:r>
              <a:rPr sz="2000" spc="-10" dirty="0">
                <a:latin typeface="Calibri"/>
                <a:cs typeface="Calibri"/>
              </a:rPr>
              <a:t>used and </a:t>
            </a:r>
            <a:r>
              <a:rPr sz="2000" spc="-5" dirty="0">
                <a:latin typeface="Calibri"/>
                <a:cs typeface="Calibri"/>
              </a:rPr>
              <a:t>then </a:t>
            </a:r>
            <a:r>
              <a:rPr sz="2000" spc="-15" dirty="0">
                <a:latin typeface="Calibri"/>
                <a:cs typeface="Calibri"/>
              </a:rPr>
              <a:t>get 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implementation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instance.</a:t>
            </a:r>
            <a:endParaRPr lang="en-US" sz="2000" spc="-15" dirty="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endParaRPr lang="en-US" sz="2000" spc="-1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Calibri"/>
                <a:cs typeface="Calibri"/>
              </a:rPr>
              <a:t>Virtual functions </a:t>
            </a:r>
            <a:r>
              <a:rPr lang="en-US" sz="2400" spc="-15" dirty="0">
                <a:latin typeface="Calibri"/>
                <a:cs typeface="Calibri"/>
              </a:rPr>
              <a:t>are </a:t>
            </a:r>
            <a:r>
              <a:rPr lang="en-US" sz="2400" spc="-5" dirty="0">
                <a:latin typeface="Calibri"/>
                <a:cs typeface="Calibri"/>
              </a:rPr>
              <a:t>how </a:t>
            </a:r>
            <a:r>
              <a:rPr lang="en-US" sz="2400" dirty="0">
                <a:latin typeface="Calibri"/>
                <a:cs typeface="Calibri"/>
              </a:rPr>
              <a:t>C++</a:t>
            </a:r>
            <a:r>
              <a:rPr lang="en-US" sz="2400" spc="5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implements</a:t>
            </a:r>
            <a:endParaRPr lang="en-US"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lang="en-US" sz="2400" b="1" i="1" spc="-5" dirty="0">
                <a:latin typeface="Calibri"/>
                <a:cs typeface="Calibri"/>
              </a:rPr>
              <a:t>late</a:t>
            </a:r>
            <a:r>
              <a:rPr lang="en-US" sz="2400" b="1" i="1" spc="-25" dirty="0">
                <a:latin typeface="Calibri"/>
                <a:cs typeface="Calibri"/>
              </a:rPr>
              <a:t> </a:t>
            </a:r>
            <a:r>
              <a:rPr lang="en-US" sz="2400" b="1" i="1" dirty="0">
                <a:latin typeface="Calibri"/>
                <a:cs typeface="Calibri"/>
              </a:rPr>
              <a:t>binding</a:t>
            </a:r>
            <a:endParaRPr lang="en-US"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lang="en-US" sz="2000" spc="-5" dirty="0">
                <a:latin typeface="Arial"/>
                <a:cs typeface="Arial"/>
              </a:rPr>
              <a:t>– </a:t>
            </a:r>
            <a:r>
              <a:rPr lang="en-US" sz="2000" spc="-10" dirty="0">
                <a:latin typeface="Calibri"/>
                <a:cs typeface="Calibri"/>
              </a:rPr>
              <a:t>used </a:t>
            </a:r>
            <a:r>
              <a:rPr lang="en-US" sz="2000" spc="-5" dirty="0">
                <a:latin typeface="Calibri"/>
                <a:cs typeface="Calibri"/>
              </a:rPr>
              <a:t>when the child class </a:t>
            </a:r>
            <a:r>
              <a:rPr lang="en-US" sz="2000" spc="-15" dirty="0">
                <a:latin typeface="Calibri"/>
                <a:cs typeface="Calibri"/>
              </a:rPr>
              <a:t>implementation</a:t>
            </a:r>
            <a:r>
              <a:rPr lang="en-US" sz="2000" spc="3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unknown </a:t>
            </a:r>
            <a:r>
              <a:rPr lang="en-US" sz="2000" spc="-5" dirty="0">
                <a:latin typeface="Calibri"/>
                <a:cs typeface="Calibri"/>
              </a:rPr>
              <a:t>or </a:t>
            </a:r>
            <a:r>
              <a:rPr lang="en-US" sz="2000" spc="-15" dirty="0">
                <a:latin typeface="Calibri"/>
                <a:cs typeface="Calibri"/>
              </a:rPr>
              <a:t>variable at parent </a:t>
            </a:r>
            <a:r>
              <a:rPr lang="en-US" sz="2000" spc="-5" dirty="0">
                <a:latin typeface="Calibri"/>
                <a:cs typeface="Calibri"/>
              </a:rPr>
              <a:t>class </a:t>
            </a:r>
            <a:r>
              <a:rPr lang="en-US" sz="2000" spc="-15" dirty="0">
                <a:latin typeface="Calibri"/>
                <a:cs typeface="Calibri"/>
              </a:rPr>
              <a:t>creation</a:t>
            </a:r>
            <a:r>
              <a:rPr lang="en-US" sz="2000" spc="13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time</a:t>
            </a:r>
            <a:endParaRPr lang="en-US" sz="2000" dirty="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endParaRPr lang="en-US" sz="2800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7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510635"/>
            <a:ext cx="5654675" cy="276037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Review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Polymorphism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 dirty="0">
                <a:latin typeface="Calibri"/>
                <a:cs typeface="Calibri"/>
              </a:rPr>
              <a:t>Exceptions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solidFill>
                  <a:srgbClr val="7E7E7E"/>
                </a:solidFill>
                <a:latin typeface="Calibri"/>
                <a:cs typeface="Calibri"/>
              </a:rPr>
              <a:t>Definition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Syntax</a:t>
            </a:r>
            <a:endParaRPr sz="2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7E7E7E"/>
                </a:solidFill>
                <a:latin typeface="Calibri"/>
                <a:cs typeface="Calibri"/>
              </a:rPr>
              <a:t>Examples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40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Exception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5300" y="1610554"/>
            <a:ext cx="8382000" cy="43815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eneva" charset="0"/>
              </a:rPr>
              <a:t>An unusual, often unpredictable event, detectable by software or hardware, that requires special processing.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Geneva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eneva" charset="0"/>
              </a:rPr>
              <a:t>Also, in C++, a variable or class object that represents an exceptional event.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>
              <a:solidFill>
                <a:schemeClr val="tx1"/>
              </a:solidFill>
              <a:latin typeface="Geneva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eneva" charset="0"/>
              </a:rPr>
              <a:t>An exception handler is a section of program code that is executed when a particular exception occurs.				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>
              <a:solidFill>
                <a:schemeClr val="tx1"/>
              </a:solidFill>
              <a:latin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992148"/>
          </a:xfrm>
        </p:spPr>
        <p:txBody>
          <a:bodyPr/>
          <a:lstStyle/>
          <a:p>
            <a:pPr lvl="0"/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 is an </a:t>
            </a:r>
            <a:r>
              <a:rPr lang="en-US" u="sng" dirty="0"/>
              <a:t>unusual situation </a:t>
            </a:r>
            <a:r>
              <a:rPr lang="en-US" dirty="0"/>
              <a:t>that occurs when the program is </a:t>
            </a:r>
            <a:r>
              <a:rPr lang="en-US" i="1" dirty="0"/>
              <a:t>running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/>
              <a:t>Exception Management:</a:t>
            </a:r>
          </a:p>
          <a:p>
            <a:pPr lvl="1"/>
            <a:r>
              <a:rPr lang="en-US" dirty="0"/>
              <a:t>Define the error condition</a:t>
            </a:r>
          </a:p>
          <a:p>
            <a:pPr lvl="1"/>
            <a:r>
              <a:rPr lang="en-US" dirty="0"/>
              <a:t>Enclose code containing possible error (try).</a:t>
            </a:r>
          </a:p>
          <a:p>
            <a:pPr lvl="1"/>
            <a:r>
              <a:rPr lang="en-US" dirty="0"/>
              <a:t>Alert the system if error occurs (throw).</a:t>
            </a:r>
          </a:p>
          <a:p>
            <a:pPr lvl="1"/>
            <a:r>
              <a:rPr lang="en-US" dirty="0"/>
              <a:t>Handle error if it is thrown (catch).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try it conceptually without code for now for </a:t>
            </a:r>
            <a:r>
              <a:rPr lang="en-US" b="1" dirty="0"/>
              <a:t>reading an input file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936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</TotalTime>
  <Words>1047</Words>
  <Application>Microsoft Office PowerPoint</Application>
  <PresentationFormat>35mm Slides</PresentationFormat>
  <Paragraphs>319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28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Geneva</vt:lpstr>
      <vt:lpstr>HelveticaNeueLT Std Lt</vt:lpstr>
      <vt:lpstr>Monotype Sorts</vt:lpstr>
      <vt:lpstr>Times New Roman</vt:lpstr>
      <vt:lpstr>Times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Exception</vt:lpstr>
      <vt:lpstr>Outline</vt:lpstr>
      <vt:lpstr>Review of Polymorphism</vt:lpstr>
      <vt:lpstr>Review of Polymorphism</vt:lpstr>
      <vt:lpstr>Review of Polymorphism</vt:lpstr>
      <vt:lpstr>Review of Polymorphism</vt:lpstr>
      <vt:lpstr>Outline</vt:lpstr>
      <vt:lpstr>An Exception is…</vt:lpstr>
      <vt:lpstr>Exceptions </vt:lpstr>
      <vt:lpstr>Exceptions </vt:lpstr>
      <vt:lpstr>Outline</vt:lpstr>
      <vt:lpstr>The throw Statement</vt:lpstr>
      <vt:lpstr>The try-catch Statement</vt:lpstr>
      <vt:lpstr>Example of a try-catch Statement</vt:lpstr>
      <vt:lpstr>try, catch, and throw </vt:lpstr>
      <vt:lpstr>Execution of try-catch</vt:lpstr>
      <vt:lpstr>Selecting an Exception Handler</vt:lpstr>
      <vt:lpstr>More on Selecting Exception Handlers</vt:lpstr>
      <vt:lpstr>Nonlocal Exception Handlers</vt:lpstr>
      <vt:lpstr>Throwing an Exception to be Caught by the Calling Code</vt:lpstr>
      <vt:lpstr>Passing an Exception up the Chain of Function Calls</vt:lpstr>
      <vt:lpstr>Re-Throwing an Exception</vt:lpstr>
      <vt:lpstr>Outline</vt:lpstr>
      <vt:lpstr>Dividing by ZERO</vt:lpstr>
      <vt:lpstr>A Solution</vt:lpstr>
      <vt:lpstr>A Solution</vt:lpstr>
      <vt:lpstr>Examples</vt:lpstr>
      <vt:lpstr>Examples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260</cp:revision>
  <dcterms:created xsi:type="dcterms:W3CDTF">2007-03-12T17:06:55Z</dcterms:created>
  <dcterms:modified xsi:type="dcterms:W3CDTF">2019-02-24T18:56:46Z</dcterms:modified>
</cp:coreProperties>
</file>