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76"/>
  </p:notesMasterIdLst>
  <p:sldIdLst>
    <p:sldId id="479" r:id="rId16"/>
    <p:sldId id="480" r:id="rId17"/>
    <p:sldId id="481" r:id="rId18"/>
    <p:sldId id="483" r:id="rId19"/>
    <p:sldId id="484" r:id="rId20"/>
    <p:sldId id="356" r:id="rId21"/>
    <p:sldId id="357" r:id="rId22"/>
    <p:sldId id="358" r:id="rId23"/>
    <p:sldId id="359" r:id="rId24"/>
    <p:sldId id="360" r:id="rId25"/>
    <p:sldId id="482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452" r:id="rId47"/>
    <p:sldId id="381" r:id="rId48"/>
    <p:sldId id="385" r:id="rId49"/>
    <p:sldId id="386" r:id="rId50"/>
    <p:sldId id="387" r:id="rId51"/>
    <p:sldId id="388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0000FF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2" autoAdjust="0"/>
    <p:restoredTop sz="89042" autoAdjust="0"/>
  </p:normalViewPr>
  <p:slideViewPr>
    <p:cSldViewPr>
      <p:cViewPr varScale="1">
        <p:scale>
          <a:sx n="78" d="100"/>
          <a:sy n="78" d="100"/>
        </p:scale>
        <p:origin x="1267" y="72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16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slide" Target="slides/slide51.xml"/><Relationship Id="rId74" Type="http://schemas.openxmlformats.org/officeDocument/2006/relationships/slide" Target="slides/slide59.xml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6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77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slide" Target="slides/slide58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58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59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8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2/13/2019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8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3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 dirty="0"/>
              <a:t>Stacks &amp; Implementations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8768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Rafi Almhana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ADT Stack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0" y="1885950"/>
            <a:ext cx="6477000" cy="4191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b="1">
                <a:solidFill>
                  <a:srgbClr val="00B050"/>
                </a:solidFill>
                <a:cs typeface="+mn-cs"/>
              </a:rPr>
              <a:t>Transformers 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Push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Pop</a:t>
            </a:r>
          </a:p>
          <a:p>
            <a:pPr lvl="1" fontAlgn="auto">
              <a:spcAft>
                <a:spcPts val="0"/>
              </a:spcAft>
              <a:defRPr/>
            </a:pPr>
            <a:endParaRPr lang="en-US" sz="2400" b="1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sz="2000"/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r>
              <a:rPr lang="en-US" sz="2400" b="1">
                <a:solidFill>
                  <a:srgbClr val="00B050"/>
                </a:solidFill>
              </a:rPr>
              <a:t>Observers</a:t>
            </a:r>
            <a:r>
              <a:rPr lang="en-US" sz="2400" b="1">
                <a:solidFill>
                  <a:srgbClr val="FFCC66"/>
                </a:solidFill>
              </a:rPr>
              <a:t>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IsEmpty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IsFull</a:t>
            </a:r>
            <a:r>
              <a:rPr lang="en-US"/>
              <a:t>	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Top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">
                <a:cs typeface="+mn-cs"/>
              </a:rPr>
              <a:t>		</a:t>
            </a:r>
            <a:endParaRPr lang="en-US" sz="800" dirty="0"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806950" y="449580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806950" y="20637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51525" y="2544763"/>
            <a:ext cx="1839913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change state</a:t>
            </a: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6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observe state</a:t>
            </a:r>
          </a:p>
          <a:p>
            <a:pPr>
              <a:defRPr/>
            </a:pPr>
            <a:endParaRPr lang="en-US" sz="2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3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STL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D9DE948-43F2-4F1C-9D36-20A23A4E1D17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1295400"/>
            <a:ext cx="8439150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The Standard Template </a:t>
            </a:r>
            <a:r>
              <a:rPr lang="en-US" sz="2400" b="1" dirty="0" err="1">
                <a:solidFill>
                  <a:srgbClr val="020C4A"/>
                </a:solidFill>
                <a:cs typeface="+mn-cs"/>
              </a:rPr>
              <a:t>Libray</a:t>
            </a:r>
            <a:r>
              <a:rPr lang="en-US" sz="2400" b="1" dirty="0">
                <a:solidFill>
                  <a:srgbClr val="020C4A"/>
                </a:solidFill>
                <a:cs typeface="+mn-cs"/>
              </a:rPr>
              <a:t> (STL) provides an implementation of Stack for us.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2400" b="1" dirty="0">
              <a:solidFill>
                <a:srgbClr val="020C4A"/>
              </a:solidFill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We will demo stacks with the STL. However, it’s important to understand how stacks work and not to just use a provide library.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2400" b="1" dirty="0">
              <a:solidFill>
                <a:srgbClr val="020C4A"/>
              </a:solidFill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Therefore, for most assignments and exams you should be comfortable with the members of the Stack ADT and how to implement them.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 			 		</a:t>
            </a:r>
            <a:endParaRPr lang="en-US" dirty="0">
              <a:cs typeface="+mn-cs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90500" y="1249016"/>
            <a:ext cx="9233453" cy="5516217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#include “</a:t>
            </a:r>
            <a:r>
              <a:rPr lang="en-US" sz="1600" b="1" dirty="0" err="1">
                <a:latin typeface="Courier New" charset="0"/>
                <a:cs typeface="+mn-cs"/>
              </a:rPr>
              <a:t>ItemType.h</a:t>
            </a:r>
            <a:r>
              <a:rPr lang="en-US" sz="1600" b="1" dirty="0">
                <a:latin typeface="Courier New" charset="0"/>
                <a:cs typeface="+mn-cs"/>
              </a:rPr>
              <a:t>”  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cs typeface="+mn-cs"/>
              </a:rPr>
              <a:t>// for </a:t>
            </a:r>
            <a:r>
              <a:rPr lang="en-US" sz="1200" b="1" dirty="0" err="1">
                <a:solidFill>
                  <a:srgbClr val="FF0000"/>
                </a:solidFill>
                <a:latin typeface="Courier New" charset="0"/>
                <a:cs typeface="+mn-cs"/>
              </a:rPr>
              <a:t>MAX_Items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cs typeface="+mn-cs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class </a:t>
            </a:r>
            <a:r>
              <a:rPr lang="en-US" sz="1600" b="1" dirty="0" err="1">
                <a:latin typeface="Courier New" charset="0"/>
                <a:cs typeface="+mn-cs"/>
              </a:rPr>
              <a:t>StackType</a:t>
            </a:r>
            <a:r>
              <a:rPr lang="en-US" sz="1600" b="1" dirty="0">
                <a:latin typeface="Courier New" charset="0"/>
                <a:cs typeface="+mn-cs"/>
              </a:rPr>
              <a:t>{     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cs typeface="+mn-cs"/>
              </a:rPr>
              <a:t>// class </a:t>
            </a:r>
            <a:r>
              <a:rPr lang="en-US" sz="1200" b="1" dirty="0" err="1">
                <a:solidFill>
                  <a:srgbClr val="FF0000"/>
                </a:solidFill>
                <a:latin typeface="Courier New" charset="0"/>
                <a:cs typeface="+mn-cs"/>
              </a:rPr>
              <a:t>Itemtype</a:t>
            </a:r>
            <a:r>
              <a:rPr lang="en-US" sz="1200" b="1" dirty="0">
                <a:solidFill>
                  <a:srgbClr val="FF0000"/>
                </a:solidFill>
                <a:latin typeface="Courier New" charset="0"/>
                <a:cs typeface="+mn-cs"/>
              </a:rPr>
              <a:t> definition</a:t>
            </a:r>
            <a:endParaRPr lang="en-US" sz="1600" b="1" dirty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public: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ourier New" charset="0"/>
                <a:cs typeface="+mn-cs"/>
              </a:rPr>
              <a:t>  </a:t>
            </a:r>
            <a:r>
              <a:rPr lang="en-US" sz="1600" b="1" dirty="0" err="1">
                <a:latin typeface="Courier New" charset="0"/>
                <a:cs typeface="+mn-cs"/>
              </a:rPr>
              <a:t>StackType</a:t>
            </a:r>
            <a:r>
              <a:rPr lang="en-US" sz="1600" b="1" dirty="0">
                <a:latin typeface="Courier New" charset="0"/>
                <a:cs typeface="+mn-cs"/>
              </a:rPr>
              <a:t>( );   </a:t>
            </a:r>
            <a:r>
              <a:rPr lang="en-US" sz="1200" b="1" dirty="0">
                <a:solidFill>
                  <a:srgbClr val="FF0000"/>
                </a:solidFill>
              </a:rPr>
              <a:t>// Default constructor.</a:t>
            </a:r>
            <a:r>
              <a:rPr lang="en-US" sz="1200" dirty="0">
                <a:solidFill>
                  <a:srgbClr val="FF0000"/>
                </a:solidFill>
              </a:rPr>
              <a:t>    </a:t>
            </a:r>
            <a:r>
              <a:rPr lang="en-US" sz="1200" b="1" dirty="0">
                <a:solidFill>
                  <a:srgbClr val="FF0000"/>
                </a:solidFill>
              </a:rPr>
              <a:t>// POST:  Stack is created and empty</a:t>
            </a:r>
            <a:r>
              <a:rPr lang="en-US" sz="1000" b="1" dirty="0"/>
              <a:t>.</a:t>
            </a:r>
            <a:endParaRPr lang="en-US" sz="1600" b="1" dirty="0">
              <a:solidFill>
                <a:srgbClr val="3366FF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solidFill>
                  <a:srgbClr val="3366FF"/>
                </a:solidFill>
                <a:latin typeface="Courier New" charset="0"/>
                <a:cs typeface="+mn-cs"/>
              </a:rPr>
              <a:t>  </a:t>
            </a:r>
            <a:r>
              <a:rPr lang="en-US" sz="1600" b="1" dirty="0">
                <a:latin typeface="Courier New" charset="0"/>
                <a:cs typeface="+mn-cs"/>
              </a:rPr>
              <a:t>bool </a:t>
            </a:r>
            <a:r>
              <a:rPr lang="en-US" sz="1600" b="1" dirty="0" err="1">
                <a:latin typeface="Courier New" charset="0"/>
                <a:cs typeface="+mn-cs"/>
              </a:rPr>
              <a:t>IsFull</a:t>
            </a:r>
            <a:r>
              <a:rPr lang="en-US" sz="1600" b="1" dirty="0">
                <a:latin typeface="Courier New" charset="0"/>
                <a:cs typeface="+mn-cs"/>
              </a:rPr>
              <a:t> () </a:t>
            </a:r>
            <a:r>
              <a:rPr lang="en-US" sz="1600" b="1" dirty="0" err="1">
                <a:latin typeface="Courier New" charset="0"/>
                <a:cs typeface="+mn-cs"/>
              </a:rPr>
              <a:t>const</a:t>
            </a:r>
            <a:r>
              <a:rPr lang="en-US" sz="1200" b="1" dirty="0">
                <a:latin typeface="Courier New" charset="0"/>
                <a:cs typeface="+mn-cs"/>
              </a:rPr>
              <a:t>;</a:t>
            </a:r>
            <a:r>
              <a:rPr lang="en-US" sz="1200" b="1" dirty="0"/>
              <a:t>    </a:t>
            </a:r>
            <a:r>
              <a:rPr lang="en-US" sz="1200" b="1" dirty="0">
                <a:solidFill>
                  <a:srgbClr val="FF0000"/>
                </a:solidFill>
              </a:rPr>
              <a:t>// </a:t>
            </a:r>
            <a:r>
              <a:rPr lang="en-US" sz="1200" b="1" dirty="0" err="1">
                <a:solidFill>
                  <a:srgbClr val="FF0000"/>
                </a:solidFill>
              </a:rPr>
              <a:t>PRE:Stack</a:t>
            </a:r>
            <a:r>
              <a:rPr lang="en-US" sz="1200" b="1" dirty="0">
                <a:solidFill>
                  <a:srgbClr val="FF0000"/>
                </a:solidFill>
              </a:rPr>
              <a:t> has been initialized.</a:t>
            </a:r>
            <a:r>
              <a:rPr lang="en-US" sz="1200" dirty="0">
                <a:solidFill>
                  <a:srgbClr val="FF0000"/>
                </a:solidFill>
              </a:rPr>
              <a:t>  </a:t>
            </a:r>
            <a:r>
              <a:rPr lang="en-US" sz="1200" b="1" dirty="0">
                <a:solidFill>
                  <a:srgbClr val="FF0000"/>
                </a:solidFill>
              </a:rPr>
              <a:t>// POST:  Function value = (stack is full)</a:t>
            </a:r>
          </a:p>
          <a:p>
            <a:pPr marL="0" indent="0">
              <a:buNone/>
            </a:pPr>
            <a:r>
              <a:rPr lang="en-US" sz="1600" b="1" dirty="0">
                <a:latin typeface="Courier New" charset="0"/>
                <a:cs typeface="+mn-cs"/>
              </a:rPr>
              <a:t>  Void </a:t>
            </a:r>
            <a:r>
              <a:rPr lang="en-US" sz="1600" b="1" dirty="0" err="1">
                <a:latin typeface="Courier New" charset="0"/>
                <a:cs typeface="+mn-cs"/>
              </a:rPr>
              <a:t>MakeEmpty</a:t>
            </a:r>
            <a:r>
              <a:rPr lang="en-US" sz="1600" b="1" dirty="0">
                <a:latin typeface="Courier New" charset="0"/>
                <a:cs typeface="+mn-cs"/>
              </a:rPr>
              <a:t> ();</a:t>
            </a:r>
            <a:r>
              <a:rPr lang="en-US" sz="1600" b="1" dirty="0"/>
              <a:t>  </a:t>
            </a:r>
            <a:r>
              <a:rPr lang="en-US" sz="1000" b="1" dirty="0"/>
              <a:t>                  </a:t>
            </a:r>
            <a:r>
              <a:rPr lang="en-US" sz="1200" b="1" dirty="0">
                <a:solidFill>
                  <a:srgbClr val="FF0000"/>
                </a:solidFill>
              </a:rPr>
              <a:t>// PRE:   None.		// POST:  Stack is empty. </a:t>
            </a:r>
            <a:endParaRPr lang="en-US" sz="1200" b="1" dirty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bool </a:t>
            </a:r>
            <a:r>
              <a:rPr lang="en-US" sz="1600" b="1" dirty="0" err="1">
                <a:latin typeface="Courier New" charset="0"/>
                <a:cs typeface="+mn-cs"/>
              </a:rPr>
              <a:t>IsEmpty</a:t>
            </a:r>
            <a:r>
              <a:rPr lang="en-US" sz="1600" b="1" dirty="0">
                <a:latin typeface="Courier New" charset="0"/>
                <a:cs typeface="+mn-cs"/>
              </a:rPr>
              <a:t>() </a:t>
            </a:r>
            <a:r>
              <a:rPr lang="en-US" sz="1600" b="1" dirty="0" err="1">
                <a:latin typeface="Courier New" charset="0"/>
                <a:cs typeface="+mn-cs"/>
              </a:rPr>
              <a:t>const</a:t>
            </a:r>
            <a:r>
              <a:rPr lang="en-US" sz="1600" b="1" dirty="0">
                <a:latin typeface="Courier New" charset="0"/>
                <a:cs typeface="+mn-cs"/>
              </a:rPr>
              <a:t>;</a:t>
            </a:r>
            <a:r>
              <a:rPr lang="en-US" sz="1600" b="1" dirty="0"/>
              <a:t>  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FF0000"/>
                </a:solidFill>
              </a:rPr>
              <a:t>// </a:t>
            </a:r>
            <a:r>
              <a:rPr lang="en-US" sz="1200" b="1" dirty="0" err="1">
                <a:solidFill>
                  <a:srgbClr val="FF0000"/>
                </a:solidFill>
              </a:rPr>
              <a:t>PRE:Stack</a:t>
            </a:r>
            <a:r>
              <a:rPr lang="en-US" sz="1200" b="1" dirty="0">
                <a:solidFill>
                  <a:srgbClr val="FF0000"/>
                </a:solidFill>
              </a:rPr>
              <a:t> has been initialized.  // POST:  Function value = (stack is empty)</a:t>
            </a:r>
            <a:endParaRPr lang="en-US" sz="1200" dirty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400" b="1" dirty="0">
                <a:latin typeface="Courier New" charset="0"/>
                <a:cs typeface="+mn-cs"/>
              </a:rPr>
              <a:t>  </a:t>
            </a:r>
            <a:r>
              <a:rPr lang="en-US" sz="1600" b="1" dirty="0">
                <a:latin typeface="Courier New" charset="0"/>
                <a:cs typeface="+mn-cs"/>
              </a:rPr>
              <a:t>void Push( </a:t>
            </a:r>
            <a:r>
              <a:rPr lang="en-US" sz="1600" b="1" dirty="0" err="1">
                <a:latin typeface="Courier New" charset="0"/>
                <a:cs typeface="+mn-cs"/>
              </a:rPr>
              <a:t>ItemType</a:t>
            </a:r>
            <a:r>
              <a:rPr lang="en-US" sz="1600" b="1" dirty="0">
                <a:latin typeface="Courier New" charset="0"/>
                <a:cs typeface="+mn-cs"/>
              </a:rPr>
              <a:t> item );</a:t>
            </a:r>
          </a:p>
          <a:p>
            <a:pPr marL="0" indent="0">
              <a:buNone/>
            </a:pPr>
            <a:r>
              <a:rPr lang="en-US" sz="1000" b="1" dirty="0"/>
              <a:t>               	</a:t>
            </a:r>
            <a:r>
              <a:rPr lang="en-US" sz="1200" b="1" dirty="0">
                <a:solidFill>
                  <a:srgbClr val="FF0000"/>
                </a:solidFill>
              </a:rPr>
              <a:t>// PRE:  Stack has been initialized and is not full.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	// POST: If stack is full, an exception is thrown; 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	//       otherwise </a:t>
            </a:r>
            <a:r>
              <a:rPr lang="en-US" sz="1200" b="1" dirty="0" err="1">
                <a:solidFill>
                  <a:srgbClr val="FF0000"/>
                </a:solidFill>
              </a:rPr>
              <a:t>newItem</a:t>
            </a:r>
            <a:r>
              <a:rPr lang="en-US" sz="1200" b="1" dirty="0">
                <a:solidFill>
                  <a:srgbClr val="FF0000"/>
                </a:solidFill>
              </a:rPr>
              <a:t> is at the top of the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	//	  stack</a:t>
            </a:r>
            <a:endParaRPr lang="en-US" sz="1200" b="1" dirty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void Pop();</a:t>
            </a:r>
            <a:br>
              <a:rPr lang="en-US" sz="1600" b="1" dirty="0">
                <a:latin typeface="Courier New" charset="0"/>
                <a:cs typeface="+mn-cs"/>
              </a:rPr>
            </a:br>
            <a:r>
              <a:rPr lang="en-US" sz="1600" b="1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solidFill>
                  <a:srgbClr val="FF0000"/>
                </a:solidFill>
              </a:rPr>
              <a:t>        // PRE:  Stack has been initialized and is not empty.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	// POST: If </a:t>
            </a:r>
            <a:r>
              <a:rPr lang="en-US" sz="1200" b="1">
                <a:solidFill>
                  <a:srgbClr val="FF0000"/>
                </a:solidFill>
              </a:rPr>
              <a:t>stack is </a:t>
            </a:r>
            <a:r>
              <a:rPr lang="en-US" sz="1200" b="1" dirty="0">
                <a:solidFill>
                  <a:srgbClr val="FF0000"/>
                </a:solidFill>
              </a:rPr>
              <a:t>empty, an exception is thrown;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 		//       otherwise top element has been removed from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	//	  </a:t>
            </a:r>
            <a:r>
              <a:rPr lang="en-US" sz="1200" b="1" dirty="0" err="1">
                <a:solidFill>
                  <a:srgbClr val="FF0000"/>
                </a:solidFill>
              </a:rPr>
              <a:t>stack.item</a:t>
            </a:r>
            <a:r>
              <a:rPr lang="en-US" sz="1200" b="1" dirty="0">
                <a:solidFill>
                  <a:srgbClr val="FF0000"/>
                </a:solidFill>
              </a:rPr>
              <a:t> is a copy of removed element</a:t>
            </a:r>
            <a:r>
              <a:rPr lang="en-US" sz="1000" b="1" dirty="0">
                <a:solidFill>
                  <a:srgbClr val="FF0000"/>
                </a:solidFill>
              </a:rPr>
              <a:t>.</a:t>
            </a:r>
            <a:endParaRPr lang="en-US" sz="1600" b="1" dirty="0">
              <a:solidFill>
                <a:srgbClr val="FF0000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</a:t>
            </a:r>
            <a:r>
              <a:rPr lang="en-US" sz="1600" b="1" dirty="0" err="1">
                <a:latin typeface="Courier New" charset="0"/>
                <a:cs typeface="+mn-cs"/>
              </a:rPr>
              <a:t>ItemType</a:t>
            </a:r>
            <a:r>
              <a:rPr lang="en-US" sz="1600" b="1" dirty="0">
                <a:latin typeface="Courier New" charset="0"/>
                <a:cs typeface="+mn-cs"/>
              </a:rPr>
              <a:t> Top();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private: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</a:t>
            </a:r>
            <a:r>
              <a:rPr lang="en-US" sz="1600" b="1" dirty="0" err="1">
                <a:latin typeface="Courier New" charset="0"/>
                <a:cs typeface="+mn-cs"/>
              </a:rPr>
              <a:t>int</a:t>
            </a:r>
            <a:r>
              <a:rPr lang="en-US" sz="1600" b="1" dirty="0">
                <a:latin typeface="Courier New" charset="0"/>
                <a:cs typeface="+mn-cs"/>
              </a:rPr>
              <a:t> top;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</a:t>
            </a:r>
            <a:r>
              <a:rPr lang="en-US" sz="1600" b="1" dirty="0" err="1">
                <a:latin typeface="Courier New" charset="0"/>
                <a:cs typeface="+mn-cs"/>
              </a:rPr>
              <a:t>ItemType</a:t>
            </a:r>
            <a:r>
              <a:rPr lang="en-US" sz="1600" b="1" dirty="0">
                <a:latin typeface="Courier New" charset="0"/>
                <a:cs typeface="+mn-cs"/>
              </a:rPr>
              <a:t>  items[MAX_ITEMS];	 </a:t>
            </a:r>
            <a:r>
              <a:rPr lang="en-US" sz="1600" b="1" dirty="0"/>
              <a:t>// array of </a:t>
            </a:r>
            <a:r>
              <a:rPr lang="en-US" sz="1600" b="1" dirty="0" err="1"/>
              <a:t>ItemType</a:t>
            </a:r>
            <a:endParaRPr lang="en-US" sz="16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};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600" b="1" dirty="0">
              <a:latin typeface="Courier New" charset="0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135217" y="4007125"/>
            <a:ext cx="2209800" cy="1552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What are the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pre and post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conditions?</a:t>
            </a:r>
          </a:p>
        </p:txBody>
      </p:sp>
    </p:spTree>
    <p:extLst>
      <p:ext uri="{BB962C8B-B14F-4D97-AF65-F5344CB8AC3E}">
        <p14:creationId xmlns:p14="http://schemas.microsoft.com/office/powerpoint/2010/main" val="151781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4300" y="1219200"/>
            <a:ext cx="8420100" cy="547211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solidFill>
                  <a:srgbClr val="3366FF"/>
                </a:solidFill>
                <a:latin typeface="Courier New" charset="0"/>
                <a:cs typeface="+mn-cs"/>
              </a:rPr>
              <a:t>// File: StackType.cpp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b="1" dirty="0">
              <a:solidFill>
                <a:srgbClr val="A50021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#include "</a:t>
            </a:r>
            <a:r>
              <a:rPr lang="en-US" sz="1800" b="1" dirty="0" err="1">
                <a:latin typeface="Courier New" charset="0"/>
                <a:cs typeface="+mn-cs"/>
              </a:rPr>
              <a:t>StackType.h</a:t>
            </a:r>
            <a:r>
              <a:rPr lang="en-US" sz="1800" b="1" dirty="0">
                <a:latin typeface="Courier New" charset="0"/>
                <a:cs typeface="+mn-cs"/>
              </a:rPr>
              <a:t>"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#include &lt;</a:t>
            </a:r>
            <a:r>
              <a:rPr lang="en-US" sz="1800" b="1" dirty="0" err="1">
                <a:latin typeface="Courier New" charset="0"/>
                <a:cs typeface="+mn-cs"/>
              </a:rPr>
              <a:t>iostream</a:t>
            </a:r>
            <a:r>
              <a:rPr lang="en-US" sz="1800" b="1" dirty="0">
                <a:latin typeface="Courier New" charset="0"/>
                <a:cs typeface="+mn-cs"/>
              </a:rPr>
              <a:t>&gt;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 err="1">
                <a:latin typeface="Courier New" charset="0"/>
                <a:cs typeface="+mn-cs"/>
              </a:rPr>
              <a:t>StackType</a:t>
            </a:r>
            <a:r>
              <a:rPr lang="en-US" sz="1800" b="1" dirty="0">
                <a:latin typeface="Courier New" charset="0"/>
                <a:cs typeface="+mn-cs"/>
              </a:rPr>
              <a:t>::</a:t>
            </a:r>
            <a:r>
              <a:rPr lang="en-US" sz="1800" b="1" dirty="0" err="1">
                <a:latin typeface="Courier New" charset="0"/>
                <a:cs typeface="+mn-cs"/>
              </a:rPr>
              <a:t>StackType</a:t>
            </a:r>
            <a:r>
              <a:rPr lang="en-US" sz="1800" b="1" dirty="0">
                <a:latin typeface="Courier New" charset="0"/>
                <a:cs typeface="+mn-cs"/>
              </a:rPr>
              <a:t>( 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 top = -1;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bool </a:t>
            </a:r>
            <a:r>
              <a:rPr lang="en-US" sz="1800" b="1" dirty="0" err="1">
                <a:latin typeface="Courier New" charset="0"/>
                <a:cs typeface="+mn-cs"/>
              </a:rPr>
              <a:t>StackType</a:t>
            </a:r>
            <a:r>
              <a:rPr lang="en-US" sz="1800" b="1" dirty="0">
                <a:latin typeface="Courier New" charset="0"/>
                <a:cs typeface="+mn-cs"/>
              </a:rPr>
              <a:t>::</a:t>
            </a:r>
            <a:r>
              <a:rPr lang="en-US" sz="1800" b="1" dirty="0" err="1">
                <a:latin typeface="Courier New" charset="0"/>
                <a:cs typeface="+mn-cs"/>
              </a:rPr>
              <a:t>IsEmpty</a:t>
            </a:r>
            <a:r>
              <a:rPr lang="en-US" sz="1800" b="1" dirty="0">
                <a:latin typeface="Courier New" charset="0"/>
                <a:cs typeface="+mn-cs"/>
              </a:rPr>
              <a:t>() </a:t>
            </a:r>
            <a:r>
              <a:rPr lang="en-US" sz="1800" b="1" dirty="0" err="1">
                <a:latin typeface="Courier New" charset="0"/>
                <a:cs typeface="+mn-cs"/>
              </a:rPr>
              <a:t>const</a:t>
            </a:r>
            <a:endParaRPr lang="en-US" sz="18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 return(top == -1);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bool </a:t>
            </a:r>
            <a:r>
              <a:rPr lang="en-US" sz="1800" b="1" dirty="0" err="1">
                <a:latin typeface="Courier New" charset="0"/>
                <a:cs typeface="+mn-cs"/>
              </a:rPr>
              <a:t>StackType</a:t>
            </a:r>
            <a:r>
              <a:rPr lang="en-US" sz="1800" b="1" dirty="0">
                <a:latin typeface="Courier New" charset="0"/>
                <a:cs typeface="+mn-cs"/>
              </a:rPr>
              <a:t>::</a:t>
            </a:r>
            <a:r>
              <a:rPr lang="en-US" sz="1800" b="1" dirty="0" err="1">
                <a:latin typeface="Courier New" charset="0"/>
                <a:cs typeface="+mn-cs"/>
              </a:rPr>
              <a:t>IsFull</a:t>
            </a:r>
            <a:r>
              <a:rPr lang="en-US" sz="1800" b="1" dirty="0">
                <a:latin typeface="Courier New" charset="0"/>
                <a:cs typeface="+mn-cs"/>
              </a:rPr>
              <a:t>() </a:t>
            </a:r>
            <a:r>
              <a:rPr lang="en-US" sz="1800" b="1" dirty="0" err="1">
                <a:latin typeface="Courier New" charset="0"/>
                <a:cs typeface="+mn-cs"/>
              </a:rPr>
              <a:t>const</a:t>
            </a:r>
            <a:endParaRPr lang="en-US" sz="18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{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  return (top == MAX_ITEMS-1);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1143000"/>
            <a:ext cx="8382000" cy="5715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void </a:t>
            </a:r>
            <a:r>
              <a:rPr lang="en-US" sz="1500" b="1" dirty="0" err="1">
                <a:latin typeface="Courier New" charset="0"/>
                <a:cs typeface="+mn-cs"/>
              </a:rPr>
              <a:t>StackType</a:t>
            </a:r>
            <a:r>
              <a:rPr lang="en-US" sz="1500" b="1" dirty="0">
                <a:latin typeface="Courier New" charset="0"/>
                <a:cs typeface="+mn-cs"/>
              </a:rPr>
              <a:t>::Push(</a:t>
            </a:r>
            <a:r>
              <a:rPr lang="en-US" sz="1500" b="1" dirty="0" err="1">
                <a:latin typeface="Courier New" charset="0"/>
                <a:cs typeface="+mn-cs"/>
              </a:rPr>
              <a:t>ItemType</a:t>
            </a:r>
            <a:r>
              <a:rPr lang="en-US" sz="1500" b="1" dirty="0">
                <a:latin typeface="Courier New" charset="0"/>
                <a:cs typeface="+mn-cs"/>
              </a:rPr>
              <a:t> </a:t>
            </a:r>
            <a:r>
              <a:rPr lang="en-US" sz="1500" b="1" dirty="0" err="1">
                <a:latin typeface="Courier New" charset="0"/>
                <a:cs typeface="+mn-cs"/>
              </a:rPr>
              <a:t>newItem</a:t>
            </a:r>
            <a:r>
              <a:rPr lang="en-US" sz="1500" b="1" dirty="0">
                <a:latin typeface="Courier New" charset="0"/>
                <a:cs typeface="+mn-cs"/>
              </a:rPr>
              <a:t>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if( </a:t>
            </a:r>
            <a:r>
              <a:rPr lang="en-US" sz="1500" b="1" dirty="0" err="1">
                <a:latin typeface="Courier New" charset="0"/>
                <a:cs typeface="+mn-cs"/>
              </a:rPr>
              <a:t>IsFull</a:t>
            </a:r>
            <a:r>
              <a:rPr lang="en-US" sz="1500" b="1" dirty="0">
                <a:latin typeface="Courier New" charset="0"/>
                <a:cs typeface="+mn-cs"/>
              </a:rPr>
              <a:t>() 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   throw </a:t>
            </a:r>
            <a:r>
              <a:rPr lang="en-US" sz="1500" b="1" dirty="0" err="1">
                <a:latin typeface="Courier New" charset="0"/>
                <a:cs typeface="+mn-cs"/>
              </a:rPr>
              <a:t>FullStack</a:t>
            </a:r>
            <a:r>
              <a:rPr lang="en-US" sz="1500" b="1" dirty="0">
                <a:latin typeface="Courier New" charset="0"/>
                <a:cs typeface="+mn-cs"/>
              </a:rPr>
              <a:t>():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top++;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items[top] = </a:t>
            </a:r>
            <a:r>
              <a:rPr lang="en-US" sz="1500" b="1" dirty="0" err="1">
                <a:latin typeface="Courier New" charset="0"/>
                <a:cs typeface="+mn-cs"/>
              </a:rPr>
              <a:t>newItem</a:t>
            </a:r>
            <a:r>
              <a:rPr lang="en-US" sz="15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void </a:t>
            </a:r>
            <a:r>
              <a:rPr lang="en-US" sz="1500" b="1" dirty="0" err="1">
                <a:latin typeface="Courier New" charset="0"/>
                <a:cs typeface="+mn-cs"/>
              </a:rPr>
              <a:t>StackType</a:t>
            </a:r>
            <a:r>
              <a:rPr lang="en-US" sz="1500" b="1" dirty="0">
                <a:latin typeface="Courier New" charset="0"/>
                <a:cs typeface="+mn-cs"/>
              </a:rPr>
              <a:t>::Pop()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if( </a:t>
            </a:r>
            <a:r>
              <a:rPr lang="en-US" sz="1500" b="1" dirty="0" err="1">
                <a:latin typeface="Courier New" charset="0"/>
                <a:cs typeface="+mn-cs"/>
              </a:rPr>
              <a:t>IsEmpty</a:t>
            </a:r>
            <a:r>
              <a:rPr lang="en-US" sz="1500" b="1" dirty="0">
                <a:latin typeface="Courier New" charset="0"/>
                <a:cs typeface="+mn-cs"/>
              </a:rPr>
              <a:t>() 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  throw </a:t>
            </a:r>
            <a:r>
              <a:rPr lang="en-US" sz="1500" b="1" dirty="0" err="1">
                <a:latin typeface="Courier New" charset="0"/>
                <a:cs typeface="+mn-cs"/>
              </a:rPr>
              <a:t>EmptyStack</a:t>
            </a:r>
            <a:r>
              <a:rPr lang="en-US" sz="1500" b="1" dirty="0">
                <a:latin typeface="Courier New" charset="0"/>
                <a:cs typeface="+mn-cs"/>
              </a:rPr>
              <a:t>();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   top--;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5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 err="1">
                <a:latin typeface="Courier New" charset="0"/>
                <a:cs typeface="+mn-cs"/>
              </a:rPr>
              <a:t>ItemType</a:t>
            </a:r>
            <a:r>
              <a:rPr lang="en-US" sz="1500" b="1" dirty="0">
                <a:latin typeface="Courier New" charset="0"/>
                <a:cs typeface="+mn-cs"/>
              </a:rPr>
              <a:t> </a:t>
            </a:r>
            <a:r>
              <a:rPr lang="en-US" sz="1500" b="1" dirty="0" err="1">
                <a:latin typeface="Courier New" charset="0"/>
                <a:cs typeface="+mn-cs"/>
              </a:rPr>
              <a:t>StackType</a:t>
            </a:r>
            <a:r>
              <a:rPr lang="en-US" sz="1500" b="1" dirty="0">
                <a:latin typeface="Courier New" charset="0"/>
                <a:cs typeface="+mn-cs"/>
              </a:rPr>
              <a:t>::Top()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if (</a:t>
            </a:r>
            <a:r>
              <a:rPr lang="en-US" sz="1500" b="1" dirty="0" err="1">
                <a:latin typeface="Courier New" charset="0"/>
                <a:cs typeface="+mn-cs"/>
              </a:rPr>
              <a:t>IsEmpty</a:t>
            </a:r>
            <a:r>
              <a:rPr lang="en-US" sz="1500" b="1" dirty="0">
                <a:latin typeface="Courier New" charset="0"/>
                <a:cs typeface="+mn-cs"/>
              </a:rPr>
              <a:t>())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	  throw </a:t>
            </a:r>
            <a:r>
              <a:rPr lang="en-US" sz="1500" b="1" dirty="0" err="1">
                <a:latin typeface="Courier New" charset="0"/>
                <a:cs typeface="+mn-cs"/>
              </a:rPr>
              <a:t>EmptyStack</a:t>
            </a:r>
            <a:r>
              <a:rPr lang="en-US" sz="1500" b="1" dirty="0">
                <a:latin typeface="Courier New" charset="0"/>
                <a:cs typeface="+mn-cs"/>
              </a:rPr>
              <a:t>(); 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   return items[top];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500" b="1" dirty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2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630" y="16565"/>
            <a:ext cx="7532370" cy="589990"/>
          </a:xfrm>
        </p:spPr>
        <p:txBody>
          <a:bodyPr/>
          <a:lstStyle/>
          <a:p>
            <a:r>
              <a:rPr lang="en-US" sz="2500" dirty="0"/>
              <a:t>Class Interface Diagram</a:t>
            </a:r>
            <a:br>
              <a:rPr lang="en-US" sz="2000" dirty="0"/>
            </a:br>
            <a:r>
              <a:rPr lang="en-US" sz="1500" dirty="0"/>
              <a:t>(Memory reversed to  better illustrate concept) Class Interface Diagram</a:t>
            </a:r>
            <a:br>
              <a:rPr lang="en-US" sz="1500" dirty="0"/>
            </a:br>
            <a:r>
              <a:rPr lang="en-US" sz="1500" dirty="0"/>
              <a:t>(Memory reversed to  better illustrate concept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2735263" y="1439863"/>
            <a:ext cx="4351337" cy="4711700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689100" y="3389313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689100" y="3922713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9100" y="4456113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689100" y="2855913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1689100" y="2354263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28825" y="2378075"/>
            <a:ext cx="1341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StackType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95525" y="4479925"/>
            <a:ext cx="608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Pop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33613" y="39465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Push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98688" y="3413125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IsFull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101850" y="2879725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IsEmpty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863975" y="2166938"/>
            <a:ext cx="2425700" cy="3340100"/>
          </a:xfrm>
          <a:prstGeom prst="rect">
            <a:avLst/>
          </a:prstGeom>
          <a:solidFill>
            <a:srgbClr val="FFFF66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876675" y="2179638"/>
            <a:ext cx="1885950" cy="30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Private data: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top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[MAX_ITEMS-1]</a:t>
            </a:r>
          </a:p>
          <a:p>
            <a:pPr>
              <a:defRPr/>
            </a:pPr>
            <a:endParaRPr lang="en-US" sz="800" b="1" dirty="0">
              <a:latin typeface="Arial Black" charset="0"/>
              <a:ea typeface="ＭＳ Ｐゴシック" charset="0"/>
            </a:endParaRPr>
          </a:p>
          <a:p>
            <a:pPr>
              <a:defRPr/>
            </a:pPr>
            <a:r>
              <a:rPr lang="en-US" sz="800" b="1" dirty="0">
                <a:latin typeface="Arial Black" charset="0"/>
                <a:ea typeface="ＭＳ Ｐゴシック" charset="0"/>
              </a:rPr>
              <a:t>                                 .</a:t>
            </a:r>
          </a:p>
          <a:p>
            <a:pPr>
              <a:defRPr/>
            </a:pPr>
            <a:r>
              <a:rPr lang="en-US" sz="800" b="1" dirty="0">
                <a:latin typeface="Arial Black" charset="0"/>
                <a:ea typeface="ＭＳ Ｐゴシック" charset="0"/>
              </a:rPr>
              <a:t>                                 .</a:t>
            </a:r>
          </a:p>
          <a:p>
            <a:pPr>
              <a:defRPr/>
            </a:pPr>
            <a:r>
              <a:rPr lang="en-US" sz="800" b="1" dirty="0">
                <a:latin typeface="Arial Black" charset="0"/>
                <a:ea typeface="ＭＳ Ｐゴシック" charset="0"/>
              </a:rPr>
              <a:t>                                 .</a:t>
            </a: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               [ 2 ]</a:t>
            </a:r>
          </a:p>
          <a:p>
            <a:pPr>
              <a:defRPr/>
            </a:pPr>
            <a:endParaRPr lang="en-US" sz="1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1600" b="1" dirty="0">
                <a:latin typeface="Times New Roman" charset="0"/>
                <a:ea typeface="ＭＳ Ｐゴシック" charset="0"/>
              </a:rPr>
              <a:t>                   [ 1 ]</a:t>
            </a: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6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items </a:t>
            </a:r>
            <a:r>
              <a:rPr lang="en-US" sz="1800" b="1" dirty="0">
                <a:latin typeface="Times New Roman" charset="0"/>
                <a:ea typeface="ＭＳ Ｐゴシック" charset="0"/>
              </a:rPr>
              <a:t> </a:t>
            </a:r>
            <a:r>
              <a:rPr lang="en-US" sz="1200" b="1" dirty="0">
                <a:latin typeface="Times New Roman" charset="0"/>
                <a:ea typeface="ＭＳ Ｐゴシック" charset="0"/>
              </a:rPr>
              <a:t> </a:t>
            </a:r>
            <a:r>
              <a:rPr lang="en-US" sz="1800" b="1" dirty="0">
                <a:latin typeface="Times New Roman" charset="0"/>
                <a:ea typeface="ＭＳ Ｐゴシック" charset="0"/>
              </a:rPr>
              <a:t>  </a:t>
            </a:r>
            <a:r>
              <a:rPr lang="en-US" sz="1600" b="1" dirty="0">
                <a:latin typeface="Times New Roman" charset="0"/>
                <a:ea typeface="ＭＳ Ｐゴシック" charset="0"/>
              </a:rPr>
              <a:t>[ 0 ]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970463" y="2735263"/>
            <a:ext cx="520700" cy="292100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5568950" y="3248025"/>
            <a:ext cx="609600" cy="2124075"/>
            <a:chOff x="3456" y="2391"/>
            <a:chExt cx="384" cy="1338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463" y="2391"/>
              <a:ext cx="373" cy="1338"/>
            </a:xfrm>
            <a:prstGeom prst="rect">
              <a:avLst/>
            </a:prstGeom>
            <a:solidFill>
              <a:srgbClr val="00B050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456" y="2656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456" y="2925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3456" y="3195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3456" y="3464"/>
              <a:ext cx="384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1676400" y="4965700"/>
            <a:ext cx="1968500" cy="368300"/>
          </a:xfrm>
          <a:prstGeom prst="ellipse">
            <a:avLst/>
          </a:prstGeom>
          <a:solidFill>
            <a:srgbClr val="FFFFCC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273300" y="4937125"/>
            <a:ext cx="622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Top</a:t>
            </a:r>
          </a:p>
        </p:txBody>
      </p:sp>
    </p:spTree>
    <p:extLst>
      <p:ext uri="{BB962C8B-B14F-4D97-AF65-F5344CB8AC3E}">
        <p14:creationId xmlns:p14="http://schemas.microsoft.com/office/powerpoint/2010/main" val="1539955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4284042" y="1130300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4282454" y="1131888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441204" y="1241425"/>
            <a:ext cx="4491038" cy="489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char	letter = </a:t>
            </a:r>
            <a:r>
              <a:rPr lang="ja-JP" altLang="en-US" b="1"/>
              <a:t>‘</a:t>
            </a:r>
            <a:r>
              <a:rPr lang="en-US" altLang="ja-JP" b="1"/>
              <a:t>V</a:t>
            </a:r>
            <a:r>
              <a:rPr lang="ja-JP" altLang="en-US" b="1"/>
              <a:t>’</a:t>
            </a:r>
            <a:r>
              <a:rPr lang="en-US" altLang="ja-JP" b="1"/>
              <a:t>;</a:t>
            </a:r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01029" y="202247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21667" y="2120900"/>
            <a:ext cx="2679700" cy="408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Private data: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top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[</a:t>
            </a:r>
            <a:r>
              <a:rPr lang="en-US" sz="1800" b="1" dirty="0">
                <a:latin typeface="Times New Roman" charset="0"/>
                <a:ea typeface="ＭＳ Ｐゴシック" charset="0"/>
              </a:rPr>
              <a:t>MAX_ITEMS-1</a:t>
            </a:r>
            <a:r>
              <a:rPr lang="en-US" b="1" dirty="0">
                <a:latin typeface="Times New Roman" charset="0"/>
                <a:ea typeface="ＭＳ Ｐゴシック" charset="0"/>
              </a:rPr>
              <a:t>]</a:t>
            </a:r>
            <a:endParaRPr lang="en-US" sz="16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Arial Black" charset="0"/>
              <a:ea typeface="ＭＳ Ｐゴシック" charset="0"/>
            </a:endParaRP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  <a:endParaRPr lang="en-US" sz="800" b="1" dirty="0">
              <a:latin typeface="Arial Black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7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            [ 2 ]</a:t>
            </a:r>
          </a:p>
          <a:p>
            <a:pPr>
              <a:defRPr/>
            </a:pPr>
            <a:r>
              <a:rPr lang="en-US" sz="800" b="1" dirty="0">
                <a:latin typeface="Times New Roman" charset="0"/>
                <a:ea typeface="ＭＳ Ｐゴシック" charset="0"/>
              </a:rPr>
              <a:t>  </a:t>
            </a:r>
            <a:endParaRPr lang="en-US" sz="1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0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7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            [ 1 ]</a:t>
            </a: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items   [ 0 ]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2215529" y="2655888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7" name="Group 9"/>
          <p:cNvGrpSpPr>
            <a:grpSpLocks/>
          </p:cNvGrpSpPr>
          <p:nvPr/>
        </p:nvGrpSpPr>
        <p:grpSpPr bwMode="auto">
          <a:xfrm>
            <a:off x="2925142" y="3400425"/>
            <a:ext cx="866775" cy="3090863"/>
            <a:chOff x="1833" y="2061"/>
            <a:chExt cx="546" cy="1947"/>
          </a:xfrm>
        </p:grpSpPr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34055" y="1123950"/>
            <a:ext cx="3418199" cy="78343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786779" y="11747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1904379" y="1305718"/>
            <a:ext cx="1152525" cy="419895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2148854" y="12065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</p:spTree>
    <p:extLst>
      <p:ext uri="{BB962C8B-B14F-4D97-AF65-F5344CB8AC3E}">
        <p14:creationId xmlns:p14="http://schemas.microsoft.com/office/powerpoint/2010/main" val="56218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3546" y="2293040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67571" y="2808978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67659" y="3566215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96497" y="1124985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43571" y="1324665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46896" y="1318315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05659" y="134371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64184" y="2286690"/>
            <a:ext cx="2679700" cy="4214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Private data: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5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top          -1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4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[</a:t>
            </a:r>
            <a:r>
              <a:rPr lang="en-US" sz="1800" b="1" dirty="0">
                <a:latin typeface="Times New Roman" charset="0"/>
                <a:ea typeface="ＭＳ Ｐゴシック" charset="0"/>
              </a:rPr>
              <a:t>MAX_ITEMS-1</a:t>
            </a:r>
            <a:r>
              <a:rPr lang="en-US" b="1" dirty="0">
                <a:latin typeface="Times New Roman" charset="0"/>
                <a:ea typeface="ＭＳ Ｐゴシック" charset="0"/>
              </a:rPr>
              <a:t>]</a:t>
            </a:r>
            <a:endParaRPr lang="en-US" sz="16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Arial Black" charset="0"/>
              <a:ea typeface="ＭＳ Ｐゴシック" charset="0"/>
            </a:endParaRP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</a:p>
          <a:p>
            <a:pPr>
              <a:defRPr/>
            </a:pPr>
            <a:r>
              <a:rPr lang="en-US" sz="1400" b="1" dirty="0">
                <a:latin typeface="Arial Black" charset="0"/>
                <a:ea typeface="ＭＳ Ｐゴシック" charset="0"/>
              </a:rPr>
              <a:t>                              .</a:t>
            </a:r>
            <a:endParaRPr lang="en-US" sz="800" b="1" dirty="0">
              <a:latin typeface="Arial Black" charset="0"/>
              <a:ea typeface="ＭＳ Ｐゴシック" charset="0"/>
            </a:endParaRPr>
          </a:p>
          <a:p>
            <a:pPr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            [ 2 ]</a:t>
            </a:r>
            <a:endParaRPr lang="en-US" sz="1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0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            [ 1 ]</a:t>
            </a:r>
            <a:endParaRPr lang="en-US" sz="16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60000"/>
              </a:lnSpc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60000"/>
              </a:lnSpc>
              <a:defRPr/>
            </a:pPr>
            <a:endParaRPr lang="en-US" sz="800" b="1" dirty="0">
              <a:latin typeface="Times New Roman" charset="0"/>
              <a:ea typeface="ＭＳ Ｐゴシック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         items   [ 0 ]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26559" y="1324665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324971" y="1840603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83721" y="1435790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183431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0884" y="2342737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01884" y="2884074"/>
            <a:ext cx="744538" cy="43021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11497" y="3628612"/>
            <a:ext cx="866775" cy="3090862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20734" y="1293399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73134" y="1344199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790734" y="1293399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49497" y="1318799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74684" y="2317337"/>
            <a:ext cx="3260725" cy="423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170397" y="1369599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168809" y="2342737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27559" y="1480724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21407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59903" y="2312919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74403" y="2841557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84016" y="3586094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83703" y="1179444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45653" y="1465194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63253" y="1414394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2016" y="1439794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75778" y="2258944"/>
            <a:ext cx="3260725" cy="438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</a:t>
            </a: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42916" y="1344544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341328" y="2774882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00078" y="1455669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7078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the difference between an ADT and Data Structure?</a:t>
            </a:r>
          </a:p>
        </p:txBody>
      </p:sp>
    </p:spTree>
    <p:extLst>
      <p:ext uri="{BB962C8B-B14F-4D97-AF65-F5344CB8AC3E}">
        <p14:creationId xmlns:p14="http://schemas.microsoft.com/office/powerpoint/2010/main" val="1756086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2258047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71700" y="2786685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81313" y="3531222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81000" y="1124572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42950" y="1410322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60550" y="1359522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19313" y="1384922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73075" y="2191372"/>
            <a:ext cx="3260725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S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b="1"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40213" y="1289672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38625" y="3177210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97375" y="1400797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1799615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06412" y="219392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20912" y="2722563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30525" y="3467100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06412" y="1160945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14479" y="1300922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09762" y="121920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68525" y="12446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06412" y="2139950"/>
            <a:ext cx="3260725" cy="426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S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b="1"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89425" y="1225550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87837" y="3646488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46587" y="1336675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977452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195897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71700" y="2487613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81313" y="3232150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42950" y="1161499"/>
            <a:ext cx="3034402" cy="66730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42950" y="11112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44329" y="1148661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19313" y="1231211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 dirty="0"/>
              <a:t>‘</a:t>
            </a:r>
            <a:r>
              <a:rPr lang="en-US" altLang="ja-JP" sz="2800" b="1" dirty="0"/>
              <a:t>V</a:t>
            </a:r>
            <a:r>
              <a:rPr lang="ja-JP" altLang="en-US" sz="2800" b="1" dirty="0"/>
              <a:t>’</a:t>
            </a:r>
            <a:endParaRPr lang="en-US" altLang="en-US" sz="2800" b="1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81000" y="1828800"/>
            <a:ext cx="3260725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latin typeface="Times New Roman" pitchFamily="18" charset="0"/>
              </a:rPr>
              <a:t>Private data:</a:t>
            </a:r>
            <a:endParaRPr lang="en-US" altLang="en-US" sz="20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top           1</a:t>
            </a:r>
            <a:endParaRPr lang="en-US" altLang="en-US" sz="2000" b="1" dirty="0">
              <a:latin typeface="Times New Roman" pitchFamily="18" charset="0"/>
            </a:endParaRPr>
          </a:p>
          <a:p>
            <a:endParaRPr lang="en-US" altLang="en-US" sz="1200" b="1" dirty="0">
              <a:latin typeface="Times New Roman" pitchFamily="18" charset="0"/>
            </a:endParaRPr>
          </a:p>
          <a:p>
            <a:endParaRPr lang="en-US" altLang="en-US" sz="20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[</a:t>
            </a:r>
            <a:r>
              <a:rPr lang="en-US" altLang="en-US" sz="1800" b="1" dirty="0">
                <a:latin typeface="Times New Roman" pitchFamily="18" charset="0"/>
              </a:rPr>
              <a:t>MAX_ITEMS-1</a:t>
            </a:r>
            <a:r>
              <a:rPr lang="en-US" altLang="en-US" b="1" dirty="0">
                <a:latin typeface="Times New Roman" pitchFamily="18" charset="0"/>
              </a:rPr>
              <a:t>]</a:t>
            </a:r>
            <a:endParaRPr lang="en-US" altLang="en-US" sz="1600" b="1" dirty="0">
              <a:latin typeface="Times New Roman" pitchFamily="18" charset="0"/>
            </a:endParaRPr>
          </a:p>
          <a:p>
            <a:endParaRPr lang="en-US" altLang="en-US" sz="800" b="1" dirty="0">
              <a:latin typeface="Arial Black" pitchFamily="34" charset="0"/>
            </a:endParaRP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  <a:endParaRPr lang="en-US" altLang="en-US" sz="800" b="1" dirty="0">
              <a:latin typeface="Arial Black" pitchFamily="34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            [ 2 ]    </a:t>
            </a:r>
            <a:r>
              <a:rPr lang="en-US" altLang="en-US" b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ja-JP" altLang="en-US" b="1" dirty="0">
                <a:solidFill>
                  <a:schemeClr val="accent2"/>
                </a:solidFill>
                <a:latin typeface="Times New Roman" pitchFamily="18" charset="0"/>
              </a:rPr>
              <a:t>‘</a:t>
            </a:r>
            <a:r>
              <a:rPr lang="en-US" altLang="ja-JP" b="1" dirty="0">
                <a:solidFill>
                  <a:schemeClr val="accent2"/>
                </a:solidFill>
                <a:latin typeface="Times New Roman" pitchFamily="18" charset="0"/>
              </a:rPr>
              <a:t>S</a:t>
            </a:r>
            <a:r>
              <a:rPr lang="ja-JP" altLang="en-US" b="1" dirty="0">
                <a:solidFill>
                  <a:schemeClr val="accent2"/>
                </a:solidFill>
                <a:latin typeface="Times New Roman" pitchFamily="18" charset="0"/>
              </a:rPr>
              <a:t>’</a:t>
            </a:r>
            <a:endParaRPr lang="en-US" altLang="ja-JP" b="1" dirty="0">
              <a:solidFill>
                <a:schemeClr val="accent2"/>
              </a:solidFill>
              <a:latin typeface="Times New Roman" pitchFamily="18" charset="0"/>
            </a:endParaRPr>
          </a:p>
          <a:p>
            <a:r>
              <a:rPr lang="en-US" altLang="en-US" sz="800" b="1" dirty="0">
                <a:latin typeface="Times New Roman" pitchFamily="18" charset="0"/>
              </a:rPr>
              <a:t>  </a:t>
            </a:r>
            <a:endParaRPr lang="en-US" altLang="en-US" sz="10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            [ 1 ]     </a:t>
            </a:r>
            <a:r>
              <a:rPr lang="ja-JP" altLang="en-US" b="1" dirty="0">
                <a:latin typeface="Times New Roman" pitchFamily="18" charset="0"/>
              </a:rPr>
              <a:t>‘</a:t>
            </a:r>
            <a:r>
              <a:rPr lang="en-US" altLang="ja-JP" b="1" dirty="0">
                <a:latin typeface="Times New Roman" pitchFamily="18" charset="0"/>
              </a:rPr>
              <a:t>C</a:t>
            </a:r>
            <a:r>
              <a:rPr lang="ja-JP" altLang="en-US" b="1" dirty="0">
                <a:latin typeface="Times New Roman" pitchFamily="18" charset="0"/>
              </a:rPr>
              <a:t>’</a:t>
            </a:r>
            <a:endParaRPr lang="en-US" altLang="ja-JP" sz="8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pPr algn="r"/>
            <a:r>
              <a:rPr lang="en-US" altLang="en-US" b="1" dirty="0">
                <a:latin typeface="Times New Roman" pitchFamily="18" charset="0"/>
              </a:rPr>
              <a:t>         items   [ 0 ]    </a:t>
            </a:r>
            <a:r>
              <a:rPr lang="ja-JP" altLang="en-US" b="1" dirty="0">
                <a:latin typeface="Times New Roman" pitchFamily="18" charset="0"/>
              </a:rPr>
              <a:t>‘</a:t>
            </a:r>
            <a:r>
              <a:rPr lang="en-US" altLang="ja-JP" b="1" dirty="0">
                <a:latin typeface="Times New Roman" pitchFamily="18" charset="0"/>
              </a:rPr>
              <a:t>V</a:t>
            </a:r>
            <a:r>
              <a:rPr lang="ja-JP" altLang="en-US" b="1" dirty="0">
                <a:latin typeface="Times New Roman" pitchFamily="18" charset="0"/>
              </a:rPr>
              <a:t>’</a:t>
            </a: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40213" y="990600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38625" y="3792538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97375" y="1101725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1945348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9425" y="212407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93925" y="2652713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03538" y="3397250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60388" y="10668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65175" y="12763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82775" y="122555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41538" y="125095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03225" y="2070100"/>
            <a:ext cx="3260725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K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b="1"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62438" y="1155700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60850" y="4414838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19600" y="1266825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30268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2115516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95500" y="2644154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05113" y="3388691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93643" y="1242391"/>
            <a:ext cx="3162300" cy="792784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66750" y="1267791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784350" y="1216991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043113" y="1242391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96875" y="2064716"/>
            <a:ext cx="3260725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1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K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b="1"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164013" y="1147141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162425" y="4863479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21175" y="1258266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1916370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484188" y="232092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198688" y="2849563"/>
            <a:ext cx="744537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2908300" y="3594100"/>
            <a:ext cx="866775" cy="3090863"/>
            <a:chOff x="1833" y="2061"/>
            <a:chExt cx="546" cy="1947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07988" y="118745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769938" y="1473200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1887538" y="1422400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Rectangle 14"/>
          <p:cNvSpPr>
            <a:spLocks noChangeArrowheads="1"/>
          </p:cNvSpPr>
          <p:nvPr/>
        </p:nvSpPr>
        <p:spPr bwMode="auto">
          <a:xfrm>
            <a:off x="2146300" y="14478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K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32" name="Rectangle 15"/>
          <p:cNvSpPr>
            <a:spLocks noChangeArrowheads="1"/>
          </p:cNvSpPr>
          <p:nvPr/>
        </p:nvSpPr>
        <p:spPr bwMode="auto">
          <a:xfrm>
            <a:off x="457200" y="2270125"/>
            <a:ext cx="3260725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2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K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b="1"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33" name="Rectangle 16"/>
          <p:cNvSpPr>
            <a:spLocks noChangeArrowheads="1"/>
          </p:cNvSpPr>
          <p:nvPr/>
        </p:nvSpPr>
        <p:spPr bwMode="auto">
          <a:xfrm>
            <a:off x="4267200" y="1352550"/>
            <a:ext cx="4538663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Rectangle 17"/>
          <p:cNvSpPr>
            <a:spLocks noChangeArrowheads="1"/>
          </p:cNvSpPr>
          <p:nvPr/>
        </p:nvSpPr>
        <p:spPr bwMode="auto">
          <a:xfrm>
            <a:off x="4265613" y="5449888"/>
            <a:ext cx="4538662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4424363" y="1463675"/>
            <a:ext cx="4491037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483255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38150" y="219675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52650" y="2725393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62263" y="3469930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31800" y="1163845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23900" y="1328393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841500" y="1277593"/>
            <a:ext cx="1152525" cy="601662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00263" y="1302993"/>
            <a:ext cx="638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K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33375" y="2120555"/>
            <a:ext cx="3260725" cy="43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1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ja-JP" sz="16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21163" y="1206155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19575" y="5760693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78325" y="1317280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29808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631825" y="2346256"/>
            <a:ext cx="3451225" cy="4370387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346325" y="2727256"/>
            <a:ext cx="744537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3" name="Group 5"/>
          <p:cNvGrpSpPr>
            <a:grpSpLocks/>
          </p:cNvGrpSpPr>
          <p:nvPr/>
        </p:nvGrpSpPr>
        <p:grpSpPr bwMode="auto">
          <a:xfrm>
            <a:off x="3055937" y="3471793"/>
            <a:ext cx="866775" cy="3090863"/>
            <a:chOff x="1833" y="2061"/>
            <a:chExt cx="546" cy="1947"/>
          </a:xfrm>
        </p:grpSpPr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5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646457" y="1195318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917575" y="1468367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2142330" y="1396136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2452687" y="1406454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 dirty="0"/>
              <a:t>‘</a:t>
            </a:r>
            <a:r>
              <a:rPr lang="en-US" altLang="ja-JP" sz="2800" b="1" dirty="0"/>
              <a:t>K</a:t>
            </a:r>
            <a:r>
              <a:rPr lang="ja-JP" altLang="en-US" sz="2800" b="1" dirty="0"/>
              <a:t>’</a:t>
            </a:r>
            <a:endParaRPr lang="en-US" altLang="en-US" sz="2800" b="1" dirty="0"/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681037" y="2198618"/>
            <a:ext cx="3260725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 dirty="0">
                <a:latin typeface="Times New Roman" pitchFamily="18" charset="0"/>
              </a:rPr>
              <a:t>Private data:</a:t>
            </a:r>
            <a:endParaRPr lang="en-US" altLang="en-US" sz="20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top           1</a:t>
            </a:r>
            <a:endParaRPr lang="en-US" altLang="en-US" sz="2000" b="1" dirty="0">
              <a:latin typeface="Times New Roman" pitchFamily="18" charset="0"/>
            </a:endParaRPr>
          </a:p>
          <a:p>
            <a:endParaRPr lang="en-US" altLang="en-US" sz="12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endParaRPr lang="en-US" altLang="en-US" sz="16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[</a:t>
            </a:r>
            <a:r>
              <a:rPr lang="en-US" altLang="en-US" sz="1800" b="1" dirty="0">
                <a:latin typeface="Times New Roman" pitchFamily="18" charset="0"/>
              </a:rPr>
              <a:t>MAX_ITEMS-1</a:t>
            </a:r>
            <a:r>
              <a:rPr lang="en-US" altLang="en-US" b="1" dirty="0">
                <a:latin typeface="Times New Roman" pitchFamily="18" charset="0"/>
              </a:rPr>
              <a:t>]</a:t>
            </a:r>
            <a:endParaRPr lang="en-US" altLang="en-US" sz="1600" b="1" dirty="0">
              <a:latin typeface="Times New Roman" pitchFamily="18" charset="0"/>
            </a:endParaRPr>
          </a:p>
          <a:p>
            <a:endParaRPr lang="en-US" altLang="en-US" sz="800" b="1" dirty="0">
              <a:latin typeface="Arial Black" pitchFamily="34" charset="0"/>
            </a:endParaRP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 dirty="0">
                <a:latin typeface="Arial Black" pitchFamily="34" charset="0"/>
              </a:rPr>
              <a:t>                              .</a:t>
            </a:r>
            <a:endParaRPr lang="en-US" altLang="en-US" sz="800" b="1" dirty="0">
              <a:latin typeface="Arial Black" pitchFamily="34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            [ 2 ]     </a:t>
            </a:r>
            <a:r>
              <a:rPr lang="ja-JP" altLang="en-US" b="1" dirty="0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 dirty="0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 dirty="0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 dirty="0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 dirty="0">
                <a:latin typeface="Times New Roman" pitchFamily="18" charset="0"/>
              </a:rPr>
              <a:t>  </a:t>
            </a:r>
            <a:endParaRPr lang="en-US" altLang="en-US" sz="10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            [ 1 ]     </a:t>
            </a:r>
            <a:r>
              <a:rPr lang="ja-JP" altLang="en-US" b="1" dirty="0">
                <a:latin typeface="Times New Roman" pitchFamily="18" charset="0"/>
              </a:rPr>
              <a:t>‘</a:t>
            </a:r>
            <a:r>
              <a:rPr lang="en-US" altLang="ja-JP" b="1" dirty="0">
                <a:latin typeface="Times New Roman" pitchFamily="18" charset="0"/>
              </a:rPr>
              <a:t>C</a:t>
            </a:r>
            <a:r>
              <a:rPr lang="ja-JP" altLang="en-US" b="1" dirty="0">
                <a:latin typeface="Times New Roman" pitchFamily="18" charset="0"/>
              </a:rPr>
              <a:t>’</a:t>
            </a:r>
            <a:endParaRPr lang="en-US" altLang="ja-JP" sz="1600" b="1" dirty="0">
              <a:latin typeface="Times New Roman" pitchFamily="18" charset="0"/>
            </a:endParaRPr>
          </a:p>
          <a:p>
            <a:endParaRPr lang="en-US" altLang="en-US" sz="800" b="1" dirty="0">
              <a:latin typeface="Times New Roman" pitchFamily="18" charset="0"/>
            </a:endParaRPr>
          </a:p>
          <a:p>
            <a:r>
              <a:rPr lang="en-US" altLang="en-US" b="1" dirty="0">
                <a:latin typeface="Times New Roman" pitchFamily="18" charset="0"/>
              </a:rPr>
              <a:t>         items   [ 0 ]     </a:t>
            </a:r>
            <a:r>
              <a:rPr lang="ja-JP" altLang="en-US" b="1" dirty="0">
                <a:latin typeface="Times New Roman" pitchFamily="18" charset="0"/>
              </a:rPr>
              <a:t>‘</a:t>
            </a:r>
            <a:r>
              <a:rPr lang="en-US" altLang="ja-JP" b="1" dirty="0">
                <a:latin typeface="Times New Roman" pitchFamily="18" charset="0"/>
              </a:rPr>
              <a:t>V</a:t>
            </a:r>
            <a:r>
              <a:rPr lang="ja-JP" altLang="en-US" b="1" dirty="0">
                <a:latin typeface="Times New Roman" pitchFamily="18" charset="0"/>
              </a:rPr>
              <a:t>’</a:t>
            </a:r>
            <a:endParaRPr lang="en-US" altLang="en-US" b="1" dirty="0">
              <a:latin typeface="Times New Roman" pitchFamily="18" charset="0"/>
            </a:endParaRPr>
          </a:p>
        </p:txBody>
      </p:sp>
      <p:sp>
        <p:nvSpPr>
          <p:cNvPr id="34" name="Rectangle 16"/>
          <p:cNvSpPr>
            <a:spLocks noChangeArrowheads="1"/>
          </p:cNvSpPr>
          <p:nvPr/>
        </p:nvSpPr>
        <p:spPr bwMode="auto">
          <a:xfrm>
            <a:off x="4414837" y="1230243"/>
            <a:ext cx="4538663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5" name="Rectangle 17"/>
          <p:cNvSpPr>
            <a:spLocks noChangeArrowheads="1"/>
          </p:cNvSpPr>
          <p:nvPr/>
        </p:nvSpPr>
        <p:spPr bwMode="auto">
          <a:xfrm>
            <a:off x="4413250" y="4964043"/>
            <a:ext cx="4538662" cy="474663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4572000" y="1341368"/>
            <a:ext cx="4491037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2000646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3075" y="2124075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87575" y="2652713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97188" y="3397250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54038" y="1079500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73734" y="1352550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2119312" y="1280318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331692" y="126682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 dirty="0"/>
              <a:t>‘</a:t>
            </a:r>
            <a:r>
              <a:rPr lang="en-US" altLang="ja-JP" sz="2800" b="1" dirty="0"/>
              <a:t>C</a:t>
            </a:r>
            <a:r>
              <a:rPr lang="ja-JP" altLang="en-US" sz="2800" b="1" dirty="0"/>
              <a:t>’</a:t>
            </a:r>
            <a:endParaRPr lang="en-US" altLang="en-US" sz="2800" b="1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88950" y="2082800"/>
            <a:ext cx="3260725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C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sz="1600" b="1">
              <a:solidFill>
                <a:srgbClr val="CC9900"/>
              </a:solidFill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56088" y="1155700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54500" y="5710238"/>
            <a:ext cx="4538663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13250" y="1266825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1713558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7200" y="2152650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171700" y="2681288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881313" y="3425825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01662" y="1082675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42950" y="1310999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67706" y="1241425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26469" y="126682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 dirty="0"/>
              <a:t>‘</a:t>
            </a:r>
            <a:r>
              <a:rPr lang="en-US" altLang="ja-JP" sz="2800" b="1" dirty="0"/>
              <a:t>C</a:t>
            </a:r>
            <a:r>
              <a:rPr lang="ja-JP" altLang="en-US" sz="2800" b="1" dirty="0"/>
              <a:t>’</a:t>
            </a:r>
            <a:endParaRPr lang="en-US" altLang="en-US" sz="2800" b="1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73075" y="2085975"/>
            <a:ext cx="3260725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 0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</a:t>
            </a:r>
            <a:endParaRPr lang="en-US" altLang="en-US" sz="1000" b="1">
              <a:latin typeface="Times New Roman" pitchFamily="18" charset="0"/>
            </a:endParaRPr>
          </a:p>
          <a:p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C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sz="1600" b="1">
              <a:solidFill>
                <a:srgbClr val="CC9900"/>
              </a:solidFill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240213" y="1184275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238625" y="4918075"/>
            <a:ext cx="4538663" cy="474663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397375" y="1295400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202245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the difference between an ADT and Data Structure?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GB" altLang="en-US" dirty="0"/>
              <a:t>An </a:t>
            </a:r>
            <a:r>
              <a:rPr lang="en-GB" altLang="en-US" dirty="0">
                <a:solidFill>
                  <a:srgbClr val="FF0000"/>
                </a:solidFill>
              </a:rPr>
              <a:t>Abstract Data Type </a:t>
            </a:r>
            <a:r>
              <a:rPr lang="en-GB" altLang="en-US" dirty="0"/>
              <a:t>is a </a:t>
            </a:r>
            <a:r>
              <a:rPr lang="en-GB" altLang="en-US" u="sng" dirty="0">
                <a:solidFill>
                  <a:srgbClr val="00B0F0"/>
                </a:solidFill>
              </a:rPr>
              <a:t>logical representation</a:t>
            </a:r>
            <a:r>
              <a:rPr lang="en-GB" altLang="en-US" dirty="0">
                <a:solidFill>
                  <a:srgbClr val="00B0F0"/>
                </a:solidFill>
              </a:rPr>
              <a:t> </a:t>
            </a:r>
            <a:r>
              <a:rPr lang="en-GB" altLang="en-US" dirty="0"/>
              <a:t>of </a:t>
            </a:r>
            <a:r>
              <a:rPr lang="en-GB" altLang="en-US" dirty="0">
                <a:solidFill>
                  <a:srgbClr val="00B050"/>
                </a:solidFill>
              </a:rPr>
              <a:t>data</a:t>
            </a:r>
            <a:r>
              <a:rPr lang="en-GB" altLang="en-US" dirty="0"/>
              <a:t> and the </a:t>
            </a:r>
            <a:r>
              <a:rPr lang="en-GB" altLang="en-US" dirty="0">
                <a:solidFill>
                  <a:srgbClr val="00B050"/>
                </a:solidFill>
              </a:rPr>
              <a:t>operations</a:t>
            </a:r>
            <a:r>
              <a:rPr lang="en-GB" altLang="en-US" dirty="0"/>
              <a:t> to maintain it.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GB" altLang="en-US" dirty="0"/>
              <a:t>Essentially a model for a </a:t>
            </a:r>
            <a:r>
              <a:rPr lang="en-GB" altLang="en-US" dirty="0">
                <a:solidFill>
                  <a:srgbClr val="FF0000"/>
                </a:solidFill>
              </a:rPr>
              <a:t>data structure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>
              <a:solidFill>
                <a:srgbClr val="FF0000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GB" altLang="en-US" dirty="0"/>
              <a:t>A</a:t>
            </a:r>
            <a:r>
              <a:rPr lang="en-GB" altLang="en-US" dirty="0">
                <a:solidFill>
                  <a:srgbClr val="FF0000"/>
                </a:solidFill>
              </a:rPr>
              <a:t> Data Structure </a:t>
            </a:r>
            <a:r>
              <a:rPr lang="en-GB" altLang="en-US" dirty="0"/>
              <a:t>is the actual </a:t>
            </a:r>
            <a:r>
              <a:rPr lang="en-GB" altLang="en-US" u="sng" dirty="0">
                <a:solidFill>
                  <a:srgbClr val="00B0F0"/>
                </a:solidFill>
              </a:rPr>
              <a:t>implementation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  <a:r>
              <a:rPr lang="en-GB" altLang="en-US" dirty="0"/>
              <a:t>of an </a:t>
            </a:r>
            <a:r>
              <a:rPr lang="en-GB" altLang="en-US" dirty="0">
                <a:solidFill>
                  <a:srgbClr val="FF0000"/>
                </a:solidFill>
              </a:rPr>
              <a:t>ADT</a:t>
            </a:r>
            <a:r>
              <a:rPr lang="en-GB" alt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06430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9092" y="2070929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93592" y="2599567"/>
            <a:ext cx="744537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3003204" y="3344104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02892" y="915229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64842" y="1200979"/>
            <a:ext cx="877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82442" y="1150179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241204" y="1175579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52104" y="1994729"/>
            <a:ext cx="3260725" cy="42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1200" b="1">
              <a:latin typeface="Times New Roman" pitchFamily="18" charset="0"/>
            </a:endParaRPr>
          </a:p>
          <a:p>
            <a:endParaRPr lang="en-US" altLang="en-US" sz="1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C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sz="800" b="1">
              <a:solidFill>
                <a:srgbClr val="CC9900"/>
              </a:solidFill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V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en-US" b="1">
              <a:solidFill>
                <a:srgbClr val="CC9900"/>
              </a:solidFill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62104" y="1080329"/>
            <a:ext cx="4538663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360517" y="5634867"/>
            <a:ext cx="4538662" cy="474662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19267" y="1191454"/>
            <a:ext cx="4491037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1063953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End of Trace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2331416"/>
            <a:ext cx="3451225" cy="4518025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247900" y="2860054"/>
            <a:ext cx="744538" cy="430212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2957513" y="3604591"/>
            <a:ext cx="866775" cy="3090863"/>
            <a:chOff x="1833" y="2061"/>
            <a:chExt cx="546" cy="1947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842" y="2061"/>
              <a:ext cx="533" cy="1947"/>
            </a:xfrm>
            <a:prstGeom prst="rect">
              <a:avLst/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833" y="244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833" y="2839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833" y="3231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833" y="3622"/>
              <a:ext cx="546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457200" y="1175716"/>
            <a:ext cx="3162300" cy="1003300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819150" y="1461466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1936750" y="1410666"/>
            <a:ext cx="1152525" cy="601663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2195513" y="143606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33400" y="2179016"/>
            <a:ext cx="3260725" cy="437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latin typeface="Times New Roman" pitchFamily="18" charset="0"/>
              </a:rPr>
              <a:t>Private data: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top          -1</a:t>
            </a:r>
            <a:endParaRPr lang="en-US" altLang="en-US" sz="2000" b="1">
              <a:latin typeface="Times New Roman" pitchFamily="18" charset="0"/>
            </a:endParaRPr>
          </a:p>
          <a:p>
            <a:endParaRPr lang="en-US" altLang="en-US" sz="2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[</a:t>
            </a:r>
            <a:r>
              <a:rPr lang="en-US" altLang="en-US" sz="1800" b="1">
                <a:latin typeface="Times New Roman" pitchFamily="18" charset="0"/>
              </a:rPr>
              <a:t>MAX_ITEMS-1</a:t>
            </a:r>
            <a:r>
              <a:rPr lang="en-US" altLang="en-US" b="1">
                <a:latin typeface="Times New Roman" pitchFamily="18" charset="0"/>
              </a:rPr>
              <a:t>]</a:t>
            </a:r>
            <a:endParaRPr lang="en-US" altLang="en-US" sz="1600" b="1">
              <a:latin typeface="Times New Roman" pitchFamily="18" charset="0"/>
            </a:endParaRPr>
          </a:p>
          <a:p>
            <a:endParaRPr lang="en-US" altLang="en-US" sz="800" b="1">
              <a:latin typeface="Arial Black" pitchFamily="34" charset="0"/>
            </a:endParaRP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</a:p>
          <a:p>
            <a:r>
              <a:rPr lang="en-US" altLang="en-US" sz="1400" b="1">
                <a:latin typeface="Arial Black" pitchFamily="34" charset="0"/>
              </a:rPr>
              <a:t>                              .</a:t>
            </a:r>
            <a:endParaRPr lang="en-US" altLang="en-US" sz="800" b="1">
              <a:latin typeface="Arial Black" pitchFamily="34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[ 2 ]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K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b="1">
              <a:solidFill>
                <a:srgbClr val="CC9900"/>
              </a:solidFill>
              <a:latin typeface="Times New Roman" pitchFamily="18" charset="0"/>
            </a:endParaRPr>
          </a:p>
          <a:p>
            <a:r>
              <a:rPr lang="en-US" altLang="en-US" sz="800" b="1">
                <a:latin typeface="Times New Roman" pitchFamily="18" charset="0"/>
              </a:rPr>
              <a:t>  </a:t>
            </a:r>
            <a:endParaRPr lang="en-US" altLang="en-US" sz="10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            [ 1 ]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C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ja-JP" sz="800" b="1">
              <a:solidFill>
                <a:srgbClr val="CC9900"/>
              </a:solidFill>
              <a:latin typeface="Times New Roman" pitchFamily="18" charset="0"/>
            </a:endParaRPr>
          </a:p>
          <a:p>
            <a:endParaRPr lang="en-US" altLang="en-US" sz="800" b="1">
              <a:latin typeface="Times New Roman" pitchFamily="18" charset="0"/>
            </a:endParaRPr>
          </a:p>
          <a:p>
            <a:r>
              <a:rPr lang="en-US" altLang="en-US" b="1">
                <a:latin typeface="Times New Roman" pitchFamily="18" charset="0"/>
              </a:rPr>
              <a:t>         items   [ 0 ]     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‘</a:t>
            </a:r>
            <a:r>
              <a:rPr lang="en-US" altLang="ja-JP" b="1">
                <a:solidFill>
                  <a:srgbClr val="CC9900"/>
                </a:solidFill>
                <a:latin typeface="Times New Roman" pitchFamily="18" charset="0"/>
              </a:rPr>
              <a:t>V</a:t>
            </a:r>
            <a:r>
              <a:rPr lang="ja-JP" altLang="en-US" b="1">
                <a:solidFill>
                  <a:srgbClr val="CC9900"/>
                </a:solidFill>
                <a:latin typeface="Times New Roman" pitchFamily="18" charset="0"/>
              </a:rPr>
              <a:t>’</a:t>
            </a:r>
            <a:endParaRPr lang="en-US" altLang="en-US" b="1">
              <a:solidFill>
                <a:srgbClr val="CC9900"/>
              </a:solidFill>
              <a:latin typeface="Times New Roman" pitchFamily="18" charset="0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316413" y="1340816"/>
            <a:ext cx="4538662" cy="5029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4314825" y="5074616"/>
            <a:ext cx="4538663" cy="474663"/>
          </a:xfrm>
          <a:prstGeom prst="rect">
            <a:avLst/>
          </a:prstGeom>
          <a:solidFill>
            <a:srgbClr val="00B050"/>
          </a:solidFill>
          <a:ln w="12699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473575" y="1451941"/>
            <a:ext cx="4491038" cy="484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>
                <a:solidFill>
                  <a:srgbClr val="990000"/>
                </a:solidFill>
              </a:rPr>
              <a:t>char	letter = </a:t>
            </a:r>
            <a:r>
              <a:rPr lang="ja-JP" altLang="en-US" b="1">
                <a:solidFill>
                  <a:srgbClr val="990000"/>
                </a:solidFill>
              </a:rPr>
              <a:t>‘</a:t>
            </a:r>
            <a:r>
              <a:rPr lang="en-US" altLang="ja-JP" b="1">
                <a:solidFill>
                  <a:srgbClr val="990000"/>
                </a:solidFill>
              </a:rPr>
              <a:t>V</a:t>
            </a:r>
            <a:r>
              <a:rPr lang="ja-JP" altLang="en-US" b="1">
                <a:solidFill>
                  <a:srgbClr val="990000"/>
                </a:solidFill>
              </a:rPr>
              <a:t>’</a:t>
            </a:r>
            <a:r>
              <a:rPr lang="en-US" altLang="ja-JP" b="1">
                <a:solidFill>
                  <a:srgbClr val="990000"/>
                </a:solidFill>
              </a:rPr>
              <a:t>;</a:t>
            </a:r>
            <a:endParaRPr lang="en-US" altLang="ja-JP" b="1"/>
          </a:p>
          <a:p>
            <a:r>
              <a:rPr lang="en-US" altLang="en-US" b="1"/>
              <a:t>StackType  charStack;</a:t>
            </a:r>
          </a:p>
          <a:p>
            <a:endParaRPr lang="en-US" altLang="en-US" sz="800" b="1"/>
          </a:p>
          <a:p>
            <a:r>
              <a:rPr lang="en-US" altLang="en-US" b="1"/>
              <a:t>charStack.Push(letter);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S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if ( !charStack.IsEmpty( ))</a:t>
            </a:r>
          </a:p>
          <a:p>
            <a:r>
              <a:rPr lang="en-US" altLang="en-US" b="1"/>
              <a:t>      charStack.Pop( );</a:t>
            </a:r>
          </a:p>
          <a:p>
            <a:endParaRPr lang="en-US" altLang="en-US" sz="800" b="1"/>
          </a:p>
          <a:p>
            <a:r>
              <a:rPr lang="en-US" altLang="en-US" b="1"/>
              <a:t>charStack.Push(</a:t>
            </a:r>
            <a:r>
              <a:rPr lang="ja-JP" altLang="en-US" b="1"/>
              <a:t>‘</a:t>
            </a:r>
            <a:r>
              <a:rPr lang="en-US" altLang="ja-JP" b="1"/>
              <a:t>K</a:t>
            </a:r>
            <a:r>
              <a:rPr lang="ja-JP" altLang="en-US" b="1"/>
              <a:t>’</a:t>
            </a:r>
            <a:r>
              <a:rPr lang="en-US" altLang="ja-JP" b="1"/>
              <a:t>);</a:t>
            </a:r>
          </a:p>
          <a:p>
            <a:endParaRPr lang="en-US" altLang="en-US" sz="800" b="1"/>
          </a:p>
          <a:p>
            <a:r>
              <a:rPr lang="en-US" altLang="en-US" b="1"/>
              <a:t>while (!charStack.IsEmpty( ))</a:t>
            </a:r>
          </a:p>
          <a:p>
            <a:r>
              <a:rPr lang="en-US" altLang="en-US" b="1"/>
              <a:t>{ letter = charStack.Top();</a:t>
            </a:r>
          </a:p>
          <a:p>
            <a:r>
              <a:rPr lang="en-US" altLang="en-US" b="1"/>
              <a:t>   charStack.Pop(0)}</a:t>
            </a:r>
          </a:p>
        </p:txBody>
      </p:sp>
    </p:spTree>
    <p:extLst>
      <p:ext uri="{BB962C8B-B14F-4D97-AF65-F5344CB8AC3E}">
        <p14:creationId xmlns:p14="http://schemas.microsoft.com/office/powerpoint/2010/main" val="1919595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676592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657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Another Stack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76263" y="1600200"/>
            <a:ext cx="776605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 dirty="0">
                <a:cs typeface="+mn-cs"/>
              </a:rPr>
              <a:t>One advantage of an ADT is that the implementation can be changed without the program using it knowing about it.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200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 dirty="0">
                <a:cs typeface="+mn-cs"/>
              </a:rPr>
              <a:t>The dynamic array implementation of the stack has a weakness -- the maximum size of the stack is passed to the constructor as parameter.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200" b="1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800" b="1" dirty="0">
                <a:cs typeface="+mn-cs"/>
              </a:rPr>
              <a:t>Instead we can </a:t>
            </a:r>
            <a:r>
              <a:rPr lang="en-US" sz="2800" b="1" dirty="0">
                <a:solidFill>
                  <a:srgbClr val="00B050"/>
                </a:solidFill>
                <a:cs typeface="+mn-cs"/>
              </a:rPr>
              <a:t>dynamically allocate the space for each stack element as it is pushed </a:t>
            </a:r>
            <a:r>
              <a:rPr lang="en-US" sz="2800" b="1" dirty="0">
                <a:cs typeface="+mn-cs"/>
              </a:rPr>
              <a:t>onto the stack.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600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6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09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39925" y="1313691"/>
            <a:ext cx="877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995613" y="1245429"/>
            <a:ext cx="1152525" cy="601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254375" y="1270829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258888" y="2101091"/>
            <a:ext cx="4876800" cy="441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257300" y="2026479"/>
            <a:ext cx="4876800" cy="595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416050" y="2180466"/>
            <a:ext cx="4826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>
                <a:solidFill>
                  <a:srgbClr val="990000"/>
                </a:solidFill>
              </a:rPr>
              <a:t>char	letter = </a:t>
            </a:r>
            <a:r>
              <a:rPr lang="ja-JP" altLang="en-US" sz="2000" b="1">
                <a:solidFill>
                  <a:srgbClr val="990000"/>
                </a:solidFill>
              </a:rPr>
              <a:t>‘</a:t>
            </a:r>
            <a:r>
              <a:rPr lang="en-US" altLang="ja-JP" sz="2000" b="1">
                <a:solidFill>
                  <a:srgbClr val="990000"/>
                </a:solidFill>
              </a:rPr>
              <a:t>V</a:t>
            </a:r>
            <a:r>
              <a:rPr lang="ja-JP" altLang="en-US" sz="2000" b="1">
                <a:solidFill>
                  <a:srgbClr val="990000"/>
                </a:solidFill>
              </a:rPr>
              <a:t>’</a:t>
            </a:r>
            <a:r>
              <a:rPr lang="en-US" altLang="ja-JP" sz="2000" b="1">
                <a:solidFill>
                  <a:srgbClr val="990000"/>
                </a:solidFill>
              </a:rPr>
              <a:t>;</a:t>
            </a:r>
          </a:p>
          <a:p>
            <a:endParaRPr lang="en-US" altLang="en-US" sz="800" b="1"/>
          </a:p>
          <a:p>
            <a:r>
              <a:rPr lang="en-US" altLang="en-US" sz="2000" b="1"/>
              <a:t>StackType  myStack;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myStack.Push(letter);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</a:t>
            </a:r>
            <a:r>
              <a:rPr lang="ja-JP" altLang="en-US" sz="2000" b="1"/>
              <a:t>‘</a:t>
            </a:r>
            <a:r>
              <a:rPr lang="en-US" altLang="ja-JP" sz="2000" b="1"/>
              <a:t>C</a:t>
            </a:r>
            <a:r>
              <a:rPr lang="ja-JP" altLang="en-US" sz="2000" b="1"/>
              <a:t>’</a:t>
            </a:r>
            <a:r>
              <a:rPr lang="en-US" altLang="ja-JP" sz="2000" b="1"/>
              <a:t>);</a:t>
            </a:r>
            <a:endParaRPr lang="en-US" altLang="ja-JP" b="1"/>
          </a:p>
          <a:p>
            <a:endParaRPr lang="en-US" altLang="en-US" sz="800" b="1"/>
          </a:p>
          <a:p>
            <a:r>
              <a:rPr lang="en-US" altLang="en-US" sz="2000" b="1"/>
              <a:t>myStack.Push(</a:t>
            </a:r>
            <a:r>
              <a:rPr lang="ja-JP" altLang="en-US" sz="2000" b="1"/>
              <a:t>‘</a:t>
            </a:r>
            <a:r>
              <a:rPr lang="en-US" altLang="ja-JP" sz="2000" b="1"/>
              <a:t>S</a:t>
            </a:r>
            <a:r>
              <a:rPr lang="ja-JP" altLang="en-US" sz="2000" b="1"/>
              <a:t>’</a:t>
            </a:r>
            <a:r>
              <a:rPr lang="en-US" altLang="ja-JP" sz="2000" b="1"/>
              <a:t>);</a:t>
            </a:r>
            <a:endParaRPr lang="en-US" altLang="ja-JP" b="1"/>
          </a:p>
          <a:p>
            <a:endParaRPr lang="en-US" altLang="en-US" sz="800" b="1"/>
          </a:p>
          <a:p>
            <a:r>
              <a:rPr lang="en-US" altLang="en-US" sz="2000" b="1"/>
              <a:t>while (!myStack.IsEmpty() )</a:t>
            </a:r>
          </a:p>
          <a:p>
            <a:r>
              <a:rPr lang="en-US" altLang="en-US" sz="2000" b="1"/>
              <a:t>{</a:t>
            </a:r>
          </a:p>
          <a:p>
            <a:r>
              <a:rPr lang="en-US" altLang="en-US" sz="2000" b="1"/>
              <a:t>   letter = myStack.Top( );</a:t>
            </a:r>
          </a:p>
          <a:p>
            <a:r>
              <a:rPr lang="en-US" altLang="en-US" sz="2000" b="1"/>
              <a:t>   myStack.Pop();</a:t>
            </a:r>
          </a:p>
          <a:p>
            <a:r>
              <a:rPr lang="en-US" altLang="en-US" sz="2000" b="1"/>
              <a:t>}</a:t>
            </a:r>
            <a:endParaRPr lang="en-US" altLang="en-US" b="1"/>
          </a:p>
          <a:p>
            <a:endParaRPr lang="en-US" altLang="en-US" sz="800" b="1"/>
          </a:p>
          <a:p>
            <a:r>
              <a:rPr lang="en-US" altLang="en-US" sz="2000" b="1"/>
              <a:t>myStack.Push(</a:t>
            </a:r>
            <a:r>
              <a:rPr lang="ja-JP" altLang="en-US" sz="2000" b="1"/>
              <a:t>‘</a:t>
            </a:r>
            <a:r>
              <a:rPr lang="en-US" altLang="ja-JP" sz="2000" b="1"/>
              <a:t>K</a:t>
            </a:r>
            <a:r>
              <a:rPr lang="ja-JP" altLang="en-US" sz="2000" b="1"/>
              <a:t>’</a:t>
            </a:r>
            <a:r>
              <a:rPr lang="en-US" altLang="ja-JP" sz="2000" b="1"/>
              <a:t>);</a:t>
            </a:r>
            <a:endParaRPr lang="en-US" altLang="ja-JP" b="1"/>
          </a:p>
          <a:p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577992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05013" y="1668679"/>
            <a:ext cx="2121809" cy="912393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33775" y="2090567"/>
            <a:ext cx="657285" cy="328579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76500" y="1190081"/>
            <a:ext cx="780613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257113" y="1128718"/>
            <a:ext cx="1017459" cy="555944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321920" y="1107852"/>
            <a:ext cx="788859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 dirty="0"/>
              <a:t>‘</a:t>
            </a:r>
            <a:r>
              <a:rPr lang="en-US" altLang="ja-JP" sz="2800" b="1" dirty="0"/>
              <a:t>V’</a:t>
            </a:r>
            <a:endParaRPr lang="en-US" altLang="en-US" sz="2800" b="1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025650" y="1671121"/>
            <a:ext cx="2365663" cy="1262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         </a:t>
            </a:r>
            <a:r>
              <a:rPr lang="en-US" sz="2000" b="1" dirty="0" err="1">
                <a:latin typeface="Times New Roman" charset="0"/>
                <a:ea typeface="ＭＳ Ｐゴシック" charset="0"/>
              </a:rPr>
              <a:t>topPtr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   </a:t>
            </a:r>
            <a:r>
              <a:rPr lang="en-US" sz="2000" b="1" dirty="0">
                <a:latin typeface="Arial" charset="0"/>
                <a:ea typeface="ＭＳ Ｐゴシック" charset="0"/>
              </a:rPr>
              <a:t>NULL</a:t>
            </a:r>
            <a:endParaRPr lang="en-US" sz="20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015039" y="2581072"/>
            <a:ext cx="4015194" cy="4276928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005013" y="2996851"/>
            <a:ext cx="4076607" cy="5310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164047" y="2644276"/>
            <a:ext cx="4260436" cy="421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249361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204875" y="1880223"/>
            <a:ext cx="885825" cy="638175"/>
            <a:chOff x="1949" y="1238"/>
            <a:chExt cx="558" cy="402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1949" y="1238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H="1">
              <a:off x="2334" y="1241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452150" y="1659560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980912" y="2099298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85550" y="1057898"/>
            <a:ext cx="8842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999962" y="989635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1472787" y="1667498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501612" y="2221535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279487" y="2032623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816062" y="1896098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3258725" y="1072185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472787" y="2646986"/>
            <a:ext cx="4875212" cy="41894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1494594" y="3438528"/>
            <a:ext cx="4876800" cy="595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496599" y="2658097"/>
            <a:ext cx="48260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073886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464796" y="1792634"/>
            <a:ext cx="885825" cy="638175"/>
            <a:chOff x="2682" y="1243"/>
            <a:chExt cx="558" cy="402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68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H="1">
              <a:off x="306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301159" y="1784697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48434" y="1659284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077196" y="2003772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121521" y="1163984"/>
            <a:ext cx="884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238500" y="1079847"/>
            <a:ext cx="1010271" cy="5461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569071" y="1625947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         </a:t>
            </a:r>
            <a:r>
              <a:rPr lang="en-US" sz="2000" b="1" dirty="0" err="1">
                <a:latin typeface="Times New Roman" charset="0"/>
                <a:ea typeface="ＭＳ Ｐゴシック" charset="0"/>
              </a:rPr>
              <a:t>topPtr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  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597896" y="2126009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375771" y="1937097"/>
            <a:ext cx="18605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   </a:t>
            </a:r>
            <a:r>
              <a:rPr lang="en-US" altLang="ja-JP" sz="1600" b="1">
                <a:latin typeface="Times New Roman" pitchFamily="18" charset="0"/>
              </a:rPr>
              <a:t>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912346" y="1787872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355009" y="1162396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075984" y="1816447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4996484" y="2126009"/>
            <a:ext cx="484187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1588121" y="2650717"/>
            <a:ext cx="4876800" cy="420728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1588121" y="3891614"/>
            <a:ext cx="490855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1652415" y="2649884"/>
            <a:ext cx="48260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0658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30799" y="1997076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6399212" y="1997076"/>
            <a:ext cx="885825" cy="638175"/>
            <a:chOff x="3462" y="1243"/>
            <a:chExt cx="558" cy="402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346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H="1">
              <a:off x="384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97324" y="1989138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244599" y="1855789"/>
            <a:ext cx="2403475" cy="779464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773362" y="2208213"/>
            <a:ext cx="744537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716087" y="1112838"/>
            <a:ext cx="8842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616199" y="1174751"/>
            <a:ext cx="1152525" cy="601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1265237" y="1784351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294062" y="2330451"/>
            <a:ext cx="677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071937" y="2141538"/>
            <a:ext cx="30384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S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</a:t>
            </a:r>
            <a:r>
              <a:rPr lang="en-US" altLang="ja-JP" sz="1600" b="1">
                <a:latin typeface="Times New Roman" pitchFamily="18" charset="0"/>
              </a:rPr>
              <a:t> </a:t>
            </a:r>
            <a:r>
              <a:rPr lang="en-US" altLang="ja-JP" b="1">
                <a:latin typeface="Times New Roman" pitchFamily="18" charset="0"/>
              </a:rPr>
              <a:t>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608512" y="1992313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2874962" y="1241426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772149" y="2020888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4692649" y="2330451"/>
            <a:ext cx="484188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899149" y="2330451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6997699" y="2008188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1194593" y="2685154"/>
            <a:ext cx="4876800" cy="417284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1166121" y="4361554"/>
            <a:ext cx="483235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388371" y="2679700"/>
            <a:ext cx="48260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9029055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5683250" y="1959941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6" name="Group 1027"/>
          <p:cNvGrpSpPr>
            <a:grpSpLocks/>
          </p:cNvGrpSpPr>
          <p:nvPr/>
        </p:nvGrpSpPr>
        <p:grpSpPr bwMode="auto">
          <a:xfrm>
            <a:off x="6880225" y="1959941"/>
            <a:ext cx="885825" cy="638175"/>
            <a:chOff x="3462" y="1243"/>
            <a:chExt cx="558" cy="402"/>
          </a:xfrm>
        </p:grpSpPr>
        <p:sp>
          <p:nvSpPr>
            <p:cNvPr id="7" name="Rectangle 1028"/>
            <p:cNvSpPr>
              <a:spLocks noChangeArrowheads="1"/>
            </p:cNvSpPr>
            <p:nvPr/>
          </p:nvSpPr>
          <p:spPr bwMode="auto">
            <a:xfrm>
              <a:off x="346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8" name="Line 1029"/>
            <p:cNvSpPr>
              <a:spLocks noChangeShapeType="1"/>
            </p:cNvSpPr>
            <p:nvPr/>
          </p:nvSpPr>
          <p:spPr bwMode="auto">
            <a:xfrm flipH="1">
              <a:off x="384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9" name="Rectangle 1030"/>
          <p:cNvSpPr>
            <a:spLocks noChangeArrowheads="1"/>
          </p:cNvSpPr>
          <p:nvPr/>
        </p:nvSpPr>
        <p:spPr bwMode="auto">
          <a:xfrm>
            <a:off x="4478338" y="1952003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1725613" y="1818653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1033"/>
          <p:cNvSpPr>
            <a:spLocks noChangeArrowheads="1"/>
          </p:cNvSpPr>
          <p:nvPr/>
        </p:nvSpPr>
        <p:spPr bwMode="auto">
          <a:xfrm>
            <a:off x="3254375" y="2171078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034"/>
          <p:cNvSpPr>
            <a:spLocks noChangeArrowheads="1"/>
          </p:cNvSpPr>
          <p:nvPr/>
        </p:nvSpPr>
        <p:spPr bwMode="auto">
          <a:xfrm>
            <a:off x="2197100" y="1124916"/>
            <a:ext cx="884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3" name="Rectangle 1035"/>
          <p:cNvSpPr>
            <a:spLocks noChangeArrowheads="1"/>
          </p:cNvSpPr>
          <p:nvPr/>
        </p:nvSpPr>
        <p:spPr bwMode="auto">
          <a:xfrm>
            <a:off x="3273425" y="1137616"/>
            <a:ext cx="1152525" cy="601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Rectangle 1036"/>
          <p:cNvSpPr>
            <a:spLocks noChangeArrowheads="1"/>
          </p:cNvSpPr>
          <p:nvPr/>
        </p:nvSpPr>
        <p:spPr bwMode="auto">
          <a:xfrm>
            <a:off x="1746250" y="1724991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5" name="Line 1037"/>
          <p:cNvSpPr>
            <a:spLocks noChangeShapeType="1"/>
          </p:cNvSpPr>
          <p:nvPr/>
        </p:nvSpPr>
        <p:spPr bwMode="auto">
          <a:xfrm>
            <a:off x="3775075" y="2293316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038"/>
          <p:cNvSpPr>
            <a:spLocks noChangeArrowheads="1"/>
          </p:cNvSpPr>
          <p:nvPr/>
        </p:nvSpPr>
        <p:spPr bwMode="auto">
          <a:xfrm>
            <a:off x="4552950" y="2104403"/>
            <a:ext cx="3098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S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</a:t>
            </a:r>
            <a:r>
              <a:rPr lang="en-US" altLang="ja-JP" sz="1600" b="1">
                <a:latin typeface="Times New Roman" pitchFamily="18" charset="0"/>
              </a:rPr>
              <a:t> </a:t>
            </a:r>
            <a:r>
              <a:rPr lang="en-US" altLang="ja-JP" b="1">
                <a:latin typeface="Times New Roman" pitchFamily="18" charset="0"/>
              </a:rPr>
              <a:t>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7" name="Line 1039"/>
          <p:cNvSpPr>
            <a:spLocks noChangeShapeType="1"/>
          </p:cNvSpPr>
          <p:nvPr/>
        </p:nvSpPr>
        <p:spPr bwMode="auto">
          <a:xfrm>
            <a:off x="5089525" y="1955178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1040"/>
          <p:cNvSpPr>
            <a:spLocks noChangeArrowheads="1"/>
          </p:cNvSpPr>
          <p:nvPr/>
        </p:nvSpPr>
        <p:spPr bwMode="auto">
          <a:xfrm>
            <a:off x="3532188" y="1204291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9" name="Line 1041"/>
          <p:cNvSpPr>
            <a:spLocks noChangeShapeType="1"/>
          </p:cNvSpPr>
          <p:nvPr/>
        </p:nvSpPr>
        <p:spPr bwMode="auto">
          <a:xfrm>
            <a:off x="6253163" y="1983753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1042"/>
          <p:cNvSpPr>
            <a:spLocks noChangeShapeType="1"/>
          </p:cNvSpPr>
          <p:nvPr/>
        </p:nvSpPr>
        <p:spPr bwMode="auto">
          <a:xfrm>
            <a:off x="5173663" y="2293316"/>
            <a:ext cx="484187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Line 1043"/>
          <p:cNvSpPr>
            <a:spLocks noChangeShapeType="1"/>
          </p:cNvSpPr>
          <p:nvPr/>
        </p:nvSpPr>
        <p:spPr bwMode="auto">
          <a:xfrm>
            <a:off x="6380163" y="2293316"/>
            <a:ext cx="4857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Line 1044"/>
          <p:cNvSpPr>
            <a:spLocks noChangeShapeType="1"/>
          </p:cNvSpPr>
          <p:nvPr/>
        </p:nvSpPr>
        <p:spPr bwMode="auto">
          <a:xfrm>
            <a:off x="7478713" y="1971053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1045"/>
          <p:cNvSpPr>
            <a:spLocks noChangeArrowheads="1"/>
          </p:cNvSpPr>
          <p:nvPr/>
        </p:nvSpPr>
        <p:spPr bwMode="auto">
          <a:xfrm>
            <a:off x="1775619" y="2598117"/>
            <a:ext cx="4824412" cy="423930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1046"/>
          <p:cNvSpPr>
            <a:spLocks noChangeArrowheads="1"/>
          </p:cNvSpPr>
          <p:nvPr/>
        </p:nvSpPr>
        <p:spPr bwMode="auto">
          <a:xfrm>
            <a:off x="1733550" y="4756633"/>
            <a:ext cx="4908550" cy="442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Rectangle 1047"/>
          <p:cNvSpPr>
            <a:spLocks noChangeArrowheads="1"/>
          </p:cNvSpPr>
          <p:nvPr/>
        </p:nvSpPr>
        <p:spPr bwMode="auto">
          <a:xfrm>
            <a:off x="1867527" y="2592899"/>
            <a:ext cx="48260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01436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the following code doing?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70A6-B261-48F4-8068-B1382DBE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7" y="1945464"/>
            <a:ext cx="3743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453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780913" y="2058091"/>
            <a:ext cx="885825" cy="638175"/>
            <a:chOff x="2682" y="1243"/>
            <a:chExt cx="558" cy="402"/>
          </a:xfrm>
        </p:grpSpPr>
        <p:sp>
          <p:nvSpPr>
            <p:cNvPr id="6" name="Rectangle 2"/>
            <p:cNvSpPr>
              <a:spLocks noChangeArrowheads="1"/>
            </p:cNvSpPr>
            <p:nvPr/>
          </p:nvSpPr>
          <p:spPr bwMode="auto">
            <a:xfrm>
              <a:off x="2682" y="1243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H="1">
              <a:off x="3067" y="1246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617276" y="2050154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849469" y="1775516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393313" y="2269229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437638" y="1173854"/>
            <a:ext cx="884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412363" y="1159566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885188" y="1823141"/>
            <a:ext cx="26797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914013" y="2391466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4671251" y="2202554"/>
            <a:ext cx="17922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5228463" y="2053329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3671126" y="1226241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S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6392101" y="2081904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312601" y="2391466"/>
            <a:ext cx="484187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943302" y="2766254"/>
            <a:ext cx="4805986" cy="409174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943302" y="5257800"/>
            <a:ext cx="4876800" cy="595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2031238" y="2762941"/>
            <a:ext cx="4826000" cy="390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698054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57460" y="1922120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52548" y="1914182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899823" y="1693520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428585" y="2133257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371310" y="1037882"/>
            <a:ext cx="884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447635" y="1015657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920460" y="1687170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3949285" y="2255495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4727160" y="2066582"/>
            <a:ext cx="18859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C</a:t>
            </a:r>
            <a:r>
              <a:rPr lang="ja-JP" altLang="en-US" b="1">
                <a:latin typeface="Times New Roman" pitchFamily="18" charset="0"/>
              </a:rPr>
              <a:t>’</a:t>
            </a:r>
            <a:r>
              <a:rPr lang="en-US" altLang="ja-JP" b="1">
                <a:latin typeface="Times New Roman" pitchFamily="18" charset="0"/>
              </a:rPr>
              <a:t>   </a:t>
            </a:r>
            <a:r>
              <a:rPr lang="en-US" altLang="ja-JP" sz="1600" b="1">
                <a:latin typeface="Times New Roman" pitchFamily="18" charset="0"/>
              </a:rPr>
              <a:t> </a:t>
            </a:r>
            <a:r>
              <a:rPr lang="en-US" altLang="ja-JP" b="1">
                <a:latin typeface="Times New Roman" pitchFamily="18" charset="0"/>
              </a:rPr>
              <a:t>    </a:t>
            </a:r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5263735" y="1917357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3706398" y="1082332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S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6" name="Line 20"/>
          <p:cNvSpPr>
            <a:spLocks noChangeShapeType="1"/>
          </p:cNvSpPr>
          <p:nvPr/>
        </p:nvSpPr>
        <p:spPr bwMode="auto">
          <a:xfrm>
            <a:off x="6427373" y="1945932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5347873" y="2255495"/>
            <a:ext cx="484187" cy="7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1923635" y="2684053"/>
            <a:ext cx="4810125" cy="409774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1907760" y="4893853"/>
            <a:ext cx="4908550" cy="442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2080797" y="2763428"/>
            <a:ext cx="4354513" cy="4094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21" name="Line 27"/>
          <p:cNvSpPr>
            <a:spLocks noChangeShapeType="1"/>
          </p:cNvSpPr>
          <p:nvPr/>
        </p:nvSpPr>
        <p:spPr bwMode="auto">
          <a:xfrm flipH="1">
            <a:off x="6435310" y="1952282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98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  <a:endParaRPr lang="en-US" sz="25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4332287" y="2055813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1657141" y="1716088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108324" y="2274888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2152649" y="1179513"/>
            <a:ext cx="884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3028672" y="1109662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2" name="Rectangle 11"/>
          <p:cNvSpPr>
            <a:spLocks noChangeArrowheads="1"/>
          </p:cNvSpPr>
          <p:nvPr/>
        </p:nvSpPr>
        <p:spPr bwMode="auto">
          <a:xfrm>
            <a:off x="1697037" y="1812131"/>
            <a:ext cx="26797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         </a:t>
            </a:r>
            <a:r>
              <a:rPr lang="en-US" sz="2000" b="1" dirty="0" err="1">
                <a:latin typeface="Times New Roman" charset="0"/>
                <a:ea typeface="ＭＳ Ｐゴシック" charset="0"/>
              </a:rPr>
              <a:t>topPtr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  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3629024" y="2397125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4386262" y="2208213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4943474" y="2058988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" name="Rectangle 15"/>
          <p:cNvSpPr>
            <a:spLocks noChangeArrowheads="1"/>
          </p:cNvSpPr>
          <p:nvPr/>
        </p:nvSpPr>
        <p:spPr bwMode="auto">
          <a:xfrm>
            <a:off x="3386137" y="1231900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C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47" name="Rectangle 18"/>
          <p:cNvSpPr>
            <a:spLocks noChangeArrowheads="1"/>
          </p:cNvSpPr>
          <p:nvPr/>
        </p:nvSpPr>
        <p:spPr bwMode="auto">
          <a:xfrm>
            <a:off x="1622216" y="2703513"/>
            <a:ext cx="4664284" cy="415448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8" name="Rectangle 19"/>
          <p:cNvSpPr>
            <a:spLocks noChangeArrowheads="1"/>
          </p:cNvSpPr>
          <p:nvPr/>
        </p:nvSpPr>
        <p:spPr bwMode="auto">
          <a:xfrm>
            <a:off x="1585912" y="5486400"/>
            <a:ext cx="4876800" cy="595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1727612" y="2703513"/>
            <a:ext cx="3873088" cy="429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 flipH="1">
            <a:off x="4972049" y="2093913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6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1027"/>
          <p:cNvSpPr>
            <a:spLocks noChangeArrowheads="1"/>
          </p:cNvSpPr>
          <p:nvPr/>
        </p:nvSpPr>
        <p:spPr bwMode="auto">
          <a:xfrm>
            <a:off x="4722813" y="1990725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1955006" y="1644651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1030"/>
          <p:cNvSpPr>
            <a:spLocks noChangeArrowheads="1"/>
          </p:cNvSpPr>
          <p:nvPr/>
        </p:nvSpPr>
        <p:spPr bwMode="auto">
          <a:xfrm>
            <a:off x="3498850" y="2222500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Rectangle 1031"/>
          <p:cNvSpPr>
            <a:spLocks noChangeArrowheads="1"/>
          </p:cNvSpPr>
          <p:nvPr/>
        </p:nvSpPr>
        <p:spPr bwMode="auto">
          <a:xfrm>
            <a:off x="2441575" y="1127125"/>
            <a:ext cx="884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9" name="Rectangle 1032"/>
          <p:cNvSpPr>
            <a:spLocks noChangeArrowheads="1"/>
          </p:cNvSpPr>
          <p:nvPr/>
        </p:nvSpPr>
        <p:spPr bwMode="auto">
          <a:xfrm>
            <a:off x="3517900" y="1104900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1033"/>
          <p:cNvSpPr>
            <a:spLocks noChangeArrowheads="1"/>
          </p:cNvSpPr>
          <p:nvPr/>
        </p:nvSpPr>
        <p:spPr bwMode="auto">
          <a:xfrm>
            <a:off x="1990725" y="1776413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034"/>
          <p:cNvSpPr>
            <a:spLocks noChangeShapeType="1"/>
          </p:cNvSpPr>
          <p:nvPr/>
        </p:nvSpPr>
        <p:spPr bwMode="auto">
          <a:xfrm>
            <a:off x="4019550" y="2344738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035"/>
          <p:cNvSpPr>
            <a:spLocks noChangeArrowheads="1"/>
          </p:cNvSpPr>
          <p:nvPr/>
        </p:nvSpPr>
        <p:spPr bwMode="auto">
          <a:xfrm>
            <a:off x="4797425" y="2155825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V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3" name="Line 1036"/>
          <p:cNvSpPr>
            <a:spLocks noChangeShapeType="1"/>
          </p:cNvSpPr>
          <p:nvPr/>
        </p:nvSpPr>
        <p:spPr bwMode="auto">
          <a:xfrm>
            <a:off x="5334000" y="2006600"/>
            <a:ext cx="0" cy="6143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037"/>
          <p:cNvSpPr>
            <a:spLocks noChangeArrowheads="1"/>
          </p:cNvSpPr>
          <p:nvPr/>
        </p:nvSpPr>
        <p:spPr bwMode="auto">
          <a:xfrm>
            <a:off x="3776663" y="1171575"/>
            <a:ext cx="638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C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5" name="Rectangle 1040"/>
          <p:cNvSpPr>
            <a:spLocks noChangeArrowheads="1"/>
          </p:cNvSpPr>
          <p:nvPr/>
        </p:nvSpPr>
        <p:spPr bwMode="auto">
          <a:xfrm>
            <a:off x="1955006" y="2668657"/>
            <a:ext cx="4876800" cy="418934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041"/>
          <p:cNvSpPr>
            <a:spLocks noChangeArrowheads="1"/>
          </p:cNvSpPr>
          <p:nvPr/>
        </p:nvSpPr>
        <p:spPr bwMode="auto">
          <a:xfrm>
            <a:off x="2043238" y="4846710"/>
            <a:ext cx="4908550" cy="442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1042"/>
          <p:cNvSpPr>
            <a:spLocks noChangeArrowheads="1"/>
          </p:cNvSpPr>
          <p:nvPr/>
        </p:nvSpPr>
        <p:spPr bwMode="auto">
          <a:xfrm>
            <a:off x="2136775" y="2789307"/>
            <a:ext cx="4826000" cy="390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18" name="Line 1044"/>
          <p:cNvSpPr>
            <a:spLocks noChangeShapeType="1"/>
          </p:cNvSpPr>
          <p:nvPr/>
        </p:nvSpPr>
        <p:spPr bwMode="auto">
          <a:xfrm flipH="1">
            <a:off x="5362575" y="2041525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09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60393" y="1799120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789155" y="2238858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33480" y="1143483"/>
            <a:ext cx="8842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808205" y="1137133"/>
            <a:ext cx="1152525" cy="601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281030" y="1792770"/>
            <a:ext cx="26797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4066968" y="1203808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322375" y="2786544"/>
            <a:ext cx="4483307" cy="407145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2260393" y="5486400"/>
            <a:ext cx="4545289" cy="595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322375" y="2671268"/>
            <a:ext cx="4421325" cy="421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>
            <a:off x="3747880" y="2286483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012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2052"/>
          <p:cNvSpPr>
            <a:spLocks noChangeArrowheads="1"/>
          </p:cNvSpPr>
          <p:nvPr/>
        </p:nvSpPr>
        <p:spPr bwMode="auto">
          <a:xfrm>
            <a:off x="2567781" y="1687859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2053"/>
          <p:cNvSpPr>
            <a:spLocks noChangeArrowheads="1"/>
          </p:cNvSpPr>
          <p:nvPr/>
        </p:nvSpPr>
        <p:spPr bwMode="auto">
          <a:xfrm>
            <a:off x="4036253" y="2244104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2054"/>
          <p:cNvSpPr>
            <a:spLocks noChangeArrowheads="1"/>
          </p:cNvSpPr>
          <p:nvPr/>
        </p:nvSpPr>
        <p:spPr bwMode="auto">
          <a:xfrm>
            <a:off x="2693194" y="1148729"/>
            <a:ext cx="8842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8" name="Rectangle 2055"/>
          <p:cNvSpPr>
            <a:spLocks noChangeArrowheads="1"/>
          </p:cNvSpPr>
          <p:nvPr/>
        </p:nvSpPr>
        <p:spPr bwMode="auto">
          <a:xfrm>
            <a:off x="3769519" y="1126504"/>
            <a:ext cx="1152525" cy="6016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Rectangle 2056"/>
          <p:cNvSpPr>
            <a:spLocks noChangeArrowheads="1"/>
          </p:cNvSpPr>
          <p:nvPr/>
        </p:nvSpPr>
        <p:spPr bwMode="auto">
          <a:xfrm>
            <a:off x="2477225" y="1689380"/>
            <a:ext cx="26797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Times New Roman" charset="0"/>
                <a:ea typeface="ＭＳ Ｐゴシック" charset="0"/>
              </a:rPr>
              <a:t>         </a:t>
            </a:r>
            <a:r>
              <a:rPr lang="en-US" sz="2000" b="1" dirty="0" err="1">
                <a:latin typeface="Times New Roman" charset="0"/>
                <a:ea typeface="ＭＳ Ｐゴシック" charset="0"/>
              </a:rPr>
              <a:t>topPtr</a:t>
            </a:r>
            <a:r>
              <a:rPr lang="en-US" sz="2000" b="1" dirty="0">
                <a:latin typeface="Times New Roman" charset="0"/>
                <a:ea typeface="ＭＳ Ｐゴシック" charset="0"/>
              </a:rPr>
              <a:t>  </a:t>
            </a: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 dirty="0">
              <a:latin typeface="Times New Roman" charset="0"/>
              <a:ea typeface="ＭＳ Ｐゴシック" charset="0"/>
            </a:endParaRPr>
          </a:p>
        </p:txBody>
      </p:sp>
      <p:sp>
        <p:nvSpPr>
          <p:cNvPr id="10" name="Rectangle 2060"/>
          <p:cNvSpPr>
            <a:spLocks noChangeArrowheads="1"/>
          </p:cNvSpPr>
          <p:nvPr/>
        </p:nvSpPr>
        <p:spPr bwMode="auto">
          <a:xfrm>
            <a:off x="4028282" y="1193179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1" name="Rectangle 2061"/>
          <p:cNvSpPr>
            <a:spLocks noChangeArrowheads="1"/>
          </p:cNvSpPr>
          <p:nvPr/>
        </p:nvSpPr>
        <p:spPr bwMode="auto">
          <a:xfrm>
            <a:off x="2351882" y="2675284"/>
            <a:ext cx="4876800" cy="4182716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Rectangle 2062"/>
          <p:cNvSpPr>
            <a:spLocks noChangeArrowheads="1"/>
          </p:cNvSpPr>
          <p:nvPr/>
        </p:nvSpPr>
        <p:spPr bwMode="auto">
          <a:xfrm>
            <a:off x="2270332" y="4885084"/>
            <a:ext cx="4908550" cy="4429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Rectangle 2063"/>
          <p:cNvSpPr>
            <a:spLocks noChangeArrowheads="1"/>
          </p:cNvSpPr>
          <p:nvPr/>
        </p:nvSpPr>
        <p:spPr bwMode="auto">
          <a:xfrm>
            <a:off x="2367791" y="2742925"/>
            <a:ext cx="4826000" cy="390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14" name="Line 2065"/>
          <p:cNvSpPr>
            <a:spLocks noChangeShapeType="1"/>
          </p:cNvSpPr>
          <p:nvPr/>
        </p:nvSpPr>
        <p:spPr bwMode="auto">
          <a:xfrm flipH="1">
            <a:off x="4028282" y="2269711"/>
            <a:ext cx="762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201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Tracing Client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243249" y="1948657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512749" y="1645444"/>
            <a:ext cx="2403475" cy="987425"/>
          </a:xfrm>
          <a:prstGeom prst="rect">
            <a:avLst/>
          </a:prstGeom>
          <a:solidFill>
            <a:srgbClr val="FFFF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3019286" y="2167732"/>
            <a:ext cx="744538" cy="355600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100124" y="1134269"/>
            <a:ext cx="8842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Times New Roman" charset="0"/>
                <a:ea typeface="ＭＳ Ｐゴシック" charset="0"/>
              </a:rPr>
              <a:t>letter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038336" y="1043782"/>
            <a:ext cx="1152525" cy="6016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1511161" y="1721644"/>
            <a:ext cx="2679700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Times New Roman" charset="0"/>
                <a:ea typeface="ＭＳ Ｐゴシック" charset="0"/>
              </a:rPr>
              <a:t>         topPtr  </a:t>
            </a: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  <a:p>
            <a:pPr>
              <a:defRPr/>
            </a:pPr>
            <a:endParaRPr lang="en-US" sz="1200" b="1">
              <a:latin typeface="Times New Roman" charset="0"/>
              <a:ea typeface="ＭＳ Ｐゴシック" charset="0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3539986" y="2289969"/>
            <a:ext cx="6778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235311" y="2101057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latin typeface="Times New Roman" pitchFamily="18" charset="0"/>
              </a:rPr>
              <a:t>‘</a:t>
            </a:r>
            <a:r>
              <a:rPr lang="en-US" altLang="ja-JP" b="1">
                <a:latin typeface="Times New Roman" pitchFamily="18" charset="0"/>
              </a:rPr>
              <a:t>K</a:t>
            </a:r>
            <a:r>
              <a:rPr lang="ja-JP" altLang="en-US" b="1">
                <a:latin typeface="Times New Roman" pitchFamily="18" charset="0"/>
              </a:rPr>
              <a:t>’</a:t>
            </a:r>
            <a:endParaRPr lang="en-US" altLang="en-US" b="1">
              <a:latin typeface="Times New Roman" pitchFamily="18" charset="0"/>
            </a:endParaRPr>
          </a:p>
        </p:txBody>
      </p: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4854436" y="1951832"/>
            <a:ext cx="0" cy="614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>
            <a:off x="3297099" y="1110457"/>
            <a:ext cx="61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800" b="1"/>
              <a:t>‘</a:t>
            </a:r>
            <a:r>
              <a:rPr lang="en-US" altLang="ja-JP" sz="2800" b="1"/>
              <a:t>V</a:t>
            </a:r>
            <a:r>
              <a:rPr lang="ja-JP" altLang="en-US" sz="2800" b="1"/>
              <a:t>’</a:t>
            </a:r>
            <a:endParaRPr lang="en-US" altLang="en-US" sz="2800" b="1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1500049" y="2575340"/>
            <a:ext cx="4876800" cy="428266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1511161" y="6262688"/>
            <a:ext cx="4876800" cy="595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1550849" y="2657441"/>
            <a:ext cx="4826000" cy="417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990000"/>
                </a:solidFill>
              </a:rPr>
              <a:t>char	letter = </a:t>
            </a:r>
            <a:r>
              <a:rPr lang="ja-JP" altLang="en-US" sz="2000" b="1" dirty="0">
                <a:solidFill>
                  <a:srgbClr val="990000"/>
                </a:solidFill>
              </a:rPr>
              <a:t>‘</a:t>
            </a:r>
            <a:r>
              <a:rPr lang="en-US" altLang="ja-JP" sz="2000" b="1" dirty="0">
                <a:solidFill>
                  <a:srgbClr val="990000"/>
                </a:solidFill>
              </a:rPr>
              <a:t>V</a:t>
            </a:r>
            <a:r>
              <a:rPr lang="ja-JP" altLang="en-US" sz="2000" b="1" dirty="0">
                <a:solidFill>
                  <a:srgbClr val="990000"/>
                </a:solidFill>
              </a:rPr>
              <a:t>’</a:t>
            </a:r>
            <a:r>
              <a:rPr lang="en-US" altLang="ja-JP" sz="2000" b="1" dirty="0">
                <a:solidFill>
                  <a:srgbClr val="990000"/>
                </a:solidFill>
              </a:rPr>
              <a:t>;</a:t>
            </a:r>
          </a:p>
          <a:p>
            <a:endParaRPr lang="en-US" altLang="en-US" sz="800" b="1" dirty="0"/>
          </a:p>
          <a:p>
            <a:r>
              <a:rPr lang="en-US" altLang="en-US" sz="2000" b="1" dirty="0" err="1"/>
              <a:t>StackType</a:t>
            </a:r>
            <a:r>
              <a:rPr lang="en-US" altLang="en-US" sz="2000" b="1" dirty="0"/>
              <a:t>  </a:t>
            </a:r>
            <a:r>
              <a:rPr lang="en-US" altLang="en-US" sz="2000" b="1" dirty="0" err="1"/>
              <a:t>myStack</a:t>
            </a:r>
            <a:r>
              <a:rPr lang="en-US" altLang="en-US" sz="2000" b="1" dirty="0"/>
              <a:t>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(letter);</a:t>
            </a:r>
            <a:endParaRPr lang="en-US" altLang="en-US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C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S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ja-JP" b="1" dirty="0"/>
          </a:p>
          <a:p>
            <a:endParaRPr lang="en-US" altLang="en-US" sz="800" b="1" dirty="0"/>
          </a:p>
          <a:p>
            <a:r>
              <a:rPr lang="en-US" altLang="en-US" sz="2000" b="1" dirty="0"/>
              <a:t>while (!</a:t>
            </a:r>
            <a:r>
              <a:rPr lang="en-US" altLang="en-US" sz="2000" b="1" dirty="0" err="1"/>
              <a:t>myStack.IsEmpty</a:t>
            </a:r>
            <a:r>
              <a:rPr lang="en-US" altLang="en-US" sz="2000" b="1" dirty="0"/>
              <a:t>() )</a:t>
            </a:r>
          </a:p>
          <a:p>
            <a:r>
              <a:rPr lang="en-US" altLang="en-US" sz="2000" b="1" dirty="0"/>
              <a:t>{</a:t>
            </a:r>
          </a:p>
          <a:p>
            <a:r>
              <a:rPr lang="en-US" altLang="en-US" sz="2000" b="1" dirty="0"/>
              <a:t>   letter = </a:t>
            </a:r>
            <a:r>
              <a:rPr lang="en-US" altLang="en-US" sz="2000" b="1" dirty="0" err="1"/>
              <a:t>myStack.Top</a:t>
            </a:r>
            <a:r>
              <a:rPr lang="en-US" altLang="en-US" sz="2000" b="1" dirty="0"/>
              <a:t>( );</a:t>
            </a:r>
          </a:p>
          <a:p>
            <a:r>
              <a:rPr lang="en-US" altLang="en-US" sz="2000" b="1" dirty="0"/>
              <a:t>   </a:t>
            </a:r>
            <a:r>
              <a:rPr lang="en-US" altLang="en-US" sz="2000" b="1" dirty="0" err="1"/>
              <a:t>myStack.Pop</a:t>
            </a:r>
            <a:r>
              <a:rPr lang="en-US" altLang="en-US" sz="2000" b="1" dirty="0"/>
              <a:t>();</a:t>
            </a:r>
          </a:p>
          <a:p>
            <a:r>
              <a:rPr lang="en-US" altLang="en-US" sz="2000" b="1" dirty="0"/>
              <a:t>}</a:t>
            </a:r>
            <a:endParaRPr lang="en-US" altLang="en-US" b="1" dirty="0"/>
          </a:p>
          <a:p>
            <a:r>
              <a:rPr lang="en-US" altLang="en-US" sz="2000" b="1" dirty="0" err="1"/>
              <a:t>myStack.Push</a:t>
            </a:r>
            <a:r>
              <a:rPr lang="en-US" altLang="en-US" sz="2000" b="1" dirty="0"/>
              <a:t>(</a:t>
            </a:r>
            <a:r>
              <a:rPr lang="ja-JP" altLang="en-US" sz="2000" b="1" dirty="0"/>
              <a:t>‘</a:t>
            </a:r>
            <a:r>
              <a:rPr lang="en-US" altLang="ja-JP" sz="2000" b="1" dirty="0"/>
              <a:t>K</a:t>
            </a:r>
            <a:r>
              <a:rPr lang="ja-JP" altLang="en-US" sz="2000" b="1" dirty="0"/>
              <a:t>’</a:t>
            </a:r>
            <a:r>
              <a:rPr lang="en-US" altLang="ja-JP" sz="2000" b="1" dirty="0"/>
              <a:t>);</a:t>
            </a:r>
            <a:endParaRPr lang="en-US" altLang="en-US" b="1" dirty="0"/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 flipH="1">
            <a:off x="4806811" y="1950244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070113"/>
            <a:ext cx="10287000" cy="578788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3366FF"/>
                </a:solidFill>
                <a:latin typeface="Courier New" charset="0"/>
                <a:cs typeface="+mn-cs"/>
              </a:rPr>
              <a:t>// DYNAMICALLY LINKED IMPLEMENTATION OF STACK </a:t>
            </a: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Courier New" charset="0"/>
                <a:cs typeface="+mn-cs"/>
              </a:rPr>
              <a:t>Struct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; 			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cs typeface="+mn-cs"/>
              </a:rPr>
              <a:t>//Forward declaration</a:t>
            </a: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solidFill>
                <a:srgbClr val="006633"/>
              </a:solidFill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class </a:t>
            </a:r>
            <a:r>
              <a:rPr lang="en-US" b="1" dirty="0" err="1">
                <a:latin typeface="Courier New" charset="0"/>
                <a:cs typeface="+mn-cs"/>
              </a:rPr>
              <a:t>StackType</a:t>
            </a: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public: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solidFill>
                  <a:srgbClr val="3366FF"/>
                </a:solidFill>
                <a:latin typeface="Courier New" charset="0"/>
                <a:cs typeface="+mn-cs"/>
              </a:rPr>
              <a:t>//Identical to previous implementation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private: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* </a:t>
            </a:r>
            <a:r>
              <a:rPr lang="en-US" b="1" dirty="0" err="1">
                <a:latin typeface="Courier New" charset="0"/>
                <a:cs typeface="+mn-cs"/>
              </a:rPr>
              <a:t>topPtr</a:t>
            </a:r>
            <a:r>
              <a:rPr lang="en-US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};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 err="1">
                <a:latin typeface="Courier New" charset="0"/>
                <a:cs typeface="+mn-cs"/>
              </a:rPr>
              <a:t>Struct</a:t>
            </a:r>
            <a:r>
              <a:rPr lang="en-US" b="1" dirty="0">
                <a:latin typeface="Courier New" charset="0"/>
                <a:cs typeface="+mn-cs"/>
              </a:rPr>
              <a:t> 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 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char  info;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* 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7361" y="2080661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7361" y="1920324"/>
            <a:ext cx="6865938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475961" y="2018749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699799" y="4631774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 New" charset="0"/>
                    <a:ea typeface="ＭＳ Ｐゴシック" charset="0"/>
                  </a:rPr>
                  <a:t>topPtr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/>
                <a:t>‘</a:t>
              </a:r>
              <a:r>
                <a:rPr lang="en-US" altLang="ja-JP" b="1"/>
                <a:t>X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C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L</a:t>
              </a:r>
              <a:r>
                <a:rPr lang="ja-JP" altLang="en-US" b="1"/>
                <a:t>’</a:t>
              </a:r>
              <a:endParaRPr lang="en-US" altLang="en-US" b="1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682336" y="1242461"/>
            <a:ext cx="794163" cy="5334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704560" y="1318661"/>
            <a:ext cx="771939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 dirty="0"/>
              <a:t>‘</a:t>
            </a:r>
            <a:r>
              <a:rPr lang="en-US" altLang="ja-JP" b="1" dirty="0"/>
              <a:t>B</a:t>
            </a:r>
            <a:r>
              <a:rPr lang="ja-JP" altLang="en-US" b="1" dirty="0"/>
              <a:t>’</a:t>
            </a:r>
            <a:endParaRPr lang="en-US" altLang="en-US" b="1" dirty="0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18686" y="1302786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Courier New" charset="0"/>
                <a:ea typeface="ＭＳ Ｐゴシック" charset="0"/>
              </a:rPr>
              <a:t>newItem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66800" y="2057400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66800" y="2286000"/>
            <a:ext cx="6902450" cy="3048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282700" y="1995488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487488" y="4608513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 New" charset="0"/>
                    <a:ea typeface="ＭＳ Ｐゴシック" charset="0"/>
                  </a:rPr>
                  <a:t>topPtr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/>
                <a:t>‘</a:t>
              </a:r>
              <a:r>
                <a:rPr lang="en-US" altLang="ja-JP" b="1"/>
                <a:t>X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C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L</a:t>
              </a:r>
              <a:r>
                <a:rPr lang="ja-JP" altLang="en-US" b="1"/>
                <a:t>’</a:t>
              </a:r>
              <a:endParaRPr lang="en-US" altLang="en-US" b="1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470025" y="1239838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533525" y="13716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06375" y="1355725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newItem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095375" y="5711825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Courier New" charset="0"/>
                <a:ea typeface="ＭＳ Ｐゴシック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454275" y="5586413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Linked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the following code doing?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70A6-B261-48F4-8068-B1382DBE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037" y="1945464"/>
            <a:ext cx="3743325" cy="363855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4F9761C-48BA-4CA9-8ABE-4D1912F8D4A0}"/>
              </a:ext>
            </a:extLst>
          </p:cNvPr>
          <p:cNvSpPr txBox="1">
            <a:spLocks noChangeArrowheads="1"/>
          </p:cNvSpPr>
          <p:nvPr/>
        </p:nvSpPr>
        <p:spPr>
          <a:xfrm>
            <a:off x="997617" y="3496451"/>
            <a:ext cx="327724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Deleting the entire list.</a:t>
            </a:r>
          </a:p>
        </p:txBody>
      </p:sp>
    </p:spTree>
    <p:extLst>
      <p:ext uri="{BB962C8B-B14F-4D97-AF65-F5344CB8AC3E}">
        <p14:creationId xmlns:p14="http://schemas.microsoft.com/office/powerpoint/2010/main" val="3305518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31875" y="1905000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31875" y="2552700"/>
            <a:ext cx="6865938" cy="3889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1247775" y="1843088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9" name="Group 23"/>
          <p:cNvGrpSpPr>
            <a:grpSpLocks/>
          </p:cNvGrpSpPr>
          <p:nvPr/>
        </p:nvGrpSpPr>
        <p:grpSpPr bwMode="auto">
          <a:xfrm>
            <a:off x="1452563" y="4608513"/>
            <a:ext cx="5110162" cy="590550"/>
            <a:chOff x="909" y="2807"/>
            <a:chExt cx="3219" cy="372"/>
          </a:xfrm>
        </p:grpSpPr>
        <p:grpSp>
          <p:nvGrpSpPr>
            <p:cNvPr id="10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 New" charset="0"/>
                    <a:ea typeface="ＭＳ Ｐゴシック" charset="0"/>
                  </a:rPr>
                  <a:t>topPtr</a:t>
                </a:r>
              </a:p>
            </p:txBody>
          </p:sp>
          <p:sp>
            <p:nvSpPr>
              <p:cNvPr id="26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1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4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9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0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3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4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/>
                <a:t>‘</a:t>
              </a:r>
              <a:r>
                <a:rPr lang="en-US" altLang="ja-JP" b="1"/>
                <a:t>X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C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L</a:t>
              </a:r>
              <a:r>
                <a:rPr lang="ja-JP" altLang="en-US" b="1"/>
                <a:t>’</a:t>
              </a:r>
              <a:endParaRPr lang="en-US" altLang="en-US" b="1"/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435100" y="1087438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498600" y="1219200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71450" y="1355725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newItem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060450" y="5711825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location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419350" y="5586413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2587625" y="5911850"/>
            <a:ext cx="504825" cy="1588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3097213" y="5622925"/>
            <a:ext cx="877887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3705225" y="5638800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48569" y="2008981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48569" y="2991644"/>
            <a:ext cx="6865938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464469" y="2023269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669257" y="4636294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 New" charset="0"/>
                    <a:ea typeface="ＭＳ Ｐゴシック" charset="0"/>
                  </a:rPr>
                  <a:t>topPtr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/>
                <a:t>‘</a:t>
              </a:r>
              <a:r>
                <a:rPr lang="en-US" altLang="ja-JP" b="1"/>
                <a:t>X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C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L</a:t>
              </a:r>
              <a:r>
                <a:rPr lang="ja-JP" altLang="en-US" b="1"/>
                <a:t>’</a:t>
              </a:r>
              <a:endParaRPr lang="en-US" altLang="en-US" b="1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651794" y="1267619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715294" y="1399381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88144" y="1383506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newItem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277144" y="5739606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636044" y="5614194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2804319" y="5650706"/>
            <a:ext cx="1387475" cy="566738"/>
            <a:chOff x="1624" y="3446"/>
            <a:chExt cx="874" cy="357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624" y="3628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945" y="3446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328" y="3456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3348832" y="5703094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altLang="ja-JP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altLang="en-US" b="1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08100" y="2031586"/>
            <a:ext cx="6888163" cy="231457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08100" y="3401599"/>
            <a:ext cx="6865938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524000" y="2045874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728788" y="4735099"/>
            <a:ext cx="5110162" cy="590550"/>
            <a:chOff x="909" y="2807"/>
            <a:chExt cx="3219" cy="372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909" y="2807"/>
              <a:ext cx="877" cy="357"/>
              <a:chOff x="909" y="2807"/>
              <a:chExt cx="877" cy="357"/>
            </a:xfrm>
          </p:grpSpPr>
          <p:sp>
            <p:nvSpPr>
              <p:cNvPr id="24" name="Rectangle 6"/>
              <p:cNvSpPr>
                <a:spLocks noChangeArrowheads="1"/>
              </p:cNvSpPr>
              <p:nvPr/>
            </p:nvSpPr>
            <p:spPr bwMode="auto">
              <a:xfrm>
                <a:off x="909" y="2891"/>
                <a:ext cx="69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lang="en-US" sz="2000" b="1">
                    <a:latin typeface="Courier New" charset="0"/>
                    <a:ea typeface="ＭＳ Ｐゴシック" charset="0"/>
                  </a:rPr>
                  <a:t>topPtr</a:t>
                </a:r>
              </a:p>
            </p:txBody>
          </p:sp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591" y="2807"/>
                <a:ext cx="195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671" y="2817"/>
              <a:ext cx="874" cy="357"/>
              <a:chOff x="1671" y="2817"/>
              <a:chExt cx="874" cy="357"/>
            </a:xfrm>
          </p:grpSpPr>
          <p:sp>
            <p:nvSpPr>
              <p:cNvPr id="21" name="Line 9"/>
              <p:cNvSpPr>
                <a:spLocks noChangeShapeType="1"/>
              </p:cNvSpPr>
              <p:nvPr/>
            </p:nvSpPr>
            <p:spPr bwMode="auto">
              <a:xfrm>
                <a:off x="1671" y="2999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992" y="2817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2375" y="2827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1" name="Group 16"/>
            <p:cNvGrpSpPr>
              <a:grpSpLocks/>
            </p:cNvGrpSpPr>
            <p:nvPr/>
          </p:nvGrpSpPr>
          <p:grpSpPr bwMode="auto">
            <a:xfrm>
              <a:off x="2469" y="2822"/>
              <a:ext cx="874" cy="357"/>
              <a:chOff x="2469" y="2822"/>
              <a:chExt cx="874" cy="357"/>
            </a:xfrm>
          </p:grpSpPr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469" y="3004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" name="Rectangle 14"/>
              <p:cNvSpPr>
                <a:spLocks noChangeArrowheads="1"/>
              </p:cNvSpPr>
              <p:nvPr/>
            </p:nvSpPr>
            <p:spPr bwMode="auto">
              <a:xfrm>
                <a:off x="2790" y="2822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3173" y="2832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3254" y="2814"/>
              <a:ext cx="874" cy="357"/>
              <a:chOff x="3254" y="2814"/>
              <a:chExt cx="874" cy="357"/>
            </a:xfrm>
          </p:grpSpPr>
          <p:sp>
            <p:nvSpPr>
              <p:cNvPr id="15" name="Line 17"/>
              <p:cNvSpPr>
                <a:spLocks noChangeShapeType="1"/>
              </p:cNvSpPr>
              <p:nvPr/>
            </p:nvSpPr>
            <p:spPr bwMode="auto">
              <a:xfrm>
                <a:off x="3254" y="2996"/>
                <a:ext cx="31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" name="Rectangle 18"/>
              <p:cNvSpPr>
                <a:spLocks noChangeArrowheads="1"/>
              </p:cNvSpPr>
              <p:nvPr/>
            </p:nvSpPr>
            <p:spPr bwMode="auto">
              <a:xfrm>
                <a:off x="3575" y="2814"/>
                <a:ext cx="553" cy="35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958" y="2824"/>
                <a:ext cx="0" cy="3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2010" y="2851"/>
              <a:ext cx="20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/>
                <a:t>‘</a:t>
              </a:r>
              <a:r>
                <a:rPr lang="en-US" altLang="ja-JP" b="1"/>
                <a:t>X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C</a:t>
              </a:r>
              <a:r>
                <a:rPr lang="ja-JP" altLang="en-US" b="1"/>
                <a:t>’</a:t>
              </a:r>
              <a:r>
                <a:rPr lang="en-US" altLang="ja-JP" b="1"/>
                <a:t>        </a:t>
              </a:r>
              <a:r>
                <a:rPr lang="ja-JP" altLang="en-US" b="1"/>
                <a:t>‘</a:t>
              </a:r>
              <a:r>
                <a:rPr lang="en-US" altLang="ja-JP" b="1"/>
                <a:t>L</a:t>
              </a:r>
              <a:r>
                <a:rPr lang="ja-JP" altLang="en-US" b="1"/>
                <a:t>’</a:t>
              </a:r>
              <a:endParaRPr lang="en-US" altLang="en-US" b="1"/>
            </a:p>
          </p:txBody>
        </p:sp>
        <p:sp>
          <p:nvSpPr>
            <p:cNvPr id="14" name="Line 22"/>
            <p:cNvSpPr>
              <a:spLocks noChangeShapeType="1"/>
            </p:cNvSpPr>
            <p:nvPr/>
          </p:nvSpPr>
          <p:spPr bwMode="auto">
            <a:xfrm flipH="1">
              <a:off x="3962" y="2813"/>
              <a:ext cx="160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1711325" y="1193386"/>
            <a:ext cx="681038" cy="665163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774825" y="1285461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47675" y="1269586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newItem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1336675" y="5838411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location</a:t>
            </a: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695575" y="5712999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2863850" y="5749511"/>
            <a:ext cx="1387475" cy="566738"/>
            <a:chOff x="1624" y="3446"/>
            <a:chExt cx="874" cy="357"/>
          </a:xfrm>
        </p:grpSpPr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1624" y="3628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1945" y="3446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2328" y="3456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3408363" y="5801899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3778250" y="5338349"/>
            <a:ext cx="360363" cy="5715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Adding </a:t>
            </a:r>
            <a:r>
              <a:rPr lang="en-US" sz="2400" dirty="0" err="1"/>
              <a:t>newItem</a:t>
            </a:r>
            <a:r>
              <a:rPr lang="en-US" sz="2400" dirty="0"/>
              <a:t> to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98550" y="2193925"/>
            <a:ext cx="6826250" cy="22717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98550" y="4229100"/>
            <a:ext cx="6865938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314450" y="2498725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‘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ja-JP" altLang="en-US" b="1" dirty="0">
                <a:latin typeface="Courier New" pitchFamily="49" charset="0"/>
                <a:ea typeface="ＭＳ Ｐゴシック" pitchFamily="34" charset="-128"/>
              </a:rPr>
              <a:t>’</a:t>
            </a:r>
            <a:r>
              <a:rPr lang="en-US" altLang="ja-JP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 = new 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NodeType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location-&gt;info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newItem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location-&gt;next = 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	</a:t>
            </a:r>
            <a:r>
              <a:rPr lang="en-US" altLang="en-US" b="1" dirty="0" err="1">
                <a:latin typeface="Courier New" pitchFamily="49" charset="0"/>
                <a:ea typeface="ＭＳ Ｐゴシック" pitchFamily="34" charset="-128"/>
              </a:rPr>
              <a:t>topPtr</a:t>
            </a: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= location;</a:t>
            </a: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2400" b="1" dirty="0">
              <a:latin typeface="Courier New" pitchFamily="49" charset="0"/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US" altLang="en-US" b="1" dirty="0">
                <a:latin typeface="Courier New" pitchFamily="49" charset="0"/>
                <a:ea typeface="ＭＳ Ｐゴシック" pitchFamily="34" charset="-128"/>
              </a:rPr>
              <a:t>  </a:t>
            </a:r>
            <a:r>
              <a:rPr lang="en-US" altLang="en-US" sz="2400" b="1" dirty="0">
                <a:latin typeface="Courier New" pitchFamily="49" charset="0"/>
                <a:ea typeface="ＭＳ Ｐゴシック" pitchFamily="34" charset="-128"/>
              </a:rPr>
              <a:t>  </a:t>
            </a: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519238" y="4654550"/>
            <a:ext cx="1392237" cy="566737"/>
            <a:chOff x="909" y="2807"/>
            <a:chExt cx="877" cy="35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Courier New" charset="0"/>
                  <a:ea typeface="ＭＳ Ｐゴシック" charset="0"/>
                </a:rPr>
                <a:t>topPtr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2728913" y="4959350"/>
            <a:ext cx="501650" cy="657225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238500" y="4670425"/>
            <a:ext cx="877888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46513" y="4686300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995738" y="4678362"/>
            <a:ext cx="1387475" cy="566738"/>
            <a:chOff x="2469" y="2822"/>
            <a:chExt cx="874" cy="357"/>
          </a:xfrm>
        </p:grpSpPr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5241925" y="4665662"/>
            <a:ext cx="1387475" cy="566738"/>
            <a:chOff x="3254" y="2814"/>
            <a:chExt cx="874" cy="357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267075" y="4724400"/>
            <a:ext cx="3225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X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L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6365875" y="4664075"/>
            <a:ext cx="254000" cy="5508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1501775" y="1285875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565275" y="1417637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238125" y="1401762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newItem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1127125" y="5757862"/>
            <a:ext cx="1403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location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2486025" y="5632450"/>
            <a:ext cx="309563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9" name="Group 30"/>
          <p:cNvGrpSpPr>
            <a:grpSpLocks/>
          </p:cNvGrpSpPr>
          <p:nvPr/>
        </p:nvGrpSpPr>
        <p:grpSpPr bwMode="auto">
          <a:xfrm>
            <a:off x="2654300" y="5668962"/>
            <a:ext cx="1387475" cy="566738"/>
            <a:chOff x="1624" y="3446"/>
            <a:chExt cx="874" cy="357"/>
          </a:xfrm>
        </p:grpSpPr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624" y="3628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945" y="3446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2328" y="3456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3198813" y="5721350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 flipV="1">
            <a:off x="3568700" y="5257800"/>
            <a:ext cx="360363" cy="571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Implementing 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7988" y="1466850"/>
            <a:ext cx="8262937" cy="455295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3400" y="1295400"/>
            <a:ext cx="8004175" cy="4191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void </a:t>
            </a:r>
            <a:r>
              <a:rPr lang="en-US" b="1" dirty="0" err="1">
                <a:latin typeface="Courier New" charset="0"/>
                <a:cs typeface="+mn-cs"/>
              </a:rPr>
              <a:t>StackType</a:t>
            </a:r>
            <a:r>
              <a:rPr lang="en-US" b="1" dirty="0">
                <a:latin typeface="Courier New" charset="0"/>
                <a:cs typeface="+mn-cs"/>
              </a:rPr>
              <a:t>::Push ( char </a:t>
            </a:r>
            <a:r>
              <a:rPr lang="en-US" b="1" dirty="0" err="1">
                <a:latin typeface="Courier New" charset="0"/>
                <a:cs typeface="+mn-cs"/>
              </a:rPr>
              <a:t>newItem</a:t>
            </a:r>
            <a:r>
              <a:rPr lang="en-US" b="1" dirty="0">
                <a:latin typeface="Courier New" charset="0"/>
                <a:cs typeface="+mn-cs"/>
              </a:rPr>
              <a:t> 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	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cs typeface="+mn-cs"/>
              </a:rPr>
              <a:t>// Adds </a:t>
            </a:r>
            <a:r>
              <a:rPr lang="en-US" b="1" dirty="0" err="1">
                <a:solidFill>
                  <a:srgbClr val="3366FF"/>
                </a:solidFill>
                <a:latin typeface="Courier New" charset="0"/>
                <a:cs typeface="+mn-cs"/>
              </a:rPr>
              <a:t>newItem</a:t>
            </a:r>
            <a:r>
              <a:rPr lang="en-US" b="1" dirty="0">
                <a:solidFill>
                  <a:srgbClr val="3366FF"/>
                </a:solidFill>
                <a:latin typeface="Courier New" charset="0"/>
                <a:cs typeface="+mn-cs"/>
              </a:rPr>
              <a:t> to the top of the stack.</a:t>
            </a:r>
            <a:endParaRPr lang="en-US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{</a:t>
            </a:r>
            <a:r>
              <a:rPr lang="en-US" sz="1200" b="1" dirty="0">
                <a:latin typeface="Courier New" charset="0"/>
                <a:cs typeface="+mn-cs"/>
              </a:rPr>
              <a:t>  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200" b="1" dirty="0">
                <a:latin typeface="Courier New" charset="0"/>
                <a:cs typeface="+mn-cs"/>
              </a:rPr>
              <a:t>     </a:t>
            </a:r>
            <a:r>
              <a:rPr lang="en-US" b="1" dirty="0">
                <a:latin typeface="Courier New" charset="0"/>
                <a:cs typeface="+mn-cs"/>
              </a:rPr>
              <a:t>if (</a:t>
            </a:r>
            <a:r>
              <a:rPr lang="en-US" b="1" dirty="0" err="1">
                <a:latin typeface="Courier New" charset="0"/>
                <a:cs typeface="+mn-cs"/>
              </a:rPr>
              <a:t>IsFull</a:t>
            </a:r>
            <a:r>
              <a:rPr lang="en-US" b="1" dirty="0">
                <a:latin typeface="Courier New" charset="0"/>
                <a:cs typeface="+mn-cs"/>
              </a:rPr>
              <a:t>())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  throw </a:t>
            </a:r>
            <a:r>
              <a:rPr lang="en-US" b="1" dirty="0" err="1">
                <a:latin typeface="Courier New" charset="0"/>
                <a:cs typeface="+mn-cs"/>
              </a:rPr>
              <a:t>FullStack</a:t>
            </a:r>
            <a:r>
              <a:rPr lang="en-US" b="1" dirty="0">
                <a:latin typeface="Courier New" charset="0"/>
                <a:cs typeface="+mn-cs"/>
              </a:rPr>
              <a:t>();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* 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location = new  </a:t>
            </a:r>
            <a:r>
              <a:rPr lang="en-US" b="1" dirty="0" err="1">
                <a:latin typeface="Courier New" charset="0"/>
                <a:cs typeface="+mn-cs"/>
              </a:rPr>
              <a:t>NodeType</a:t>
            </a:r>
            <a:r>
              <a:rPr lang="en-US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location-&gt;info = </a:t>
            </a:r>
            <a:r>
              <a:rPr lang="en-US" b="1" dirty="0" err="1">
                <a:latin typeface="Courier New" charset="0"/>
                <a:cs typeface="+mn-cs"/>
              </a:rPr>
              <a:t>newItem</a:t>
            </a:r>
            <a:r>
              <a:rPr lang="en-US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location-&gt;next = </a:t>
            </a:r>
            <a:r>
              <a:rPr lang="en-US" b="1" dirty="0" err="1">
                <a:latin typeface="Courier New" charset="0"/>
                <a:cs typeface="+mn-cs"/>
              </a:rPr>
              <a:t>topPtr</a:t>
            </a:r>
            <a:r>
              <a:rPr lang="en-US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 </a:t>
            </a:r>
            <a:r>
              <a:rPr lang="en-US" b="1" dirty="0" err="1">
                <a:latin typeface="Courier New" charset="0"/>
                <a:cs typeface="+mn-cs"/>
              </a:rPr>
              <a:t>topPtr</a:t>
            </a:r>
            <a:r>
              <a:rPr lang="en-US" b="1" dirty="0">
                <a:latin typeface="Courier New" charset="0"/>
                <a:cs typeface="+mn-cs"/>
              </a:rPr>
              <a:t> = location;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Deleting item from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74788" y="1762125"/>
            <a:ext cx="6888162" cy="19542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74788" y="1762125"/>
            <a:ext cx="6888162" cy="3889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690688" y="1816100"/>
            <a:ext cx="5295900" cy="2347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NodeType*  tempPtr;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b="1">
                <a:latin typeface="Courier New" charset="0"/>
                <a:cs typeface="+mn-cs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topPtr = topPtr-&gt;next;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delete  tempPtr;</a:t>
            </a: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  </a:t>
            </a:r>
            <a:r>
              <a:rPr lang="en-US" sz="2400" b="1">
                <a:latin typeface="Courier New" charset="0"/>
                <a:cs typeface="+mn-cs"/>
              </a:rPr>
              <a:t>  </a:t>
            </a:r>
            <a:endParaRPr lang="en-US" sz="2400" b="1" dirty="0">
              <a:latin typeface="Courier New" charset="0"/>
              <a:cs typeface="+mn-cs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500188" y="4602163"/>
            <a:ext cx="1392237" cy="566737"/>
            <a:chOff x="909" y="2807"/>
            <a:chExt cx="877" cy="35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Courier New" charset="0"/>
                  <a:ea typeface="ＭＳ Ｐゴシック" charset="0"/>
                </a:rPr>
                <a:t>topPtr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2709863" y="4618038"/>
            <a:ext cx="1387475" cy="566737"/>
            <a:chOff x="1671" y="2817"/>
            <a:chExt cx="874" cy="357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3976688" y="4625975"/>
            <a:ext cx="1387475" cy="566738"/>
            <a:chOff x="2469" y="2822"/>
            <a:chExt cx="874" cy="357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5222875" y="4613275"/>
            <a:ext cx="1387475" cy="566738"/>
            <a:chOff x="3254" y="2814"/>
            <a:chExt cx="874" cy="357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3" name="Group 26"/>
          <p:cNvGrpSpPr>
            <a:grpSpLocks/>
          </p:cNvGrpSpPr>
          <p:nvPr/>
        </p:nvGrpSpPr>
        <p:grpSpPr bwMode="auto">
          <a:xfrm>
            <a:off x="6427788" y="4602163"/>
            <a:ext cx="1387475" cy="566737"/>
            <a:chOff x="4013" y="2807"/>
            <a:chExt cx="874" cy="357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7523163" y="4632325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248025" y="4657725"/>
            <a:ext cx="4575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X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L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487488" y="5734050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800000"/>
                </a:solidFill>
                <a:latin typeface="Courier New" charset="0"/>
                <a:ea typeface="ＭＳ Ｐゴシック" charset="0"/>
              </a:rPr>
              <a:t>tempPtr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2735263" y="5600700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443038" y="1212850"/>
            <a:ext cx="762000" cy="457200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14350" y="121285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b="1">
                <a:latin typeface="Courier New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Deleting item from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331119" y="2302289"/>
            <a:ext cx="6888163" cy="195421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1119" y="3257964"/>
            <a:ext cx="6888163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1547019" y="2518189"/>
            <a:ext cx="5295900" cy="234791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NodeType*  tempPtr;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b="1">
                <a:latin typeface="Courier New" charset="0"/>
                <a:cs typeface="+mn-cs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tempPtr = topPtr;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topPtr = topPtr-&gt;next;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delete  tempPtr;</a:t>
            </a: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  </a:t>
            </a:r>
            <a:r>
              <a:rPr lang="en-US" sz="2400" b="1">
                <a:latin typeface="Courier New" charset="0"/>
                <a:cs typeface="+mn-cs"/>
              </a:rPr>
              <a:t>  </a:t>
            </a:r>
            <a:endParaRPr lang="en-US" sz="2400" b="1" dirty="0">
              <a:latin typeface="Courier New" charset="0"/>
              <a:cs typeface="+mn-cs"/>
            </a:endParaRPr>
          </a:p>
        </p:txBody>
      </p: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1751807" y="4826414"/>
            <a:ext cx="1392237" cy="566737"/>
            <a:chOff x="909" y="2807"/>
            <a:chExt cx="877" cy="35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Courier New" charset="0"/>
                  <a:ea typeface="ＭＳ Ｐゴシック" charset="0"/>
                </a:rPr>
                <a:t>topPtr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2961482" y="4842289"/>
            <a:ext cx="1387475" cy="566737"/>
            <a:chOff x="1671" y="2817"/>
            <a:chExt cx="874" cy="357"/>
          </a:xfrm>
        </p:grpSpPr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671" y="299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992" y="281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375" y="282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5" name="Group 16"/>
          <p:cNvGrpSpPr>
            <a:grpSpLocks/>
          </p:cNvGrpSpPr>
          <p:nvPr/>
        </p:nvGrpSpPr>
        <p:grpSpPr bwMode="auto">
          <a:xfrm>
            <a:off x="4228307" y="4850226"/>
            <a:ext cx="1387475" cy="566738"/>
            <a:chOff x="2469" y="2822"/>
            <a:chExt cx="874" cy="357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5474494" y="4837526"/>
            <a:ext cx="1387475" cy="566738"/>
            <a:chOff x="3254" y="2814"/>
            <a:chExt cx="874" cy="357"/>
          </a:xfrm>
        </p:grpSpPr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1651794" y="1305339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821532" y="1421226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item</a:t>
            </a:r>
          </a:p>
        </p:txBody>
      </p:sp>
      <p:grpSp>
        <p:nvGrpSpPr>
          <p:cNvPr id="25" name="Group 26"/>
          <p:cNvGrpSpPr>
            <a:grpSpLocks/>
          </p:cNvGrpSpPr>
          <p:nvPr/>
        </p:nvGrpSpPr>
        <p:grpSpPr bwMode="auto">
          <a:xfrm>
            <a:off x="6679407" y="4826414"/>
            <a:ext cx="1387475" cy="566737"/>
            <a:chOff x="4013" y="2807"/>
            <a:chExt cx="874" cy="357"/>
          </a:xfrm>
        </p:grpSpPr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7774782" y="4856576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499644" y="4881976"/>
            <a:ext cx="449738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X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L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1739107" y="5958301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tempPtr</a:t>
            </a:r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2986882" y="5824951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1735932" y="1437101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altLang="ja-JP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altLang="en-US" b="1">
              <a:solidFill>
                <a:srgbClr val="800000"/>
              </a:solidFill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V="1">
            <a:off x="3102769" y="5429664"/>
            <a:ext cx="571500" cy="635000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Deleting item from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926013" y="4822031"/>
            <a:ext cx="127000" cy="147638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2363" y="2237581"/>
            <a:ext cx="6888163" cy="19542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22363" y="3421856"/>
            <a:ext cx="6888163" cy="312738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1338263" y="2389981"/>
            <a:ext cx="5295900" cy="23479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NodeType*  tempPtr;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b="1">
                <a:latin typeface="Courier New" charset="0"/>
                <a:cs typeface="+mn-cs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tempPtr = topPtr;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topPtr = topPtr-&gt;next;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delete  tempPtr;</a:t>
            </a: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>
                <a:latin typeface="Courier New" charset="0"/>
                <a:cs typeface="+mn-cs"/>
              </a:rPr>
              <a:t>  </a:t>
            </a:r>
            <a:r>
              <a:rPr lang="en-US" sz="2400" b="1">
                <a:latin typeface="Courier New" charset="0"/>
                <a:cs typeface="+mn-cs"/>
              </a:rPr>
              <a:t>  </a:t>
            </a:r>
            <a:endParaRPr lang="en-US" sz="2400" b="1" dirty="0">
              <a:latin typeface="Courier New" charset="0"/>
              <a:cs typeface="+mn-cs"/>
            </a:endParaRPr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543051" y="4941094"/>
            <a:ext cx="1392237" cy="566737"/>
            <a:chOff x="909" y="2807"/>
            <a:chExt cx="877" cy="357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Courier New" charset="0"/>
                  <a:ea typeface="ＭＳ Ｐゴシック" charset="0"/>
                </a:rPr>
                <a:t>topPtr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3262313" y="4956969"/>
            <a:ext cx="877888" cy="5667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870326" y="4972844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4019551" y="4964906"/>
            <a:ext cx="1387475" cy="566738"/>
            <a:chOff x="2469" y="2822"/>
            <a:chExt cx="874" cy="357"/>
          </a:xfrm>
        </p:grpSpPr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469" y="3004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2790" y="2822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173" y="2832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5265738" y="4952206"/>
            <a:ext cx="1387475" cy="566738"/>
            <a:chOff x="3254" y="2814"/>
            <a:chExt cx="874" cy="357"/>
          </a:xfrm>
        </p:grpSpPr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443038" y="1420019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2776" y="1535906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item</a:t>
            </a:r>
          </a:p>
        </p:txBody>
      </p:sp>
      <p:grpSp>
        <p:nvGrpSpPr>
          <p:cNvPr id="24" name="Group 27"/>
          <p:cNvGrpSpPr>
            <a:grpSpLocks/>
          </p:cNvGrpSpPr>
          <p:nvPr/>
        </p:nvGrpSpPr>
        <p:grpSpPr bwMode="auto">
          <a:xfrm>
            <a:off x="6470651" y="4941094"/>
            <a:ext cx="1387475" cy="566737"/>
            <a:chOff x="4013" y="2807"/>
            <a:chExt cx="874" cy="357"/>
          </a:xfrm>
        </p:grpSpPr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7566026" y="4971256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3290888" y="4996656"/>
            <a:ext cx="44116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b="1"/>
              <a:t>B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X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       </a:t>
            </a:r>
            <a:r>
              <a:rPr lang="ja-JP" altLang="en-US" b="1"/>
              <a:t>‘</a:t>
            </a:r>
            <a:r>
              <a:rPr lang="en-US" altLang="ja-JP" b="1"/>
              <a:t>L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1530351" y="6072981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tempPtr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778126" y="5939631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1527176" y="1551781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altLang="ja-JP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altLang="en-US" b="1">
              <a:solidFill>
                <a:srgbClr val="800000"/>
              </a:solidFill>
            </a:endParaRPr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V="1">
            <a:off x="2894013" y="5544344"/>
            <a:ext cx="57150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Arc 36"/>
          <p:cNvSpPr>
            <a:spLocks/>
          </p:cNvSpPr>
          <p:nvPr/>
        </p:nvSpPr>
        <p:spPr bwMode="auto">
          <a:xfrm rot="15683247">
            <a:off x="3504406" y="3709988"/>
            <a:ext cx="735013" cy="2057400"/>
          </a:xfrm>
          <a:custGeom>
            <a:avLst/>
            <a:gdLst>
              <a:gd name="T0" fmla="*/ 2147483647 w 21600"/>
              <a:gd name="T1" fmla="*/ 0 h 41121"/>
              <a:gd name="T2" fmla="*/ 2147483647 w 21600"/>
              <a:gd name="T3" fmla="*/ 2147483647 h 41121"/>
              <a:gd name="T4" fmla="*/ 0 w 21600"/>
              <a:gd name="T5" fmla="*/ 2147483647 h 411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121" fill="none" extrusionOk="0">
                <a:moveTo>
                  <a:pt x="9227" y="-1"/>
                </a:moveTo>
                <a:cubicBezTo>
                  <a:pt x="16781" y="3569"/>
                  <a:pt x="21600" y="11174"/>
                  <a:pt x="21600" y="19530"/>
                </a:cubicBezTo>
                <a:cubicBezTo>
                  <a:pt x="21600" y="31214"/>
                  <a:pt x="12308" y="40780"/>
                  <a:pt x="628" y="41120"/>
                </a:cubicBezTo>
              </a:path>
              <a:path w="21600" h="41121" stroke="0" extrusionOk="0">
                <a:moveTo>
                  <a:pt x="9227" y="-1"/>
                </a:moveTo>
                <a:cubicBezTo>
                  <a:pt x="16781" y="3569"/>
                  <a:pt x="21600" y="11174"/>
                  <a:pt x="21600" y="19530"/>
                </a:cubicBezTo>
                <a:cubicBezTo>
                  <a:pt x="21600" y="31214"/>
                  <a:pt x="12308" y="40780"/>
                  <a:pt x="628" y="41120"/>
                </a:cubicBezTo>
                <a:lnTo>
                  <a:pt x="0" y="19530"/>
                </a:lnTo>
                <a:lnTo>
                  <a:pt x="9227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Deleting item from the stack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43025" y="2382837"/>
            <a:ext cx="6888163" cy="195421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43025" y="3956050"/>
            <a:ext cx="6888163" cy="388937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" name="Rectangle 8"/>
          <p:cNvSpPr txBox="1">
            <a:spLocks noChangeArrowheads="1"/>
          </p:cNvSpPr>
          <p:nvPr/>
        </p:nvSpPr>
        <p:spPr>
          <a:xfrm>
            <a:off x="1692275" y="2598737"/>
            <a:ext cx="5162550" cy="189071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</a:t>
            </a:r>
            <a:r>
              <a:rPr lang="en-US" sz="1800" b="1" dirty="0" err="1">
                <a:latin typeface="Courier New" charset="0"/>
                <a:cs typeface="+mn-cs"/>
              </a:rPr>
              <a:t>NodeType</a:t>
            </a:r>
            <a:r>
              <a:rPr lang="en-US" sz="1800" b="1" dirty="0">
                <a:latin typeface="Courier New" charset="0"/>
                <a:cs typeface="+mn-cs"/>
              </a:rPr>
              <a:t>*  </a:t>
            </a:r>
            <a:r>
              <a:rPr lang="en-US" sz="1800" b="1" dirty="0" err="1">
                <a:latin typeface="Courier New" charset="0"/>
                <a:cs typeface="+mn-cs"/>
              </a:rPr>
              <a:t>tempPtr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b="1" dirty="0">
                <a:latin typeface="Courier New" charset="0"/>
                <a:cs typeface="+mn-cs"/>
              </a:rPr>
              <a:t>	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8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</a:t>
            </a:r>
            <a:r>
              <a:rPr lang="en-US" sz="1800" b="1" dirty="0" err="1">
                <a:latin typeface="Courier New" charset="0"/>
                <a:cs typeface="+mn-cs"/>
              </a:rPr>
              <a:t>tempPtr</a:t>
            </a:r>
            <a:r>
              <a:rPr lang="en-US" sz="1800" b="1" dirty="0">
                <a:latin typeface="Courier New" charset="0"/>
                <a:cs typeface="+mn-cs"/>
              </a:rPr>
              <a:t> = </a:t>
            </a:r>
            <a:r>
              <a:rPr lang="en-US" sz="1800" b="1" dirty="0" err="1">
                <a:latin typeface="Courier New" charset="0"/>
                <a:cs typeface="+mn-cs"/>
              </a:rPr>
              <a:t>topPtr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</a:t>
            </a:r>
            <a:r>
              <a:rPr lang="en-US" sz="1800" b="1" dirty="0" err="1">
                <a:latin typeface="Courier New" charset="0"/>
                <a:cs typeface="+mn-cs"/>
              </a:rPr>
              <a:t>topPtr</a:t>
            </a:r>
            <a:r>
              <a:rPr lang="en-US" sz="1800" b="1" dirty="0">
                <a:latin typeface="Courier New" charset="0"/>
                <a:cs typeface="+mn-cs"/>
              </a:rPr>
              <a:t> = </a:t>
            </a:r>
            <a:r>
              <a:rPr lang="en-US" sz="1800" b="1" dirty="0" err="1">
                <a:latin typeface="Courier New" charset="0"/>
                <a:cs typeface="+mn-cs"/>
              </a:rPr>
              <a:t>topPtr</a:t>
            </a:r>
            <a:r>
              <a:rPr lang="en-US" sz="1800" b="1" dirty="0">
                <a:latin typeface="Courier New" charset="0"/>
                <a:cs typeface="+mn-cs"/>
              </a:rPr>
              <a:t>-&gt;next;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>
                <a:latin typeface="Courier New" charset="0"/>
                <a:cs typeface="+mn-cs"/>
              </a:rPr>
              <a:t>	delete  </a:t>
            </a:r>
            <a:r>
              <a:rPr lang="en-US" sz="1800" b="1" dirty="0" err="1">
                <a:latin typeface="Courier New" charset="0"/>
                <a:cs typeface="+mn-cs"/>
              </a:rPr>
              <a:t>tempPtr</a:t>
            </a:r>
            <a:r>
              <a:rPr lang="en-US" sz="1800" b="1" dirty="0">
                <a:latin typeface="Courier New" charset="0"/>
                <a:cs typeface="+mn-cs"/>
              </a:rPr>
              <a:t>;</a:t>
            </a:r>
            <a:endParaRPr lang="en-US" sz="24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24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b="1" dirty="0">
                <a:latin typeface="Courier New" charset="0"/>
                <a:cs typeface="+mn-cs"/>
              </a:rPr>
              <a:t>  </a:t>
            </a:r>
            <a:r>
              <a:rPr lang="en-US" sz="2400" b="1" dirty="0">
                <a:latin typeface="Courier New" charset="0"/>
                <a:cs typeface="+mn-cs"/>
              </a:rPr>
              <a:t>  </a:t>
            </a:r>
          </a:p>
        </p:txBody>
      </p:sp>
      <p:grpSp>
        <p:nvGrpSpPr>
          <p:cNvPr id="8" name="Group 11"/>
          <p:cNvGrpSpPr>
            <a:grpSpLocks/>
          </p:cNvGrpSpPr>
          <p:nvPr/>
        </p:nvGrpSpPr>
        <p:grpSpPr bwMode="auto">
          <a:xfrm>
            <a:off x="1763713" y="5010150"/>
            <a:ext cx="1392237" cy="566737"/>
            <a:chOff x="909" y="2807"/>
            <a:chExt cx="877" cy="35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909" y="2891"/>
              <a:ext cx="6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Courier New" charset="0"/>
                  <a:ea typeface="ＭＳ Ｐゴシック" charset="0"/>
                </a:rPr>
                <a:t>topPtr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591" y="2807"/>
              <a:ext cx="195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4749800" y="5033962"/>
            <a:ext cx="877888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357813" y="5049837"/>
            <a:ext cx="0" cy="549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3" name="Group 17"/>
          <p:cNvGrpSpPr>
            <a:grpSpLocks/>
          </p:cNvGrpSpPr>
          <p:nvPr/>
        </p:nvGrpSpPr>
        <p:grpSpPr bwMode="auto">
          <a:xfrm>
            <a:off x="5486400" y="5021262"/>
            <a:ext cx="1387475" cy="566738"/>
            <a:chOff x="3254" y="2814"/>
            <a:chExt cx="874" cy="357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254" y="2996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575" y="2814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958" y="2824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1663700" y="1641475"/>
            <a:ext cx="681038" cy="665162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833438" y="1833562"/>
            <a:ext cx="793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item</a:t>
            </a:r>
          </a:p>
        </p:txBody>
      </p:sp>
      <p:grpSp>
        <p:nvGrpSpPr>
          <p:cNvPr id="19" name="Group 23"/>
          <p:cNvGrpSpPr>
            <a:grpSpLocks/>
          </p:cNvGrpSpPr>
          <p:nvPr/>
        </p:nvGrpSpPr>
        <p:grpSpPr bwMode="auto">
          <a:xfrm>
            <a:off x="6691313" y="5010150"/>
            <a:ext cx="1387475" cy="566737"/>
            <a:chOff x="4013" y="2807"/>
            <a:chExt cx="874" cy="357"/>
          </a:xfrm>
        </p:grpSpPr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4013" y="2989"/>
              <a:ext cx="31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4334" y="2807"/>
              <a:ext cx="553" cy="357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717" y="2817"/>
              <a:ext cx="0" cy="3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23" name="Line 24"/>
          <p:cNvSpPr>
            <a:spLocks noChangeShapeType="1"/>
          </p:cNvSpPr>
          <p:nvPr/>
        </p:nvSpPr>
        <p:spPr bwMode="auto">
          <a:xfrm flipH="1">
            <a:off x="7786688" y="5040312"/>
            <a:ext cx="254000" cy="550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4502150" y="5065712"/>
            <a:ext cx="35671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b="1"/>
              <a:t>   </a:t>
            </a:r>
            <a:r>
              <a:rPr lang="ja-JP" altLang="en-US" b="1"/>
              <a:t>‘</a:t>
            </a:r>
            <a:r>
              <a:rPr lang="en-US" altLang="ja-JP" b="1"/>
              <a:t>X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C</a:t>
            </a:r>
            <a:r>
              <a:rPr lang="ja-JP" altLang="en-US" b="1"/>
              <a:t>’</a:t>
            </a:r>
            <a:r>
              <a:rPr lang="en-US" altLang="ja-JP" b="1"/>
              <a:t>        </a:t>
            </a:r>
            <a:r>
              <a:rPr lang="ja-JP" altLang="en-US" b="1"/>
              <a:t>‘</a:t>
            </a:r>
            <a:r>
              <a:rPr lang="en-US" altLang="ja-JP" b="1"/>
              <a:t>L</a:t>
            </a:r>
            <a:r>
              <a:rPr lang="ja-JP" altLang="en-US" b="1"/>
              <a:t>’</a:t>
            </a:r>
            <a:endParaRPr lang="en-US" altLang="en-US" b="1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751013" y="6142037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Courier New" charset="0"/>
                <a:ea typeface="ＭＳ Ｐゴシック" charset="0"/>
              </a:rPr>
              <a:t>tempPtr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2998788" y="6008687"/>
            <a:ext cx="309562" cy="5667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1747838" y="1773237"/>
            <a:ext cx="573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>
                <a:solidFill>
                  <a:srgbClr val="800000"/>
                </a:solidFill>
              </a:rPr>
              <a:t>‘</a:t>
            </a:r>
            <a:r>
              <a:rPr lang="en-US" altLang="ja-JP" b="1">
                <a:solidFill>
                  <a:srgbClr val="800000"/>
                </a:solidFill>
              </a:rPr>
              <a:t>B</a:t>
            </a:r>
            <a:r>
              <a:rPr lang="ja-JP" altLang="en-US" b="1">
                <a:solidFill>
                  <a:srgbClr val="800000"/>
                </a:solidFill>
              </a:rPr>
              <a:t>’</a:t>
            </a:r>
            <a:endParaRPr lang="en-US" altLang="en-US" b="1">
              <a:solidFill>
                <a:srgbClr val="800000"/>
              </a:solidFill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5146675" y="4891087"/>
            <a:ext cx="127000" cy="147638"/>
          </a:xfrm>
          <a:prstGeom prst="line">
            <a:avLst/>
          </a:prstGeom>
          <a:noFill/>
          <a:ln w="12700">
            <a:solidFill>
              <a:srgbClr val="8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rc 30"/>
          <p:cNvSpPr>
            <a:spLocks/>
          </p:cNvSpPr>
          <p:nvPr/>
        </p:nvSpPr>
        <p:spPr bwMode="auto">
          <a:xfrm rot="15683247">
            <a:off x="3725068" y="3779044"/>
            <a:ext cx="735013" cy="2057400"/>
          </a:xfrm>
          <a:custGeom>
            <a:avLst/>
            <a:gdLst>
              <a:gd name="T0" fmla="*/ 2147483647 w 21600"/>
              <a:gd name="T1" fmla="*/ 0 h 41121"/>
              <a:gd name="T2" fmla="*/ 2147483647 w 21600"/>
              <a:gd name="T3" fmla="*/ 2147483647 h 41121"/>
              <a:gd name="T4" fmla="*/ 0 w 21600"/>
              <a:gd name="T5" fmla="*/ 2147483647 h 4112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1121" fill="none" extrusionOk="0">
                <a:moveTo>
                  <a:pt x="9227" y="-1"/>
                </a:moveTo>
                <a:cubicBezTo>
                  <a:pt x="16781" y="3569"/>
                  <a:pt x="21600" y="11174"/>
                  <a:pt x="21600" y="19530"/>
                </a:cubicBezTo>
                <a:cubicBezTo>
                  <a:pt x="21600" y="31214"/>
                  <a:pt x="12308" y="40780"/>
                  <a:pt x="628" y="41120"/>
                </a:cubicBezTo>
              </a:path>
              <a:path w="21600" h="41121" stroke="0" extrusionOk="0">
                <a:moveTo>
                  <a:pt x="9227" y="-1"/>
                </a:moveTo>
                <a:cubicBezTo>
                  <a:pt x="16781" y="3569"/>
                  <a:pt x="21600" y="11174"/>
                  <a:pt x="21600" y="19530"/>
                </a:cubicBezTo>
                <a:cubicBezTo>
                  <a:pt x="21600" y="31214"/>
                  <a:pt x="12308" y="40780"/>
                  <a:pt x="628" y="41120"/>
                </a:cubicBezTo>
                <a:lnTo>
                  <a:pt x="0" y="19530"/>
                </a:lnTo>
                <a:lnTo>
                  <a:pt x="9227" y="-1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Implementing Pop / 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28700" y="1219199"/>
            <a:ext cx="8313738" cy="561560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void </a:t>
            </a:r>
            <a:r>
              <a:rPr lang="en-US" sz="1600" b="1" dirty="0" err="1">
                <a:latin typeface="Courier New" charset="0"/>
                <a:cs typeface="+mn-cs"/>
              </a:rPr>
              <a:t>StackType</a:t>
            </a:r>
            <a:r>
              <a:rPr lang="en-US" sz="1600" b="1" dirty="0">
                <a:latin typeface="Courier New" charset="0"/>
                <a:cs typeface="+mn-cs"/>
              </a:rPr>
              <a:t>::Pop()		</a:t>
            </a:r>
            <a:r>
              <a:rPr lang="en-US" sz="1600" b="1" dirty="0">
                <a:solidFill>
                  <a:srgbClr val="330099"/>
                </a:solidFill>
                <a:latin typeface="Courier New" charset="0"/>
                <a:cs typeface="+mn-cs"/>
              </a:rPr>
              <a:t>// Remove top item from Stack.</a:t>
            </a:r>
            <a:endParaRPr lang="en-US" sz="16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if (</a:t>
            </a:r>
            <a:r>
              <a:rPr lang="en-US" sz="1600" b="1" dirty="0" err="1">
                <a:latin typeface="Courier New" charset="0"/>
                <a:cs typeface="+mn-cs"/>
              </a:rPr>
              <a:t>IsEmpty</a:t>
            </a:r>
            <a:r>
              <a:rPr lang="en-US" sz="1600" b="1" dirty="0">
                <a:latin typeface="Courier New" charset="0"/>
                <a:cs typeface="+mn-cs"/>
              </a:rPr>
              <a:t>())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throw </a:t>
            </a:r>
            <a:r>
              <a:rPr lang="en-US" sz="1600" b="1" dirty="0" err="1">
                <a:latin typeface="Courier New" charset="0"/>
                <a:cs typeface="+mn-cs"/>
              </a:rPr>
              <a:t>EmptyStack</a:t>
            </a:r>
            <a:r>
              <a:rPr lang="en-US" sz="1600" b="1" dirty="0">
                <a:latin typeface="Courier New" charset="0"/>
                <a:cs typeface="+mn-cs"/>
              </a:rPr>
              <a:t>();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else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</a:t>
            </a:r>
            <a:r>
              <a:rPr lang="en-US" sz="1600" b="1" dirty="0" err="1">
                <a:latin typeface="Courier New" charset="0"/>
                <a:cs typeface="+mn-cs"/>
              </a:rPr>
              <a:t>NodeType</a:t>
            </a:r>
            <a:r>
              <a:rPr lang="en-US" sz="1600" b="1" dirty="0">
                <a:latin typeface="Courier New" charset="0"/>
                <a:cs typeface="+mn-cs"/>
              </a:rPr>
              <a:t>* </a:t>
            </a:r>
            <a:r>
              <a:rPr lang="en-US" sz="1600" b="1" dirty="0" err="1">
                <a:latin typeface="Courier New" charset="0"/>
                <a:cs typeface="+mn-cs"/>
              </a:rPr>
              <a:t>tempPtr</a:t>
            </a:r>
            <a:r>
              <a:rPr lang="en-US" sz="16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   </a:t>
            </a:r>
            <a:r>
              <a:rPr lang="en-US" sz="1600" b="1" dirty="0" err="1">
                <a:latin typeface="Courier New" charset="0"/>
                <a:cs typeface="+mn-cs"/>
              </a:rPr>
              <a:t>tempPtr</a:t>
            </a:r>
            <a:r>
              <a:rPr lang="en-US" sz="1600" b="1" dirty="0">
                <a:latin typeface="Courier New" charset="0"/>
                <a:cs typeface="+mn-cs"/>
              </a:rPr>
              <a:t> = </a:t>
            </a:r>
            <a:r>
              <a:rPr lang="en-US" sz="1600" b="1" dirty="0" err="1">
                <a:latin typeface="Courier New" charset="0"/>
                <a:cs typeface="+mn-cs"/>
              </a:rPr>
              <a:t>topPtr</a:t>
            </a:r>
            <a:r>
              <a:rPr lang="en-US" sz="16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</a:t>
            </a:r>
            <a:r>
              <a:rPr lang="en-US" sz="1600" b="1" dirty="0" err="1">
                <a:latin typeface="Courier New" charset="0"/>
                <a:cs typeface="+mn-cs"/>
              </a:rPr>
              <a:t>topPtr</a:t>
            </a:r>
            <a:r>
              <a:rPr lang="en-US" sz="1600" b="1" dirty="0">
                <a:latin typeface="Courier New" charset="0"/>
                <a:cs typeface="+mn-cs"/>
              </a:rPr>
              <a:t> = </a:t>
            </a:r>
            <a:r>
              <a:rPr lang="en-US" sz="1600" b="1" dirty="0" err="1">
                <a:latin typeface="Courier New" charset="0"/>
                <a:cs typeface="+mn-cs"/>
              </a:rPr>
              <a:t>topPtr</a:t>
            </a:r>
            <a:r>
              <a:rPr lang="en-US" sz="1600" b="1" dirty="0">
                <a:latin typeface="Courier New" charset="0"/>
                <a:cs typeface="+mn-cs"/>
              </a:rPr>
              <a:t> -&gt;next;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delete </a:t>
            </a:r>
            <a:r>
              <a:rPr lang="en-US" sz="1600" b="1" dirty="0" err="1">
                <a:latin typeface="Courier New" charset="0"/>
                <a:cs typeface="+mn-cs"/>
              </a:rPr>
              <a:t>tempPtr</a:t>
            </a:r>
            <a:r>
              <a:rPr lang="en-US" sz="1600" b="1" dirty="0">
                <a:latin typeface="Courier New" charset="0"/>
                <a:cs typeface="+mn-cs"/>
              </a:rPr>
              <a:t>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}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n-US" sz="1600" b="1" dirty="0">
              <a:latin typeface="Courier New" charset="0"/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 err="1">
                <a:latin typeface="Courier New" charset="0"/>
                <a:cs typeface="+mn-cs"/>
              </a:rPr>
              <a:t>ItemType</a:t>
            </a:r>
            <a:r>
              <a:rPr lang="en-US" sz="1600" b="1" dirty="0">
                <a:latin typeface="Courier New" charset="0"/>
                <a:cs typeface="+mn-cs"/>
              </a:rPr>
              <a:t> </a:t>
            </a:r>
            <a:r>
              <a:rPr lang="en-US" sz="1600" b="1" dirty="0" err="1">
                <a:latin typeface="Courier New" charset="0"/>
                <a:cs typeface="+mn-cs"/>
              </a:rPr>
              <a:t>StackType</a:t>
            </a:r>
            <a:r>
              <a:rPr lang="en-US" sz="1600" b="1" dirty="0">
                <a:latin typeface="Courier New" charset="0"/>
                <a:cs typeface="+mn-cs"/>
              </a:rPr>
              <a:t>::Top() 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solidFill>
                  <a:srgbClr val="330099"/>
                </a:solidFill>
                <a:latin typeface="Courier New" charset="0"/>
                <a:cs typeface="+mn-cs"/>
              </a:rPr>
              <a:t>// Returns a copy of the top item in the stack.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{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if (</a:t>
            </a:r>
            <a:r>
              <a:rPr lang="en-US" sz="1600" b="1" dirty="0" err="1">
                <a:latin typeface="Courier New" charset="0"/>
                <a:cs typeface="+mn-cs"/>
              </a:rPr>
              <a:t>IsEmpty</a:t>
            </a:r>
            <a:r>
              <a:rPr lang="en-US" sz="1600" b="1" dirty="0">
                <a:latin typeface="Courier New" charset="0"/>
                <a:cs typeface="+mn-cs"/>
              </a:rPr>
              <a:t>())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throw </a:t>
            </a:r>
            <a:r>
              <a:rPr lang="en-US" sz="1600" b="1" dirty="0" err="1">
                <a:latin typeface="Courier New" charset="0"/>
                <a:cs typeface="+mn-cs"/>
              </a:rPr>
              <a:t>EmptyStack</a:t>
            </a:r>
            <a:r>
              <a:rPr lang="en-US" sz="1600" b="1" dirty="0">
                <a:latin typeface="Courier New" charset="0"/>
                <a:cs typeface="+mn-cs"/>
              </a:rPr>
              <a:t>();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   else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	   return </a:t>
            </a:r>
            <a:r>
              <a:rPr lang="en-US" sz="1600" b="1" dirty="0" err="1">
                <a:latin typeface="Courier New" charset="0"/>
                <a:cs typeface="+mn-cs"/>
              </a:rPr>
              <a:t>topPtr</a:t>
            </a:r>
            <a:r>
              <a:rPr lang="en-US" sz="1600" b="1" dirty="0">
                <a:latin typeface="Courier New" charset="0"/>
                <a:cs typeface="+mn-cs"/>
              </a:rPr>
              <a:t>-&gt;info;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n-US" sz="1600" b="1" dirty="0">
                <a:latin typeface="Courier New" charset="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Stacks of Coins and Bills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928874"/>
              </p:ext>
            </p:extLst>
          </p:nvPr>
        </p:nvGraphicFramePr>
        <p:xfrm>
          <a:off x="2324100" y="2286000"/>
          <a:ext cx="2008188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1" name="ClipArt" r:id="rId4" imgW="3657600" imgH="3505200" progId="MS_ClipArt_Gallery.2">
                  <p:embed/>
                </p:oleObj>
              </mc:Choice>
              <mc:Fallback>
                <p:oleObj name="ClipArt" r:id="rId4" imgW="3657600" imgH="3505200" progId="MS_ClipArt_Gallery.2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286000"/>
                        <a:ext cx="2008188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1052194"/>
              </p:ext>
            </p:extLst>
          </p:nvPr>
        </p:nvGraphicFramePr>
        <p:xfrm>
          <a:off x="1562100" y="3505200"/>
          <a:ext cx="200818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" name="ClipArt" r:id="rId6" imgW="3657600" imgH="2933700" progId="MS_ClipArt_Gallery.2">
                  <p:embed/>
                </p:oleObj>
              </mc:Choice>
              <mc:Fallback>
                <p:oleObj name="ClipArt" r:id="rId6" imgW="3657600" imgH="2933700" progId="MS_ClipArt_Gallery.2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505200"/>
                        <a:ext cx="200818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349980"/>
              </p:ext>
            </p:extLst>
          </p:nvPr>
        </p:nvGraphicFramePr>
        <p:xfrm>
          <a:off x="5905500" y="2590800"/>
          <a:ext cx="2408237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" name="ClipArt" r:id="rId8" imgW="3657600" imgH="3467100" progId="MS_ClipArt_Gallery.2">
                  <p:embed/>
                </p:oleObj>
              </mc:Choice>
              <mc:Fallback>
                <p:oleObj name="ClipArt" r:id="rId8" imgW="3657600" imgH="3467100" progId="MS_ClipArt_Gallery.2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2590800"/>
                        <a:ext cx="2408237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989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Implementing </a:t>
            </a:r>
            <a:r>
              <a:rPr lang="en-US" sz="2500" dirty="0" err="1"/>
              <a:t>IsFull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>
          <a:xfrm>
            <a:off x="533400" y="1295400"/>
            <a:ext cx="8313738" cy="51816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bool StackType::IsFull()  const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solidFill>
                  <a:srgbClr val="330099"/>
                </a:solidFill>
                <a:latin typeface="Courier New" charset="0"/>
                <a:cs typeface="+mn-cs"/>
              </a:rPr>
              <a:t>// Returns true if there is no room for another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solidFill>
                  <a:srgbClr val="330099"/>
                </a:solidFill>
                <a:latin typeface="Courier New" charset="0"/>
                <a:cs typeface="+mn-cs"/>
              </a:rPr>
              <a:t>// ItemType on the free store; false otherwise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NodeType* location;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try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   location = new NodeType;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   delete location;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   return false;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   }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   catch(std::bad_alloc exception)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   {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	   return true;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   }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1800" b="1">
                <a:latin typeface="Courier New" charset="0"/>
                <a:cs typeface="+mn-cs"/>
              </a:rPr>
              <a:t>}</a:t>
            </a:r>
            <a:endParaRPr lang="en-US" sz="1800" b="1" dirty="0"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Stacks of Boxes and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41375" y="2540000"/>
            <a:ext cx="3044825" cy="2832100"/>
            <a:chOff x="530" y="1600"/>
            <a:chExt cx="1918" cy="1784"/>
          </a:xfrm>
        </p:grpSpPr>
        <p:graphicFrame>
          <p:nvGraphicFramePr>
            <p:cNvPr id="6" name="Object 4"/>
            <p:cNvGraphicFramePr>
              <a:graphicFrameLocks/>
            </p:cNvGraphicFramePr>
            <p:nvPr/>
          </p:nvGraphicFramePr>
          <p:xfrm>
            <a:off x="535" y="2740"/>
            <a:ext cx="1913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8" name="ClipArt" r:id="rId3" imgW="3657600" imgH="1231900" progId="MS_ClipArt_Gallery.2">
                    <p:embed/>
                  </p:oleObj>
                </mc:Choice>
                <mc:Fallback>
                  <p:oleObj name="ClipArt" r:id="rId3" imgW="3657600" imgH="12319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" y="2740"/>
                          <a:ext cx="1913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"/>
            <p:cNvGraphicFramePr>
              <a:graphicFrameLocks/>
            </p:cNvGraphicFramePr>
            <p:nvPr/>
          </p:nvGraphicFramePr>
          <p:xfrm>
            <a:off x="530" y="2429"/>
            <a:ext cx="190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9" name="ClipArt" r:id="rId5" imgW="3657600" imgH="2400300" progId="MS_ClipArt_Gallery.2">
                    <p:embed/>
                  </p:oleObj>
                </mc:Choice>
                <mc:Fallback>
                  <p:oleObj name="ClipArt" r:id="rId5" imgW="3657600" imgH="24003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2429"/>
                          <a:ext cx="1904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6"/>
            <p:cNvGraphicFramePr>
              <a:graphicFrameLocks/>
            </p:cNvGraphicFramePr>
            <p:nvPr/>
          </p:nvGraphicFramePr>
          <p:xfrm>
            <a:off x="730" y="1905"/>
            <a:ext cx="1375" cy="7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0" name="ClipArt" r:id="rId7" imgW="3657600" imgH="2463800" progId="MS_ClipArt_Gallery.2">
                    <p:embed/>
                  </p:oleObj>
                </mc:Choice>
                <mc:Fallback>
                  <p:oleObj name="ClipArt" r:id="rId7" imgW="3657600" imgH="2463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" y="1905"/>
                          <a:ext cx="1375" cy="7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804" y="2021"/>
              <a:ext cx="1109" cy="103"/>
            </a:xfrm>
            <a:prstGeom prst="ellipse">
              <a:avLst/>
            </a:prstGeom>
            <a:solidFill>
              <a:srgbClr val="0000E0"/>
            </a:solidFill>
            <a:ln w="12699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759" y="1771"/>
              <a:ext cx="1202" cy="313"/>
            </a:xfrm>
            <a:custGeom>
              <a:avLst/>
              <a:gdLst>
                <a:gd name="T0" fmla="*/ 0 w 1202"/>
                <a:gd name="T1" fmla="*/ 0 h 313"/>
                <a:gd name="T2" fmla="*/ 49 w 1202"/>
                <a:gd name="T3" fmla="*/ 312 h 313"/>
                <a:gd name="T4" fmla="*/ 1147 w 1202"/>
                <a:gd name="T5" fmla="*/ 312 h 313"/>
                <a:gd name="T6" fmla="*/ 1201 w 1202"/>
                <a:gd name="T7" fmla="*/ 0 h 313"/>
                <a:gd name="T8" fmla="*/ 0 w 1202"/>
                <a:gd name="T9" fmla="*/ 0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02" h="313">
                  <a:moveTo>
                    <a:pt x="0" y="0"/>
                  </a:moveTo>
                  <a:lnTo>
                    <a:pt x="49" y="312"/>
                  </a:lnTo>
                  <a:lnTo>
                    <a:pt x="1147" y="312"/>
                  </a:lnTo>
                  <a:lnTo>
                    <a:pt x="1201" y="0"/>
                  </a:lnTo>
                  <a:lnTo>
                    <a:pt x="0" y="0"/>
                  </a:lnTo>
                </a:path>
              </a:pathLst>
            </a:custGeom>
            <a:solidFill>
              <a:srgbClr val="0000E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725" y="1698"/>
              <a:ext cx="1259" cy="89"/>
            </a:xfrm>
            <a:prstGeom prst="ellipse">
              <a:avLst/>
            </a:prstGeom>
            <a:solidFill>
              <a:srgbClr val="0000FF"/>
            </a:solidFill>
            <a:ln w="12699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726" y="1706"/>
              <a:ext cx="59" cy="36"/>
              <a:chOff x="726" y="1706"/>
              <a:chExt cx="59" cy="36"/>
            </a:xfrm>
          </p:grpSpPr>
          <p:sp>
            <p:nvSpPr>
              <p:cNvPr id="27" name="Freeform 11"/>
              <p:cNvSpPr>
                <a:spLocks/>
              </p:cNvSpPr>
              <p:nvPr/>
            </p:nvSpPr>
            <p:spPr bwMode="auto">
              <a:xfrm>
                <a:off x="726" y="1712"/>
                <a:ext cx="59" cy="30"/>
              </a:xfrm>
              <a:custGeom>
                <a:avLst/>
                <a:gdLst>
                  <a:gd name="T0" fmla="*/ 58 w 59"/>
                  <a:gd name="T1" fmla="*/ 29 h 30"/>
                  <a:gd name="T2" fmla="*/ 58 w 59"/>
                  <a:gd name="T3" fmla="*/ 0 h 30"/>
                  <a:gd name="T4" fmla="*/ 0 w 59"/>
                  <a:gd name="T5" fmla="*/ 0 h 30"/>
                  <a:gd name="T6" fmla="*/ 0 w 59"/>
                  <a:gd name="T7" fmla="*/ 29 h 30"/>
                  <a:gd name="T8" fmla="*/ 58 w 59"/>
                  <a:gd name="T9" fmla="*/ 29 h 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9" h="30">
                    <a:moveTo>
                      <a:pt x="58" y="29"/>
                    </a:moveTo>
                    <a:lnTo>
                      <a:pt x="58" y="0"/>
                    </a:lnTo>
                    <a:lnTo>
                      <a:pt x="0" y="0"/>
                    </a:lnTo>
                    <a:lnTo>
                      <a:pt x="0" y="29"/>
                    </a:lnTo>
                    <a:lnTo>
                      <a:pt x="58" y="29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2"/>
              <p:cNvSpPr>
                <a:spLocks noChangeShapeType="1"/>
              </p:cNvSpPr>
              <p:nvPr/>
            </p:nvSpPr>
            <p:spPr bwMode="auto">
              <a:xfrm>
                <a:off x="728" y="1706"/>
                <a:ext cx="0" cy="36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1928" y="1708"/>
              <a:ext cx="57" cy="37"/>
              <a:chOff x="1928" y="1708"/>
              <a:chExt cx="57" cy="37"/>
            </a:xfrm>
          </p:grpSpPr>
          <p:sp>
            <p:nvSpPr>
              <p:cNvPr id="25" name="Freeform 14"/>
              <p:cNvSpPr>
                <a:spLocks/>
              </p:cNvSpPr>
              <p:nvPr/>
            </p:nvSpPr>
            <p:spPr bwMode="auto">
              <a:xfrm>
                <a:off x="1928" y="1714"/>
                <a:ext cx="57" cy="31"/>
              </a:xfrm>
              <a:custGeom>
                <a:avLst/>
                <a:gdLst>
                  <a:gd name="T0" fmla="*/ 0 w 57"/>
                  <a:gd name="T1" fmla="*/ 30 h 31"/>
                  <a:gd name="T2" fmla="*/ 0 w 57"/>
                  <a:gd name="T3" fmla="*/ 0 h 31"/>
                  <a:gd name="T4" fmla="*/ 56 w 57"/>
                  <a:gd name="T5" fmla="*/ 0 h 31"/>
                  <a:gd name="T6" fmla="*/ 56 w 57"/>
                  <a:gd name="T7" fmla="*/ 30 h 31"/>
                  <a:gd name="T8" fmla="*/ 0 w 57"/>
                  <a:gd name="T9" fmla="*/ 30 h 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31">
                    <a:moveTo>
                      <a:pt x="0" y="30"/>
                    </a:moveTo>
                    <a:lnTo>
                      <a:pt x="0" y="0"/>
                    </a:lnTo>
                    <a:lnTo>
                      <a:pt x="56" y="0"/>
                    </a:lnTo>
                    <a:lnTo>
                      <a:pt x="56" y="30"/>
                    </a:lnTo>
                    <a:lnTo>
                      <a:pt x="0" y="30"/>
                    </a:lnTo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5"/>
              <p:cNvSpPr>
                <a:spLocks noChangeShapeType="1"/>
              </p:cNvSpPr>
              <p:nvPr/>
            </p:nvSpPr>
            <p:spPr bwMode="auto">
              <a:xfrm>
                <a:off x="1985" y="1708"/>
                <a:ext cx="0" cy="37"/>
              </a:xfrm>
              <a:prstGeom prst="line">
                <a:avLst/>
              </a:prstGeom>
              <a:noFill/>
              <a:ln w="12699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728" y="1660"/>
              <a:ext cx="1260" cy="89"/>
            </a:xfrm>
            <a:prstGeom prst="ellipse">
              <a:avLst/>
            </a:prstGeom>
            <a:solidFill>
              <a:srgbClr val="0000FF"/>
            </a:solidFill>
            <a:ln w="12699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1174" y="1789"/>
              <a:ext cx="78" cy="335"/>
            </a:xfrm>
            <a:custGeom>
              <a:avLst/>
              <a:gdLst>
                <a:gd name="T0" fmla="*/ 0 w 78"/>
                <a:gd name="T1" fmla="*/ 0 h 335"/>
                <a:gd name="T2" fmla="*/ 0 w 78"/>
                <a:gd name="T3" fmla="*/ 331 h 335"/>
                <a:gd name="T4" fmla="*/ 76 w 78"/>
                <a:gd name="T5" fmla="*/ 334 h 335"/>
                <a:gd name="T6" fmla="*/ 77 w 78"/>
                <a:gd name="T7" fmla="*/ 1 h 335"/>
                <a:gd name="T8" fmla="*/ 0 w 78"/>
                <a:gd name="T9" fmla="*/ 0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8" h="335">
                  <a:moveTo>
                    <a:pt x="0" y="0"/>
                  </a:moveTo>
                  <a:lnTo>
                    <a:pt x="0" y="331"/>
                  </a:lnTo>
                  <a:lnTo>
                    <a:pt x="76" y="334"/>
                  </a:lnTo>
                  <a:lnTo>
                    <a:pt x="77" y="1"/>
                  </a:lnTo>
                  <a:lnTo>
                    <a:pt x="0" y="0"/>
                  </a:lnTo>
                </a:path>
              </a:pathLst>
            </a:custGeom>
            <a:solidFill>
              <a:srgbClr val="E0E0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1159" y="1746"/>
              <a:ext cx="77" cy="42"/>
            </a:xfrm>
            <a:custGeom>
              <a:avLst/>
              <a:gdLst>
                <a:gd name="T0" fmla="*/ 76 w 77"/>
                <a:gd name="T1" fmla="*/ 3 h 42"/>
                <a:gd name="T2" fmla="*/ 76 w 77"/>
                <a:gd name="T3" fmla="*/ 41 h 42"/>
                <a:gd name="T4" fmla="*/ 0 w 77"/>
                <a:gd name="T5" fmla="*/ 40 h 42"/>
                <a:gd name="T6" fmla="*/ 0 w 77"/>
                <a:gd name="T7" fmla="*/ 0 h 42"/>
                <a:gd name="T8" fmla="*/ 76 w 77"/>
                <a:gd name="T9" fmla="*/ 3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" h="42">
                  <a:moveTo>
                    <a:pt x="76" y="3"/>
                  </a:moveTo>
                  <a:lnTo>
                    <a:pt x="76" y="41"/>
                  </a:lnTo>
                  <a:lnTo>
                    <a:pt x="0" y="40"/>
                  </a:lnTo>
                  <a:lnTo>
                    <a:pt x="0" y="0"/>
                  </a:lnTo>
                  <a:lnTo>
                    <a:pt x="76" y="3"/>
                  </a:lnTo>
                </a:path>
              </a:pathLst>
            </a:custGeom>
            <a:solidFill>
              <a:srgbClr val="FFFF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1158" y="1662"/>
              <a:ext cx="414" cy="86"/>
            </a:xfrm>
            <a:custGeom>
              <a:avLst/>
              <a:gdLst>
                <a:gd name="T0" fmla="*/ 81 w 414"/>
                <a:gd name="T1" fmla="*/ 85 h 86"/>
                <a:gd name="T2" fmla="*/ 413 w 414"/>
                <a:gd name="T3" fmla="*/ 1 h 86"/>
                <a:gd name="T4" fmla="*/ 356 w 414"/>
                <a:gd name="T5" fmla="*/ 0 h 86"/>
                <a:gd name="T6" fmla="*/ 0 w 414"/>
                <a:gd name="T7" fmla="*/ 85 h 86"/>
                <a:gd name="T8" fmla="*/ 81 w 414"/>
                <a:gd name="T9" fmla="*/ 85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4" h="86">
                  <a:moveTo>
                    <a:pt x="81" y="85"/>
                  </a:moveTo>
                  <a:lnTo>
                    <a:pt x="413" y="1"/>
                  </a:lnTo>
                  <a:lnTo>
                    <a:pt x="356" y="0"/>
                  </a:lnTo>
                  <a:lnTo>
                    <a:pt x="0" y="85"/>
                  </a:lnTo>
                  <a:lnTo>
                    <a:pt x="81" y="85"/>
                  </a:lnTo>
                </a:path>
              </a:pathLst>
            </a:custGeom>
            <a:solidFill>
              <a:srgbClr val="FFFF00"/>
            </a:solidFill>
            <a:ln w="12699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" name="Group 20"/>
            <p:cNvGrpSpPr>
              <a:grpSpLocks/>
            </p:cNvGrpSpPr>
            <p:nvPr/>
          </p:nvGrpSpPr>
          <p:grpSpPr bwMode="auto">
            <a:xfrm>
              <a:off x="1065" y="1600"/>
              <a:ext cx="613" cy="109"/>
              <a:chOff x="1065" y="1600"/>
              <a:chExt cx="613" cy="109"/>
            </a:xfrm>
          </p:grpSpPr>
          <p:sp>
            <p:nvSpPr>
              <p:cNvPr id="19" name="Freeform 21"/>
              <p:cNvSpPr>
                <a:spLocks/>
              </p:cNvSpPr>
              <p:nvPr/>
            </p:nvSpPr>
            <p:spPr bwMode="auto">
              <a:xfrm>
                <a:off x="1435" y="1652"/>
                <a:ext cx="243" cy="57"/>
              </a:xfrm>
              <a:custGeom>
                <a:avLst/>
                <a:gdLst>
                  <a:gd name="T0" fmla="*/ 37 w 243"/>
                  <a:gd name="T1" fmla="*/ 1 h 57"/>
                  <a:gd name="T2" fmla="*/ 15 w 243"/>
                  <a:gd name="T3" fmla="*/ 10 h 57"/>
                  <a:gd name="T4" fmla="*/ 7 w 243"/>
                  <a:gd name="T5" fmla="*/ 23 h 57"/>
                  <a:gd name="T6" fmla="*/ 0 w 243"/>
                  <a:gd name="T7" fmla="*/ 31 h 57"/>
                  <a:gd name="T8" fmla="*/ 0 w 243"/>
                  <a:gd name="T9" fmla="*/ 40 h 57"/>
                  <a:gd name="T10" fmla="*/ 93 w 243"/>
                  <a:gd name="T11" fmla="*/ 52 h 57"/>
                  <a:gd name="T12" fmla="*/ 131 w 243"/>
                  <a:gd name="T13" fmla="*/ 56 h 57"/>
                  <a:gd name="T14" fmla="*/ 174 w 243"/>
                  <a:gd name="T15" fmla="*/ 56 h 57"/>
                  <a:gd name="T16" fmla="*/ 211 w 243"/>
                  <a:gd name="T17" fmla="*/ 51 h 57"/>
                  <a:gd name="T18" fmla="*/ 232 w 243"/>
                  <a:gd name="T19" fmla="*/ 39 h 57"/>
                  <a:gd name="T20" fmla="*/ 242 w 243"/>
                  <a:gd name="T21" fmla="*/ 29 h 57"/>
                  <a:gd name="T22" fmla="*/ 236 w 243"/>
                  <a:gd name="T23" fmla="*/ 0 h 57"/>
                  <a:gd name="T24" fmla="*/ 37 w 243"/>
                  <a:gd name="T25" fmla="*/ 1 h 5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43" h="57">
                    <a:moveTo>
                      <a:pt x="37" y="1"/>
                    </a:moveTo>
                    <a:lnTo>
                      <a:pt x="15" y="10"/>
                    </a:lnTo>
                    <a:lnTo>
                      <a:pt x="7" y="23"/>
                    </a:lnTo>
                    <a:lnTo>
                      <a:pt x="0" y="31"/>
                    </a:lnTo>
                    <a:lnTo>
                      <a:pt x="0" y="40"/>
                    </a:lnTo>
                    <a:lnTo>
                      <a:pt x="93" y="52"/>
                    </a:lnTo>
                    <a:lnTo>
                      <a:pt x="131" y="56"/>
                    </a:lnTo>
                    <a:lnTo>
                      <a:pt x="174" y="56"/>
                    </a:lnTo>
                    <a:lnTo>
                      <a:pt x="211" y="51"/>
                    </a:lnTo>
                    <a:lnTo>
                      <a:pt x="232" y="39"/>
                    </a:lnTo>
                    <a:lnTo>
                      <a:pt x="242" y="29"/>
                    </a:lnTo>
                    <a:lnTo>
                      <a:pt x="236" y="0"/>
                    </a:lnTo>
                    <a:lnTo>
                      <a:pt x="37" y="1"/>
                    </a:lnTo>
                  </a:path>
                </a:pathLst>
              </a:custGeom>
              <a:solidFill>
                <a:srgbClr val="E0E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22"/>
              <p:cNvSpPr>
                <a:spLocks/>
              </p:cNvSpPr>
              <p:nvPr/>
            </p:nvSpPr>
            <p:spPr bwMode="auto">
              <a:xfrm>
                <a:off x="1475" y="1639"/>
                <a:ext cx="191" cy="29"/>
              </a:xfrm>
              <a:custGeom>
                <a:avLst/>
                <a:gdLst>
                  <a:gd name="T0" fmla="*/ 0 w 191"/>
                  <a:gd name="T1" fmla="*/ 16 h 29"/>
                  <a:gd name="T2" fmla="*/ 61 w 191"/>
                  <a:gd name="T3" fmla="*/ 24 h 29"/>
                  <a:gd name="T4" fmla="*/ 111 w 191"/>
                  <a:gd name="T5" fmla="*/ 28 h 29"/>
                  <a:gd name="T6" fmla="*/ 175 w 191"/>
                  <a:gd name="T7" fmla="*/ 24 h 29"/>
                  <a:gd name="T8" fmla="*/ 190 w 191"/>
                  <a:gd name="T9" fmla="*/ 16 h 29"/>
                  <a:gd name="T10" fmla="*/ 189 w 191"/>
                  <a:gd name="T11" fmla="*/ 6 h 29"/>
                  <a:gd name="T12" fmla="*/ 158 w 191"/>
                  <a:gd name="T13" fmla="*/ 1 h 29"/>
                  <a:gd name="T14" fmla="*/ 116 w 191"/>
                  <a:gd name="T15" fmla="*/ 0 h 29"/>
                  <a:gd name="T16" fmla="*/ 56 w 191"/>
                  <a:gd name="T17" fmla="*/ 3 h 29"/>
                  <a:gd name="T18" fmla="*/ 7 w 191"/>
                  <a:gd name="T19" fmla="*/ 7 h 29"/>
                  <a:gd name="T20" fmla="*/ 0 w 191"/>
                  <a:gd name="T21" fmla="*/ 16 h 2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91" h="29">
                    <a:moveTo>
                      <a:pt x="0" y="16"/>
                    </a:moveTo>
                    <a:lnTo>
                      <a:pt x="61" y="24"/>
                    </a:lnTo>
                    <a:lnTo>
                      <a:pt x="111" y="28"/>
                    </a:lnTo>
                    <a:lnTo>
                      <a:pt x="175" y="24"/>
                    </a:lnTo>
                    <a:lnTo>
                      <a:pt x="190" y="16"/>
                    </a:lnTo>
                    <a:lnTo>
                      <a:pt x="189" y="6"/>
                    </a:lnTo>
                    <a:lnTo>
                      <a:pt x="158" y="1"/>
                    </a:lnTo>
                    <a:lnTo>
                      <a:pt x="116" y="0"/>
                    </a:lnTo>
                    <a:lnTo>
                      <a:pt x="56" y="3"/>
                    </a:lnTo>
                    <a:lnTo>
                      <a:pt x="7" y="7"/>
                    </a:lnTo>
                    <a:lnTo>
                      <a:pt x="0" y="16"/>
                    </a:lnTo>
                  </a:path>
                </a:pathLst>
              </a:custGeom>
              <a:solidFill>
                <a:srgbClr val="A0A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23"/>
              <p:cNvSpPr>
                <a:spLocks/>
              </p:cNvSpPr>
              <p:nvPr/>
            </p:nvSpPr>
            <p:spPr bwMode="auto">
              <a:xfrm>
                <a:off x="1065" y="1600"/>
                <a:ext cx="310" cy="75"/>
              </a:xfrm>
              <a:custGeom>
                <a:avLst/>
                <a:gdLst>
                  <a:gd name="T0" fmla="*/ 235 w 310"/>
                  <a:gd name="T1" fmla="*/ 74 h 75"/>
                  <a:gd name="T2" fmla="*/ 0 w 310"/>
                  <a:gd name="T3" fmla="*/ 31 h 75"/>
                  <a:gd name="T4" fmla="*/ 16 w 310"/>
                  <a:gd name="T5" fmla="*/ 15 h 75"/>
                  <a:gd name="T6" fmla="*/ 40 w 310"/>
                  <a:gd name="T7" fmla="*/ 5 h 75"/>
                  <a:gd name="T8" fmla="*/ 72 w 310"/>
                  <a:gd name="T9" fmla="*/ 0 h 75"/>
                  <a:gd name="T10" fmla="*/ 103 w 310"/>
                  <a:gd name="T11" fmla="*/ 0 h 75"/>
                  <a:gd name="T12" fmla="*/ 137 w 310"/>
                  <a:gd name="T13" fmla="*/ 0 h 75"/>
                  <a:gd name="T14" fmla="*/ 166 w 310"/>
                  <a:gd name="T15" fmla="*/ 4 h 75"/>
                  <a:gd name="T16" fmla="*/ 195 w 310"/>
                  <a:gd name="T17" fmla="*/ 12 h 75"/>
                  <a:gd name="T18" fmla="*/ 238 w 310"/>
                  <a:gd name="T19" fmla="*/ 24 h 75"/>
                  <a:gd name="T20" fmla="*/ 309 w 310"/>
                  <a:gd name="T21" fmla="*/ 53 h 75"/>
                  <a:gd name="T22" fmla="*/ 235 w 310"/>
                  <a:gd name="T23" fmla="*/ 74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10" h="75">
                    <a:moveTo>
                      <a:pt x="235" y="74"/>
                    </a:moveTo>
                    <a:lnTo>
                      <a:pt x="0" y="31"/>
                    </a:lnTo>
                    <a:lnTo>
                      <a:pt x="16" y="15"/>
                    </a:lnTo>
                    <a:lnTo>
                      <a:pt x="40" y="5"/>
                    </a:lnTo>
                    <a:lnTo>
                      <a:pt x="72" y="0"/>
                    </a:lnTo>
                    <a:lnTo>
                      <a:pt x="103" y="0"/>
                    </a:lnTo>
                    <a:lnTo>
                      <a:pt x="137" y="0"/>
                    </a:lnTo>
                    <a:lnTo>
                      <a:pt x="166" y="4"/>
                    </a:lnTo>
                    <a:lnTo>
                      <a:pt x="195" y="12"/>
                    </a:lnTo>
                    <a:lnTo>
                      <a:pt x="238" y="24"/>
                    </a:lnTo>
                    <a:lnTo>
                      <a:pt x="309" y="53"/>
                    </a:lnTo>
                    <a:lnTo>
                      <a:pt x="235" y="74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24"/>
              <p:cNvSpPr>
                <a:spLocks/>
              </p:cNvSpPr>
              <p:nvPr/>
            </p:nvSpPr>
            <p:spPr bwMode="auto">
              <a:xfrm>
                <a:off x="1312" y="1645"/>
                <a:ext cx="173" cy="57"/>
              </a:xfrm>
              <a:custGeom>
                <a:avLst/>
                <a:gdLst>
                  <a:gd name="T0" fmla="*/ 43 w 173"/>
                  <a:gd name="T1" fmla="*/ 53 h 57"/>
                  <a:gd name="T2" fmla="*/ 0 w 173"/>
                  <a:gd name="T3" fmla="*/ 33 h 57"/>
                  <a:gd name="T4" fmla="*/ 0 w 173"/>
                  <a:gd name="T5" fmla="*/ 24 h 57"/>
                  <a:gd name="T6" fmla="*/ 10 w 173"/>
                  <a:gd name="T7" fmla="*/ 8 h 57"/>
                  <a:gd name="T8" fmla="*/ 35 w 173"/>
                  <a:gd name="T9" fmla="*/ 0 h 57"/>
                  <a:gd name="T10" fmla="*/ 172 w 173"/>
                  <a:gd name="T11" fmla="*/ 1 h 57"/>
                  <a:gd name="T12" fmla="*/ 143 w 173"/>
                  <a:gd name="T13" fmla="*/ 17 h 57"/>
                  <a:gd name="T14" fmla="*/ 123 w 173"/>
                  <a:gd name="T15" fmla="*/ 33 h 57"/>
                  <a:gd name="T16" fmla="*/ 130 w 173"/>
                  <a:gd name="T17" fmla="*/ 48 h 57"/>
                  <a:gd name="T18" fmla="*/ 107 w 173"/>
                  <a:gd name="T19" fmla="*/ 56 h 57"/>
                  <a:gd name="T20" fmla="*/ 43 w 173"/>
                  <a:gd name="T21" fmla="*/ 53 h 5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3" h="57">
                    <a:moveTo>
                      <a:pt x="43" y="53"/>
                    </a:moveTo>
                    <a:lnTo>
                      <a:pt x="0" y="33"/>
                    </a:lnTo>
                    <a:lnTo>
                      <a:pt x="0" y="24"/>
                    </a:lnTo>
                    <a:lnTo>
                      <a:pt x="10" y="8"/>
                    </a:lnTo>
                    <a:lnTo>
                      <a:pt x="35" y="0"/>
                    </a:lnTo>
                    <a:lnTo>
                      <a:pt x="172" y="1"/>
                    </a:lnTo>
                    <a:lnTo>
                      <a:pt x="143" y="17"/>
                    </a:lnTo>
                    <a:lnTo>
                      <a:pt x="123" y="33"/>
                    </a:lnTo>
                    <a:lnTo>
                      <a:pt x="130" y="48"/>
                    </a:lnTo>
                    <a:lnTo>
                      <a:pt x="107" y="56"/>
                    </a:lnTo>
                    <a:lnTo>
                      <a:pt x="43" y="53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25"/>
              <p:cNvSpPr>
                <a:spLocks/>
              </p:cNvSpPr>
              <p:nvPr/>
            </p:nvSpPr>
            <p:spPr bwMode="auto">
              <a:xfrm>
                <a:off x="1067" y="1619"/>
                <a:ext cx="242" cy="60"/>
              </a:xfrm>
              <a:custGeom>
                <a:avLst/>
                <a:gdLst>
                  <a:gd name="T0" fmla="*/ 241 w 242"/>
                  <a:gd name="T1" fmla="*/ 59 h 60"/>
                  <a:gd name="T2" fmla="*/ 189 w 242"/>
                  <a:gd name="T3" fmla="*/ 28 h 60"/>
                  <a:gd name="T4" fmla="*/ 152 w 242"/>
                  <a:gd name="T5" fmla="*/ 15 h 60"/>
                  <a:gd name="T6" fmla="*/ 113 w 242"/>
                  <a:gd name="T7" fmla="*/ 7 h 60"/>
                  <a:gd name="T8" fmla="*/ 77 w 242"/>
                  <a:gd name="T9" fmla="*/ 3 h 60"/>
                  <a:gd name="T10" fmla="*/ 45 w 242"/>
                  <a:gd name="T11" fmla="*/ 0 h 60"/>
                  <a:gd name="T12" fmla="*/ 14 w 242"/>
                  <a:gd name="T13" fmla="*/ 3 h 60"/>
                  <a:gd name="T14" fmla="*/ 0 w 242"/>
                  <a:gd name="T15" fmla="*/ 9 h 60"/>
                  <a:gd name="T16" fmla="*/ 0 w 242"/>
                  <a:gd name="T17" fmla="*/ 17 h 60"/>
                  <a:gd name="T18" fmla="*/ 5 w 242"/>
                  <a:gd name="T19" fmla="*/ 28 h 60"/>
                  <a:gd name="T20" fmla="*/ 23 w 242"/>
                  <a:gd name="T21" fmla="*/ 40 h 60"/>
                  <a:gd name="T22" fmla="*/ 61 w 242"/>
                  <a:gd name="T23" fmla="*/ 48 h 60"/>
                  <a:gd name="T24" fmla="*/ 93 w 242"/>
                  <a:gd name="T25" fmla="*/ 53 h 60"/>
                  <a:gd name="T26" fmla="*/ 126 w 242"/>
                  <a:gd name="T27" fmla="*/ 52 h 60"/>
                  <a:gd name="T28" fmla="*/ 162 w 242"/>
                  <a:gd name="T29" fmla="*/ 51 h 60"/>
                  <a:gd name="T30" fmla="*/ 199 w 242"/>
                  <a:gd name="T31" fmla="*/ 55 h 60"/>
                  <a:gd name="T32" fmla="*/ 241 w 242"/>
                  <a:gd name="T33" fmla="*/ 59 h 6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42" h="60">
                    <a:moveTo>
                      <a:pt x="241" y="59"/>
                    </a:moveTo>
                    <a:lnTo>
                      <a:pt x="189" y="28"/>
                    </a:lnTo>
                    <a:lnTo>
                      <a:pt x="152" y="15"/>
                    </a:lnTo>
                    <a:lnTo>
                      <a:pt x="113" y="7"/>
                    </a:lnTo>
                    <a:lnTo>
                      <a:pt x="77" y="3"/>
                    </a:lnTo>
                    <a:lnTo>
                      <a:pt x="45" y="0"/>
                    </a:lnTo>
                    <a:lnTo>
                      <a:pt x="14" y="3"/>
                    </a:lnTo>
                    <a:lnTo>
                      <a:pt x="0" y="9"/>
                    </a:lnTo>
                    <a:lnTo>
                      <a:pt x="0" y="17"/>
                    </a:lnTo>
                    <a:lnTo>
                      <a:pt x="5" y="28"/>
                    </a:lnTo>
                    <a:lnTo>
                      <a:pt x="23" y="40"/>
                    </a:lnTo>
                    <a:lnTo>
                      <a:pt x="61" y="48"/>
                    </a:lnTo>
                    <a:lnTo>
                      <a:pt x="93" y="53"/>
                    </a:lnTo>
                    <a:lnTo>
                      <a:pt x="126" y="52"/>
                    </a:lnTo>
                    <a:lnTo>
                      <a:pt x="162" y="51"/>
                    </a:lnTo>
                    <a:lnTo>
                      <a:pt x="199" y="55"/>
                    </a:lnTo>
                    <a:lnTo>
                      <a:pt x="241" y="59"/>
                    </a:lnTo>
                  </a:path>
                </a:pathLst>
              </a:custGeom>
              <a:solidFill>
                <a:srgbClr val="A0A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26"/>
              <p:cNvSpPr>
                <a:spLocks/>
              </p:cNvSpPr>
              <p:nvPr/>
            </p:nvSpPr>
            <p:spPr bwMode="auto">
              <a:xfrm>
                <a:off x="1394" y="1645"/>
                <a:ext cx="33" cy="54"/>
              </a:xfrm>
              <a:custGeom>
                <a:avLst/>
                <a:gdLst>
                  <a:gd name="T0" fmla="*/ 32 w 33"/>
                  <a:gd name="T1" fmla="*/ 0 h 54"/>
                  <a:gd name="T2" fmla="*/ 4 w 33"/>
                  <a:gd name="T3" fmla="*/ 9 h 54"/>
                  <a:gd name="T4" fmla="*/ 0 w 33"/>
                  <a:gd name="T5" fmla="*/ 20 h 54"/>
                  <a:gd name="T6" fmla="*/ 0 w 33"/>
                  <a:gd name="T7" fmla="*/ 29 h 54"/>
                  <a:gd name="T8" fmla="*/ 8 w 33"/>
                  <a:gd name="T9" fmla="*/ 37 h 54"/>
                  <a:gd name="T10" fmla="*/ 27 w 33"/>
                  <a:gd name="T11" fmla="*/ 53 h 5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3" h="54">
                    <a:moveTo>
                      <a:pt x="32" y="0"/>
                    </a:moveTo>
                    <a:lnTo>
                      <a:pt x="4" y="9"/>
                    </a:lnTo>
                    <a:lnTo>
                      <a:pt x="0" y="20"/>
                    </a:lnTo>
                    <a:lnTo>
                      <a:pt x="0" y="29"/>
                    </a:lnTo>
                    <a:lnTo>
                      <a:pt x="8" y="37"/>
                    </a:lnTo>
                    <a:lnTo>
                      <a:pt x="27" y="53"/>
                    </a:lnTo>
                  </a:path>
                </a:pathLst>
              </a:custGeom>
              <a:noFill/>
              <a:ln w="12699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4979988" y="2559050"/>
            <a:ext cx="3051175" cy="3009900"/>
            <a:chOff x="3137" y="1612"/>
            <a:chExt cx="1922" cy="1896"/>
          </a:xfrm>
        </p:grpSpPr>
        <p:graphicFrame>
          <p:nvGraphicFramePr>
            <p:cNvPr id="30" name="Object 28"/>
            <p:cNvGraphicFramePr>
              <a:graphicFrameLocks/>
            </p:cNvGraphicFramePr>
            <p:nvPr/>
          </p:nvGraphicFramePr>
          <p:xfrm>
            <a:off x="3137" y="2344"/>
            <a:ext cx="1922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1" name="ClipArt" r:id="rId9" imgW="3657600" imgH="2209800" progId="MS_ClipArt_Gallery.2">
                    <p:embed/>
                  </p:oleObj>
                </mc:Choice>
                <mc:Fallback>
                  <p:oleObj name="ClipArt" r:id="rId9" imgW="3657600" imgH="2209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2344"/>
                          <a:ext cx="1922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9"/>
            <p:cNvGraphicFramePr>
              <a:graphicFrameLocks/>
            </p:cNvGraphicFramePr>
            <p:nvPr/>
          </p:nvGraphicFramePr>
          <p:xfrm>
            <a:off x="3220" y="2085"/>
            <a:ext cx="1792" cy="1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2" name="ClipArt" r:id="rId11" imgW="3657600" imgH="2209800" progId="MS_ClipArt_Gallery.2">
                    <p:embed/>
                  </p:oleObj>
                </mc:Choice>
                <mc:Fallback>
                  <p:oleObj name="ClipArt" r:id="rId11" imgW="3657600" imgH="2209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085"/>
                          <a:ext cx="1792" cy="10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30"/>
            <p:cNvGraphicFramePr>
              <a:graphicFrameLocks/>
            </p:cNvGraphicFramePr>
            <p:nvPr/>
          </p:nvGraphicFramePr>
          <p:xfrm>
            <a:off x="3335" y="1838"/>
            <a:ext cx="1581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" name="ClipArt" r:id="rId12" imgW="3657600" imgH="2209800" progId="MS_ClipArt_Gallery.2">
                    <p:embed/>
                  </p:oleObj>
                </mc:Choice>
                <mc:Fallback>
                  <p:oleObj name="ClipArt" r:id="rId12" imgW="3657600" imgH="2209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5" y="1838"/>
                          <a:ext cx="1581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1"/>
            <p:cNvGraphicFramePr>
              <a:graphicFrameLocks/>
            </p:cNvGraphicFramePr>
            <p:nvPr/>
          </p:nvGraphicFramePr>
          <p:xfrm>
            <a:off x="3415" y="1612"/>
            <a:ext cx="1402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" name="ClipArt" r:id="rId13" imgW="3657600" imgH="2209800" progId="MS_ClipArt_Gallery.2">
                    <p:embed/>
                  </p:oleObj>
                </mc:Choice>
                <mc:Fallback>
                  <p:oleObj name="ClipArt" r:id="rId13" imgW="3657600" imgH="2209800" progId="MS_ClipArt_Gallery.2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1612"/>
                          <a:ext cx="1402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Rectangle 32"/>
          <p:cNvSpPr>
            <a:spLocks noChangeArrowheads="1"/>
          </p:cNvSpPr>
          <p:nvPr/>
        </p:nvSpPr>
        <p:spPr bwMode="auto">
          <a:xfrm>
            <a:off x="803275" y="1793875"/>
            <a:ext cx="314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TOP OF THE STACK</a:t>
            </a:r>
          </a:p>
        </p:txBody>
      </p:sp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5108575" y="1793875"/>
            <a:ext cx="314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CC0000"/>
                </a:solidFill>
                <a:latin typeface="Arial" charset="0"/>
                <a:ea typeface="ＭＳ Ｐゴシック" charset="0"/>
              </a:rPr>
              <a:t>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51584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Definition of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66700" y="1676400"/>
            <a:ext cx="990191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stack is an ordered group of 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homogeneous items </a:t>
            </a:r>
            <a:r>
              <a:rPr lang="en-US" altLang="en-US" dirty="0">
                <a:ea typeface="ＭＳ Ｐゴシック" pitchFamily="34" charset="-128"/>
              </a:rPr>
              <a:t>(elements), in which the removal and addition of stack items can take place only at the top of the stack.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stack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LIFO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last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spcAft>
                <a:spcPts val="0"/>
              </a:spcAft>
            </a:pPr>
            <a:endParaRPr lang="en-US" altLang="ja-JP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ja-JP" dirty="0">
                <a:ea typeface="ＭＳ Ｐゴシック" pitchFamily="34" charset="-128"/>
              </a:rPr>
              <a:t>Uses of stacks: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BAF563D-4388-4FB0-9BF0-827A48BCE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4224856"/>
            <a:ext cx="535392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Undo/redo functions in most applications </a:t>
            </a:r>
          </a:p>
          <a:p>
            <a:pPr marL="342900" lvl="0" indent="-342900" eaLnBrk="0" hangingPunct="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Storing browsing history in browsers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Infix/Postfix/Prefix conversions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Expression evaluation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Parsing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Implementation of function calls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Backtracking</a:t>
            </a:r>
          </a:p>
        </p:txBody>
      </p:sp>
    </p:spTree>
    <p:extLst>
      <p:ext uri="{BB962C8B-B14F-4D97-AF65-F5344CB8AC3E}">
        <p14:creationId xmlns:p14="http://schemas.microsoft.com/office/powerpoint/2010/main" val="33743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Stack ADT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23850" y="1295400"/>
            <a:ext cx="8439150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MakeEmpty</a:t>
            </a:r>
            <a:r>
              <a:rPr lang="en-US" sz="2400" b="1" dirty="0">
                <a:cs typeface="+mn-cs"/>
              </a:rPr>
              <a:t> -- Sets stack to an empty state.</a:t>
            </a:r>
            <a:r>
              <a:rPr lang="en-US" sz="1000" dirty="0">
                <a:cs typeface="+mn-cs"/>
              </a:rPr>
              <a:t>	 			 		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IsEmpty</a:t>
            </a:r>
            <a:r>
              <a:rPr lang="en-US" sz="2400" b="1" dirty="0">
                <a:cs typeface="+mn-cs"/>
              </a:rPr>
              <a:t> -- Determines whether the stack is currently empty.</a:t>
            </a:r>
            <a:r>
              <a:rPr lang="en-US" dirty="0">
                <a:cs typeface="+mn-cs"/>
              </a:rPr>
              <a:t>	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000" dirty="0">
                <a:cs typeface="+mn-cs"/>
              </a:rPr>
              <a:t>				 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IsFull</a:t>
            </a:r>
            <a:r>
              <a:rPr lang="en-US" sz="2400" b="1" dirty="0">
                <a:solidFill>
                  <a:srgbClr val="FFCC66"/>
                </a:solidFill>
                <a:cs typeface="+mn-cs"/>
              </a:rPr>
              <a:t> </a:t>
            </a:r>
            <a:r>
              <a:rPr lang="en-US" sz="2400" b="1" dirty="0">
                <a:cs typeface="+mn-cs"/>
              </a:rPr>
              <a:t>-- Determines whether the stack is currently full.</a:t>
            </a:r>
            <a:r>
              <a:rPr lang="en-US" sz="2400" dirty="0">
                <a:cs typeface="+mn-cs"/>
              </a:rPr>
              <a:t> </a:t>
            </a:r>
            <a:r>
              <a:rPr lang="en-US" sz="1000" dirty="0">
                <a:cs typeface="+mn-cs"/>
              </a:rPr>
              <a:t>			</a:t>
            </a:r>
            <a:endParaRPr lang="en-US" dirty="0"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Push (ItemType 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newItem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) </a:t>
            </a:r>
            <a:r>
              <a:rPr lang="en-US" sz="2400" b="1" dirty="0">
                <a:cs typeface="+mn-cs"/>
              </a:rPr>
              <a:t>-- Throws exception if stack is full; otherwise adds </a:t>
            </a:r>
            <a:r>
              <a:rPr lang="en-US" sz="2400" b="1" dirty="0" err="1">
                <a:cs typeface="+mn-cs"/>
              </a:rPr>
              <a:t>newItem</a:t>
            </a:r>
            <a:r>
              <a:rPr lang="en-US" sz="2400" b="1" dirty="0">
                <a:cs typeface="+mn-cs"/>
              </a:rPr>
              <a:t> to the top of the stack.</a:t>
            </a:r>
            <a:r>
              <a:rPr lang="en-US" sz="2800" b="1" dirty="0">
                <a:cs typeface="+mn-cs"/>
              </a:rPr>
              <a:t> </a:t>
            </a:r>
            <a:r>
              <a:rPr lang="en-US" sz="1400" dirty="0">
                <a:cs typeface="+mn-cs"/>
              </a:rPr>
              <a:t>	</a:t>
            </a:r>
            <a:r>
              <a:rPr lang="en-US" sz="1000" dirty="0">
                <a:cs typeface="+mn-cs"/>
              </a:rPr>
              <a:t>		</a:t>
            </a:r>
            <a:r>
              <a:rPr lang="en-US" sz="2800" b="1" dirty="0">
                <a:cs typeface="+mn-cs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Pop </a:t>
            </a:r>
            <a:r>
              <a:rPr lang="en-US" sz="2400" b="1" dirty="0">
                <a:cs typeface="+mn-cs"/>
              </a:rPr>
              <a:t>-- Throws exception if stack is empty; otherwise removes the item at the top of the stack.</a:t>
            </a:r>
          </a:p>
          <a:p>
            <a:pPr fontAlgn="auto">
              <a:lnSpc>
                <a:spcPct val="70000"/>
              </a:lnSpc>
              <a:spcAft>
                <a:spcPts val="0"/>
              </a:spcAft>
              <a:defRPr/>
            </a:pPr>
            <a:endParaRPr lang="en-US" sz="2400" b="1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ItemType Top </a:t>
            </a:r>
            <a:r>
              <a:rPr lang="en-US" sz="2400" b="1" dirty="0">
                <a:cs typeface="+mn-cs"/>
              </a:rPr>
              <a:t>-- Throws exception if stack is empty; otherwise returns a copy of the top item</a:t>
            </a:r>
          </a:p>
        </p:txBody>
      </p:sp>
    </p:spTree>
    <p:extLst>
      <p:ext uri="{BB962C8B-B14F-4D97-AF65-F5344CB8AC3E}">
        <p14:creationId xmlns:p14="http://schemas.microsoft.com/office/powerpoint/2010/main" val="184219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5340</TotalTime>
  <Words>1858</Words>
  <Application>Microsoft Office PowerPoint</Application>
  <PresentationFormat>35mm Slides</PresentationFormat>
  <Paragraphs>1352</Paragraphs>
  <Slides>60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84" baseType="lpstr">
      <vt:lpstr>Arial</vt:lpstr>
      <vt:lpstr>Arial Black</vt:lpstr>
      <vt:lpstr>Calibri</vt:lpstr>
      <vt:lpstr>Calibri Light</vt:lpstr>
      <vt:lpstr>Courier New</vt:lpstr>
      <vt:lpstr>HelveticaNeueLT Std Lt</vt:lpstr>
      <vt:lpstr>Times New Roman</vt:lpstr>
      <vt:lpstr>Verdana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ClipArt</vt:lpstr>
      <vt:lpstr>Stacks &amp; Implementations</vt:lpstr>
      <vt:lpstr>Review of Linked Lists</vt:lpstr>
      <vt:lpstr>Review of Linked Lists</vt:lpstr>
      <vt:lpstr>Review of Linked Lists</vt:lpstr>
      <vt:lpstr>Review of Linked Lists</vt:lpstr>
      <vt:lpstr>Stacks of Coins and Bills</vt:lpstr>
      <vt:lpstr>Stacks of Boxes and Books</vt:lpstr>
      <vt:lpstr>Definition of Stack</vt:lpstr>
      <vt:lpstr>Stack ADT Operations</vt:lpstr>
      <vt:lpstr>ADT Stack Operations</vt:lpstr>
      <vt:lpstr>STL Stack</vt:lpstr>
      <vt:lpstr>PowerPoint Presentation</vt:lpstr>
      <vt:lpstr>PowerPoint Presentation</vt:lpstr>
      <vt:lpstr>PowerPoint Presentation</vt:lpstr>
      <vt:lpstr>Class Interface Diagram (Memory reversed to  better illustrate concept) Class Interface Diagram (Memory reversed to  better illustrate concept)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End of Trace</vt:lpstr>
      <vt:lpstr>PowerPoint Presentation</vt:lpstr>
      <vt:lpstr>Another Stack Implementation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Tracing Client Code</vt:lpstr>
      <vt:lpstr>PowerPoint Presentation</vt:lpstr>
      <vt:lpstr>Adding newItem to the stack</vt:lpstr>
      <vt:lpstr>Adding newItem to the stack</vt:lpstr>
      <vt:lpstr>Adding newItem to the stack</vt:lpstr>
      <vt:lpstr>Adding newItem to the stack</vt:lpstr>
      <vt:lpstr>Adding newItem to the stack</vt:lpstr>
      <vt:lpstr>Adding newItem to the stack</vt:lpstr>
      <vt:lpstr>Implementing Push</vt:lpstr>
      <vt:lpstr>Deleting item from the stack</vt:lpstr>
      <vt:lpstr>Deleting item from the stack</vt:lpstr>
      <vt:lpstr>Deleting item from the stack</vt:lpstr>
      <vt:lpstr>Deleting item from the stack</vt:lpstr>
      <vt:lpstr>Implementing Pop / Top</vt:lpstr>
      <vt:lpstr>Implementing IsFull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RMann Software</cp:lastModifiedBy>
  <cp:revision>400</cp:revision>
  <cp:lastPrinted>2018-03-07T04:10:53Z</cp:lastPrinted>
  <dcterms:created xsi:type="dcterms:W3CDTF">2007-03-12T17:06:55Z</dcterms:created>
  <dcterms:modified xsi:type="dcterms:W3CDTF">2019-02-13T23:00:51Z</dcterms:modified>
</cp:coreProperties>
</file>