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2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  <p:sldMasterId id="2147483692" r:id="rId3"/>
    <p:sldMasterId id="2147483698" r:id="rId4"/>
    <p:sldMasterId id="2147483705" r:id="rId5"/>
    <p:sldMasterId id="2147483719" r:id="rId6"/>
    <p:sldMasterId id="2147483725" r:id="rId7"/>
    <p:sldMasterId id="2147483731" r:id="rId8"/>
    <p:sldMasterId id="2147483752" r:id="rId9"/>
    <p:sldMasterId id="2147483758" r:id="rId10"/>
    <p:sldMasterId id="2147483764" r:id="rId11"/>
    <p:sldMasterId id="2147483785" r:id="rId12"/>
    <p:sldMasterId id="2147483808" r:id="rId13"/>
    <p:sldMasterId id="2147483814" r:id="rId14"/>
    <p:sldMasterId id="2147483835" r:id="rId15"/>
  </p:sldMasterIdLst>
  <p:notesMasterIdLst>
    <p:notesMasterId r:id="rId30"/>
  </p:notesMasterIdLst>
  <p:sldIdLst>
    <p:sldId id="479" r:id="rId16"/>
    <p:sldId id="358" r:id="rId17"/>
    <p:sldId id="359" r:id="rId18"/>
    <p:sldId id="360" r:id="rId19"/>
    <p:sldId id="482" r:id="rId20"/>
    <p:sldId id="483" r:id="rId21"/>
    <p:sldId id="363" r:id="rId22"/>
    <p:sldId id="484" r:id="rId23"/>
    <p:sldId id="486" r:id="rId24"/>
    <p:sldId id="485" r:id="rId25"/>
    <p:sldId id="487" r:id="rId26"/>
    <p:sldId id="488" r:id="rId27"/>
    <p:sldId id="489" r:id="rId28"/>
    <p:sldId id="490" r:id="rId29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4A"/>
    <a:srgbClr val="0000FF"/>
    <a:srgbClr val="F2C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89042" autoAdjust="0"/>
  </p:normalViewPr>
  <p:slideViewPr>
    <p:cSldViewPr>
      <p:cViewPr varScale="1">
        <p:scale>
          <a:sx n="69" d="100"/>
          <a:sy n="69" d="100"/>
        </p:scale>
        <p:origin x="966" y="6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1A1B-FE8B-4244-BF22-778E21FEBAD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A5A2-5809-4A07-BCBA-B7AD458B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6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2CAEC-3753-45B6-AB65-E0652D48B5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B1DC-BB04-4FC0-950D-09BCA358DE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74B9-3909-46E1-BBD5-C5CDF6338F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7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A122-932F-48CD-A0B8-BDEBBFF61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5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85-57C1-4191-93B4-7A6F908B9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0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C7769-341B-46F1-B2B0-C061F1D870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73812-4ACC-4DFD-A373-1C2BEB6D66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110A-14CF-48DD-A21F-9958863A8D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3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0CBD-ECB3-4F2A-AD71-1980FB728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82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55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18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8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68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2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55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49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CB9D-2236-4743-9EAF-2F10B704C0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4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040966"/>
            <a:ext cx="8743950" cy="365934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45627-D905-455A-825D-924A3A1457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147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677C-A2D3-4754-A5C7-170F6AF224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69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754312"/>
            <a:ext cx="4545014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754312"/>
            <a:ext cx="4546600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EA5C-35A7-4EEE-BB38-DA45927C0A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DA3B-3AF1-4629-AC8B-7CD2A721DB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54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28454-81F7-47A3-B1B1-04F553305A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55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1"/>
            <a:ext cx="5749925" cy="219066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55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B9ED-4A9C-41D1-8658-9416924F22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2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6"/>
            <a:ext cx="6172200" cy="967701"/>
          </a:xfr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106E5-E3C8-4C94-B543-1CE44E7220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1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4998" y="1828801"/>
            <a:ext cx="5237652" cy="2190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15A74-DEDE-408A-8CCB-9032554FAE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0"/>
            <a:ext cx="2314575" cy="39846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4995" y="274640"/>
            <a:ext cx="2720681" cy="39846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DE7BB-1DB8-4840-8C57-23BA2741EB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39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48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1"/>
            <a:ext cx="7532370" cy="1449308"/>
          </a:xfrm>
          <a:prstGeom prst="rect">
            <a:avLst/>
          </a:prstGeom>
        </p:spPr>
        <p:txBody>
          <a:bodyPr/>
          <a:lstStyle>
            <a:lvl1pPr>
              <a:defRPr sz="1778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422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244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067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572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55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92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23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9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089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067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9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1522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5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384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1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8478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55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326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11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7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5900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24266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2629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0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9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29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5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46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90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3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569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8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22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1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38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701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7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47" y="1447802"/>
            <a:ext cx="7448589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47" y="4777380"/>
            <a:ext cx="7448589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98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9" y="452718"/>
            <a:ext cx="7937303" cy="140053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62" y="2052925"/>
            <a:ext cx="755061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48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609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27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0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814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325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6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0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42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8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8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8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Picture 9" descr="35mm-Slide3-on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4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5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7231" y="365126"/>
            <a:ext cx="88725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7231" y="1825625"/>
            <a:ext cx="88725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4F7A67-89FB-4442-8FBA-A27A93DF7128}" type="datetime1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2/19/2019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6A076-C1E2-41D6-AD9F-0D288B7DD199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1"/>
            <a:ext cx="9258300" cy="219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5pPr>
      <a:lvl6pPr marL="40640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6pPr>
      <a:lvl7pPr marL="81281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7pPr>
      <a:lvl8pPr marL="121921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8pPr>
      <a:lvl9pPr marL="162562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9pPr>
    </p:titleStyle>
    <p:bodyStyle>
      <a:lvl1pPr marL="304804" indent="-304804" algn="l" rtl="0" eaLnBrk="1" fontAlgn="base" hangingPunct="1">
        <a:spcBef>
          <a:spcPct val="15000"/>
        </a:spcBef>
        <a:spcAft>
          <a:spcPct val="15000"/>
        </a:spcAft>
        <a:buChar char="•"/>
        <a:defRPr sz="2844">
          <a:solidFill>
            <a:srgbClr val="020C4A"/>
          </a:solidFill>
          <a:latin typeface="+mn-lt"/>
          <a:ea typeface="+mn-ea"/>
          <a:cs typeface="+mn-cs"/>
        </a:defRPr>
      </a:lvl1pPr>
      <a:lvl2pPr marL="660408" indent="-254003" algn="l" rtl="0" eaLnBrk="1" fontAlgn="base" hangingPunct="1">
        <a:spcBef>
          <a:spcPct val="15000"/>
        </a:spcBef>
        <a:spcAft>
          <a:spcPct val="15000"/>
        </a:spcAft>
        <a:buChar char="–"/>
        <a:defRPr sz="2489">
          <a:solidFill>
            <a:srgbClr val="020C4A"/>
          </a:solidFill>
          <a:latin typeface="+mn-lt"/>
        </a:defRPr>
      </a:lvl2pPr>
      <a:lvl3pPr marL="1016013" indent="-203203" algn="l" rtl="0" eaLnBrk="1" fontAlgn="base" hangingPunct="1">
        <a:spcBef>
          <a:spcPct val="15000"/>
        </a:spcBef>
        <a:spcAft>
          <a:spcPct val="15000"/>
        </a:spcAft>
        <a:buChar char="•"/>
        <a:defRPr sz="2133">
          <a:solidFill>
            <a:srgbClr val="020C4A"/>
          </a:solidFill>
          <a:latin typeface="+mn-lt"/>
        </a:defRPr>
      </a:lvl3pPr>
      <a:lvl4pPr marL="1422418" indent="-203203" algn="l" rtl="0" eaLnBrk="1" fontAlgn="base" hangingPunct="1">
        <a:spcBef>
          <a:spcPct val="15000"/>
        </a:spcBef>
        <a:spcAft>
          <a:spcPct val="15000"/>
        </a:spcAft>
        <a:buChar char="–"/>
        <a:defRPr sz="1778">
          <a:solidFill>
            <a:srgbClr val="020C4A"/>
          </a:solidFill>
          <a:latin typeface="+mn-lt"/>
        </a:defRPr>
      </a:lvl4pPr>
      <a:lvl5pPr marL="182882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5pPr>
      <a:lvl6pPr marL="223522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6pPr>
      <a:lvl7pPr marL="264163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7pPr>
      <a:lvl8pPr marL="304803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8pPr>
      <a:lvl9pPr marL="345444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5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7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5" y="2743200"/>
            <a:ext cx="10096500" cy="1362075"/>
          </a:xfrm>
        </p:spPr>
        <p:txBody>
          <a:bodyPr/>
          <a:lstStyle/>
          <a:p>
            <a:r>
              <a:rPr lang="en-US" sz="4000" spc="-10" dirty="0"/>
              <a:t>Lists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10" y="4876800"/>
            <a:ext cx="7920990" cy="1152526"/>
          </a:xfrm>
        </p:spPr>
        <p:txBody>
          <a:bodyPr/>
          <a:lstStyle/>
          <a:p>
            <a:r>
              <a:rPr lang="en-US" sz="2800" dirty="0"/>
              <a:t>CIS 200</a:t>
            </a:r>
          </a:p>
          <a:p>
            <a:r>
              <a:rPr lang="en-US" sz="2800" dirty="0"/>
              <a:t>Robert Mann</a:t>
            </a:r>
          </a:p>
          <a:p>
            <a:endParaRPr lang="zh-CN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DFB1C-58B7-4A83-ACB0-DCF8C67A09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1447800"/>
            <a:ext cx="8382000" cy="518957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insert (</a:t>
            </a:r>
            <a:r>
              <a:rPr lang="en-US" b="1" dirty="0" err="1">
                <a:latin typeface="Courier New" charset="0"/>
                <a:cs typeface="+mn-cs"/>
              </a:rPr>
              <a:t>aList</a:t>
            </a:r>
            <a:r>
              <a:rPr lang="en-US" b="1" dirty="0">
                <a:latin typeface="Courier New" charset="0"/>
                <a:cs typeface="+mn-cs"/>
              </a:rPr>
              <a:t>, index, entry)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shift all entries, index+1 to end, by one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insert entry at index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8A70ED-7D28-4510-B777-DF352ACC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</p:spPr>
        <p:txBody>
          <a:bodyPr/>
          <a:lstStyle/>
          <a:p>
            <a:r>
              <a:rPr lang="en-US" sz="2500" dirty="0"/>
              <a:t>List Operation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2785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1447800"/>
            <a:ext cx="9372600" cy="518957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insert (</a:t>
            </a:r>
            <a:r>
              <a:rPr lang="en-US" b="1" dirty="0" err="1">
                <a:latin typeface="Courier New" charset="0"/>
                <a:cs typeface="+mn-cs"/>
              </a:rPr>
              <a:t>aList</a:t>
            </a:r>
            <a:r>
              <a:rPr lang="en-US" b="1" dirty="0">
                <a:latin typeface="Courier New" charset="0"/>
                <a:cs typeface="+mn-cs"/>
              </a:rPr>
              <a:t>, index, entry)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if there’s room for an additional entry in list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		shift all entries, index+1 to </a:t>
            </a:r>
            <a:r>
              <a:rPr lang="en-US" b="1" dirty="0" err="1">
                <a:latin typeface="Courier New" charset="0"/>
                <a:cs typeface="+mn-cs"/>
              </a:rPr>
              <a:t>end_of_list</a:t>
            </a:r>
            <a:r>
              <a:rPr lang="en-US" b="1" dirty="0">
                <a:latin typeface="Courier New" charset="0"/>
                <a:cs typeface="+mn-cs"/>
              </a:rPr>
              <a:t>, by one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			insert entry at index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It’s not up to us to maintain order in list – other than index order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-we do exactly what the user requests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8A70ED-7D28-4510-B777-DF352ACC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</p:spPr>
        <p:txBody>
          <a:bodyPr/>
          <a:lstStyle/>
          <a:p>
            <a:r>
              <a:rPr lang="en-US" sz="2500" dirty="0"/>
              <a:t>List Operation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4087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1447800"/>
            <a:ext cx="9372600" cy="518957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Chapter 9 contains code for implementing list operations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as an array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as a linked list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latin typeface="Courier New" charset="0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8A70ED-7D28-4510-B777-DF352ACC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</p:spPr>
        <p:txBody>
          <a:bodyPr/>
          <a:lstStyle/>
          <a:p>
            <a:r>
              <a:rPr lang="en-US" sz="2500" dirty="0"/>
              <a:t>List Operation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1525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1447800"/>
            <a:ext cx="9372600" cy="518957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Chapter 9 contains code for implementing list operations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as an array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as a linked list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Who wants to review the code?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8A70ED-7D28-4510-B777-DF352ACC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</p:spPr>
        <p:txBody>
          <a:bodyPr/>
          <a:lstStyle/>
          <a:p>
            <a:r>
              <a:rPr lang="en-US" sz="2500" dirty="0"/>
              <a:t>List Operation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676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1447800"/>
            <a:ext cx="9372600" cy="518957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Chapter 9 contains code for implementing list operations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as an array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as a linked list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Who wants to review the code?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I didn’t think so.  Me either, as it’s practically identical to a linked list.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There’s also a recursive solution, which simply passes </a:t>
            </a:r>
            <a:r>
              <a:rPr lang="en-US" b="1" dirty="0" err="1">
                <a:latin typeface="Courier New" charset="0"/>
                <a:cs typeface="+mn-cs"/>
              </a:rPr>
              <a:t>curPtr</a:t>
            </a:r>
            <a:r>
              <a:rPr lang="en-US" b="1" dirty="0">
                <a:latin typeface="Courier New" charset="0"/>
                <a:cs typeface="+mn-cs"/>
              </a:rPr>
              <a:t> and </a:t>
            </a:r>
            <a:r>
              <a:rPr lang="en-US" b="1" dirty="0" err="1">
                <a:latin typeface="Courier New" charset="0"/>
                <a:cs typeface="+mn-cs"/>
              </a:rPr>
              <a:t>prevPtr</a:t>
            </a:r>
            <a:r>
              <a:rPr lang="en-US" b="1" dirty="0">
                <a:latin typeface="Courier New" charset="0"/>
                <a:cs typeface="+mn-cs"/>
              </a:rPr>
              <a:t> with each recursive </a:t>
            </a:r>
            <a:r>
              <a:rPr lang="en-US" b="1">
                <a:latin typeface="Courier New" charset="0"/>
                <a:cs typeface="+mn-cs"/>
              </a:rPr>
              <a:t>function call.</a:t>
            </a:r>
            <a:endParaRPr lang="en-US" b="1" dirty="0">
              <a:latin typeface="Courier New" charset="0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8A70ED-7D28-4510-B777-DF352ACC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</p:spPr>
        <p:txBody>
          <a:bodyPr/>
          <a:lstStyle/>
          <a:p>
            <a:r>
              <a:rPr lang="en-US" sz="2500" dirty="0"/>
              <a:t>List Operation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0095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Definition of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6700" y="1676400"/>
            <a:ext cx="990191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2800" b="1" i="1" dirty="0">
                <a:solidFill>
                  <a:srgbClr val="00B050"/>
                </a:solidFill>
                <a:ea typeface="ＭＳ Ｐゴシック" pitchFamily="34" charset="-128"/>
              </a:rPr>
              <a:t>List:</a:t>
            </a:r>
            <a:r>
              <a:rPr lang="en-US" altLang="en-US" sz="2800" b="1" dirty="0">
                <a:solidFill>
                  <a:srgbClr val="00B050"/>
                </a:solidFill>
                <a:ea typeface="ＭＳ Ｐゴシック" pitchFamily="34" charset="-128"/>
              </a:rPr>
              <a:t> 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dirty="0">
                <a:ea typeface="ＭＳ Ｐゴシック" pitchFamily="34" charset="-128"/>
              </a:rPr>
              <a:t>A container of items of the same type whose order is dictated by the user and whose positions are referenced by number. The first entry in a list is at position 1. 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ADT List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95400"/>
            <a:ext cx="9467850" cy="495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IsEmpty</a:t>
            </a:r>
            <a:r>
              <a:rPr lang="en-US" sz="2400" b="1" dirty="0">
                <a:cs typeface="+mn-cs"/>
              </a:rPr>
              <a:t> -- Determines whether the list is currently empty</a:t>
            </a:r>
            <a:r>
              <a:rPr lang="en-US" sz="1000" dirty="0">
                <a:cs typeface="+mn-cs"/>
              </a:rPr>
              <a:t>	 </a:t>
            </a:r>
            <a:endParaRPr lang="en-US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</a:rPr>
              <a:t>getLength</a:t>
            </a:r>
            <a:r>
              <a:rPr lang="en-US" sz="2400" b="1" dirty="0"/>
              <a:t> – Get the number of entries on the list</a:t>
            </a:r>
            <a:r>
              <a:rPr lang="en-US" sz="1000" dirty="0"/>
              <a:t>	</a:t>
            </a:r>
            <a:endParaRPr lang="en-US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insert</a:t>
            </a:r>
            <a:r>
              <a:rPr lang="en-US" sz="2400" b="1" dirty="0">
                <a:solidFill>
                  <a:srgbClr val="FFCC66"/>
                </a:solidFill>
                <a:cs typeface="+mn-cs"/>
              </a:rPr>
              <a:t> </a:t>
            </a:r>
            <a:r>
              <a:rPr lang="en-US" sz="2400" b="1" dirty="0">
                <a:cs typeface="+mn-cs"/>
              </a:rPr>
              <a:t>– Insert an entry at a given point in the list</a:t>
            </a:r>
            <a:r>
              <a:rPr lang="en-US" sz="1000" dirty="0">
                <a:cs typeface="+mn-cs"/>
              </a:rPr>
              <a:t>	</a:t>
            </a:r>
            <a:endParaRPr lang="en-US" dirty="0"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remove </a:t>
            </a:r>
            <a:r>
              <a:rPr lang="en-US" sz="2400" b="1" dirty="0">
                <a:cs typeface="+mn-cs"/>
              </a:rPr>
              <a:t>– Remove an entry from a given point in the list</a:t>
            </a:r>
            <a:endParaRPr lang="en-US" sz="2800" b="1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clear </a:t>
            </a:r>
            <a:r>
              <a:rPr lang="en-US" sz="2400" b="1" dirty="0">
                <a:cs typeface="+mn-cs"/>
              </a:rPr>
              <a:t>– Remove all entries from the list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getEntry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 </a:t>
            </a:r>
            <a:r>
              <a:rPr lang="en-US" sz="2400" b="1" dirty="0">
                <a:cs typeface="+mn-cs"/>
              </a:rPr>
              <a:t>– </a:t>
            </a:r>
            <a:r>
              <a:rPr lang="en-US" sz="2400" b="1" dirty="0" smtClean="0">
                <a:cs typeface="+mn-cs"/>
              </a:rPr>
              <a:t>Look </a:t>
            </a:r>
            <a:r>
              <a:rPr lang="en-US" sz="2400" b="1" dirty="0">
                <a:cs typeface="+mn-cs"/>
              </a:rPr>
              <a:t>at the entry at a given point in the list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</a:rPr>
              <a:t>replace </a:t>
            </a:r>
            <a:r>
              <a:rPr lang="en-US" sz="2400" b="1" dirty="0"/>
              <a:t>– Replace an entry at a given point in the list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1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ADT Stack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3000" y="1885950"/>
            <a:ext cx="6477000" cy="4191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b="1" dirty="0">
                <a:solidFill>
                  <a:srgbClr val="00B050"/>
                </a:solidFill>
                <a:cs typeface="+mn-cs"/>
              </a:rPr>
              <a:t>Transformers 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 dirty="0"/>
              <a:t>insert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 dirty="0"/>
              <a:t>remove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 dirty="0"/>
              <a:t>replace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 dirty="0"/>
              <a:t>clear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sz="2000" dirty="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0B050"/>
                </a:solidFill>
              </a:rPr>
              <a:t>Observers</a:t>
            </a:r>
            <a:r>
              <a:rPr lang="en-US" sz="2400" b="1" dirty="0">
                <a:solidFill>
                  <a:srgbClr val="FFCC66"/>
                </a:solidFill>
              </a:rPr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 dirty="0" err="1"/>
              <a:t>isEmpty</a:t>
            </a:r>
            <a:endParaRPr lang="en-US" sz="2400" b="1" dirty="0"/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 dirty="0" err="1"/>
              <a:t>getLength</a:t>
            </a:r>
            <a:r>
              <a:rPr lang="en-US" dirty="0"/>
              <a:t>	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 dirty="0" err="1"/>
              <a:t>getEntry</a:t>
            </a:r>
            <a:endParaRPr lang="en-US" sz="2400" b="1" dirty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" dirty="0">
                <a:cs typeface="+mn-cs"/>
              </a:rPr>
              <a:t>		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806950" y="44958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51525" y="2544763"/>
            <a:ext cx="1839913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change state</a:t>
            </a: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6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observe state</a:t>
            </a: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D9DE948-43F2-4F1C-9D36-20A23A4E1D17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1295400"/>
            <a:ext cx="9620250" cy="495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Lists are ordered by position as determined by the user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Examples: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20C4A"/>
                </a:solidFill>
                <a:cs typeface="+mn-cs"/>
              </a:rPr>
              <a:t>To-do list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20C4A"/>
                </a:solidFill>
                <a:cs typeface="+mn-cs"/>
              </a:rPr>
              <a:t>Grocery list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000" dirty="0">
                <a:cs typeface="+mn-cs"/>
              </a:rPr>
              <a:t>	 			 		</a:t>
            </a:r>
            <a:endParaRPr lang="en-US" dirty="0">
              <a:cs typeface="+mn-cs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D9DE948-43F2-4F1C-9D36-20A23A4E1D17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1295400"/>
            <a:ext cx="9620250" cy="495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Conceptually, position number is part of data stored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But as implemented, does position number need to be stored?</a:t>
            </a:r>
            <a:br>
              <a:rPr lang="en-US" sz="2400" b="1" dirty="0">
                <a:solidFill>
                  <a:srgbClr val="020C4A"/>
                </a:solidFill>
                <a:cs typeface="+mn-cs"/>
              </a:rPr>
            </a:br>
            <a:r>
              <a:rPr lang="en-US" sz="2400" b="1" dirty="0">
                <a:solidFill>
                  <a:srgbClr val="020C4A"/>
                </a:solidFill>
                <a:cs typeface="+mn-cs"/>
              </a:rPr>
              <a:t>	(implementation detail, not part of algorithm)</a:t>
            </a:r>
            <a:endParaRPr lang="en-US" sz="2200" b="1" dirty="0">
              <a:solidFill>
                <a:srgbClr val="020C4A"/>
              </a:solidFill>
              <a:cs typeface="+mn-cs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000" dirty="0">
                <a:cs typeface="+mn-cs"/>
              </a:rPr>
              <a:t>	 			 		</a:t>
            </a:r>
            <a:endParaRPr lang="en-US" dirty="0">
              <a:cs typeface="+mn-cs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67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1447800"/>
            <a:ext cx="8382000" cy="518957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latin typeface="Courier New" charset="0"/>
                <a:cs typeface="+mn-cs"/>
              </a:rPr>
              <a:t>displayList</a:t>
            </a:r>
            <a:r>
              <a:rPr lang="en-US" b="1" dirty="0">
                <a:latin typeface="Courier New" charset="0"/>
                <a:cs typeface="+mn-cs"/>
              </a:rPr>
              <a:t> (</a:t>
            </a:r>
            <a:r>
              <a:rPr lang="en-US" b="1" dirty="0" err="1">
                <a:latin typeface="Courier New" charset="0"/>
                <a:cs typeface="+mn-cs"/>
              </a:rPr>
              <a:t>aList</a:t>
            </a:r>
            <a:r>
              <a:rPr lang="en-US" b="1" dirty="0">
                <a:latin typeface="Courier New" charset="0"/>
                <a:cs typeface="+mn-cs"/>
              </a:rPr>
              <a:t>)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for each item in </a:t>
            </a:r>
            <a:r>
              <a:rPr lang="en-US" b="1" dirty="0" err="1">
                <a:latin typeface="Courier New" charset="0"/>
                <a:cs typeface="+mn-cs"/>
              </a:rPr>
              <a:t>aList</a:t>
            </a: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		get item at this position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		display item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8A70ED-7D28-4510-B777-DF352ACC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</p:spPr>
        <p:txBody>
          <a:bodyPr/>
          <a:lstStyle/>
          <a:p>
            <a:r>
              <a:rPr lang="en-US" sz="2500" dirty="0"/>
              <a:t>List Operation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6052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1447800"/>
            <a:ext cx="8382000" cy="518957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replace (</a:t>
            </a:r>
            <a:r>
              <a:rPr lang="en-US" b="1" dirty="0" err="1">
                <a:latin typeface="Courier New" charset="0"/>
                <a:cs typeface="+mn-cs"/>
              </a:rPr>
              <a:t>aList</a:t>
            </a:r>
            <a:r>
              <a:rPr lang="en-US" b="1" dirty="0">
                <a:latin typeface="Courier New" charset="0"/>
                <a:cs typeface="+mn-cs"/>
              </a:rPr>
              <a:t>, index, entry)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remove item at index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if remove was successful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		insert entry at index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8A70ED-7D28-4510-B777-DF352ACC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</p:spPr>
        <p:txBody>
          <a:bodyPr/>
          <a:lstStyle/>
          <a:p>
            <a:r>
              <a:rPr lang="en-US" sz="2500" dirty="0"/>
              <a:t>List Operation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0064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1447800"/>
            <a:ext cx="8382000" cy="518957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replace (</a:t>
            </a:r>
            <a:r>
              <a:rPr lang="en-US" b="1" dirty="0" err="1">
                <a:latin typeface="Courier New" charset="0"/>
                <a:cs typeface="+mn-cs"/>
              </a:rPr>
              <a:t>aList</a:t>
            </a:r>
            <a:r>
              <a:rPr lang="en-US" b="1" dirty="0">
                <a:latin typeface="Courier New" charset="0"/>
                <a:cs typeface="+mn-cs"/>
              </a:rPr>
              <a:t>, index, entry)</a:t>
            </a:r>
            <a:br>
              <a:rPr lang="en-US" b="1" dirty="0">
                <a:latin typeface="Courier New" charset="0"/>
                <a:cs typeface="+mn-cs"/>
              </a:rPr>
            </a:br>
            <a:r>
              <a:rPr lang="en-US" b="1" dirty="0">
                <a:latin typeface="Courier New" charset="0"/>
                <a:cs typeface="+mn-cs"/>
              </a:rPr>
              <a:t>remove item at index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if remove was successful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		insert entry at index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would it be faster/more effective to simply update the existing entry at index with new entry data?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possibly!  Either process is valid so do some analysis to determine which is safer/faster.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latin typeface="Courier New" charset="0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8A70ED-7D28-4510-B777-DF352ACC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</p:spPr>
        <p:txBody>
          <a:bodyPr/>
          <a:lstStyle/>
          <a:p>
            <a:r>
              <a:rPr lang="en-US" sz="2500" dirty="0"/>
              <a:t>List Operation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4742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1.xml><?xml version="1.0" encoding="utf-8"?>
<a:theme xmlns:a="http://schemas.openxmlformats.org/drawingml/2006/main" name="2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3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4.xml><?xml version="1.0" encoding="utf-8"?>
<a:theme xmlns:a="http://schemas.openxmlformats.org/drawingml/2006/main" name="3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3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.Introduction to 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8.Software Refactoring.pptx" id="{4250C419-477E-49DD-A529-21F4818DCB74}" vid="{13731087-FC9D-4AB3-9F31-69FFB744FDFE}"/>
    </a:ext>
  </a:extLst>
</a:theme>
</file>

<file path=ppt/theme/theme3.xml><?xml version="1.0" encoding="utf-8"?>
<a:theme xmlns:a="http://schemas.openxmlformats.org/drawingml/2006/main" name="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4.xml><?xml version="1.0" encoding="utf-8"?>
<a:theme xmlns:a="http://schemas.openxmlformats.org/drawingml/2006/main" name="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8.xml><?xml version="1.0" encoding="utf-8"?>
<a:theme xmlns:a="http://schemas.openxmlformats.org/drawingml/2006/main" name="1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5456</TotalTime>
  <Words>208</Words>
  <Application>Microsoft Office PowerPoint</Application>
  <PresentationFormat>35mm Slides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14</vt:i4>
      </vt:variant>
    </vt:vector>
  </HeadingPairs>
  <TitlesOfParts>
    <vt:vector size="37" baseType="lpstr">
      <vt:lpstr>HelveticaNeueLT Std Lt</vt:lpstr>
      <vt:lpstr>ＭＳ Ｐゴシック</vt:lpstr>
      <vt:lpstr>宋体</vt:lpstr>
      <vt:lpstr>Arial</vt:lpstr>
      <vt:lpstr>Calibri</vt:lpstr>
      <vt:lpstr>Calibri Light</vt:lpstr>
      <vt:lpstr>Courier New</vt:lpstr>
      <vt:lpstr>Verdana</vt:lpstr>
      <vt:lpstr>1_Default Design</vt:lpstr>
      <vt:lpstr>01.Introduction to SE</vt:lpstr>
      <vt:lpstr>Michigan</vt:lpstr>
      <vt:lpstr>Michigan Engineering - Design 2</vt:lpstr>
      <vt:lpstr>UM-Dearborn-PPT-blue</vt:lpstr>
      <vt:lpstr>MWM</vt:lpstr>
      <vt:lpstr>1_Michigan</vt:lpstr>
      <vt:lpstr>1_Michigan Engineering - Design 2</vt:lpstr>
      <vt:lpstr>1_MWM</vt:lpstr>
      <vt:lpstr>2_Michigan</vt:lpstr>
      <vt:lpstr>2_Michigan Engineering - Design 2</vt:lpstr>
      <vt:lpstr>2_MWM</vt:lpstr>
      <vt:lpstr>3_Michigan</vt:lpstr>
      <vt:lpstr>3_Michigan Engineering - Design 2</vt:lpstr>
      <vt:lpstr>3_MWM</vt:lpstr>
      <vt:lpstr>Lists</vt:lpstr>
      <vt:lpstr>Definition of List</vt:lpstr>
      <vt:lpstr>ADT List Operations</vt:lpstr>
      <vt:lpstr>ADT Stack Operations</vt:lpstr>
      <vt:lpstr>Lists</vt:lpstr>
      <vt:lpstr>Lists</vt:lpstr>
      <vt:lpstr>List Operation Algorithms</vt:lpstr>
      <vt:lpstr>List Operation Algorithms</vt:lpstr>
      <vt:lpstr>List Operation Algorithms</vt:lpstr>
      <vt:lpstr>List Operation Algorithms</vt:lpstr>
      <vt:lpstr>List Operation Algorithms</vt:lpstr>
      <vt:lpstr>List Operation Algorithms</vt:lpstr>
      <vt:lpstr>List Operation Algorithms</vt:lpstr>
      <vt:lpstr>List Operation Algorithms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Mann, Robert</cp:lastModifiedBy>
  <cp:revision>418</cp:revision>
  <cp:lastPrinted>2018-03-07T04:10:53Z</cp:lastPrinted>
  <dcterms:created xsi:type="dcterms:W3CDTF">2007-03-12T17:06:55Z</dcterms:created>
  <dcterms:modified xsi:type="dcterms:W3CDTF">2019-02-19T20:49:22Z</dcterms:modified>
</cp:coreProperties>
</file>