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0" r:id="rId2"/>
  </p:sldMasterIdLst>
  <p:notesMasterIdLst>
    <p:notesMasterId r:id="rId40"/>
  </p:notesMasterIdLst>
  <p:sldIdLst>
    <p:sldId id="256" r:id="rId3"/>
    <p:sldId id="451" r:id="rId4"/>
    <p:sldId id="435" r:id="rId5"/>
    <p:sldId id="452" r:id="rId6"/>
    <p:sldId id="453" r:id="rId7"/>
    <p:sldId id="454" r:id="rId8"/>
    <p:sldId id="436" r:id="rId9"/>
    <p:sldId id="455" r:id="rId10"/>
    <p:sldId id="456" r:id="rId11"/>
    <p:sldId id="457" r:id="rId12"/>
    <p:sldId id="458" r:id="rId13"/>
    <p:sldId id="437" r:id="rId14"/>
    <p:sldId id="438" r:id="rId15"/>
    <p:sldId id="439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2" r:id="rId29"/>
    <p:sldId id="471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70" y="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A7411-FC84-45A8-966D-F827D51C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13B2B-D753-42D9-B963-5B1FA6E563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B6D68C-AD4D-4344-B0EF-229462B7B1A9}" type="datetimeFigureOut">
              <a:rPr lang="en-US"/>
              <a:pPr>
                <a:defRPr/>
              </a:pPr>
              <a:t>3/18/2019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5AD483-A1E1-442D-AF41-DFF8E8ECE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94FA5A-EAD9-4F49-A4BE-4C8D8CFF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266C-194B-4EB1-A1EA-920217FF7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EDD-B2AF-47A3-B0E3-8D25FF62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1CA33A-A3CD-4CD0-B79A-901054500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AD65443-E82A-4727-8A25-1C3F13E87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4A4E3-866D-447D-9FB5-4166B250C50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97E16A8-6F54-40F6-9957-646BE21DA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2C0CF62-C2B2-4A9F-9989-35DE9BD7F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37CAC0D-79D5-47DD-A81C-F848D7411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BBB40E-2FC8-4201-B88D-9759DFB9B25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394C025-200A-41C6-8CEF-9E2ECC459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2C1319C-25C4-4A09-802B-0F123E568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107391B-5F2F-4A18-AC47-015E2EABF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70C0E1-FE96-499F-9BB4-E503831D737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E84C11A-20CF-4B08-A750-927FE200F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444E683-E1E1-4988-BB74-4F9FEF6B6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72095F8-F061-4D91-B7BA-CDFE4ECB7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EDAB6-96CA-4D1A-87CA-FF2482924F4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630F890-AC4F-4ABD-8900-2C401C995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5675DF-85C6-4A5E-9D76-C0D0EEC91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F20B6B6-7948-49C9-8EC9-75F8AB283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4A8E9C-78B4-40DD-B76F-65C3CE6D203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0F28B66-7F64-463F-A53B-D5B37994F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C348761-A11F-4754-BF6B-EEAF872A0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F2583ED-7C34-420E-A597-1F56091D9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7EB7E4-3472-45DE-8853-130791A16ED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9FAD214-3711-486D-A215-0518A79EB3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9C1E1B-5E80-4F9B-A9FF-41029FA19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74EFFEF-660C-4AA0-9911-CF0051D55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5F535F-A7B2-4B86-971D-D15A8911859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F072125-6B18-4B3A-9F0B-F67E6E26E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A898190-F5F9-4E2C-AD95-26D46EAB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E6A884E-6355-41E9-9D99-7B44D0071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DF1EE5-DAB2-4524-A6CE-15E1060A9FC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4B83277-D079-4CE7-9E86-486A072926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2EDAC2B-A240-4266-8F01-25DE8F920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2D91938-BA23-4B5A-82D6-965E16B7A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63961E-504D-4E8F-8716-A8BDF206944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102FD80-4B76-4C73-BCD5-0AA3C8D13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78F763F-50A3-485A-846B-AB5901233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2589F02-B1D6-4CBB-9875-4BC0B0450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6CA6BD-5983-4F36-8FD4-B8E51E4B8B9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8CED71E-7535-427E-8B43-A41BB3A4A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FA4F148-AA8A-4C77-97C0-901089EE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1930ED9-26CB-4DEC-B2BF-921CB2867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79E798-F745-4A0C-8829-237EE7EE823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62C7208-E84F-4939-A594-C7EEC4E6C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34C453B-F96D-4075-9B54-5202FF73F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A259146-A476-40C7-A966-D3F9705D9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160ABC-1624-49AC-9DDF-592C8904FA8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DB22D39-342F-4F23-BC08-005758CCD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C2ABE47-56D2-4FF5-BA4E-CA218A4F0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6C38D21-9E43-4349-9633-3185D230C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447CB6-3FFC-4877-B3EA-3A1BC80ADDC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58C8360-6F84-45F9-BFC6-8D46B6557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DB26AF81-92BA-4488-8361-858969848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F33C1D3-FBA4-459F-9BD9-2F0DEFB3F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B66F39-804E-4F8F-851E-07CEC373A84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95F337F-3D55-4494-9113-EAE738D28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1B79D74-90A1-40CC-973E-19C9BE58F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7C079BB-CAB9-49BB-96B8-C12AF3924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0F39BD-2216-4C16-9550-3B566C10E66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7AF4285-85D4-4115-885B-99D507BAE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D5E21A2-779F-4C39-B42C-9BAC2FD4D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9923C0B-4EB9-4A7B-9E7B-8CF1E7B15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A5AC88-8DD3-44E1-A3E8-D333AC4CE61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22FB85E-84BF-412D-BAEB-59F73861C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7FC88F2-CE89-4F3E-A455-6475FF322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AFBA4940-BCF7-4154-B0EC-7EB4E2F09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CFC416-3954-4A5E-A747-FB9A36293B4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F295D2B-6AD0-4AB0-B00D-BA01EAB63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69939AD-E9E3-4028-98D2-6216B2668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2E4BFA8-56D6-440C-95F8-1BCF0BD8F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7082C0-0D59-4474-BFC2-51B05BCF145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93FDD56-9325-4875-B0E1-B3FF05D31B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A078FD2-866D-4405-9F7E-3CC891FA2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CFF5A1E2-D22D-4A18-8241-A04C1C385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ED64C9-997C-46EF-87D9-417DBA4CBF4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61C4822-3ACB-4EA4-A5A4-8A6DE1209B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B2C1C58-8F4D-4AB1-BB45-95F8EF807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BDAEA1C-C2B0-4A86-8CDD-5A21FAA8D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EC7D2B-0290-42BB-BE36-D6550CBF8A2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588319B-EFB3-405D-816B-661396C4A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265A490-CEE6-4BD0-B344-B01A5479A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39C1CA7C-ADA7-402B-8FEB-B8241BBF7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F509E6-ECBA-4103-AF6D-40920521E22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F582D75-9D22-4053-B54F-EC46FC7A5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A7682DF-E537-4C8C-BB90-811AD7F38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8E9430C-C805-431B-9DD6-164C6DD58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39F236-FA36-461A-94C4-CE9F873C47E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4288D82-EEA7-40EE-A0D3-C5919F5CE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1EF6712-CC15-452F-A9CA-83DF698EA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5865378B-AD6E-4268-AF1B-0501291A4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6B5055-BCD8-4147-9157-71CEDBDF7D6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B9BC09B-29D6-4883-855A-2A5C314F9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384F55F-34C7-4A26-880D-B93BF7DA8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C489B0E-184A-4661-AF00-CE7A5D9A8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CD2F2E-3FC7-45FC-8BE6-83D9D2B786E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86274D8-E9E8-4C7F-B485-CF301C2EE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9D01D78-91DC-45CC-AF38-BC62EE5AA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295894D-D38C-4257-BC86-D0F7DA6A0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2B45C1-6E01-479B-8EA0-A66A66A9EE4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7DA5B36-E641-4C7C-BAAD-200ED23D7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0953AB5-41B4-4EE0-881B-375D172E4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FB7C0E4-DB36-4C4D-9220-B950F74E1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351B54-A930-41F2-AB1E-48F8E15E609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D13288A-1FD8-493B-87C0-21922CF15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A656479-ED85-4122-A872-2D9C6D12E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E7126FE8-8035-4D45-A0E7-1DAAA3B72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6EC14D-03A3-4434-90B4-5B24104383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7B20DF8-41CA-4C65-95A3-C488D05545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DD52822-7F5E-4D44-85B7-CFDB1C8EB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DDF9DE7-EFAB-4CC3-92A5-E7B820025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D6D951-A22F-4AD2-9615-6055CDB537B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1D8509D8-B153-4A67-9AF8-AE72356B6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21DDB1C-C926-42FC-894B-73B07BC3C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4E0C056-C81A-4A0F-BEA8-F7B91FF4C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E67C4E-23FB-4985-B10E-7FBB53B123C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5D04DB7-6EC9-40B8-BAB7-FD5A3C9E6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EFE3933-92FB-4E46-B559-BAC26690F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70930DB-89E8-4E0A-810A-D398C33D2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E3471D-BCE8-4A76-854B-CD2CD0D1D79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740C577-A507-4CE7-B7FE-07203CE20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5D67E34-153E-41A6-BD9D-3573000B9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01A801F-2DFE-4B09-9172-3A5302F39A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4AE200-14E5-4B2B-AFD8-5F7C7CA08AD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33C3C42-CAE2-480B-BEF9-4A75B5965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CBDD1E0-E69B-4CF5-BC42-356ADBCFB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1FD7B96-1E42-439D-B99D-04C8F5854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08CEDC-265D-48E3-A897-246587CB26D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E867FF6-D60B-4823-B8F9-D18AABA26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22EAE18-30BE-4A17-9BBE-0CC63F80C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602E257-B6DB-4C8C-B99A-CFC3A8D1C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3B1018-3023-4C8A-AFA5-DF8C36CD820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319C8F-287E-46AD-9E92-B47610363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E2E3322-02D6-46D5-8032-FB7115A66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005DCAE7-BE0E-408F-AC17-B8E3838A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0BF10-B01F-49A4-85FC-2F9558F9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2FE54-E83B-42B9-9B7F-5E9A7A69D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F17DF9-6A9B-42C5-989C-A5D1D3336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726E-3A0C-4CC7-837D-5172F822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47C01-783D-475D-B9EE-8EA228A9D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B5BF9D-28C9-4187-AAB1-878D3F50E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BAF878-1B98-47F6-92DC-A1D3F4F38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AAB-BE2D-4E1B-A9DB-3FB5EB3F6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E30448-0DE4-4A94-A9A5-9A1B6EEE6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DB1EED-B141-4202-BF1D-6932DEE79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631334-A95F-489D-ABBD-3915E5E5F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7A8-FFA3-4F20-8B4A-FAA20474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468319D8-ADBF-4B09-BB01-0E862757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A59-29D6-465F-8F35-5EB37E1DF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D1E57C-C84D-47F0-8F22-1876F2F8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0C900C-9EDC-4F38-A17A-1BFD8E1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3500-287C-429A-BEF6-BDE9958A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6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BEA76-85CE-4C0D-BB64-4D1C57C44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A89495-3288-4AF2-B90F-BE301DEF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51AEDA-509C-417B-BB6F-7CA04077F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B95C-6B5D-4E03-8946-48E33523B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0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8B8AFA-7A60-41BB-B293-60A0937E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3AA633-7ADB-4438-8CAC-1C3980647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4D2357-DE2F-4012-A0D7-E606650A5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0475-CE0B-4003-86C4-5176065E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E794B-2FB4-40BF-9D49-56D871449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3CF7A-AECF-4FCC-9F09-39BD7880F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FA6D6E-077E-4FAD-9F4D-4DDDD9AAC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8EFE-C363-4A11-8043-A28B23540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B070E-7A1E-4911-8D38-50C61F070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C1CEE6-3F4D-4842-B4DB-68AA6412F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DF7D9C-861D-4B35-8F7B-30EB67EC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9441-A3B0-41B7-8FA1-6CCD58C11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2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5830E-45A3-44C2-BD7B-3FDC3783B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8AC5D0-79BD-48D6-8D70-9E1A2F72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A8C645-AD5F-4BFC-A372-65F7F7EFA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8BB-5D01-4E63-A146-F9CFCA92F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A6DF50-DD5B-4E5B-B4C8-C4331329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80B87E-205E-4D0F-BB2C-56252FA8C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3CBE5-D027-42A1-9D70-740B704E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6C8C-4A79-4AE5-A3FD-1BE04AB4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4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306D36-1362-4662-AB8A-2CADA333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F224E-3EA8-4059-8DB0-1247CD681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3016A2C-6156-409C-869C-F6C0885DD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CC92-0D56-4F36-AD97-8E6FF6F4F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9F7BAF-817B-4CBB-B5F2-24FC49E4D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E107B-E579-4F47-87D8-ED49C5BB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8F3888-3B61-4236-B96F-9B2CF1DD1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0363-CF95-4A86-A9E2-211A6EB4E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8F955-F9C6-4A53-88F3-6BE84B26F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B4B9F-F5C3-46AF-AC25-9BA3771D7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6B02DC-43C6-457F-B75A-65128A00E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4AD2-5FF5-4550-BD11-CA756CEC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0E832-E48E-46CB-9D5D-173A26B70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6FEFF-F664-4FD4-AF58-1748E4C0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53A36E-814C-4F18-8BE4-283E4A3C0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F2B9-F207-4235-9676-E91A69434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0A58A-48B7-4C70-8086-21E188E4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921D3-BD4E-4674-9D1A-48E67A5DF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CD8F2-3F02-4933-86B7-173871E5C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FD7E-178A-4EDC-B937-C18EEE7AC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19" y="647701"/>
            <a:ext cx="7449146" cy="817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219" y="1654176"/>
            <a:ext cx="9068991" cy="5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8927-C6CD-40A5-ADB4-3AFC80D1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3AD4-7DE0-4051-BCED-4AB2E6C4355F}" type="datetime1">
              <a:rPr lang="en-US"/>
              <a:pPr>
                <a:defRPr/>
              </a:pPr>
              <a:t>3/18/2019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866B-2845-4C3C-A486-5286D0CA8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933E-9FA8-4044-B7C0-DBA495F9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en-US"/>
              <a:t>ESE 1.</a:t>
            </a:r>
            <a:fld id="{5E8560DE-9962-43B7-9F3B-84CF71A02236}" type="slidenum">
              <a:rPr lang="de-CH" altLang="en-US" smtClean="0"/>
              <a:pPr>
                <a:defRPr/>
              </a:pPr>
              <a:t>‹#›</a:t>
            </a:fld>
            <a:endParaRPr lang="de-CH" altLang="en-US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F891A-AD89-40FA-9F4A-FE82B43E4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9AA6-F7D9-468C-B8B3-3F431485F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DFEA27-E3AC-4E5C-90E0-51FCDC0F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7A0E-501D-4479-A803-70A34EC40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B5E5-2895-48F7-8CF1-840B61EC9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3E529-ED9F-46CA-9F35-EEA611E88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9FCE8D-815A-4263-9971-814D9FE34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657A-B7B1-44B5-AC6F-8333BA750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81569F-A414-466C-BFC7-CAFA8C365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08D7D9-AC61-43F8-80F5-20698D94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A95E921-01E9-4B1C-99CE-36C91002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5316-93A4-4891-BA3F-45B0A4AF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F38D0-8D93-412E-B276-FF048A01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4A5944-EB9A-4DD1-8831-32F223B2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F59A50-EEBD-43C8-B19A-A1985FDFE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6FE4-7A00-4E0B-8691-30C3FD53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30828E-6833-4F8B-8CEA-0DAA7716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C4B570-0E43-44D5-81E0-8F5FA0720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2C5EC2-131A-441E-AEF8-27B0BD6E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9C8C-B2FE-44BB-9B20-34FC1A88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CCC91-632D-40CA-BB01-32FAF2BFA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4145F-C94F-43E1-AA74-790871FFF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78FDFE-E8C1-40AC-A1A6-505E93AF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5809-B665-4DE0-AC60-5104FD9EF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8C269-7447-47F2-9126-9F249CF92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CD32-5A3D-448A-A7FF-ECF434DA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C9362F-75D1-4963-B1EA-3871205E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6DD5-7127-4967-8563-927293C2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>
            <a:extLst>
              <a:ext uri="{FF2B5EF4-FFF2-40B4-BE49-F238E27FC236}">
                <a16:creationId xmlns:a16="http://schemas.microsoft.com/office/drawing/2014/main" id="{1078C0F2-A7D3-4073-9AE3-2D6E8BA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AA5BDCB-0FD9-44C4-A224-787DC548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DF693A-CD21-4ED9-9CD0-3CD1C0AC3B1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E8D7D8B-F66E-44DE-89B6-EB155B37A7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80FE9B4-3A55-419E-8710-081750541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D9544E-DC44-4CEE-AF97-777FCE465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2D4CA-8CC1-4872-BD9B-4AFC824F0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5mm-Slide3-onwhite">
            <a:extLst>
              <a:ext uri="{FF2B5EF4-FFF2-40B4-BE49-F238E27FC236}">
                <a16:creationId xmlns:a16="http://schemas.microsoft.com/office/drawing/2014/main" id="{07668439-040A-4E4A-BA6C-187F404B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532EFE5-3F11-4372-827F-0D95187E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FFAA2-8B45-4BD4-8905-8782D026EE8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8FD2256-A6AD-47B4-A17A-704C2889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F67D069-3F86-4A3B-A941-B4C96A37EE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2A9C637-40B6-474E-BEAA-ABE6886F2D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0B3F21-CCA1-4C90-815F-0C8F4D7DE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5E0515-CA35-4374-A000-C6CB4570B23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048000"/>
            <a:ext cx="10287000" cy="1323975"/>
          </a:xfrm>
        </p:spPr>
        <p:txBody>
          <a:bodyPr/>
          <a:lstStyle/>
          <a:p>
            <a:pPr eaLnBrk="1" hangingPunct="1"/>
            <a:r>
              <a:rPr lang="en-US" altLang="en-US"/>
              <a:t>CIS 200 </a:t>
            </a:r>
            <a:br>
              <a:rPr lang="en-US" altLang="en-US"/>
            </a:br>
            <a:r>
              <a:rPr lang="en-US" altLang="en-US"/>
              <a:t>Algorithm Analysis: An Introduction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CC9C0C-448D-4B52-96D9-1F4313287B6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2363788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26 July 2018</a:t>
            </a:r>
          </a:p>
          <a:p>
            <a:pPr eaLnBrk="1" hangingPunct="1"/>
            <a:r>
              <a:rPr lang="en-US" altLang="en-US" sz="2400"/>
              <a:t>Jeffrey J. Yackley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11106F89-9122-4F69-9578-FB749306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82D14AD-1372-40D4-A5AC-CDB34743166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300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Introduction to Algorithm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Start at the beginning: What is an algorithm?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Importance of Efficient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Algorithm Analysis: Determining 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Determining the Order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/>
              <a:t>Why are efficient algorithms important?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ED6671-6DC4-4E98-B342-91ABCF1E2A4B}"/>
              </a:ext>
            </a:extLst>
          </p:cNvPr>
          <p:cNvSpPr txBox="1">
            <a:spLocks/>
          </p:cNvSpPr>
          <p:nvPr/>
        </p:nvSpPr>
        <p:spPr bwMode="auto">
          <a:xfrm>
            <a:off x="400050" y="1627188"/>
            <a:ext cx="472440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 dirty="0"/>
          </a:p>
          <a:p>
            <a:pPr marL="0" indent="0">
              <a:buFontTx/>
              <a:buNone/>
              <a:defRPr/>
            </a:pPr>
            <a:r>
              <a:rPr lang="en-US" kern="0" dirty="0"/>
              <a:t>Sequential Search</a:t>
            </a:r>
          </a:p>
          <a:p>
            <a:pPr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NOT in the list, </a:t>
            </a:r>
            <a:r>
              <a:rPr lang="en-US" kern="0" dirty="0">
                <a:solidFill>
                  <a:srgbClr val="FF0000"/>
                </a:solidFill>
              </a:rPr>
              <a:t>n </a:t>
            </a:r>
            <a:r>
              <a:rPr lang="en-US" kern="0" dirty="0"/>
              <a:t>comparisons</a:t>
            </a:r>
          </a:p>
          <a:p>
            <a:pPr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list, &lt;</a:t>
            </a:r>
            <a:r>
              <a:rPr lang="en-US" kern="0" dirty="0">
                <a:solidFill>
                  <a:srgbClr val="FF0000"/>
                </a:solidFill>
              </a:rPr>
              <a:t>n </a:t>
            </a:r>
            <a:r>
              <a:rPr lang="en-US" kern="0" dirty="0"/>
              <a:t>comparisons</a:t>
            </a:r>
          </a:p>
          <a:p>
            <a:pPr>
              <a:defRPr/>
            </a:pPr>
            <a:endParaRPr lang="en-US" kern="0" dirty="0"/>
          </a:p>
        </p:txBody>
      </p:sp>
      <p:pic>
        <p:nvPicPr>
          <p:cNvPr id="47108" name="Picture 2" descr="http://www.geeksforgeeks.org/wp-content/uploads/gq/2016/10/linear-search1.png">
            <a:extLst>
              <a:ext uri="{FF2B5EF4-FFF2-40B4-BE49-F238E27FC236}">
                <a16:creationId xmlns:a16="http://schemas.microsoft.com/office/drawing/2014/main" id="{55084686-025C-40F1-9635-6AFC4A6C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2200"/>
            <a:ext cx="44545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A573641-F583-4AB8-919F-B01FE00E6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3FD18F7A-CACC-48EE-A007-F24DA82BD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1752600"/>
            <a:ext cx="9906000" cy="5029200"/>
          </a:xfrm>
        </p:spPr>
        <p:txBody>
          <a:bodyPr/>
          <a:lstStyle/>
          <a:p>
            <a:r>
              <a:rPr lang="en-US" altLang="en-US"/>
              <a:t>Search a </a:t>
            </a:r>
            <a:r>
              <a:rPr lang="en-US" altLang="en-US">
                <a:solidFill>
                  <a:srgbClr val="FF0000"/>
                </a:solidFill>
              </a:rPr>
              <a:t>sorted array </a:t>
            </a:r>
            <a:r>
              <a:rPr lang="en-US" altLang="en-US"/>
              <a:t>by repeatedly dividing the search interval in half</a:t>
            </a:r>
          </a:p>
          <a:p>
            <a:r>
              <a:rPr lang="en-US" altLang="en-US"/>
              <a:t>Begin with an interval covering the whole array </a:t>
            </a:r>
          </a:p>
          <a:p>
            <a:r>
              <a:rPr lang="en-US" altLang="en-US"/>
              <a:t>If the value of the search key is less than the item in the middle of the interval, narrow the interval to the lower half </a:t>
            </a:r>
          </a:p>
          <a:p>
            <a:r>
              <a:rPr lang="en-US" altLang="en-US"/>
              <a:t>Otherwise narrow it to the upper half </a:t>
            </a:r>
          </a:p>
          <a:p>
            <a:r>
              <a:rPr lang="en-US" altLang="en-US"/>
              <a:t>Repeatedly check until the value is found or the interval is empty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04F5F69-241D-472A-81E9-25204382E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Binary Search: An Example</a:t>
            </a:r>
          </a:p>
        </p:txBody>
      </p:sp>
      <p:pic>
        <p:nvPicPr>
          <p:cNvPr id="51203" name="Picture 2" descr="http://www.geeksforgeeks.org/wp-content/uploads/gq/2014/01/binary-search1.png">
            <a:extLst>
              <a:ext uri="{FF2B5EF4-FFF2-40B4-BE49-F238E27FC236}">
                <a16:creationId xmlns:a16="http://schemas.microsoft.com/office/drawing/2014/main" id="{9EC8E5A7-3AF6-42E1-8F9D-6550AA57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905000"/>
            <a:ext cx="9631363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13474C3-5F6C-451F-8047-66D0BDF30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 Comparison of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8FD9F2-8F8E-4D31-8077-64D21C702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286000"/>
          <a:ext cx="10248900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Array size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Sequential Search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Binary Search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1,024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1,024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1,048,576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1,048,576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07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4,294,967,296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4,294,967,296</a:t>
                      </a:r>
                    </a:p>
                    <a:p>
                      <a:pPr algn="r"/>
                      <a:endParaRPr lang="en-US" sz="2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8B7CFE9-D2B2-4BA2-9993-271EF89F4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300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Introduction to Algorithm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Start at the beginning: What is an algorithm?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Importance of Efficient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Algorithm Analysis: Determining 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Determining the Order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8A83F21-A94D-4565-AFD5-3E23EE86E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 Complexity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AB2EC2-0C89-4A19-84F6-BAE9737B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05000"/>
            <a:ext cx="96774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/>
              <a:t>To analyze the efficiency of an algorithm in terms of time:</a:t>
            </a:r>
          </a:p>
          <a:p>
            <a:pPr>
              <a:defRPr/>
            </a:pPr>
            <a:r>
              <a:rPr lang="en-US" dirty="0"/>
              <a:t>We DO NOT want to use the number of CPU cycles</a:t>
            </a:r>
          </a:p>
          <a:p>
            <a:pPr lvl="1">
              <a:defRPr/>
            </a:pPr>
            <a:r>
              <a:rPr lang="en-US" dirty="0"/>
              <a:t>As this depends on the particular computer one uses to run the algorithm </a:t>
            </a:r>
          </a:p>
          <a:p>
            <a:pPr>
              <a:defRPr/>
            </a:pPr>
            <a:r>
              <a:rPr lang="en-US" dirty="0"/>
              <a:t>We DO NOT want to count every instruction executed</a:t>
            </a:r>
          </a:p>
          <a:p>
            <a:pPr lvl="1">
              <a:defRPr/>
            </a:pPr>
            <a:r>
              <a:rPr lang="en-US" dirty="0"/>
              <a:t>As it depends on the programming language used to implement the algorithm and the way the programmer writes the program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want a measure that is </a:t>
            </a:r>
            <a:r>
              <a:rPr lang="en-US" b="1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of the computer, the programming language, the programmer, and all the complex details of the algorithm (i.e., an incrementing of loop indices, setting of pointers, etc.)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4CF9F06-B597-45ED-9873-15BD44BB5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 Complexity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B06C35-A676-46CB-8EB1-A033BAE878F4}"/>
              </a:ext>
            </a:extLst>
          </p:cNvPr>
          <p:cNvSpPr txBox="1">
            <a:spLocks/>
          </p:cNvSpPr>
          <p:nvPr/>
        </p:nvSpPr>
        <p:spPr bwMode="auto">
          <a:xfrm>
            <a:off x="114300" y="1676400"/>
            <a:ext cx="9906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kern="0" dirty="0"/>
              <a:t>In general: </a:t>
            </a:r>
          </a:p>
          <a:p>
            <a:pPr lvl="1">
              <a:defRPr/>
            </a:pPr>
            <a:r>
              <a:rPr lang="en-US" sz="2400" kern="0" dirty="0"/>
              <a:t>The running time of an algorithm increases with the </a:t>
            </a:r>
            <a:r>
              <a:rPr lang="en-US" sz="2400" kern="0" dirty="0">
                <a:solidFill>
                  <a:srgbClr val="FF0000"/>
                </a:solidFill>
              </a:rPr>
              <a:t>size of input</a:t>
            </a:r>
          </a:p>
          <a:p>
            <a:pPr lvl="1">
              <a:defRPr/>
            </a:pPr>
            <a:r>
              <a:rPr lang="en-US" sz="2400" kern="0" dirty="0"/>
              <a:t>The total running time is roughly proportional to how many times some </a:t>
            </a:r>
            <a:r>
              <a:rPr lang="en-US" sz="2400" kern="0" dirty="0">
                <a:solidFill>
                  <a:srgbClr val="FF0000"/>
                </a:solidFill>
              </a:rPr>
              <a:t>basic operation</a:t>
            </a:r>
            <a:r>
              <a:rPr lang="en-US" sz="2400" kern="0" dirty="0"/>
              <a:t> is done</a:t>
            </a:r>
          </a:p>
          <a:p>
            <a:pPr>
              <a:defRPr/>
            </a:pPr>
            <a:r>
              <a:rPr lang="en-US" sz="2800" kern="0" dirty="0"/>
              <a:t>Therefore, we analyze the algorithm’s efficiency by determining the number of times some basic operation is done as </a:t>
            </a:r>
            <a:r>
              <a:rPr lang="en-US" sz="2800" kern="0" dirty="0">
                <a:solidFill>
                  <a:srgbClr val="0070C0"/>
                </a:solidFill>
              </a:rPr>
              <a:t>a function of the size of the input</a:t>
            </a:r>
          </a:p>
          <a:p>
            <a:pPr>
              <a:defRPr/>
            </a:pPr>
            <a:r>
              <a:rPr lang="en-US" sz="2800" kern="0" dirty="0"/>
              <a:t>Input size, n:</a:t>
            </a:r>
          </a:p>
          <a:p>
            <a:pPr lvl="1">
              <a:defRPr/>
            </a:pPr>
            <a:r>
              <a:rPr lang="en-US" sz="2000" kern="0" dirty="0"/>
              <a:t>Array size S[n]</a:t>
            </a:r>
          </a:p>
          <a:p>
            <a:pPr lvl="1">
              <a:defRPr/>
            </a:pPr>
            <a:r>
              <a:rPr lang="en-US" sz="2000" kern="0" dirty="0"/>
              <a:t>Matrix size n*n</a:t>
            </a:r>
          </a:p>
          <a:p>
            <a:pPr lvl="1">
              <a:defRPr/>
            </a:pPr>
            <a:r>
              <a:rPr lang="en-US" sz="2000" kern="0" dirty="0"/>
              <a:t>A graph (V, E)</a:t>
            </a:r>
          </a:p>
          <a:p>
            <a:pPr>
              <a:defRPr/>
            </a:pPr>
            <a:endParaRPr lang="en-US" sz="2800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2800" kern="0" dirty="0">
              <a:solidFill>
                <a:srgbClr val="0070C0"/>
              </a:solidFill>
            </a:endParaRPr>
          </a:p>
          <a:p>
            <a:pPr marL="0" indent="0">
              <a:buFontTx/>
              <a:buNone/>
              <a:defRPr/>
            </a:pPr>
            <a:endParaRPr lang="en-US" sz="3600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E2CDFC3-CCF4-41B7-B8D3-57D2EB13F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 basic operation?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695EFD-2787-4D47-8C42-AC37B8BC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28800"/>
            <a:ext cx="9906000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We can count lines of ‘algorithmic code’ actually executed</a:t>
            </a:r>
          </a:p>
          <a:p>
            <a:pPr lvl="1">
              <a:defRPr/>
            </a:pPr>
            <a:r>
              <a:rPr lang="en-US" dirty="0"/>
              <a:t>Some lines take more time than others</a:t>
            </a:r>
          </a:p>
          <a:p>
            <a:pPr>
              <a:defRPr/>
            </a:pPr>
            <a:r>
              <a:rPr lang="en-US" dirty="0"/>
              <a:t>We can count the number of arithmetic operations</a:t>
            </a:r>
          </a:p>
          <a:p>
            <a:pPr lvl="1">
              <a:defRPr/>
            </a:pPr>
            <a:r>
              <a:rPr lang="en-US" dirty="0"/>
              <a:t>Some operations take longer than others</a:t>
            </a:r>
          </a:p>
          <a:p>
            <a:pPr lvl="1">
              <a:defRPr/>
            </a:pPr>
            <a:r>
              <a:rPr lang="en-US" dirty="0"/>
              <a:t>Each operation is not a constant time</a:t>
            </a:r>
          </a:p>
          <a:p>
            <a:pPr lvl="2">
              <a:defRPr/>
            </a:pPr>
            <a:r>
              <a:rPr lang="en-US" dirty="0"/>
              <a:t>Time for addition is directly proportional to the sum of the number of bits of each number</a:t>
            </a:r>
          </a:p>
          <a:p>
            <a:pPr lvl="2">
              <a:defRPr/>
            </a:pPr>
            <a:r>
              <a:rPr lang="en-US" dirty="0"/>
              <a:t>Time for multiplication is directly proportional to the product of the numbers of bits of each number 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475A066-0A94-4BFA-A5D9-6D9421483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 basic operation?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C4CA-A7B0-4750-B8D3-2DFB4F62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05000"/>
            <a:ext cx="9677400" cy="43513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In general, we count the number of operations which cost the most</a:t>
            </a:r>
          </a:p>
          <a:p>
            <a:pPr lvl="1">
              <a:defRPr/>
            </a:pPr>
            <a:r>
              <a:rPr lang="en-US" dirty="0"/>
              <a:t>In a problem having additions and multiplications, we can count the number of multiplications</a:t>
            </a:r>
          </a:p>
          <a:p>
            <a:pPr lvl="1">
              <a:defRPr/>
            </a:pPr>
            <a:r>
              <a:rPr lang="en-US" dirty="0"/>
              <a:t>Various operations are assumed to take constant time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219568-7E30-4519-A64A-377431602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300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Introduction to Algorithm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Start at the beginning: What is an algorithm?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Importance of Efficient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Algorithm Analysis: Determining 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Determining the Order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7AF75D9-6DF9-48AC-9E39-2C48E9CF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 basic operation?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C4CA-A7B0-4750-B8D3-2DFB4F62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05000"/>
            <a:ext cx="9677400" cy="2743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In general, we count the number of operations which cost the most</a:t>
            </a:r>
          </a:p>
          <a:p>
            <a:pPr lvl="1">
              <a:defRPr/>
            </a:pPr>
            <a:r>
              <a:rPr lang="en-US" dirty="0"/>
              <a:t>In a problem having additions and multiplications, we can count the number of multiplications</a:t>
            </a:r>
          </a:p>
          <a:p>
            <a:pPr lvl="1">
              <a:defRPr/>
            </a:pPr>
            <a:r>
              <a:rPr lang="en-US" dirty="0"/>
              <a:t>Various operations are assumed to take constant time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A5BCA0-56F0-49E6-9DDA-E49AE089716F}"/>
              </a:ext>
            </a:extLst>
          </p:cNvPr>
          <p:cNvSpPr txBox="1">
            <a:spLocks/>
          </p:cNvSpPr>
          <p:nvPr/>
        </p:nvSpPr>
        <p:spPr bwMode="auto">
          <a:xfrm>
            <a:off x="114300" y="4681538"/>
            <a:ext cx="9982200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3600" kern="0"/>
              <a:t>Time complexity analysis</a:t>
            </a:r>
          </a:p>
          <a:p>
            <a:pPr lvl="1">
              <a:defRPr/>
            </a:pPr>
            <a:r>
              <a:rPr lang="en-US" sz="3200" i="1" kern="0"/>
              <a:t>How many times the basic operation is done for each value of the input size</a:t>
            </a:r>
          </a:p>
          <a:p>
            <a:pPr>
              <a:defRPr/>
            </a:pPr>
            <a:endParaRPr lang="en-US" sz="360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E745121-B2BA-48CD-AA8A-0A7D2E3D3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 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A5BCA0-56F0-49E6-9DDA-E49AE089716F}"/>
              </a:ext>
            </a:extLst>
          </p:cNvPr>
          <p:cNvSpPr txBox="1">
            <a:spLocks/>
          </p:cNvSpPr>
          <p:nvPr/>
        </p:nvSpPr>
        <p:spPr bwMode="auto">
          <a:xfrm>
            <a:off x="114300" y="1676400"/>
            <a:ext cx="9982200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3600" kern="0" dirty="0"/>
              <a:t>Time complexity analysis</a:t>
            </a:r>
          </a:p>
          <a:p>
            <a:pPr lvl="1">
              <a:defRPr/>
            </a:pPr>
            <a:r>
              <a:rPr lang="en-US" sz="3200" i="1" kern="0" dirty="0"/>
              <a:t>How many times the basic operation is done for each value of the input size</a:t>
            </a:r>
          </a:p>
          <a:p>
            <a:pPr>
              <a:defRPr/>
            </a:pPr>
            <a:endParaRPr lang="en-US" sz="3600" kern="0" dirty="0"/>
          </a:p>
        </p:txBody>
      </p:sp>
      <p:sp>
        <p:nvSpPr>
          <p:cNvPr id="67588" name="Content Placeholder 2">
            <a:extLst>
              <a:ext uri="{FF2B5EF4-FFF2-40B4-BE49-F238E27FC236}">
                <a16:creationId xmlns:a16="http://schemas.microsoft.com/office/drawing/2014/main" id="{E8E88B75-19E4-4707-83DA-F192E4E88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3605213"/>
            <a:ext cx="10172700" cy="3068532"/>
          </a:xfrm>
        </p:spPr>
        <p:txBody>
          <a:bodyPr/>
          <a:lstStyle/>
          <a:p>
            <a:r>
              <a:rPr lang="en-US" altLang="en-US" dirty="0"/>
              <a:t>Time complexity depends not only on the </a:t>
            </a:r>
            <a:r>
              <a:rPr lang="en-US" altLang="en-US" b="1" dirty="0"/>
              <a:t>input size </a:t>
            </a:r>
            <a:r>
              <a:rPr lang="en-US" altLang="en-US" dirty="0"/>
              <a:t>but the </a:t>
            </a:r>
            <a:r>
              <a:rPr lang="en-US" altLang="en-US" b="1" dirty="0"/>
              <a:t>input value</a:t>
            </a:r>
          </a:p>
          <a:p>
            <a:pPr lvl="1"/>
            <a:r>
              <a:rPr lang="en-US" altLang="en-US" dirty="0"/>
              <a:t>e.g., in Algorithm 1.1 (Sequential Search), if x appears in the first term of S, the basic operation is done </a:t>
            </a:r>
            <a:r>
              <a:rPr lang="en-US" altLang="en-US" b="1" dirty="0"/>
              <a:t>once</a:t>
            </a:r>
            <a:endParaRPr lang="en-US" altLang="en-US" dirty="0"/>
          </a:p>
          <a:p>
            <a:pPr lvl="1"/>
            <a:r>
              <a:rPr lang="en-US" altLang="en-US" dirty="0"/>
              <a:t> e.g., In Algorithm 1.2 (Add Array Members), the basic operation is </a:t>
            </a:r>
            <a:r>
              <a:rPr lang="en-US" altLang="en-US" b="1" dirty="0"/>
              <a:t>always</a:t>
            </a:r>
            <a:r>
              <a:rPr lang="en-US" altLang="en-US" dirty="0"/>
              <a:t> done the same number of times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856A180-A92E-4DAD-BFB1-89458937C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Terminology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081CE5-F62C-4624-BF21-830A96F3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752600"/>
            <a:ext cx="9982200" cy="435133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b="1" dirty="0"/>
              <a:t>T(n)</a:t>
            </a:r>
            <a:r>
              <a:rPr lang="en-US" dirty="0"/>
              <a:t>: </a:t>
            </a:r>
            <a:r>
              <a:rPr lang="en-US" b="1" dirty="0"/>
              <a:t>every-case time complexity analysis</a:t>
            </a:r>
          </a:p>
          <a:p>
            <a:pPr lvl="1">
              <a:defRPr/>
            </a:pPr>
            <a:r>
              <a:rPr lang="en-US" dirty="0"/>
              <a:t>The number of times the algorithm does the basic operation for an instance of size n</a:t>
            </a:r>
          </a:p>
          <a:p>
            <a:pPr>
              <a:defRPr/>
            </a:pPr>
            <a:r>
              <a:rPr lang="en-US" b="1" dirty="0"/>
              <a:t>W(n): worst-case time complexity analysis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/>
              <a:t>maximum </a:t>
            </a:r>
            <a:r>
              <a:rPr lang="en-US" dirty="0"/>
              <a:t>number of times the algorithm will ever do the basic operations for an input of size n</a:t>
            </a:r>
          </a:p>
          <a:p>
            <a:pPr lvl="1">
              <a:defRPr/>
            </a:pPr>
            <a:r>
              <a:rPr lang="pt-BR" dirty="0"/>
              <a:t>if T(n) exists T(n) = W(n)</a:t>
            </a:r>
          </a:p>
          <a:p>
            <a:pPr>
              <a:defRPr/>
            </a:pPr>
            <a:r>
              <a:rPr lang="en-US" b="1" dirty="0"/>
              <a:t>A(n): average-case time complexity analysis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/>
              <a:t>average </a:t>
            </a:r>
            <a:r>
              <a:rPr lang="en-US" dirty="0"/>
              <a:t>(</a:t>
            </a:r>
            <a:r>
              <a:rPr lang="en-US" b="1" dirty="0"/>
              <a:t>expected</a:t>
            </a:r>
            <a:r>
              <a:rPr lang="en-US" dirty="0"/>
              <a:t>) number of times the algorithm will ever do the basic operations</a:t>
            </a:r>
          </a:p>
          <a:p>
            <a:pPr lvl="1">
              <a:defRPr/>
            </a:pPr>
            <a:r>
              <a:rPr lang="pt-BR" dirty="0"/>
              <a:t>if T(n) exists, T(n) = A(n)</a:t>
            </a:r>
          </a:p>
          <a:p>
            <a:pPr lvl="1">
              <a:defRPr/>
            </a:pPr>
            <a:r>
              <a:rPr lang="en-US" dirty="0"/>
              <a:t>Assign probability to all possible inputs of size</a:t>
            </a:r>
          </a:p>
          <a:p>
            <a:pPr lvl="1">
              <a:defRPr/>
            </a:pPr>
            <a:r>
              <a:rPr lang="en-US" dirty="0"/>
              <a:t>usually, assume each slot is equally likely</a:t>
            </a:r>
          </a:p>
          <a:p>
            <a:pPr>
              <a:defRPr/>
            </a:pPr>
            <a:r>
              <a:rPr lang="en-US" b="1" dirty="0"/>
              <a:t>B(n): best-case time complexity analysis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/>
              <a:t>minimum </a:t>
            </a:r>
            <a:r>
              <a:rPr lang="en-US" dirty="0"/>
              <a:t>number of times the algorithm will ever do the basic operations</a:t>
            </a:r>
          </a:p>
          <a:p>
            <a:pPr lvl="1">
              <a:defRPr/>
            </a:pPr>
            <a:r>
              <a:rPr lang="pt-BR" dirty="0"/>
              <a:t>if T(n) exists, T(n) = B(n)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BB439C5-FDBF-4E0B-8A98-E716357CF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Terminology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80C9-BCEF-4274-9870-EF3A8729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28800"/>
            <a:ext cx="98298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Average-case A(n):</a:t>
            </a:r>
          </a:p>
          <a:p>
            <a:pPr lvl="1">
              <a:defRPr/>
            </a:pPr>
            <a:r>
              <a:rPr lang="en-US" dirty="0"/>
              <a:t>Tell us how much time the algorithm would taken when used </a:t>
            </a:r>
            <a:r>
              <a:rPr lang="en-US" b="1" dirty="0"/>
              <a:t>many times on many different inputs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Worst-case W(n):</a:t>
            </a:r>
          </a:p>
          <a:p>
            <a:pPr lvl="1">
              <a:defRPr/>
            </a:pPr>
            <a:r>
              <a:rPr lang="en-US" dirty="0"/>
              <a:t>Give us an </a:t>
            </a:r>
            <a:r>
              <a:rPr lang="en-US" b="1" dirty="0"/>
              <a:t>upper bound </a:t>
            </a:r>
            <a:r>
              <a:rPr lang="en-US" dirty="0"/>
              <a:t>on the time taken by the algorithm.</a:t>
            </a:r>
          </a:p>
          <a:p>
            <a:pPr lvl="1">
              <a:defRPr/>
            </a:pPr>
            <a:r>
              <a:rPr lang="en-US" dirty="0"/>
              <a:t>e.g., the response time in a nuclear power plant</a:t>
            </a:r>
          </a:p>
          <a:p>
            <a:pPr>
              <a:defRPr/>
            </a:pPr>
            <a:r>
              <a:rPr lang="en-US" dirty="0"/>
              <a:t>Best-case B(n):</a:t>
            </a:r>
          </a:p>
          <a:p>
            <a:pPr lvl="1">
              <a:defRPr/>
            </a:pPr>
            <a:r>
              <a:rPr lang="en-US" dirty="0"/>
              <a:t>Give us an </a:t>
            </a:r>
            <a:r>
              <a:rPr lang="en-US" b="1" dirty="0"/>
              <a:t>lower bound </a:t>
            </a:r>
            <a:r>
              <a:rPr lang="en-US" dirty="0"/>
              <a:t>on the time taken by the algorithm, little values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FBCC827-31A5-4B50-8D9E-A8AAD0F17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Time/Space Complexity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88EB20-9449-49E4-91F6-F04F5B57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05000"/>
            <a:ext cx="8839200" cy="2274469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Which is most often used?</a:t>
            </a:r>
          </a:p>
          <a:p>
            <a:pPr lvl="1">
              <a:defRPr/>
            </a:pPr>
            <a:r>
              <a:rPr lang="en-US" dirty="0"/>
              <a:t>Best-case</a:t>
            </a:r>
          </a:p>
          <a:p>
            <a:pPr lvl="1">
              <a:defRPr/>
            </a:pPr>
            <a:r>
              <a:rPr lang="en-US" dirty="0"/>
              <a:t>Average-case</a:t>
            </a:r>
          </a:p>
          <a:p>
            <a:pPr lvl="1">
              <a:defRPr/>
            </a:pPr>
            <a:r>
              <a:rPr lang="en-US" dirty="0"/>
              <a:t>Worst-case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F8952EB-B080-485B-A0D2-0543A19BB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Time/Space Complexity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B1BB8B40-A347-4861-9FCC-CD070FD7D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905000"/>
            <a:ext cx="8839200" cy="4351338"/>
          </a:xfrm>
        </p:spPr>
        <p:txBody>
          <a:bodyPr/>
          <a:lstStyle/>
          <a:p>
            <a:r>
              <a:rPr lang="en-US" altLang="en-US"/>
              <a:t>Best-case</a:t>
            </a:r>
          </a:p>
          <a:p>
            <a:pPr lvl="1"/>
            <a:r>
              <a:rPr lang="en-US" altLang="en-US"/>
              <a:t>Not used much</a:t>
            </a:r>
          </a:p>
          <a:p>
            <a:r>
              <a:rPr lang="en-US" altLang="en-US"/>
              <a:t>Average-case</a:t>
            </a:r>
          </a:p>
          <a:p>
            <a:pPr lvl="1"/>
            <a:r>
              <a:rPr lang="en-US" altLang="en-US"/>
              <a:t>Usually hard to compute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Worst-case</a:t>
            </a:r>
          </a:p>
          <a:p>
            <a:pPr lvl="1"/>
            <a:r>
              <a:rPr lang="en-US" altLang="en-US" b="1"/>
              <a:t>This is what is used most often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0BD327F-4DA0-4D64-92A5-82FEC5885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Time/Space Complexity 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932BB4-6A3D-421E-B35D-EB9905CA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92202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Complexity function: f(n): N-&gt;R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 time complexity functions: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                 f(n) = 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                 f(n) = n</a:t>
            </a:r>
            <a:r>
              <a:rPr lang="en-US" baseline="30000" dirty="0"/>
              <a:t>2</a:t>
            </a:r>
          </a:p>
          <a:p>
            <a:pPr marL="0" indent="0">
              <a:buFontTx/>
              <a:buNone/>
              <a:defRPr/>
            </a:pPr>
            <a:r>
              <a:rPr lang="en-US" baseline="30000" dirty="0"/>
              <a:t>        </a:t>
            </a:r>
            <a:r>
              <a:rPr lang="en-US" dirty="0"/>
              <a:t>                              f(n) = </a:t>
            </a:r>
            <a:r>
              <a:rPr lang="en-US" dirty="0" err="1"/>
              <a:t>lg</a:t>
            </a:r>
            <a:r>
              <a:rPr lang="en-US" dirty="0"/>
              <a:t> 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                 f(n) = 3n</a:t>
            </a:r>
            <a:r>
              <a:rPr lang="en-US" baseline="30000" dirty="0"/>
              <a:t>2 </a:t>
            </a:r>
            <a:r>
              <a:rPr lang="en-US" dirty="0"/>
              <a:t>+ 4n</a:t>
            </a:r>
            <a:r>
              <a:rPr lang="en-US" baseline="30000" dirty="0"/>
              <a:t>                                            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B0A079D-5099-4A58-BD0E-05B99989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9CE2116-5288-45FF-BE5C-CBB41C42D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3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Introduction to Algorithm Analysis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Start at the beginning: What is an algorithm?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Importance of Efficient Algorithms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Algorithm Analysis: Determining Efficiency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Determining the Order</a:t>
            </a:r>
          </a:p>
          <a:p>
            <a:pPr lvl="1">
              <a:lnSpc>
                <a:spcPct val="90000"/>
              </a:lnSpc>
            </a:pPr>
            <a:endParaRPr lang="en-GB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4636839-4860-4DE3-A3BF-B59240733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Determining Efficiency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F6258B3A-B971-4FBA-9DE1-1813FC047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" y="1752600"/>
            <a:ext cx="10134600" cy="4724400"/>
          </a:xfrm>
        </p:spPr>
        <p:txBody>
          <a:bodyPr/>
          <a:lstStyle/>
          <a:p>
            <a:r>
              <a:rPr lang="en-US" altLang="en-US" sz="2400"/>
              <a:t>An algorithm with a time complexity of n is </a:t>
            </a:r>
            <a:r>
              <a:rPr lang="en-US" altLang="en-US" sz="2400" b="1"/>
              <a:t>more efficient </a:t>
            </a:r>
            <a:r>
              <a:rPr lang="en-US" altLang="en-US" sz="2400"/>
              <a:t>than one with a time complexity of n</a:t>
            </a:r>
            <a:r>
              <a:rPr lang="en-US" altLang="en-US" sz="2400" baseline="30000"/>
              <a:t>2</a:t>
            </a:r>
            <a:r>
              <a:rPr lang="en-US" altLang="en-US" sz="2400"/>
              <a:t> for sufficiently large value of n</a:t>
            </a:r>
          </a:p>
          <a:p>
            <a:pPr lvl="1"/>
            <a:r>
              <a:rPr lang="en-US" altLang="en-US" sz="2000"/>
              <a:t>0.01n</a:t>
            </a:r>
            <a:r>
              <a:rPr lang="en-US" altLang="en-US" sz="2000" baseline="30000"/>
              <a:t>2   </a:t>
            </a:r>
            <a:r>
              <a:rPr lang="en-US" altLang="en-US" sz="2000"/>
              <a:t>&gt; 100n  -&gt;　when n &lt; 10,000, the first is faster than the second</a:t>
            </a:r>
          </a:p>
          <a:p>
            <a:pPr marL="914400" lvl="2" indent="0">
              <a:buFontTx/>
              <a:buNone/>
            </a:pPr>
            <a:r>
              <a:rPr lang="en-US" altLang="en-US" sz="1600"/>
              <a:t>		      </a:t>
            </a:r>
            <a:r>
              <a:rPr lang="en-US" altLang="en-US" sz="2000"/>
              <a:t>when n &gt; 10,000, the first is slower than the second</a:t>
            </a:r>
          </a:p>
          <a:p>
            <a:pPr marL="914400" lvl="2" indent="0">
              <a:buFontTx/>
              <a:buNone/>
            </a:pPr>
            <a:endParaRPr lang="en-US" altLang="en-US" sz="1600"/>
          </a:p>
          <a:p>
            <a:r>
              <a:rPr lang="en-US" altLang="en-US" sz="2400" b="1"/>
              <a:t>Linear-time algorithms</a:t>
            </a:r>
          </a:p>
          <a:p>
            <a:pPr lvl="1"/>
            <a:r>
              <a:rPr lang="en-US" altLang="en-US" sz="2000"/>
              <a:t>the algorithms with time complexity such as </a:t>
            </a:r>
            <a:r>
              <a:rPr lang="en-US" altLang="en-US" sz="2000" b="1"/>
              <a:t>n</a:t>
            </a:r>
            <a:r>
              <a:rPr lang="en-US" altLang="en-US" sz="2000"/>
              <a:t>, 100</a:t>
            </a:r>
            <a:r>
              <a:rPr lang="en-US" altLang="en-US" sz="2000" b="1"/>
              <a:t>n</a:t>
            </a:r>
          </a:p>
          <a:p>
            <a:r>
              <a:rPr lang="en-US" altLang="en-US" sz="2400" b="1"/>
              <a:t>Quadratic-time algorithms</a:t>
            </a:r>
          </a:p>
          <a:p>
            <a:pPr lvl="1"/>
            <a:r>
              <a:rPr lang="en-US" altLang="en-US" sz="2000"/>
              <a:t>the algorithms with time complexity such as </a:t>
            </a:r>
            <a:r>
              <a:rPr lang="en-US" altLang="en-US" sz="2000" b="1"/>
              <a:t>n</a:t>
            </a:r>
            <a:r>
              <a:rPr lang="en-US" altLang="en-US" sz="2000" b="1" baseline="30000"/>
              <a:t>2</a:t>
            </a:r>
            <a:r>
              <a:rPr lang="en-US" altLang="en-US" sz="2000"/>
              <a:t>, 0.01</a:t>
            </a:r>
            <a:r>
              <a:rPr lang="en-US" altLang="en-US" sz="2000" b="1"/>
              <a:t>n</a:t>
            </a:r>
            <a:r>
              <a:rPr lang="en-US" altLang="en-US" sz="2000" b="1" baseline="30000"/>
              <a:t>2</a:t>
            </a:r>
          </a:p>
          <a:p>
            <a:r>
              <a:rPr lang="en-US" altLang="en-US" sz="2400"/>
              <a:t>Principle: </a:t>
            </a:r>
            <a:r>
              <a:rPr lang="en-US" altLang="en-US" sz="2400" i="1">
                <a:solidFill>
                  <a:srgbClr val="0070C0"/>
                </a:solidFill>
              </a:rPr>
              <a:t>A linear-time algorithm is faster than a quadratic time algorithm, </a:t>
            </a:r>
            <a:r>
              <a:rPr lang="en-US" altLang="en-US" sz="2400" b="1" i="1">
                <a:solidFill>
                  <a:srgbClr val="FF0000"/>
                </a:solidFill>
              </a:rPr>
              <a:t>eventually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28BF7E2-2FEB-44DE-837D-60C7A134C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Introduction to Order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BC6D8A-AC4B-4018-8B3A-7CC22AFF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676400"/>
            <a:ext cx="7475538" cy="50736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/>
              <a:t>pure </a:t>
            </a:r>
            <a:r>
              <a:rPr lang="en-US" dirty="0"/>
              <a:t>quadratic function</a:t>
            </a:r>
          </a:p>
          <a:p>
            <a:pPr lvl="1">
              <a:defRPr/>
            </a:pPr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, 5n</a:t>
            </a:r>
            <a:r>
              <a:rPr lang="en-US" baseline="30000" dirty="0"/>
              <a:t>2</a:t>
            </a:r>
            <a:r>
              <a:rPr lang="en-US" dirty="0"/>
              <a:t>+100</a:t>
            </a:r>
          </a:p>
          <a:p>
            <a:pPr>
              <a:defRPr/>
            </a:pPr>
            <a:r>
              <a:rPr lang="en-US" b="1" dirty="0"/>
              <a:t>complete </a:t>
            </a:r>
            <a:r>
              <a:rPr lang="en-US" dirty="0"/>
              <a:t>quadratic function</a:t>
            </a:r>
          </a:p>
          <a:p>
            <a:pPr lvl="1">
              <a:defRPr/>
            </a:pPr>
            <a:r>
              <a:rPr lang="en-US" dirty="0"/>
              <a:t>0.1n</a:t>
            </a:r>
            <a:r>
              <a:rPr lang="en-US" baseline="30000" dirty="0"/>
              <a:t>2</a:t>
            </a:r>
            <a:r>
              <a:rPr lang="en-US" dirty="0"/>
              <a:t>+n+100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quadratic term eventually dominates functions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Complete </a:t>
            </a:r>
            <a:r>
              <a:rPr lang="en-US" dirty="0"/>
              <a:t>quadratic functions will be classified into </a:t>
            </a:r>
            <a:r>
              <a:rPr lang="en-US" b="1" dirty="0"/>
              <a:t>pure </a:t>
            </a:r>
            <a:r>
              <a:rPr lang="en-US" dirty="0"/>
              <a:t>quadratic functions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can always throw away low-order terms when classifying complexity functions:</a:t>
            </a:r>
          </a:p>
          <a:p>
            <a:pPr lvl="1">
              <a:defRPr/>
            </a:pPr>
            <a:r>
              <a:rPr lang="en-US" dirty="0"/>
              <a:t>0.1n</a:t>
            </a:r>
            <a:r>
              <a:rPr lang="en-US" baseline="30000" dirty="0"/>
              <a:t>3</a:t>
            </a:r>
            <a:r>
              <a:rPr lang="en-US" dirty="0"/>
              <a:t>+10n</a:t>
            </a:r>
            <a:r>
              <a:rPr lang="en-US" baseline="30000" dirty="0"/>
              <a:t>2</a:t>
            </a:r>
            <a:r>
              <a:rPr lang="en-US" dirty="0"/>
              <a:t>+5n+25 →pure </a:t>
            </a:r>
            <a:r>
              <a:rPr lang="en-US" b="1" dirty="0"/>
              <a:t>cubic </a:t>
            </a:r>
            <a:r>
              <a:rPr lang="en-US" dirty="0"/>
              <a:t>functions</a:t>
            </a:r>
          </a:p>
        </p:txBody>
      </p:sp>
      <p:pic>
        <p:nvPicPr>
          <p:cNvPr id="83972" name="Picture 7">
            <a:extLst>
              <a:ext uri="{FF2B5EF4-FFF2-40B4-BE49-F238E27FC236}">
                <a16:creationId xmlns:a16="http://schemas.microsoft.com/office/drawing/2014/main" id="{C507EF52-509B-4265-AB59-FED0801B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676400"/>
            <a:ext cx="5892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FBAB542-370C-46C4-A178-0FDB5CFCE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 problem?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B21223F2-536A-4540-B6F8-10AF63FA6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084762"/>
          </a:xfrm>
        </p:spPr>
        <p:txBody>
          <a:bodyPr/>
          <a:lstStyle/>
          <a:p>
            <a:r>
              <a:rPr lang="en-US" altLang="en-US" sz="2800"/>
              <a:t>A </a:t>
            </a:r>
            <a:r>
              <a:rPr lang="en-US" altLang="en-US" sz="2800" b="1">
                <a:solidFill>
                  <a:srgbClr val="FF0000"/>
                </a:solidFill>
              </a:rPr>
              <a:t>problem</a:t>
            </a:r>
            <a:r>
              <a:rPr lang="en-US" altLang="en-US" sz="2800"/>
              <a:t> is a question to which we seek an answer</a:t>
            </a:r>
          </a:p>
          <a:p>
            <a:r>
              <a:rPr lang="en-US" altLang="en-US" sz="2800"/>
              <a:t>Examples:</a:t>
            </a:r>
          </a:p>
          <a:p>
            <a:pPr lvl="1"/>
            <a:r>
              <a:rPr lang="en-US" altLang="en-US" sz="2400"/>
              <a:t>Sort a list </a:t>
            </a:r>
            <a:r>
              <a:rPr lang="en-US" altLang="en-US" sz="2400" b="1">
                <a:solidFill>
                  <a:srgbClr val="FF0000"/>
                </a:solidFill>
              </a:rPr>
              <a:t>S</a:t>
            </a:r>
            <a:r>
              <a:rPr lang="en-US" altLang="en-US" sz="2400"/>
              <a:t> of </a:t>
            </a:r>
            <a:r>
              <a:rPr lang="en-US" altLang="en-US" sz="2400" i="1">
                <a:solidFill>
                  <a:srgbClr val="FF0000"/>
                </a:solidFill>
              </a:rPr>
              <a:t>n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numbers in non-decreasing order [sort]</a:t>
            </a:r>
          </a:p>
          <a:p>
            <a:pPr lvl="1"/>
            <a:r>
              <a:rPr lang="en-US" altLang="en-US" sz="2400"/>
              <a:t>Determine whether the number </a:t>
            </a:r>
            <a:r>
              <a:rPr lang="en-US" altLang="en-US" sz="2400" i="1">
                <a:solidFill>
                  <a:srgbClr val="FF0000"/>
                </a:solidFill>
              </a:rPr>
              <a:t>x</a:t>
            </a:r>
            <a:r>
              <a:rPr lang="en-US" altLang="en-US" sz="2400"/>
              <a:t> is in the list </a:t>
            </a:r>
            <a:r>
              <a:rPr lang="en-US" altLang="en-US" sz="2400" b="1">
                <a:solidFill>
                  <a:srgbClr val="FF0000"/>
                </a:solidFill>
              </a:rPr>
              <a:t>S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of </a:t>
            </a:r>
            <a:r>
              <a:rPr lang="en-US" altLang="en-US" sz="2400" i="1">
                <a:solidFill>
                  <a:srgbClr val="FF0000"/>
                </a:solidFill>
              </a:rPr>
              <a:t>n</a:t>
            </a:r>
            <a:r>
              <a:rPr lang="en-US" altLang="en-US" sz="2400"/>
              <a:t> numbers [search]</a:t>
            </a:r>
          </a:p>
          <a:p>
            <a:r>
              <a:rPr lang="en-US" altLang="en-US" sz="2800"/>
              <a:t>A problem contains </a:t>
            </a:r>
            <a:r>
              <a:rPr lang="en-US" altLang="en-US" sz="2800" b="1">
                <a:solidFill>
                  <a:srgbClr val="FF0000"/>
                </a:solidFill>
              </a:rPr>
              <a:t>parameters</a:t>
            </a:r>
            <a:r>
              <a:rPr lang="en-US" altLang="en-US" sz="2800"/>
              <a:t> which are variables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that are not assigned specific values</a:t>
            </a:r>
          </a:p>
          <a:p>
            <a:r>
              <a:rPr lang="en-US" altLang="en-US" sz="2800"/>
              <a:t>Examples: </a:t>
            </a:r>
          </a:p>
          <a:p>
            <a:pPr lvl="1"/>
            <a:r>
              <a:rPr lang="en-US" altLang="en-US" sz="2400" i="1">
                <a:solidFill>
                  <a:srgbClr val="FF0000"/>
                </a:solidFill>
              </a:rPr>
              <a:t>S, n </a:t>
            </a:r>
            <a:r>
              <a:rPr lang="en-US" altLang="en-US" sz="2400"/>
              <a:t>in the sort problem</a:t>
            </a:r>
          </a:p>
          <a:p>
            <a:pPr lvl="1"/>
            <a:r>
              <a:rPr lang="en-US" altLang="en-US" sz="2400" i="1">
                <a:solidFill>
                  <a:srgbClr val="FF0000"/>
                </a:solidFill>
              </a:rPr>
              <a:t>x, S, n </a:t>
            </a:r>
            <a:r>
              <a:rPr lang="en-US" altLang="en-US" sz="2400"/>
              <a:t>in the search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09C615B-888C-4E00-A9CA-58DB199AC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Introduction to Order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09EE0-2ED7-4A6D-8933-696DDA65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1752600"/>
            <a:ext cx="10248900" cy="4213225"/>
          </a:xfrm>
        </p:spPr>
        <p:txBody>
          <a:bodyPr/>
          <a:lstStyle/>
          <a:p>
            <a:pPr>
              <a:defRPr/>
            </a:pPr>
            <a:r>
              <a:rPr lang="el-GR" sz="2800" dirty="0"/>
              <a:t>θ(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):</a:t>
            </a:r>
          </a:p>
          <a:p>
            <a:pPr lvl="1">
              <a:defRPr/>
            </a:pPr>
            <a:r>
              <a:rPr lang="en-US" sz="2400" dirty="0"/>
              <a:t>a set of functions which are pure quadratic</a:t>
            </a:r>
          </a:p>
          <a:p>
            <a:pPr lvl="1">
              <a:defRPr/>
            </a:pPr>
            <a:r>
              <a:rPr lang="en-US" sz="2400" dirty="0"/>
              <a:t>i.e., g(n)=5n</a:t>
            </a:r>
            <a:r>
              <a:rPr lang="en-US" sz="2400" baseline="30000" dirty="0"/>
              <a:t>2</a:t>
            </a:r>
            <a:r>
              <a:rPr lang="en-US" sz="2400" dirty="0"/>
              <a:t>+100n+20 ∈ </a:t>
            </a:r>
            <a:r>
              <a:rPr lang="el-GR" sz="2400" dirty="0"/>
              <a:t>θ(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800" dirty="0"/>
              <a:t>When an algorithm’s time complexity is </a:t>
            </a:r>
            <a:r>
              <a:rPr lang="el-GR" sz="2800" dirty="0"/>
              <a:t>θ(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), it is called as a </a:t>
            </a:r>
          </a:p>
          <a:p>
            <a:pPr marL="0" indent="0">
              <a:buFontTx/>
              <a:buNone/>
              <a:defRPr/>
            </a:pPr>
            <a:r>
              <a:rPr lang="en-US" sz="2800" b="1" dirty="0"/>
              <a:t>			</a:t>
            </a:r>
            <a:r>
              <a:rPr lang="el-GR" sz="2800" b="1" dirty="0"/>
              <a:t>θ(</a:t>
            </a:r>
            <a:r>
              <a:rPr lang="en-US" sz="2800" b="1" dirty="0"/>
              <a:t>n</a:t>
            </a:r>
            <a:r>
              <a:rPr lang="en-US" sz="2800" b="1" baseline="30000" dirty="0"/>
              <a:t>2</a:t>
            </a:r>
            <a:r>
              <a:rPr lang="en-US" sz="2800" b="1" dirty="0"/>
              <a:t>) algorithm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Common complexity categories: </a:t>
            </a:r>
          </a:p>
          <a:p>
            <a:pPr lvl="1">
              <a:defRPr/>
            </a:pPr>
            <a:r>
              <a:rPr lang="pt-BR" sz="2400" dirty="0"/>
              <a:t>θ(lgn) , θ(n),  θ(nlogn),  θ(n</a:t>
            </a:r>
            <a:r>
              <a:rPr lang="pt-BR" sz="2400" baseline="30000" dirty="0"/>
              <a:t>2</a:t>
            </a:r>
            <a:r>
              <a:rPr lang="pt-BR" sz="2400" dirty="0"/>
              <a:t>),  θ(n</a:t>
            </a:r>
            <a:r>
              <a:rPr lang="pt-BR" sz="2400" baseline="30000" dirty="0"/>
              <a:t>3</a:t>
            </a:r>
            <a:r>
              <a:rPr lang="pt-BR" sz="2400" dirty="0"/>
              <a:t>),  θ(2</a:t>
            </a:r>
            <a:r>
              <a:rPr lang="pt-BR" sz="2400" baseline="30000" dirty="0"/>
              <a:t>n</a:t>
            </a:r>
            <a:r>
              <a:rPr lang="pt-BR" sz="2400" dirty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C63E448-8BB1-4FE0-AD4E-197A7513D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 Rigorous Introduction to Order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B8347C-84C0-4EBD-992C-70B72C6E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905000"/>
            <a:ext cx="10058400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/>
              <a:t>Big-O Definition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For a given complexity function f(n), </a:t>
            </a:r>
            <a:r>
              <a:rPr lang="en-US" b="1" dirty="0"/>
              <a:t>O(f(n)) </a:t>
            </a:r>
            <a:r>
              <a:rPr lang="en-US" dirty="0"/>
              <a:t>is the set of complexity functions g(n) </a:t>
            </a:r>
            <a:r>
              <a:rPr lang="en-US" dirty="0" err="1"/>
              <a:t>s.t.</a:t>
            </a:r>
            <a:r>
              <a:rPr lang="en-US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∃ (some real positive constant </a:t>
            </a:r>
            <a:r>
              <a:rPr lang="en-US" b="1" dirty="0"/>
              <a:t>c</a:t>
            </a:r>
            <a:r>
              <a:rPr lang="en-US" dirty="0"/>
              <a:t>) and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(some nonnegative integer </a:t>
            </a:r>
            <a:r>
              <a:rPr lang="en-US" b="1" dirty="0"/>
              <a:t>N</a:t>
            </a:r>
            <a:r>
              <a:rPr lang="en-US" dirty="0"/>
              <a:t>)</a:t>
            </a:r>
          </a:p>
          <a:p>
            <a:pPr marL="0" indent="0">
              <a:buFontTx/>
              <a:buNone/>
              <a:defRPr/>
            </a:pPr>
            <a:r>
              <a:rPr lang="pt-BR" dirty="0"/>
              <a:t>	     </a:t>
            </a:r>
            <a:r>
              <a:rPr lang="pt-BR" b="1" dirty="0"/>
              <a:t>g(n) ≤ c × f(n), for all n ≥N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g(n) ∈O(f(n)), we call g(n) to be </a:t>
            </a:r>
            <a:r>
              <a:rPr lang="en-US" b="1" dirty="0"/>
              <a:t>big O </a:t>
            </a:r>
            <a:r>
              <a:rPr lang="en-US" dirty="0"/>
              <a:t>of f(n).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DC7FE89-BE78-4C10-B605-39B4E1258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Big-O Notation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047979-F960-49F2-B45F-BCD24603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05000"/>
            <a:ext cx="9753600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600" dirty="0"/>
              <a:t>Instead of saying that an algorithm has a running time (time-complexity) of 5N</a:t>
            </a:r>
            <a:r>
              <a:rPr lang="en-US" sz="3600" baseline="30000" dirty="0"/>
              <a:t>3</a:t>
            </a:r>
            <a:r>
              <a:rPr lang="en-US" sz="3600" dirty="0"/>
              <a:t>-2N</a:t>
            </a:r>
            <a:r>
              <a:rPr lang="en-US" sz="3600" baseline="30000" dirty="0"/>
              <a:t>2</a:t>
            </a:r>
            <a:r>
              <a:rPr lang="en-US" sz="3600" dirty="0"/>
              <a:t>+8.4N-5.6, we say it is O(N</a:t>
            </a:r>
            <a:r>
              <a:rPr lang="en-US" sz="3600" baseline="30000" dirty="0"/>
              <a:t>3</a:t>
            </a:r>
            <a:r>
              <a:rPr lang="en-US" sz="3600" dirty="0"/>
              <a:t>)</a:t>
            </a:r>
          </a:p>
          <a:p>
            <a:pPr lvl="1">
              <a:defRPr/>
            </a:pPr>
            <a:r>
              <a:rPr lang="en-US" sz="3200" dirty="0"/>
              <a:t>Why????</a:t>
            </a:r>
          </a:p>
          <a:p>
            <a:pPr lvl="1">
              <a:defRPr/>
            </a:pPr>
            <a:r>
              <a:rPr lang="en-US" sz="3200" dirty="0"/>
              <a:t>Because only the highest-growing terms are important and affect the running time as N </a:t>
            </a:r>
            <a:r>
              <a:rPr lang="en-US" sz="3200" dirty="0">
                <a:sym typeface="Symbol"/>
              </a:rPr>
              <a:t> </a:t>
            </a:r>
          </a:p>
          <a:p>
            <a:pPr lvl="1">
              <a:defRPr/>
            </a:pPr>
            <a:r>
              <a:rPr lang="en-US" sz="3200" dirty="0">
                <a:sym typeface="Symbol"/>
              </a:rPr>
              <a:t>Big-O is used to describe the </a:t>
            </a:r>
            <a:r>
              <a:rPr lang="en-US" sz="3200" i="1" dirty="0">
                <a:solidFill>
                  <a:srgbClr val="FF0000"/>
                </a:solidFill>
                <a:sym typeface="Symbol"/>
              </a:rPr>
              <a:t>asymptotic </a:t>
            </a:r>
            <a:r>
              <a:rPr lang="en-US" sz="3200" dirty="0">
                <a:sym typeface="Symbol"/>
              </a:rPr>
              <a:t>behavior of a function because they are concerned only with eventual behavior</a:t>
            </a:r>
          </a:p>
          <a:p>
            <a:pPr>
              <a:defRPr/>
            </a:pPr>
            <a:endParaRPr 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3B0EEFB-CF48-4F2B-822B-7F27119E2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Big-O Notation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777526-2097-4BAB-97BC-2DB9C010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752600"/>
            <a:ext cx="99060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sz="4000" dirty="0"/>
              <a:t>n</a:t>
            </a:r>
            <a:r>
              <a:rPr lang="pt-BR" sz="4000" baseline="30000" dirty="0"/>
              <a:t>2</a:t>
            </a:r>
            <a:r>
              <a:rPr lang="pt-BR" sz="4000" dirty="0"/>
              <a:t>+10n ≤ 2×n</a:t>
            </a:r>
            <a:r>
              <a:rPr lang="pt-BR" sz="4000" baseline="30000" dirty="0"/>
              <a:t>2</a:t>
            </a:r>
            <a:r>
              <a:rPr lang="pt-BR" sz="4000" dirty="0"/>
              <a:t> for n ≥10</a:t>
            </a:r>
          </a:p>
          <a:p>
            <a:pPr marL="457200" lvl="1" indent="0">
              <a:buFontTx/>
              <a:buNone/>
              <a:defRPr/>
            </a:pPr>
            <a:r>
              <a:rPr lang="en-US" sz="4000" dirty="0"/>
              <a:t> ∴ take c=2 and N=10</a:t>
            </a:r>
            <a:endParaRPr lang="en-US" sz="3600" dirty="0"/>
          </a:p>
          <a:p>
            <a:pPr marL="914400" lvl="2" indent="0">
              <a:buFontTx/>
              <a:buNone/>
              <a:defRPr/>
            </a:pPr>
            <a:r>
              <a:rPr lang="en-US" sz="3600" dirty="0"/>
              <a:t>     n</a:t>
            </a:r>
            <a:r>
              <a:rPr lang="en-US" sz="3600" baseline="30000" dirty="0"/>
              <a:t>2</a:t>
            </a:r>
            <a:r>
              <a:rPr lang="en-US" sz="3600" dirty="0"/>
              <a:t>+10n ∈ O(n</a:t>
            </a:r>
            <a:r>
              <a:rPr lang="en-US" sz="3600" baseline="30000" dirty="0"/>
              <a:t>2</a:t>
            </a:r>
            <a:r>
              <a:rPr lang="en-US" sz="3600" dirty="0"/>
              <a:t>)</a:t>
            </a:r>
          </a:p>
          <a:p>
            <a:pPr marL="914400" lvl="2" indent="0">
              <a:buFontTx/>
              <a:buNone/>
              <a:defRPr/>
            </a:pPr>
            <a:endParaRPr lang="en-US" sz="3600" dirty="0"/>
          </a:p>
          <a:p>
            <a:pPr marL="914400" lvl="2" indent="0">
              <a:buFontTx/>
              <a:buNone/>
              <a:defRPr/>
            </a:pPr>
            <a:endParaRPr lang="en-US" sz="3600" dirty="0"/>
          </a:p>
          <a:p>
            <a:pPr marL="914400" lvl="2" indent="0">
              <a:buFontTx/>
              <a:buNone/>
              <a:defRPr/>
            </a:pPr>
            <a:endParaRPr lang="en-US" sz="3600" dirty="0">
              <a:sym typeface="Symbol"/>
            </a:endParaRPr>
          </a:p>
          <a:p>
            <a:pPr marL="914400" lvl="2" indent="0">
              <a:buFontTx/>
              <a:buNone/>
              <a:defRPr/>
            </a:pPr>
            <a:r>
              <a:rPr lang="en-US" sz="3600" dirty="0">
                <a:sym typeface="Symbol"/>
              </a:rPr>
              <a:t>Big-O puts an </a:t>
            </a:r>
            <a:r>
              <a:rPr lang="en-US" sz="3600" i="1" dirty="0">
                <a:solidFill>
                  <a:srgbClr val="FF0000"/>
                </a:solidFill>
                <a:sym typeface="Symbol"/>
              </a:rPr>
              <a:t>asymptotic upper bound </a:t>
            </a:r>
            <a:r>
              <a:rPr lang="en-US" sz="3600" dirty="0">
                <a:sym typeface="Symbol"/>
              </a:rPr>
              <a:t>on a function</a:t>
            </a:r>
            <a:endParaRPr lang="en-US" sz="3600" dirty="0"/>
          </a:p>
          <a:p>
            <a:pPr marL="914400" lvl="2" indent="0">
              <a:buFontTx/>
              <a:buNone/>
              <a:defRPr/>
            </a:pPr>
            <a:endParaRPr lang="en-US" sz="3600" dirty="0"/>
          </a:p>
        </p:txBody>
      </p:sp>
      <p:pic>
        <p:nvPicPr>
          <p:cNvPr id="92164" name="Picture 7">
            <a:extLst>
              <a:ext uri="{FF2B5EF4-FFF2-40B4-BE49-F238E27FC236}">
                <a16:creationId xmlns:a16="http://schemas.microsoft.com/office/drawing/2014/main" id="{79ABDD6C-8098-45BD-8A96-C5091637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524000"/>
            <a:ext cx="4408488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66C347-8D7A-422C-8093-F0D872CD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3" y="1828800"/>
            <a:ext cx="9742487" cy="4495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Ω </a:t>
            </a:r>
            <a:r>
              <a:rPr lang="en-US" b="1" dirty="0"/>
              <a:t>Definition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For a given complexity function f(n), Ω</a:t>
            </a:r>
            <a:r>
              <a:rPr lang="en-US" b="1" dirty="0"/>
              <a:t>(f(n)) </a:t>
            </a:r>
            <a:r>
              <a:rPr lang="en-US" dirty="0"/>
              <a:t>is a set of complexity functions g(n) </a:t>
            </a:r>
            <a:r>
              <a:rPr lang="en-US" dirty="0" err="1"/>
              <a:t>s.t.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∃ (some real positive constant </a:t>
            </a:r>
            <a:r>
              <a:rPr lang="en-US" b="1" dirty="0"/>
              <a:t>c</a:t>
            </a:r>
            <a:r>
              <a:rPr lang="en-US" dirty="0"/>
              <a:t>) and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(some nonnegative integer </a:t>
            </a:r>
            <a:r>
              <a:rPr lang="en-US" b="1" dirty="0"/>
              <a:t>N </a:t>
            </a:r>
            <a:r>
              <a:rPr lang="en-US" dirty="0"/>
              <a:t>)</a:t>
            </a:r>
          </a:p>
          <a:p>
            <a:pPr marL="0" indent="0">
              <a:buFontTx/>
              <a:buNone/>
              <a:defRPr/>
            </a:pPr>
            <a:r>
              <a:rPr lang="pt-BR" dirty="0"/>
              <a:t>		</a:t>
            </a:r>
            <a:r>
              <a:rPr lang="pt-BR" b="1" dirty="0"/>
              <a:t>g(n) ≥ c × f(n), for all n ≥N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g(n) ∈Ω(f(n)), we call g(n) to be </a:t>
            </a:r>
            <a:r>
              <a:rPr lang="en-US" b="1" dirty="0"/>
              <a:t>Omega </a:t>
            </a:r>
            <a:r>
              <a:rPr lang="en-US" dirty="0"/>
              <a:t>of f(n)</a:t>
            </a:r>
          </a:p>
          <a:p>
            <a:pPr>
              <a:defRPr/>
            </a:pPr>
            <a:r>
              <a:rPr lang="en-US" dirty="0"/>
              <a:t>Omega gives an </a:t>
            </a:r>
            <a:r>
              <a:rPr lang="en-US" b="1" dirty="0"/>
              <a:t>asymptotic lower bound </a:t>
            </a:r>
            <a:r>
              <a:rPr lang="en-US" dirty="0"/>
              <a:t>on a function.</a:t>
            </a:r>
          </a:p>
          <a:p>
            <a:pPr lvl="1">
              <a:defRPr/>
            </a:pPr>
            <a:r>
              <a:rPr lang="en-US" dirty="0"/>
              <a:t>at least as </a:t>
            </a:r>
            <a:r>
              <a:rPr lang="en-US" b="1" dirty="0"/>
              <a:t>bad </a:t>
            </a:r>
            <a:r>
              <a:rPr lang="en-US" dirty="0"/>
              <a:t>as f(n)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2F2EC3-5EA1-4044-81E8-4C90E596BFAB}"/>
              </a:ext>
            </a:extLst>
          </p:cNvPr>
          <p:cNvSpPr txBox="1">
            <a:spLocks/>
          </p:cNvSpPr>
          <p:nvPr/>
        </p:nvSpPr>
        <p:spPr bwMode="auto">
          <a:xfrm>
            <a:off x="2171700" y="76200"/>
            <a:ext cx="73914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Ω notation – lower bound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670032B4-17F7-4B66-B3AD-921DA4E0C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76200"/>
            <a:ext cx="10515600" cy="1325563"/>
          </a:xfrm>
        </p:spPr>
        <p:txBody>
          <a:bodyPr/>
          <a:lstStyle/>
          <a:p>
            <a:r>
              <a:rPr lang="el-GR" altLang="en-US"/>
              <a:t>Θ</a:t>
            </a:r>
            <a:r>
              <a:rPr lang="en-US" altLang="en-US"/>
              <a:t> notation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4B3F8-DCBE-4917-B2A9-C3121E0B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2880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Definition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For a given complexity function f(n)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l-GR" dirty="0"/>
              <a:t>θ</a:t>
            </a:r>
            <a:r>
              <a:rPr lang="el-GR" b="1" dirty="0"/>
              <a:t>(</a:t>
            </a:r>
            <a:r>
              <a:rPr lang="en-US" b="1" dirty="0"/>
              <a:t>f(n))</a:t>
            </a:r>
            <a:r>
              <a:rPr lang="en-US" dirty="0"/>
              <a:t>= O(f(n)) ∩</a:t>
            </a:r>
            <a:r>
              <a:rPr lang="el-GR" dirty="0"/>
              <a:t>Ω(</a:t>
            </a:r>
            <a:r>
              <a:rPr lang="en-US" dirty="0"/>
              <a:t>f(n))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means a set of g(n) </a:t>
            </a:r>
            <a:r>
              <a:rPr lang="en-US" dirty="0" err="1"/>
              <a:t>s.t.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∃ (some real positive constants </a:t>
            </a:r>
            <a:r>
              <a:rPr lang="en-US" b="1" dirty="0"/>
              <a:t>c, d</a:t>
            </a:r>
            <a:r>
              <a:rPr lang="en-US" dirty="0"/>
              <a:t>) and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(some nonnegative integer </a:t>
            </a:r>
            <a:r>
              <a:rPr lang="en-US" b="1" dirty="0"/>
              <a:t>N</a:t>
            </a:r>
            <a:r>
              <a:rPr lang="en-US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</a:t>
            </a:r>
            <a:r>
              <a:rPr lang="pt-BR" b="1" dirty="0"/>
              <a:t>c × f(n) ≤ g(n) ≤ d × f(n) for all n ≥N</a:t>
            </a:r>
          </a:p>
          <a:p>
            <a:pPr>
              <a:defRPr/>
            </a:pPr>
            <a:r>
              <a:rPr lang="en-US" dirty="0"/>
              <a:t>If g(n) ∈θ(f(n)), we call g(n) to be </a:t>
            </a:r>
            <a:r>
              <a:rPr lang="en-US" b="1" dirty="0"/>
              <a:t>Order </a:t>
            </a:r>
            <a:r>
              <a:rPr lang="en-US" dirty="0"/>
              <a:t>of f(n).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E2F2EC3-5EA1-4044-81E8-4C90E596BFAB}"/>
              </a:ext>
            </a:extLst>
          </p:cNvPr>
          <p:cNvSpPr txBox="1">
            <a:spLocks/>
          </p:cNvSpPr>
          <p:nvPr/>
        </p:nvSpPr>
        <p:spPr bwMode="auto">
          <a:xfrm>
            <a:off x="2171700" y="76200"/>
            <a:ext cx="73914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Examples</a:t>
            </a:r>
          </a:p>
        </p:txBody>
      </p:sp>
      <p:pic>
        <p:nvPicPr>
          <p:cNvPr id="98307" name="Picture 7">
            <a:extLst>
              <a:ext uri="{FF2B5EF4-FFF2-40B4-BE49-F238E27FC236}">
                <a16:creationId xmlns:a16="http://schemas.microsoft.com/office/drawing/2014/main" id="{49692534-5A42-4F03-A259-14B51589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743200"/>
            <a:ext cx="75533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E2F2EC3-5EA1-4044-81E8-4C90E596BFAB}"/>
              </a:ext>
            </a:extLst>
          </p:cNvPr>
          <p:cNvSpPr txBox="1">
            <a:spLocks/>
          </p:cNvSpPr>
          <p:nvPr/>
        </p:nvSpPr>
        <p:spPr bwMode="auto">
          <a:xfrm>
            <a:off x="2171700" y="76200"/>
            <a:ext cx="73914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Examples</a:t>
            </a:r>
          </a:p>
        </p:txBody>
      </p:sp>
      <p:pic>
        <p:nvPicPr>
          <p:cNvPr id="100355" name="Picture 5" descr="049190_CH01_FIG06.jpg">
            <a:extLst>
              <a:ext uri="{FF2B5EF4-FFF2-40B4-BE49-F238E27FC236}">
                <a16:creationId xmlns:a16="http://schemas.microsoft.com/office/drawing/2014/main" id="{8D4332FB-9E15-42F0-91F5-9BF3B0FD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8863" y="2438400"/>
            <a:ext cx="8475662" cy="3341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DCB070E-42AF-4DB6-BB72-CD15CA4E3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an instance of a problem 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F876A5-C8EF-4B5C-8151-6A29CCAFBED8}"/>
              </a:ext>
            </a:extLst>
          </p:cNvPr>
          <p:cNvSpPr txBox="1">
            <a:spLocks/>
          </p:cNvSpPr>
          <p:nvPr/>
        </p:nvSpPr>
        <p:spPr bwMode="auto">
          <a:xfrm>
            <a:off x="114300" y="1828800"/>
            <a:ext cx="99822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Because a problem contains </a:t>
            </a:r>
            <a:r>
              <a:rPr lang="en-US" b="1" kern="0" dirty="0"/>
              <a:t>parameters</a:t>
            </a:r>
            <a:r>
              <a:rPr lang="en-US" kern="0" dirty="0"/>
              <a:t>, it represents a class of problems</a:t>
            </a:r>
          </a:p>
          <a:p>
            <a:pPr>
              <a:defRPr/>
            </a:pPr>
            <a:r>
              <a:rPr lang="en-US" kern="0" dirty="0"/>
              <a:t>Each specific assignment of values to the parameters is called an </a:t>
            </a:r>
            <a:r>
              <a:rPr lang="en-US" b="1" kern="0" dirty="0"/>
              <a:t>instance</a:t>
            </a:r>
            <a:r>
              <a:rPr lang="en-US" kern="0" dirty="0"/>
              <a:t> of the problem </a:t>
            </a:r>
          </a:p>
          <a:p>
            <a:pPr>
              <a:defRPr/>
            </a:pPr>
            <a:r>
              <a:rPr lang="en-US" kern="0" dirty="0"/>
              <a:t>Example: </a:t>
            </a:r>
          </a:p>
          <a:p>
            <a:pPr lvl="1">
              <a:defRPr/>
            </a:pPr>
            <a:r>
              <a:rPr lang="en-US" kern="0" dirty="0"/>
              <a:t>Sort: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= [10, 7, 11, 5, 13, 8] and </a:t>
            </a:r>
            <a:r>
              <a:rPr lang="en-US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=6</a:t>
            </a:r>
          </a:p>
          <a:p>
            <a:pPr lvl="1">
              <a:defRPr/>
            </a:pPr>
            <a:r>
              <a:rPr lang="en-US" kern="0" dirty="0"/>
              <a:t>Search: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= [10, 7, 11, 5, 13, 8], </a:t>
            </a:r>
            <a:r>
              <a:rPr lang="en-US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=6,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=5</a:t>
            </a:r>
          </a:p>
          <a:p>
            <a:pPr lvl="1"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20FFD8A-4003-44DD-963B-6340B2AA7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an algorithm?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DF38FFC-5DE1-40ED-862E-DA910FF1B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1905000"/>
            <a:ext cx="9601200" cy="4351338"/>
          </a:xfrm>
        </p:spPr>
        <p:txBody>
          <a:bodyPr/>
          <a:lstStyle/>
          <a:p>
            <a:r>
              <a:rPr lang="en-US" altLang="en-US"/>
              <a:t>A problem can have many instances</a:t>
            </a:r>
          </a:p>
          <a:p>
            <a:r>
              <a:rPr lang="en-US" altLang="en-US"/>
              <a:t>To produce a computer program that can solve all instances of a problem, we must specify a general step-by-step procedure for producing the solution to each instance </a:t>
            </a:r>
          </a:p>
          <a:p>
            <a:r>
              <a:rPr lang="en-US" altLang="en-US"/>
              <a:t>This step-by-step procedure is called an </a:t>
            </a:r>
            <a:r>
              <a:rPr lang="en-US" altLang="en-US" b="1">
                <a:solidFill>
                  <a:srgbClr val="FF0000"/>
                </a:solidFill>
              </a:rPr>
              <a:t>algorithm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We say that the algorithm solves the problem.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8143856-93D4-404F-BCA8-242AD632D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9300" y="136525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an algorithm?</a:t>
            </a:r>
            <a:br>
              <a:rPr lang="en-US" altLang="en-US"/>
            </a:br>
            <a:r>
              <a:rPr lang="en-US" altLang="en-US"/>
              <a:t> CompSci History Aside!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CACFD3-A5FA-48E2-A425-4154FD369382}"/>
              </a:ext>
            </a:extLst>
          </p:cNvPr>
          <p:cNvSpPr txBox="1">
            <a:spLocks/>
          </p:cNvSpPr>
          <p:nvPr/>
        </p:nvSpPr>
        <p:spPr>
          <a:xfrm>
            <a:off x="131763" y="1676400"/>
            <a:ext cx="5224462" cy="5045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  <a:defRPr/>
            </a:pPr>
            <a:endParaRPr lang="en-US" sz="600" dirty="0"/>
          </a:p>
          <a:p>
            <a:pPr lvl="1">
              <a:defRPr/>
            </a:pPr>
            <a:r>
              <a:rPr lang="en-US" sz="2400" dirty="0">
                <a:cs typeface="Arial"/>
              </a:rPr>
              <a:t>Algorithm: comes from the name of the great mathematician:</a:t>
            </a:r>
          </a:p>
          <a:p>
            <a:pPr lvl="2">
              <a:defRPr/>
            </a:pPr>
            <a:r>
              <a:rPr lang="en-US" sz="1800" dirty="0">
                <a:cs typeface="Arial"/>
              </a:rPr>
              <a:t>Muhammad Al-Khwarizmi</a:t>
            </a:r>
          </a:p>
          <a:p>
            <a:pPr lvl="3">
              <a:defRPr/>
            </a:pPr>
            <a:r>
              <a:rPr lang="en-US" sz="1600" dirty="0">
                <a:cs typeface="Arial"/>
              </a:rPr>
              <a:t>Father of Algebra</a:t>
            </a:r>
          </a:p>
          <a:p>
            <a:pPr lvl="3">
              <a:defRPr/>
            </a:pPr>
            <a:r>
              <a:rPr lang="en-US" sz="1600" dirty="0">
                <a:cs typeface="Arial"/>
              </a:rPr>
              <a:t>Algorithm name after him</a:t>
            </a:r>
          </a:p>
          <a:p>
            <a:pPr lvl="2">
              <a:defRPr/>
            </a:pPr>
            <a:r>
              <a:rPr lang="en-US" sz="1800" dirty="0">
                <a:cs typeface="Arial"/>
              </a:rPr>
              <a:t>Al-Khwarizmi -&gt; </a:t>
            </a:r>
            <a:r>
              <a:rPr lang="en-US" sz="1800" dirty="0" err="1">
                <a:cs typeface="Arial"/>
              </a:rPr>
              <a:t>Algoritmi</a:t>
            </a:r>
            <a:r>
              <a:rPr lang="en-US" sz="1800" dirty="0">
                <a:cs typeface="Arial"/>
              </a:rPr>
              <a:t> -&gt; Algorithm</a:t>
            </a:r>
          </a:p>
          <a:p>
            <a:pPr lvl="1">
              <a:defRPr/>
            </a:pPr>
            <a:r>
              <a:rPr lang="en-US" sz="2000" dirty="0">
                <a:cs typeface="Arial"/>
              </a:rPr>
              <a:t>An algorithm is a set of instruction for solving a problem.</a:t>
            </a:r>
          </a:p>
          <a:p>
            <a:pPr lvl="1">
              <a:defRPr/>
            </a:pPr>
            <a:r>
              <a:rPr lang="en-US" sz="2000" dirty="0">
                <a:cs typeface="Arial"/>
              </a:rPr>
              <a:t>How do we write an algorithm?</a:t>
            </a:r>
          </a:p>
          <a:p>
            <a:pPr lvl="1">
              <a:defRPr/>
            </a:pPr>
            <a:r>
              <a:rPr lang="en-US" sz="2000" dirty="0">
                <a:cs typeface="Arial"/>
              </a:rPr>
              <a:t>Like a recipe! One step at a time.</a:t>
            </a:r>
          </a:p>
        </p:txBody>
      </p:sp>
      <p:pic>
        <p:nvPicPr>
          <p:cNvPr id="36868" name="Picture 6">
            <a:extLst>
              <a:ext uri="{FF2B5EF4-FFF2-40B4-BE49-F238E27FC236}">
                <a16:creationId xmlns:a16="http://schemas.microsoft.com/office/drawing/2014/main" id="{34ECBC45-1FCE-4C40-82F4-9632E905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306513"/>
            <a:ext cx="3787775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Example: Sequential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Search Problem: determine whether the number </a:t>
            </a:r>
            <a:r>
              <a:rPr lang="en-US" i="1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 </a:t>
            </a:r>
            <a:r>
              <a:rPr lang="en-US" b="1" kern="0" dirty="0">
                <a:solidFill>
                  <a:srgbClr val="FF0000"/>
                </a:solidFill>
              </a:rPr>
              <a:t>S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/>
              <a:t>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 simple approach to solve the search problem is to do </a:t>
            </a:r>
            <a:r>
              <a:rPr lang="en-US" b="1" kern="0" dirty="0"/>
              <a:t>sequential search</a:t>
            </a:r>
            <a:r>
              <a:rPr lang="en-US" kern="0" dirty="0"/>
              <a:t>, i.e., </a:t>
            </a:r>
          </a:p>
          <a:p>
            <a:pPr lvl="1">
              <a:defRPr/>
            </a:pPr>
            <a:r>
              <a:rPr lang="en-US" kern="0" dirty="0"/>
              <a:t>Start from the leftmost element of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and one by one compare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with each element of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</a:p>
          <a:p>
            <a:pPr lvl="1"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 </a:t>
            </a:r>
            <a:r>
              <a:rPr lang="en-US" kern="0" dirty="0"/>
              <a:t>matches with an element, return the index.</a:t>
            </a:r>
          </a:p>
          <a:p>
            <a:pPr lvl="1"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doesn’t match with any of elements, return -1.</a:t>
            </a:r>
          </a:p>
          <a:p>
            <a:pPr marL="0" indent="0">
              <a:buFontTx/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20CF4D2-5ABA-42C4-9716-4D64E251F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Example: Sequential Search</a:t>
            </a:r>
          </a:p>
        </p:txBody>
      </p:sp>
      <p:pic>
        <p:nvPicPr>
          <p:cNvPr id="40963" name="Picture 2" descr="http://www.geeksforgeeks.org/wp-content/uploads/gq/2016/10/linear-search1.png">
            <a:extLst>
              <a:ext uri="{FF2B5EF4-FFF2-40B4-BE49-F238E27FC236}">
                <a16:creationId xmlns:a16="http://schemas.microsoft.com/office/drawing/2014/main" id="{3E118309-836F-454C-91F7-2D9A4963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89100"/>
            <a:ext cx="67818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534D277-6B55-439D-924B-1C61CDCA3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Example: Sequential Search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72EB3C77-24CA-4DB3-9D04-6438B8FA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05000"/>
            <a:ext cx="9088438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5">
            <a:extLst>
              <a:ext uri="{FF2B5EF4-FFF2-40B4-BE49-F238E27FC236}">
                <a16:creationId xmlns:a16="http://schemas.microsoft.com/office/drawing/2014/main" id="{B68AA3C7-E832-4F44-B8EA-000FD26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5957888"/>
            <a:ext cx="8274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http://www.geeksforgeeks.org/linear-search/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3560</TotalTime>
  <Words>1746</Words>
  <Application>Microsoft Office PowerPoint</Application>
  <PresentationFormat>35mm Slides</PresentationFormat>
  <Paragraphs>293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Times</vt:lpstr>
      <vt:lpstr>Wingdings 3</vt:lpstr>
      <vt:lpstr>UM-Dearborn-PPT-blue</vt:lpstr>
      <vt:lpstr>1_UM-Dearborn-PPT-blue</vt:lpstr>
      <vt:lpstr>CIS 200  Algorithm Analysis: An Introduction</vt:lpstr>
      <vt:lpstr>Outline</vt:lpstr>
      <vt:lpstr>What is a problem?</vt:lpstr>
      <vt:lpstr>What is an instance of a problem ?</vt:lpstr>
      <vt:lpstr>What is an algorithm?</vt:lpstr>
      <vt:lpstr>What is an algorithm?  CompSci History Aside!</vt:lpstr>
      <vt:lpstr>An Example: Sequential Search</vt:lpstr>
      <vt:lpstr>An Example: Sequential Search</vt:lpstr>
      <vt:lpstr>An Example: Sequential Search</vt:lpstr>
      <vt:lpstr>Outline</vt:lpstr>
      <vt:lpstr>Why are efficient algorithms important?</vt:lpstr>
      <vt:lpstr>Binary Search</vt:lpstr>
      <vt:lpstr>Binary Search: An Example</vt:lpstr>
      <vt:lpstr>A Comparison of Comparisons</vt:lpstr>
      <vt:lpstr>Outline</vt:lpstr>
      <vt:lpstr>Time Complexity Analysis</vt:lpstr>
      <vt:lpstr>Time Complexity Analysis</vt:lpstr>
      <vt:lpstr>What is a basic operation?</vt:lpstr>
      <vt:lpstr>What is a basic operation?</vt:lpstr>
      <vt:lpstr>What is a basic operation?</vt:lpstr>
      <vt:lpstr>Time Complexity</vt:lpstr>
      <vt:lpstr>Terminology</vt:lpstr>
      <vt:lpstr>Terminology</vt:lpstr>
      <vt:lpstr>Time/Space Complexity</vt:lpstr>
      <vt:lpstr>Time/Space Complexity</vt:lpstr>
      <vt:lpstr>Time/Space Complexity Examples</vt:lpstr>
      <vt:lpstr>Outline</vt:lpstr>
      <vt:lpstr>Determining Efficiency</vt:lpstr>
      <vt:lpstr>An Introduction to Order</vt:lpstr>
      <vt:lpstr>An Introduction to Order </vt:lpstr>
      <vt:lpstr>A Rigorous Introduction to Order </vt:lpstr>
      <vt:lpstr>Big-O Notation </vt:lpstr>
      <vt:lpstr>Big-O Notation </vt:lpstr>
      <vt:lpstr>PowerPoint Presentation</vt:lpstr>
      <vt:lpstr>Θ notation</vt:lpstr>
      <vt:lpstr>PowerPoint Presentation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J. Yackley</dc:creator>
  <cp:lastModifiedBy>RMann Software</cp:lastModifiedBy>
  <cp:revision>145</cp:revision>
  <dcterms:created xsi:type="dcterms:W3CDTF">2008-05-10T20:54:08Z</dcterms:created>
  <dcterms:modified xsi:type="dcterms:W3CDTF">2019-03-19T01:37:34Z</dcterms:modified>
</cp:coreProperties>
</file>