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0" r:id="rId2"/>
  </p:sldMasterIdLst>
  <p:notesMasterIdLst>
    <p:notesMasterId r:id="rId38"/>
  </p:notesMasterIdLst>
  <p:sldIdLst>
    <p:sldId id="256" r:id="rId3"/>
    <p:sldId id="414" r:id="rId4"/>
    <p:sldId id="482" r:id="rId5"/>
    <p:sldId id="483" r:id="rId6"/>
    <p:sldId id="485" r:id="rId7"/>
    <p:sldId id="484" r:id="rId8"/>
    <p:sldId id="436" r:id="rId9"/>
    <p:sldId id="506" r:id="rId10"/>
    <p:sldId id="437" r:id="rId11"/>
    <p:sldId id="457" r:id="rId12"/>
    <p:sldId id="487" r:id="rId13"/>
    <p:sldId id="438" r:id="rId14"/>
    <p:sldId id="489" r:id="rId15"/>
    <p:sldId id="488" r:id="rId16"/>
    <p:sldId id="439" r:id="rId17"/>
    <p:sldId id="507" r:id="rId18"/>
    <p:sldId id="486" r:id="rId19"/>
    <p:sldId id="490" r:id="rId20"/>
    <p:sldId id="491" r:id="rId21"/>
    <p:sldId id="492" r:id="rId22"/>
    <p:sldId id="494" r:id="rId23"/>
    <p:sldId id="493" r:id="rId24"/>
    <p:sldId id="495" r:id="rId25"/>
    <p:sldId id="458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4" r:id="rId34"/>
    <p:sldId id="505" r:id="rId35"/>
    <p:sldId id="508" r:id="rId36"/>
    <p:sldId id="510" r:id="rId37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>
      <p:cViewPr varScale="1">
        <p:scale>
          <a:sx n="110" d="100"/>
          <a:sy n="110" d="100"/>
        </p:scale>
        <p:origin x="1242" y="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A7411-FC84-45A8-966D-F827D51C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13B2B-D753-42D9-B963-5B1FA6E563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B6D68C-AD4D-4344-B0EF-229462B7B1A9}" type="datetimeFigureOut">
              <a:rPr lang="en-US"/>
              <a:pPr>
                <a:defRPr/>
              </a:pPr>
              <a:t>3/18/2019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5AD483-A1E1-442D-AF41-DFF8E8ECE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94FA5A-EAD9-4F49-A4BE-4C8D8CFF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266C-194B-4EB1-A1EA-920217FF7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EDD-B2AF-47A3-B0E3-8D25FF62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1CA33A-A3CD-4CD0-B79A-901054500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4043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107391B-5F2F-4A18-AC47-015E2EABF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70C0E1-FE96-499F-9BB4-E503831D737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E84C11A-20CF-4B08-A750-927FE200F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444E683-E1E1-4988-BB74-4F9FEF6B6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107391B-5F2F-4A18-AC47-015E2EABF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70C0E1-FE96-499F-9BB4-E503831D737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E84C11A-20CF-4B08-A750-927FE200F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444E683-E1E1-4988-BB74-4F9FEF6B6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344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5463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72095F8-F061-4D91-B7BA-CDFE4ECB7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EDAB6-96CA-4D1A-87CA-FF2482924F4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630F890-AC4F-4ABD-8900-2C401C995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5675DF-85C6-4A5E-9D76-C0D0EEC91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5791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7481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51476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25423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9685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1731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99361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1070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65379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25090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10786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98873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36065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13347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757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710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35568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63963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77666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55339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0255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407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0395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478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37CAC0D-79D5-47DD-A81C-F848D7411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BBB40E-2FC8-4201-B88D-9759DFB9B25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394C025-200A-41C6-8CEF-9E2ECC459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2C1319C-25C4-4A09-802B-0F123E568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005DCAE7-BE0E-408F-AC17-B8E3838A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0BF10-B01F-49A4-85FC-2F9558F9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2FE54-E83B-42B9-9B7F-5E9A7A69D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F17DF9-6A9B-42C5-989C-A5D1D3336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726E-3A0C-4CC7-837D-5172F822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47C01-783D-475D-B9EE-8EA228A9D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B5BF9D-28C9-4187-AAB1-878D3F50E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BAF878-1B98-47F6-92DC-A1D3F4F38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AAB-BE2D-4E1B-A9DB-3FB5EB3F6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E30448-0DE4-4A94-A9A5-9A1B6EEE6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DB1EED-B141-4202-BF1D-6932DEE79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631334-A95F-489D-ABBD-3915E5E5F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7A8-FFA3-4F20-8B4A-FAA20474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468319D8-ADBF-4B09-BB01-0E862757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A59-29D6-465F-8F35-5EB37E1DF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D1E57C-C84D-47F0-8F22-1876F2F8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0C900C-9EDC-4F38-A17A-1BFD8E1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3500-287C-429A-BEF6-BDE9958A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6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BEA76-85CE-4C0D-BB64-4D1C57C44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A89495-3288-4AF2-B90F-BE301DEF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51AEDA-509C-417B-BB6F-7CA04077F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B95C-6B5D-4E03-8946-48E33523B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0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8B8AFA-7A60-41BB-B293-60A0937E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3AA633-7ADB-4438-8CAC-1C3980647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4D2357-DE2F-4012-A0D7-E606650A5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0475-CE0B-4003-86C4-5176065E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E794B-2FB4-40BF-9D49-56D871449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3CF7A-AECF-4FCC-9F09-39BD7880F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FA6D6E-077E-4FAD-9F4D-4DDDD9AAC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8EFE-C363-4A11-8043-A28B23540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B070E-7A1E-4911-8D38-50C61F070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C1CEE6-3F4D-4842-B4DB-68AA6412F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DF7D9C-861D-4B35-8F7B-30EB67EC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9441-A3B0-41B7-8FA1-6CCD58C11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2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5830E-45A3-44C2-BD7B-3FDC3783B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8AC5D0-79BD-48D6-8D70-9E1A2F72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A8C645-AD5F-4BFC-A372-65F7F7EFA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8BB-5D01-4E63-A146-F9CFCA92F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A6DF50-DD5B-4E5B-B4C8-C4331329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80B87E-205E-4D0F-BB2C-56252FA8C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3CBE5-D027-42A1-9D70-740B704E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6C8C-4A79-4AE5-A3FD-1BE04AB4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4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306D36-1362-4662-AB8A-2CADA333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F224E-3EA8-4059-8DB0-1247CD681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3016A2C-6156-409C-869C-F6C0885DD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CC92-0D56-4F36-AD97-8E6FF6F4F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9F7BAF-817B-4CBB-B5F2-24FC49E4D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E107B-E579-4F47-87D8-ED49C5BB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8F3888-3B61-4236-B96F-9B2CF1DD1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0363-CF95-4A86-A9E2-211A6EB4E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8F955-F9C6-4A53-88F3-6BE84B26F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B4B9F-F5C3-46AF-AC25-9BA3771D7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6B02DC-43C6-457F-B75A-65128A00E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4AD2-5FF5-4550-BD11-CA756CEC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0E832-E48E-46CB-9D5D-173A26B70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6FEFF-F664-4FD4-AF58-1748E4C0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53A36E-814C-4F18-8BE4-283E4A3C0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F2B9-F207-4235-9676-E91A69434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0A58A-48B7-4C70-8086-21E188E4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921D3-BD4E-4674-9D1A-48E67A5DF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CD8F2-3F02-4933-86B7-173871E5C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FD7E-178A-4EDC-B937-C18EEE7AC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19" y="647701"/>
            <a:ext cx="7449146" cy="817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219" y="1654176"/>
            <a:ext cx="9068991" cy="5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8927-C6CD-40A5-ADB4-3AFC80D1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3AD4-7DE0-4051-BCED-4AB2E6C4355F}" type="datetime1">
              <a:rPr lang="en-US"/>
              <a:pPr>
                <a:defRPr/>
              </a:pPr>
              <a:t>3/18/2019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866B-2845-4C3C-A486-5286D0CA8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933E-9FA8-4044-B7C0-DBA495F9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en-US"/>
              <a:t>ESE 1.</a:t>
            </a:r>
            <a:fld id="{5E8560DE-9962-43B7-9F3B-84CF71A02236}" type="slidenum">
              <a:rPr lang="de-CH" altLang="en-US" smtClean="0"/>
              <a:pPr>
                <a:defRPr/>
              </a:pPr>
              <a:t>‹#›</a:t>
            </a:fld>
            <a:endParaRPr lang="de-CH" altLang="en-US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F891A-AD89-40FA-9F4A-FE82B43E4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9AA6-F7D9-468C-B8B3-3F431485F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DFEA27-E3AC-4E5C-90E0-51FCDC0F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7A0E-501D-4479-A803-70A34EC40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B5E5-2895-48F7-8CF1-840B61EC9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3E529-ED9F-46CA-9F35-EEA611E88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9FCE8D-815A-4263-9971-814D9FE34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657A-B7B1-44B5-AC6F-8333BA750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81569F-A414-466C-BFC7-CAFA8C365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08D7D9-AC61-43F8-80F5-20698D94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A95E921-01E9-4B1C-99CE-36C91002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5316-93A4-4891-BA3F-45B0A4AF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F38D0-8D93-412E-B276-FF048A01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4A5944-EB9A-4DD1-8831-32F223B2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F59A50-EEBD-43C8-B19A-A1985FDFE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6FE4-7A00-4E0B-8691-30C3FD53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30828E-6833-4F8B-8CEA-0DAA7716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C4B570-0E43-44D5-81E0-8F5FA0720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2C5EC2-131A-441E-AEF8-27B0BD6E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9C8C-B2FE-44BB-9B20-34FC1A88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CCC91-632D-40CA-BB01-32FAF2BFA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4145F-C94F-43E1-AA74-790871FFF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78FDFE-E8C1-40AC-A1A6-505E93AF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5809-B665-4DE0-AC60-5104FD9EF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8C269-7447-47F2-9126-9F249CF92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CD32-5A3D-448A-A7FF-ECF434DA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C9362F-75D1-4963-B1EA-3871205E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6DD5-7127-4967-8563-927293C2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>
            <a:extLst>
              <a:ext uri="{FF2B5EF4-FFF2-40B4-BE49-F238E27FC236}">
                <a16:creationId xmlns:a16="http://schemas.microsoft.com/office/drawing/2014/main" id="{1078C0F2-A7D3-4073-9AE3-2D6E8BA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AA5BDCB-0FD9-44C4-A224-787DC548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DF693A-CD21-4ED9-9CD0-3CD1C0AC3B1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E8D7D8B-F66E-44DE-89B6-EB155B37A7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80FE9B4-3A55-419E-8710-081750541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D9544E-DC44-4CEE-AF97-777FCE465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2D4CA-8CC1-4872-BD9B-4AFC824F0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5mm-Slide3-onwhite">
            <a:extLst>
              <a:ext uri="{FF2B5EF4-FFF2-40B4-BE49-F238E27FC236}">
                <a16:creationId xmlns:a16="http://schemas.microsoft.com/office/drawing/2014/main" id="{07668439-040A-4E4A-BA6C-187F404B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532EFE5-3F11-4372-827F-0D95187E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FFAA2-8B45-4BD4-8905-8782D026EE8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8FD2256-A6AD-47B4-A17A-704C2889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F67D069-3F86-4A3B-A941-B4C96A37EE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2A9C637-40B6-474E-BEAA-ABE6886F2D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0B3F21-CCA1-4C90-815F-0C8F4D7DE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5E0515-CA35-4374-A000-C6CB4570B23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048000"/>
            <a:ext cx="10287000" cy="1323975"/>
          </a:xfrm>
        </p:spPr>
        <p:txBody>
          <a:bodyPr/>
          <a:lstStyle/>
          <a:p>
            <a:pPr eaLnBrk="1" hangingPunct="1"/>
            <a:r>
              <a:rPr lang="en-US" altLang="en-US" dirty="0"/>
              <a:t>CIS 200 </a:t>
            </a:r>
            <a:br>
              <a:rPr lang="en-US" altLang="en-US" dirty="0"/>
            </a:br>
            <a:r>
              <a:rPr lang="en-US" altLang="en-US" dirty="0"/>
              <a:t>Search Algorithms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CC9C0C-448D-4B52-96D9-1F4313287B6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2363788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7 August 2018</a:t>
            </a:r>
          </a:p>
          <a:p>
            <a:pPr eaLnBrk="1" hangingPunct="1"/>
            <a:r>
              <a:rPr lang="en-US" altLang="en-US" sz="2400" dirty="0"/>
              <a:t>Jeffrey J. Yackley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11106F89-9122-4F69-9578-FB749306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82D14AD-1372-40D4-A5AC-CDB34743166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Binary Search in C++ (Recursive)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FB887-ACC9-414C-ADF2-A45021D6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1371600"/>
            <a:ext cx="4940444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C1C0F-F500-4F83-BFDD-15E3E6108DA3}"/>
              </a:ext>
            </a:extLst>
          </p:cNvPr>
          <p:cNvSpPr txBox="1"/>
          <p:nvPr/>
        </p:nvSpPr>
        <p:spPr>
          <a:xfrm>
            <a:off x="1488281" y="6440639"/>
            <a:ext cx="731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https://www.geeksforgeeks.org/binary-search/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Binary Search in C++ (Iterative)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C1C0F-F500-4F83-BFDD-15E3E6108DA3}"/>
              </a:ext>
            </a:extLst>
          </p:cNvPr>
          <p:cNvSpPr txBox="1"/>
          <p:nvPr/>
        </p:nvSpPr>
        <p:spPr>
          <a:xfrm>
            <a:off x="1488281" y="6440639"/>
            <a:ext cx="731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https://www.geeksforgeeks.org/binary-search/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2DF03-0140-4B8D-8208-FE6C559E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524000"/>
            <a:ext cx="4836382" cy="46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04F5F69-241D-472A-81E9-25204382E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Binary Search: An Example</a:t>
            </a:r>
          </a:p>
        </p:txBody>
      </p:sp>
      <p:pic>
        <p:nvPicPr>
          <p:cNvPr id="51203" name="Picture 2" descr="http://www.geeksforgeeks.org/wp-content/uploads/gq/2014/01/binary-search1.png">
            <a:extLst>
              <a:ext uri="{FF2B5EF4-FFF2-40B4-BE49-F238E27FC236}">
                <a16:creationId xmlns:a16="http://schemas.microsoft.com/office/drawing/2014/main" id="{9EC8E5A7-3AF6-42E1-8F9D-6550AA57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905000"/>
            <a:ext cx="9631363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04F5F69-241D-472A-81E9-25204382E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Binary Search: Another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B30F0-2936-48F7-A7DB-7BC02390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81" y="1571625"/>
            <a:ext cx="8047038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3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Binary Search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O(log n)</a:t>
            </a:r>
          </a:p>
          <a:p>
            <a:pPr lvl="1">
              <a:defRPr/>
            </a:pPr>
            <a:r>
              <a:rPr lang="en-US" kern="0" dirty="0"/>
              <a:t>Solved time complexity function T(n) = T(n/2) + 1 with Master method 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1 comparison = O(1)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2523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13474C3-5F6C-451F-8047-66D0BDF30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1" y="381000"/>
            <a:ext cx="79248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Comparing Linear and Binary Search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8FD9F2-8F8E-4D31-8077-64D21C702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53405"/>
              </p:ext>
            </p:extLst>
          </p:nvPr>
        </p:nvGraphicFramePr>
        <p:xfrm>
          <a:off x="0" y="2286000"/>
          <a:ext cx="10248900" cy="34750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Array size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Sequential Search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Binary Search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1,024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1,024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1,048,576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1,048,576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07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4,294,967,296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4,294,967,296</a:t>
                      </a:r>
                    </a:p>
                    <a:p>
                      <a:pPr algn="r"/>
                      <a:endParaRPr lang="en-US" sz="2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9472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Search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Linear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Hashing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Other Search Functions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5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209595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Suppose designing a phone-book application.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Could store all the numbers in an array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Problems?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933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75795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Suppose designing a phone-book application.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Could store all the numbers in an array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Problems: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dirty="0"/>
              <a:t>Gigantic array needed for all the possible phone numbers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dirty="0"/>
              <a:t>Not efficient if we need to find a number or insert/delete a number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dirty="0"/>
              <a:t>Why?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6613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4384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Suppose designing a phone-book application.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Could store all the numbers in an array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Problems: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dirty="0"/>
              <a:t>Gigantic array needed for all the possible phone numbers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dirty="0"/>
              <a:t>Not efficient if we need to find a number or insert/delete a number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dirty="0"/>
              <a:t>Linear search O(n): can deal with sorted/unsorted lists</a:t>
            </a:r>
          </a:p>
          <a:p>
            <a:pPr lvl="4">
              <a:lnSpc>
                <a:spcPct val="90000"/>
              </a:lnSpc>
              <a:defRPr/>
            </a:pPr>
            <a:r>
              <a:rPr lang="en-GB" altLang="en-US" dirty="0"/>
              <a:t>We might have to search whole array!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dirty="0"/>
              <a:t>Binary search O(log n): can </a:t>
            </a:r>
            <a:r>
              <a:rPr lang="en-GB" altLang="en-US" dirty="0">
                <a:solidFill>
                  <a:srgbClr val="FF0000"/>
                </a:solidFill>
              </a:rPr>
              <a:t>ONLY</a:t>
            </a:r>
            <a:r>
              <a:rPr lang="en-GB" altLang="en-US" dirty="0"/>
              <a:t> work with sorted lists</a:t>
            </a:r>
          </a:p>
          <a:p>
            <a:pPr lvl="4">
              <a:lnSpc>
                <a:spcPct val="90000"/>
              </a:lnSpc>
              <a:defRPr/>
            </a:pPr>
            <a:r>
              <a:rPr lang="en-GB" altLang="en-US" dirty="0"/>
              <a:t>We need to put a lot of effort in to maintaining the list (insert/delete becomes very expensive operations)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dirty="0"/>
              <a:t>Does a better method exist?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273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261302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Search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Linear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Hashing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Other Search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06182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Hashing: A better method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A3DDF-B0BC-40AD-9381-5C048A81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514600"/>
            <a:ext cx="5334000" cy="35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29361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Hashing: A better method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We use a special function (</a:t>
            </a:r>
            <a:r>
              <a:rPr lang="en-GB" altLang="en-US" i="1" dirty="0"/>
              <a:t>Hash Function</a:t>
            </a:r>
            <a:r>
              <a:rPr lang="en-GB" altLang="en-US" dirty="0"/>
              <a:t>) to converts a phone number to a smaller number.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This smaller number is than used as the index in a table (</a:t>
            </a:r>
            <a:r>
              <a:rPr lang="en-GB" altLang="en-US" i="1" dirty="0"/>
              <a:t>Hash Table</a:t>
            </a:r>
            <a:r>
              <a:rPr lang="en-GB" altLang="en-US" dirty="0"/>
              <a:t>).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4773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85951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Two properties for a good function: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Efficiently computable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Uniformly distribute the keys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Bad: Use the first three digits of a number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Better: Last three digits of a phone number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Possibly better may exist.</a:t>
            </a:r>
          </a:p>
        </p:txBody>
      </p:sp>
    </p:spTree>
    <p:extLst>
      <p:ext uri="{BB962C8B-B14F-4D97-AF65-F5344CB8AC3E}">
        <p14:creationId xmlns:p14="http://schemas.microsoft.com/office/powerpoint/2010/main" val="396554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 Tables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05984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An array that stores pointers to phone numbers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Problem: What happens when we try to store two keys in the same value?</a:t>
            </a:r>
          </a:p>
          <a:p>
            <a:pPr>
              <a:lnSpc>
                <a:spcPct val="90000"/>
              </a:lnSpc>
              <a:defRPr/>
            </a:pPr>
            <a:endParaRPr lang="en-GB" altLang="en-US" dirty="0"/>
          </a:p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Collision Handling: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2400" dirty="0"/>
              <a:t>Chaining: Make each cell of hash table point to a linked list of records that have same hash function value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2000" dirty="0"/>
              <a:t>Simple, but requires additional memory outside the table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2400" dirty="0"/>
              <a:t>Open Addressing: Each table entry contains a record or NIL (not in list)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2000" dirty="0"/>
              <a:t>Every stored in table</a:t>
            </a:r>
          </a:p>
        </p:txBody>
      </p:sp>
    </p:spTree>
    <p:extLst>
      <p:ext uri="{BB962C8B-B14F-4D97-AF65-F5344CB8AC3E}">
        <p14:creationId xmlns:p14="http://schemas.microsoft.com/office/powerpoint/2010/main" val="194716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8CB33-E2FB-4ADB-B12B-D990289F4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6"/>
          <a:stretch/>
        </p:blipFill>
        <p:spPr bwMode="auto">
          <a:xfrm>
            <a:off x="1303337" y="1905000"/>
            <a:ext cx="76803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2D210-864C-4F76-A230-1E09B566B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4"/>
          <a:stretch/>
        </p:blipFill>
        <p:spPr bwMode="auto">
          <a:xfrm>
            <a:off x="1409700" y="1905000"/>
            <a:ext cx="75898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416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E4B99-3500-47BB-B69C-B9B46864C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3"/>
          <a:stretch/>
        </p:blipFill>
        <p:spPr bwMode="auto">
          <a:xfrm>
            <a:off x="1714500" y="1905000"/>
            <a:ext cx="72231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269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AAEB4-2116-4033-8B7C-C22DF7E69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8"/>
          <a:stretch/>
        </p:blipFill>
        <p:spPr bwMode="auto">
          <a:xfrm>
            <a:off x="1439862" y="1828800"/>
            <a:ext cx="74072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19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840A-FDE1-4216-A2D6-9CDE83FA6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1"/>
          <a:stretch/>
        </p:blipFill>
        <p:spPr bwMode="auto">
          <a:xfrm>
            <a:off x="1485900" y="1828800"/>
            <a:ext cx="73152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1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7F6A0-5318-475D-AAFA-42993C158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5"/>
          <a:stretch/>
        </p:blipFill>
        <p:spPr bwMode="auto">
          <a:xfrm>
            <a:off x="1562100" y="1828800"/>
            <a:ext cx="74977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62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Two Fundamental Algorithm Categories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Search Algorithms: determine whether the number </a:t>
            </a:r>
            <a:r>
              <a:rPr lang="en-US" i="1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 </a:t>
            </a:r>
            <a:r>
              <a:rPr lang="en-US" b="1" kern="0" dirty="0">
                <a:solidFill>
                  <a:srgbClr val="FF0000"/>
                </a:solidFill>
              </a:rPr>
              <a:t>S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/>
              <a:t>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Sort Algorithms: order a list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 in some  (decreasing/increasing/other) order.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80353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71EF9-359B-434C-95D2-245C30DA6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9"/>
          <a:stretch/>
        </p:blipFill>
        <p:spPr bwMode="auto">
          <a:xfrm>
            <a:off x="1714500" y="1981200"/>
            <a:ext cx="731520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856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Clustering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14087D-ED69-4196-B926-B427670BA059}"/>
              </a:ext>
            </a:extLst>
          </p:cNvPr>
          <p:cNvSpPr/>
          <p:nvPr/>
        </p:nvSpPr>
        <p:spPr>
          <a:xfrm>
            <a:off x="419100" y="1676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tendency of elements to become unevenly distributed in the hash table, with many elements clustering around a single hash location.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Results from collisions.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Solutions: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Linear probing with a constant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HashValue</a:t>
            </a:r>
            <a:r>
              <a:rPr lang="en-US" b="1" dirty="0"/>
              <a:t> + constant) % </a:t>
            </a:r>
            <a:r>
              <a:rPr lang="en-US" b="1" dirty="0" err="1"/>
              <a:t>array_size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Quadratic probing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         (</a:t>
            </a:r>
            <a:r>
              <a:rPr lang="en-US" b="1" dirty="0" err="1"/>
              <a:t>HashValue</a:t>
            </a:r>
            <a:r>
              <a:rPr lang="en-US" b="1" dirty="0"/>
              <a:t> + I</a:t>
            </a:r>
            <a:r>
              <a:rPr lang="en-US" b="1" baseline="30000" dirty="0"/>
              <a:t>2</a:t>
            </a:r>
            <a:r>
              <a:rPr lang="en-US" b="1" dirty="0"/>
              <a:t>) % </a:t>
            </a:r>
            <a:r>
              <a:rPr lang="en-US" b="1" dirty="0" err="1"/>
              <a:t>array_size</a:t>
            </a:r>
            <a:endParaRPr lang="en-US" b="1" u="sng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I is number of times that the rehash function has been used</a:t>
            </a:r>
          </a:p>
          <a:p>
            <a:pPr marL="0" indent="0">
              <a:buNone/>
            </a:pPr>
            <a:endParaRPr lang="en-US" b="1" u="sng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Random probing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dirty="0"/>
              <a:t>Uses a pseudo-random number generator to determine the increment to </a:t>
            </a:r>
            <a:r>
              <a:rPr lang="en-US" i="1" dirty="0" err="1"/>
              <a:t>HashValue</a:t>
            </a:r>
            <a:r>
              <a:rPr lang="en-US" dirty="0"/>
              <a:t>     </a:t>
            </a:r>
            <a:endParaRPr lang="en-US" b="1" i="1" dirty="0"/>
          </a:p>
          <a:p>
            <a:pPr marL="0" indent="0">
              <a:buNone/>
            </a:pPr>
            <a:endParaRPr lang="en-US" b="1" u="sng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Bucket or Chain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          </a:t>
            </a:r>
            <a:r>
              <a:rPr lang="en-US" dirty="0"/>
              <a:t>A bucket or a linked list of elements that share the same hash location</a:t>
            </a:r>
            <a:endParaRPr lang="en-US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6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Clustering</a:t>
            </a:r>
          </a:p>
        </p:txBody>
      </p:sp>
      <p:pic>
        <p:nvPicPr>
          <p:cNvPr id="4" name="Picture 3" descr="CIS200_week12_fig2">
            <a:extLst>
              <a:ext uri="{FF2B5EF4-FFF2-40B4-BE49-F238E27FC236}">
                <a16:creationId xmlns:a16="http://schemas.microsoft.com/office/drawing/2014/main" id="{198A76B0-CDFE-4992-B328-0358596F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8458200" cy="481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975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 Search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1 comparison = O(1)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/>
              <a:t>Average Case: O(1)</a:t>
            </a:r>
            <a:endParaRPr lang="en-US" kern="0" dirty="0"/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42742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9472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Search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Linear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Hashing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Other Search Functions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7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Other Search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481978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Many search functions exist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(CIS 275/350/405/479)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Tree / Graph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Breadth First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Depth First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Best First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A*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Branch and Bound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025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Sequential / Linear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Search Problem: determine whether the number </a:t>
            </a:r>
            <a:r>
              <a:rPr lang="en-US" i="1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 </a:t>
            </a:r>
            <a:r>
              <a:rPr lang="en-US" b="1" kern="0" dirty="0">
                <a:solidFill>
                  <a:srgbClr val="FF0000"/>
                </a:solidFill>
              </a:rPr>
              <a:t>S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/>
              <a:t>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 simple approach to solve the search problem is to do </a:t>
            </a:r>
            <a:r>
              <a:rPr lang="en-US" b="1" kern="0" dirty="0"/>
              <a:t>sequential search</a:t>
            </a:r>
            <a:r>
              <a:rPr lang="en-US" kern="0" dirty="0"/>
              <a:t>, i.e., </a:t>
            </a:r>
          </a:p>
          <a:p>
            <a:pPr lvl="1">
              <a:defRPr/>
            </a:pPr>
            <a:r>
              <a:rPr lang="en-US" kern="0" dirty="0"/>
              <a:t>Start from the leftmost element of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and one by one compare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with each element of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</a:p>
          <a:p>
            <a:pPr lvl="1"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 </a:t>
            </a:r>
            <a:r>
              <a:rPr lang="en-US" kern="0" dirty="0"/>
              <a:t>matches with an element, return the index.</a:t>
            </a:r>
          </a:p>
          <a:p>
            <a:pPr lvl="1"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doesn’t match with any of elements, return -1.</a:t>
            </a:r>
          </a:p>
          <a:p>
            <a:pPr marL="0" indent="0">
              <a:buFontTx/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8094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Sequential Search C++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D078D-C7CD-40E4-B674-F5AFAF8DD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514600"/>
            <a:ext cx="7362825" cy="2619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5C385-CBBB-452A-8926-CDD3B476D04C}"/>
              </a:ext>
            </a:extLst>
          </p:cNvPr>
          <p:cNvSpPr txBox="1"/>
          <p:nvPr/>
        </p:nvSpPr>
        <p:spPr>
          <a:xfrm>
            <a:off x="1488281" y="6440639"/>
            <a:ext cx="731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https://www.geeksforgeeks.org/linear-search/</a:t>
            </a:r>
          </a:p>
        </p:txBody>
      </p:sp>
    </p:spTree>
    <p:extLst>
      <p:ext uri="{BB962C8B-B14F-4D97-AF65-F5344CB8AC3E}">
        <p14:creationId xmlns:p14="http://schemas.microsoft.com/office/powerpoint/2010/main" val="286694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Sequential Search</a:t>
            </a:r>
          </a:p>
        </p:txBody>
      </p:sp>
      <p:pic>
        <p:nvPicPr>
          <p:cNvPr id="5" name="Picture 2" descr="http://www.geeksforgeeks.org/wp-content/uploads/gq/2016/10/linear-search1.png">
            <a:extLst>
              <a:ext uri="{FF2B5EF4-FFF2-40B4-BE49-F238E27FC236}">
                <a16:creationId xmlns:a16="http://schemas.microsoft.com/office/drawing/2014/main" id="{A628BB6B-FEF3-474B-A514-EE9226CD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447800"/>
            <a:ext cx="67818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00768C8-2067-450E-8D49-73ED902D3B1F}"/>
              </a:ext>
            </a:extLst>
          </p:cNvPr>
          <p:cNvSpPr/>
          <p:nvPr/>
        </p:nvSpPr>
        <p:spPr>
          <a:xfrm>
            <a:off x="1028701" y="1981200"/>
            <a:ext cx="1630450" cy="295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1DD2A-0B52-42A7-A3EA-30A9CCCCAD0E}"/>
              </a:ext>
            </a:extLst>
          </p:cNvPr>
          <p:cNvSpPr txBox="1"/>
          <p:nvPr/>
        </p:nvSpPr>
        <p:spPr>
          <a:xfrm>
            <a:off x="213804" y="1905000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Begin at array[0]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array[0] == 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so return true or position in 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Otherwise check next element until end of 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not in list return false or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Sequential Search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N comparisons = O(n)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1 comparison = O(1)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Average Case: harder to compute</a:t>
            </a:r>
          </a:p>
          <a:p>
            <a:pPr lvl="1">
              <a:defRPr/>
            </a:pPr>
            <a:r>
              <a:rPr lang="en-US" kern="0" dirty="0"/>
              <a:t>If successful: (n + 1) / 2</a:t>
            </a:r>
          </a:p>
          <a:p>
            <a:pPr lvl="1">
              <a:defRPr/>
            </a:pPr>
            <a:r>
              <a:rPr lang="en-US" kern="0" dirty="0"/>
              <a:t>If unsuccessful: n</a:t>
            </a:r>
          </a:p>
          <a:p>
            <a:pPr lvl="1">
              <a:defRPr/>
            </a:pPr>
            <a:r>
              <a:rPr lang="en-US" kern="0" dirty="0"/>
              <a:t>if combined (using probability) : simplifies to O(n)</a:t>
            </a:r>
            <a:br>
              <a:rPr lang="en-US" kern="0" dirty="0"/>
            </a:br>
            <a:endParaRPr 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9472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Search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Linear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Hashing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Other Search Functions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1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A573641-F583-4AB8-919F-B01FE00E6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3FD18F7A-CACC-48EE-A007-F24DA82BD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1905000"/>
            <a:ext cx="9906000" cy="4536627"/>
          </a:xfrm>
        </p:spPr>
        <p:txBody>
          <a:bodyPr/>
          <a:lstStyle/>
          <a:p>
            <a:r>
              <a:rPr lang="en-US" altLang="en-US" sz="2800" dirty="0"/>
              <a:t>Search a </a:t>
            </a:r>
            <a:r>
              <a:rPr lang="en-US" altLang="en-US" sz="2800" dirty="0">
                <a:solidFill>
                  <a:srgbClr val="FF0000"/>
                </a:solidFill>
              </a:rPr>
              <a:t>sorted array </a:t>
            </a:r>
            <a:r>
              <a:rPr lang="en-US" altLang="en-US" sz="2800" dirty="0"/>
              <a:t>by repeatedly dividing the search interval in half</a:t>
            </a:r>
          </a:p>
          <a:p>
            <a:pPr lvl="1"/>
            <a:r>
              <a:rPr lang="en-US" altLang="en-US" sz="2400" dirty="0"/>
              <a:t>Strict requirement for the algorithm: </a:t>
            </a:r>
            <a:r>
              <a:rPr lang="en-US" altLang="en-US" sz="2400" u="sng" dirty="0">
                <a:solidFill>
                  <a:srgbClr val="FF0000"/>
                </a:solidFill>
              </a:rPr>
              <a:t>must be sorted</a:t>
            </a:r>
          </a:p>
          <a:p>
            <a:r>
              <a:rPr lang="en-US" altLang="en-US" sz="2800" dirty="0"/>
              <a:t>Begin with an interval covering the whole array </a:t>
            </a:r>
          </a:p>
          <a:p>
            <a:r>
              <a:rPr lang="en-US" altLang="en-US" sz="2800" dirty="0"/>
              <a:t>If the value of the search key is less than the item in the middle of the interval, narrow the interval to the lower half </a:t>
            </a:r>
          </a:p>
          <a:p>
            <a:r>
              <a:rPr lang="en-US" altLang="en-US" sz="2800" dirty="0"/>
              <a:t>Otherwise narrow it to the upper half </a:t>
            </a:r>
          </a:p>
          <a:p>
            <a:r>
              <a:rPr lang="en-US" altLang="en-US" sz="2800" dirty="0"/>
              <a:t>Repeatedly check until the value is found or the interval is empty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3647</TotalTime>
  <Words>954</Words>
  <Application>Microsoft Office PowerPoint</Application>
  <PresentationFormat>35mm Slides</PresentationFormat>
  <Paragraphs>219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</vt:lpstr>
      <vt:lpstr>UM-Dearborn-PPT-blue</vt:lpstr>
      <vt:lpstr>1_UM-Dearborn-PPT-blue</vt:lpstr>
      <vt:lpstr>CIS 200  Search Algorithms</vt:lpstr>
      <vt:lpstr>Outline</vt:lpstr>
      <vt:lpstr>Two Fundamental Algorithm Categories</vt:lpstr>
      <vt:lpstr>Sequential / Linear Search</vt:lpstr>
      <vt:lpstr>Sequential Search C++</vt:lpstr>
      <vt:lpstr>An Example: Sequential Search</vt:lpstr>
      <vt:lpstr>Sequential Search Analysis</vt:lpstr>
      <vt:lpstr>Outline</vt:lpstr>
      <vt:lpstr>Binary Search</vt:lpstr>
      <vt:lpstr>Binary Search in C++ (Recursive)</vt:lpstr>
      <vt:lpstr>Binary Search in C++ (Iterative)</vt:lpstr>
      <vt:lpstr>Binary Search: An Example</vt:lpstr>
      <vt:lpstr>Binary Search: Another Example</vt:lpstr>
      <vt:lpstr>Binary Search Analysis</vt:lpstr>
      <vt:lpstr>Comparing Linear and Binary Search</vt:lpstr>
      <vt:lpstr>Outline</vt:lpstr>
      <vt:lpstr>Hashing</vt:lpstr>
      <vt:lpstr>Hashing</vt:lpstr>
      <vt:lpstr>Hashing</vt:lpstr>
      <vt:lpstr>Hashing</vt:lpstr>
      <vt:lpstr>Hashing</vt:lpstr>
      <vt:lpstr>Hash Functions</vt:lpstr>
      <vt:lpstr>Hash Tables</vt:lpstr>
      <vt:lpstr>Hashing Example</vt:lpstr>
      <vt:lpstr>Hashing Example</vt:lpstr>
      <vt:lpstr>Hashing Example</vt:lpstr>
      <vt:lpstr>Hashing Example</vt:lpstr>
      <vt:lpstr>Hashing Example</vt:lpstr>
      <vt:lpstr>Hashing Example</vt:lpstr>
      <vt:lpstr>Hashing Example</vt:lpstr>
      <vt:lpstr>Clustering</vt:lpstr>
      <vt:lpstr>Clustering</vt:lpstr>
      <vt:lpstr>Hashing Search Analysis</vt:lpstr>
      <vt:lpstr>Outline</vt:lpstr>
      <vt:lpstr>Other Search Functions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J. Yackley</dc:creator>
  <cp:lastModifiedBy>RMann Software</cp:lastModifiedBy>
  <cp:revision>156</cp:revision>
  <dcterms:created xsi:type="dcterms:W3CDTF">2008-05-10T20:54:08Z</dcterms:created>
  <dcterms:modified xsi:type="dcterms:W3CDTF">2019-03-19T02:39:33Z</dcterms:modified>
</cp:coreProperties>
</file>