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184"/>
  </p:notesMasterIdLst>
  <p:sldIdLst>
    <p:sldId id="256" r:id="rId3"/>
    <p:sldId id="414" r:id="rId4"/>
    <p:sldId id="511" r:id="rId5"/>
    <p:sldId id="513" r:id="rId6"/>
    <p:sldId id="515" r:id="rId7"/>
    <p:sldId id="516" r:id="rId8"/>
    <p:sldId id="517" r:id="rId9"/>
    <p:sldId id="518" r:id="rId10"/>
    <p:sldId id="519" r:id="rId11"/>
    <p:sldId id="482" r:id="rId12"/>
    <p:sldId id="483" r:id="rId13"/>
    <p:sldId id="520" r:id="rId14"/>
    <p:sldId id="485" r:id="rId15"/>
    <p:sldId id="484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436" r:id="rId28"/>
    <p:sldId id="532" r:id="rId29"/>
    <p:sldId id="533" r:id="rId30"/>
    <p:sldId id="535" r:id="rId31"/>
    <p:sldId id="534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7" r:id="rId53"/>
    <p:sldId id="556" r:id="rId54"/>
    <p:sldId id="559" r:id="rId55"/>
    <p:sldId id="560" r:id="rId56"/>
    <p:sldId id="561" r:id="rId57"/>
    <p:sldId id="562" r:id="rId58"/>
    <p:sldId id="558" r:id="rId59"/>
    <p:sldId id="565" r:id="rId60"/>
    <p:sldId id="566" r:id="rId61"/>
    <p:sldId id="567" r:id="rId62"/>
    <p:sldId id="568" r:id="rId63"/>
    <p:sldId id="569" r:id="rId64"/>
    <p:sldId id="570" r:id="rId65"/>
    <p:sldId id="563" r:id="rId66"/>
    <p:sldId id="564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5" r:id="rId76"/>
    <p:sldId id="588" r:id="rId77"/>
    <p:sldId id="589" r:id="rId78"/>
    <p:sldId id="597" r:id="rId79"/>
    <p:sldId id="590" r:id="rId80"/>
    <p:sldId id="596" r:id="rId81"/>
    <p:sldId id="591" r:id="rId82"/>
    <p:sldId id="592" r:id="rId83"/>
    <p:sldId id="593" r:id="rId84"/>
    <p:sldId id="594" r:id="rId85"/>
    <p:sldId id="595" r:id="rId86"/>
    <p:sldId id="598" r:id="rId87"/>
    <p:sldId id="599" r:id="rId88"/>
    <p:sldId id="601" r:id="rId89"/>
    <p:sldId id="602" r:id="rId90"/>
    <p:sldId id="603" r:id="rId91"/>
    <p:sldId id="607" r:id="rId92"/>
    <p:sldId id="604" r:id="rId93"/>
    <p:sldId id="605" r:id="rId94"/>
    <p:sldId id="606" r:id="rId95"/>
    <p:sldId id="608" r:id="rId96"/>
    <p:sldId id="609" r:id="rId97"/>
    <p:sldId id="610" r:id="rId98"/>
    <p:sldId id="611" r:id="rId99"/>
    <p:sldId id="612" r:id="rId100"/>
    <p:sldId id="613" r:id="rId101"/>
    <p:sldId id="614" r:id="rId102"/>
    <p:sldId id="615" r:id="rId103"/>
    <p:sldId id="616" r:id="rId104"/>
    <p:sldId id="617" r:id="rId105"/>
    <p:sldId id="618" r:id="rId106"/>
    <p:sldId id="619" r:id="rId107"/>
    <p:sldId id="620" r:id="rId108"/>
    <p:sldId id="621" r:id="rId109"/>
    <p:sldId id="622" r:id="rId110"/>
    <p:sldId id="623" r:id="rId111"/>
    <p:sldId id="624" r:id="rId112"/>
    <p:sldId id="625" r:id="rId113"/>
    <p:sldId id="626" r:id="rId114"/>
    <p:sldId id="627" r:id="rId115"/>
    <p:sldId id="628" r:id="rId116"/>
    <p:sldId id="629" r:id="rId117"/>
    <p:sldId id="630" r:id="rId118"/>
    <p:sldId id="631" r:id="rId119"/>
    <p:sldId id="632" r:id="rId120"/>
    <p:sldId id="635" r:id="rId121"/>
    <p:sldId id="633" r:id="rId122"/>
    <p:sldId id="634" r:id="rId123"/>
    <p:sldId id="636" r:id="rId124"/>
    <p:sldId id="637" r:id="rId125"/>
    <p:sldId id="638" r:id="rId126"/>
    <p:sldId id="639" r:id="rId127"/>
    <p:sldId id="640" r:id="rId128"/>
    <p:sldId id="641" r:id="rId129"/>
    <p:sldId id="642" r:id="rId130"/>
    <p:sldId id="643" r:id="rId131"/>
    <p:sldId id="644" r:id="rId132"/>
    <p:sldId id="645" r:id="rId133"/>
    <p:sldId id="646" r:id="rId134"/>
    <p:sldId id="647" r:id="rId135"/>
    <p:sldId id="648" r:id="rId136"/>
    <p:sldId id="649" r:id="rId137"/>
    <p:sldId id="650" r:id="rId138"/>
    <p:sldId id="651" r:id="rId139"/>
    <p:sldId id="652" r:id="rId140"/>
    <p:sldId id="580" r:id="rId141"/>
    <p:sldId id="581" r:id="rId142"/>
    <p:sldId id="582" r:id="rId143"/>
    <p:sldId id="583" r:id="rId144"/>
    <p:sldId id="653" r:id="rId145"/>
    <p:sldId id="655" r:id="rId146"/>
    <p:sldId id="654" r:id="rId147"/>
    <p:sldId id="656" r:id="rId148"/>
    <p:sldId id="657" r:id="rId149"/>
    <p:sldId id="658" r:id="rId150"/>
    <p:sldId id="659" r:id="rId151"/>
    <p:sldId id="660" r:id="rId152"/>
    <p:sldId id="661" r:id="rId153"/>
    <p:sldId id="662" r:id="rId154"/>
    <p:sldId id="663" r:id="rId155"/>
    <p:sldId id="664" r:id="rId156"/>
    <p:sldId id="666" r:id="rId157"/>
    <p:sldId id="667" r:id="rId158"/>
    <p:sldId id="668" r:id="rId159"/>
    <p:sldId id="669" r:id="rId160"/>
    <p:sldId id="670" r:id="rId161"/>
    <p:sldId id="671" r:id="rId162"/>
    <p:sldId id="672" r:id="rId163"/>
    <p:sldId id="673" r:id="rId164"/>
    <p:sldId id="674" r:id="rId165"/>
    <p:sldId id="675" r:id="rId166"/>
    <p:sldId id="676" r:id="rId167"/>
    <p:sldId id="677" r:id="rId168"/>
    <p:sldId id="678" r:id="rId169"/>
    <p:sldId id="679" r:id="rId170"/>
    <p:sldId id="680" r:id="rId171"/>
    <p:sldId id="681" r:id="rId172"/>
    <p:sldId id="682" r:id="rId173"/>
    <p:sldId id="683" r:id="rId174"/>
    <p:sldId id="684" r:id="rId175"/>
    <p:sldId id="685" r:id="rId176"/>
    <p:sldId id="687" r:id="rId177"/>
    <p:sldId id="584" r:id="rId178"/>
    <p:sldId id="688" r:id="rId179"/>
    <p:sldId id="689" r:id="rId180"/>
    <p:sldId id="690" r:id="rId181"/>
    <p:sldId id="691" r:id="rId182"/>
    <p:sldId id="571" r:id="rId183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viewProps" Target="viewProp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151073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300367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02897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4649409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843818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278195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747995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966003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6923423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431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1584906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255834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5023072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480749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75143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191360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813385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51437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5161924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2145657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6553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407139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1342383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51642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4324843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79461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132606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319154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897021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6300470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196061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73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395672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96166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12899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964202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6842801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6045219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404112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8955158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811786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9227736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3961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6725627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970101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5830064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995305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233343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438801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639466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068960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4355447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036824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8664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4122272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20488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129391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1967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130202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11382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20201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447913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8198602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07042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4802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568260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31690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943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0401732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634533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6904409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187805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506334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751530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826661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564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3712916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859489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0118108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719617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950058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8297827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3095291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9858948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2270606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9666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40980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4660402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2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3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913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84248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5759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62578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29107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17739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1122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0411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4393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5259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64494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7122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82234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8245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2585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987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156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35781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15946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2214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0282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4932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2643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8854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3662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4515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02173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67233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16462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0855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245749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536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9232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9863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93715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9542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16015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323929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054762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594103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40123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491148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738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107100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044738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763636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735397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1030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90019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44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041002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452431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9781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462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852668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535366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8367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946369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004361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207904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89727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789579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47822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6230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6240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181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138191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090245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16802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519234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6641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500230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43611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39226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033874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4666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7319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65318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897872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162629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77686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984945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795022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950189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83909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861129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622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3/18/2019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Sorting Algorithms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24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9 August 2018 – 14 August 2018</a:t>
            </a:r>
          </a:p>
          <a:p>
            <a:pPr eaLnBrk="1" hangingPunct="1"/>
            <a:r>
              <a:rPr lang="en-US" altLang="en-US" sz="2400" dirty="0"/>
              <a:t>Jeffrey J. 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Two Fundamental Algorithm Categories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Algorithms: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Sort Algorithms: order a list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 in some  (decreasing/increasing/other) order.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03531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7331775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A5E73C7-AF8D-4A70-9E25-7BA6FA57DDFA}"/>
              </a:ext>
            </a:extLst>
          </p:cNvPr>
          <p:cNvSpPr/>
          <p:nvPr/>
        </p:nvSpPr>
        <p:spPr>
          <a:xfrm rot="5400000">
            <a:off x="8463905" y="2709144"/>
            <a:ext cx="926806" cy="1009858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491B2-94DC-4455-BE8C-3D17F70681FD}"/>
              </a:ext>
            </a:extLst>
          </p:cNvPr>
          <p:cNvSpPr txBox="1"/>
          <p:nvPr/>
        </p:nvSpPr>
        <p:spPr>
          <a:xfrm>
            <a:off x="6361907" y="3695029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F779B47-6BBE-4DB6-8021-938567391FB8}"/>
              </a:ext>
            </a:extLst>
          </p:cNvPr>
          <p:cNvSpPr/>
          <p:nvPr/>
        </p:nvSpPr>
        <p:spPr>
          <a:xfrm rot="5400000">
            <a:off x="5157791" y="145581"/>
            <a:ext cx="504826" cy="5715003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B183F-1397-48E2-B782-0CC0225E56BF}"/>
              </a:ext>
            </a:extLst>
          </p:cNvPr>
          <p:cNvSpPr txBox="1"/>
          <p:nvPr/>
        </p:nvSpPr>
        <p:spPr>
          <a:xfrm>
            <a:off x="2540985" y="3229065"/>
            <a:ext cx="50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46968-2D4A-42F1-AE52-6C02CEECB3E8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747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491B2-94DC-4455-BE8C-3D17F70681FD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F779B47-6BBE-4DB6-8021-938567391FB8}"/>
              </a:ext>
            </a:extLst>
          </p:cNvPr>
          <p:cNvSpPr/>
          <p:nvPr/>
        </p:nvSpPr>
        <p:spPr>
          <a:xfrm rot="5400000">
            <a:off x="5157791" y="145581"/>
            <a:ext cx="504826" cy="5715003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B183F-1397-48E2-B782-0CC0225E56BF}"/>
              </a:ext>
            </a:extLst>
          </p:cNvPr>
          <p:cNvSpPr txBox="1"/>
          <p:nvPr/>
        </p:nvSpPr>
        <p:spPr>
          <a:xfrm>
            <a:off x="2540985" y="3229065"/>
            <a:ext cx="50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46968-2D4A-42F1-AE52-6C02CEECB3E8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2B06559-6052-4F03-BF30-1F1D0600B920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70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241AE-6D8E-4627-9981-C64C3D7ABE7B}"/>
              </a:ext>
            </a:extLst>
          </p:cNvPr>
          <p:cNvSpPr txBox="1"/>
          <p:nvPr/>
        </p:nvSpPr>
        <p:spPr>
          <a:xfrm>
            <a:off x="8785695" y="326197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441B0C1-88D9-4A33-A81E-12E5764A196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3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2719291" y="319136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2977448" y="275066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1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2719291" y="319136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2977448" y="275066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3876917" y="324379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= 50</a:t>
            </a:r>
          </a:p>
        </p:txBody>
      </p:sp>
    </p:spTree>
    <p:extLst>
      <p:ext uri="{BB962C8B-B14F-4D97-AF65-F5344CB8AC3E}">
        <p14:creationId xmlns:p14="http://schemas.microsoft.com/office/powerpoint/2010/main" val="32978443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3822264" y="318350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4099122" y="271753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2351561" y="319816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30</a:t>
            </a:r>
          </a:p>
        </p:txBody>
      </p:sp>
    </p:spTree>
    <p:extLst>
      <p:ext uri="{BB962C8B-B14F-4D97-AF65-F5344CB8AC3E}">
        <p14:creationId xmlns:p14="http://schemas.microsoft.com/office/powerpoint/2010/main" val="25522536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2351561" y="319816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70</a:t>
            </a:r>
          </a:p>
        </p:txBody>
      </p:sp>
    </p:spTree>
    <p:extLst>
      <p:ext uri="{BB962C8B-B14F-4D97-AF65-F5344CB8AC3E}">
        <p14:creationId xmlns:p14="http://schemas.microsoft.com/office/powerpoint/2010/main" val="216045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80</a:t>
            </a:r>
          </a:p>
        </p:txBody>
      </p:sp>
    </p:spTree>
    <p:extLst>
      <p:ext uri="{BB962C8B-B14F-4D97-AF65-F5344CB8AC3E}">
        <p14:creationId xmlns:p14="http://schemas.microsoft.com/office/powerpoint/2010/main" val="968321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2848732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343437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In-place comparison sort</a:t>
            </a:r>
          </a:p>
          <a:p>
            <a:pPr>
              <a:defRPr/>
            </a:pPr>
            <a:r>
              <a:rPr lang="en-US" kern="0" dirty="0"/>
              <a:t>Relatively simple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Divides the list in to two parts: the sub-list of sorted items (built from left to right) and the sub-list of remaining items to be sorted (rest of list).</a:t>
            </a:r>
          </a:p>
          <a:p>
            <a:pPr lvl="1">
              <a:defRPr/>
            </a:pPr>
            <a:r>
              <a:rPr lang="en-US" kern="0" dirty="0"/>
              <a:t>Finds smallest (or largest) element in unsorted list and swaps with the leftmost unsorted element.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5702310" y="322826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214006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70</a:t>
            </a:r>
          </a:p>
        </p:txBody>
      </p:sp>
    </p:spTree>
    <p:extLst>
      <p:ext uri="{BB962C8B-B14F-4D97-AF65-F5344CB8AC3E}">
        <p14:creationId xmlns:p14="http://schemas.microsoft.com/office/powerpoint/2010/main" val="5834146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6098514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353255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3274594" y="3191362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20420053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6098514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353255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4965423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7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4965423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247A697-C844-46E3-81C3-5975757DAC32}"/>
              </a:ext>
            </a:extLst>
          </p:cNvPr>
          <p:cNvSpPr/>
          <p:nvPr/>
        </p:nvSpPr>
        <p:spPr>
          <a:xfrm rot="5400000">
            <a:off x="3775726" y="1527646"/>
            <a:ext cx="921658" cy="3367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045BF-901E-4C02-B62E-46AB0D3E5E24}"/>
              </a:ext>
            </a:extLst>
          </p:cNvPr>
          <p:cNvSpPr txBox="1"/>
          <p:nvPr/>
        </p:nvSpPr>
        <p:spPr>
          <a:xfrm>
            <a:off x="2254927" y="3672326"/>
            <a:ext cx="396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96B5C42-26C6-4806-9867-64E38D60E264}"/>
              </a:ext>
            </a:extLst>
          </p:cNvPr>
          <p:cNvSpPr/>
          <p:nvPr/>
        </p:nvSpPr>
        <p:spPr>
          <a:xfrm rot="5400000">
            <a:off x="6304839" y="2415964"/>
            <a:ext cx="1709325" cy="2398612"/>
          </a:xfrm>
          <a:prstGeom prst="rightBrace">
            <a:avLst>
              <a:gd name="adj1" fmla="val 8333"/>
              <a:gd name="adj2" fmla="val 51658"/>
            </a:avLst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B94AF2-C5A0-4CA6-8CE4-0E75442FAE0E}"/>
              </a:ext>
            </a:extLst>
          </p:cNvPr>
          <p:cNvSpPr txBox="1"/>
          <p:nvPr/>
        </p:nvSpPr>
        <p:spPr>
          <a:xfrm>
            <a:off x="4901017" y="4469933"/>
            <a:ext cx="477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    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But Not Guaranteed to be Sorted</a:t>
            </a:r>
          </a:p>
        </p:txBody>
      </p:sp>
    </p:spTree>
    <p:extLst>
      <p:ext uri="{BB962C8B-B14F-4D97-AF65-F5344CB8AC3E}">
        <p14:creationId xmlns:p14="http://schemas.microsoft.com/office/powerpoint/2010/main" val="16692202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247A697-C844-46E3-81C3-5975757DAC32}"/>
              </a:ext>
            </a:extLst>
          </p:cNvPr>
          <p:cNvSpPr/>
          <p:nvPr/>
        </p:nvSpPr>
        <p:spPr>
          <a:xfrm rot="5400000">
            <a:off x="3775726" y="1527646"/>
            <a:ext cx="921658" cy="3367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045BF-901E-4C02-B62E-46AB0D3E5E24}"/>
              </a:ext>
            </a:extLst>
          </p:cNvPr>
          <p:cNvSpPr txBox="1"/>
          <p:nvPr/>
        </p:nvSpPr>
        <p:spPr>
          <a:xfrm>
            <a:off x="2254927" y="3672326"/>
            <a:ext cx="396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96B5C42-26C6-4806-9867-64E38D60E264}"/>
              </a:ext>
            </a:extLst>
          </p:cNvPr>
          <p:cNvSpPr/>
          <p:nvPr/>
        </p:nvSpPr>
        <p:spPr>
          <a:xfrm rot="5400000">
            <a:off x="6562825" y="2415964"/>
            <a:ext cx="1709325" cy="2398612"/>
          </a:xfrm>
          <a:prstGeom prst="rightBrace">
            <a:avLst>
              <a:gd name="adj1" fmla="val 8333"/>
              <a:gd name="adj2" fmla="val 51658"/>
            </a:avLst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B94AF2-C5A0-4CA6-8CE4-0E75442FAE0E}"/>
              </a:ext>
            </a:extLst>
          </p:cNvPr>
          <p:cNvSpPr txBox="1"/>
          <p:nvPr/>
        </p:nvSpPr>
        <p:spPr>
          <a:xfrm>
            <a:off x="4901017" y="4469933"/>
            <a:ext cx="477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    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But Not Guaranteed to be Sorted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6E1BC-0303-4653-AEC0-5FA130348740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890063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73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2707112" y="321098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2993672" y="274604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62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2707112" y="321098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2993672" y="274604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3484471" y="296052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= 40</a:t>
            </a:r>
          </a:p>
        </p:txBody>
      </p:sp>
    </p:spTree>
    <p:extLst>
      <p:ext uri="{BB962C8B-B14F-4D97-AF65-F5344CB8AC3E}">
        <p14:creationId xmlns:p14="http://schemas.microsoft.com/office/powerpoint/2010/main" val="20093295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3894164" y="3220274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5031965" y="322027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151083" y="274101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2278130" y="305667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&gt; 30</a:t>
            </a:r>
          </a:p>
        </p:txBody>
      </p:sp>
    </p:spTree>
    <p:extLst>
      <p:ext uri="{BB962C8B-B14F-4D97-AF65-F5344CB8AC3E}">
        <p14:creationId xmlns:p14="http://schemas.microsoft.com/office/powerpoint/2010/main" val="31119145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351815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960160" y="277307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2278130" y="305667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&lt; 50</a:t>
            </a:r>
          </a:p>
        </p:txBody>
      </p:sp>
    </p:spTree>
    <p:extLst>
      <p:ext uri="{BB962C8B-B14F-4D97-AF65-F5344CB8AC3E}">
        <p14:creationId xmlns:p14="http://schemas.microsoft.com/office/powerpoint/2010/main" val="38397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D4225-EF24-4F7F-92F9-1012D061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371600"/>
            <a:ext cx="86868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89F49-C370-4779-A486-DB0080DE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92684"/>
            <a:ext cx="8978680" cy="36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SelectionSort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current = 0 ; current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 current++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Swap ( values [ current ] ,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   values [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MinIndex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values, current,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374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351815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960160" y="277307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5978049" y="324609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&lt; 50</a:t>
            </a:r>
          </a:p>
        </p:txBody>
      </p:sp>
    </p:spTree>
    <p:extLst>
      <p:ext uri="{BB962C8B-B14F-4D97-AF65-F5344CB8AC3E}">
        <p14:creationId xmlns:p14="http://schemas.microsoft.com/office/powerpoint/2010/main" val="32724849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944482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5243317" y="276207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5978049" y="324609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&gt; 30</a:t>
            </a:r>
          </a:p>
        </p:txBody>
      </p:sp>
    </p:spTree>
    <p:extLst>
      <p:ext uri="{BB962C8B-B14F-4D97-AF65-F5344CB8AC3E}">
        <p14:creationId xmlns:p14="http://schemas.microsoft.com/office/powerpoint/2010/main" val="5228043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944482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5243317" y="276207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81F40-1EF5-441D-9C8B-3E5D8E4AA378}"/>
              </a:ext>
            </a:extLst>
          </p:cNvPr>
          <p:cNvSpPr/>
          <p:nvPr/>
        </p:nvSpPr>
        <p:spPr>
          <a:xfrm>
            <a:off x="3779345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31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81F40-1EF5-441D-9C8B-3E5D8E4AA378}"/>
              </a:ext>
            </a:extLst>
          </p:cNvPr>
          <p:cNvSpPr/>
          <p:nvPr/>
        </p:nvSpPr>
        <p:spPr>
          <a:xfrm>
            <a:off x="3779345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B13E9-7611-4540-908B-DFC22E14E87D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9216FD67-DD8A-476F-A1DB-FD4DD978AB6C}"/>
              </a:ext>
            </a:extLst>
          </p:cNvPr>
          <p:cNvSpPr/>
          <p:nvPr/>
        </p:nvSpPr>
        <p:spPr>
          <a:xfrm rot="5400000">
            <a:off x="3189631" y="2113742"/>
            <a:ext cx="921658" cy="2195514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F3033-B031-4626-ADDA-062C6AEC5DD0}"/>
              </a:ext>
            </a:extLst>
          </p:cNvPr>
          <p:cNvSpPr txBox="1"/>
          <p:nvPr/>
        </p:nvSpPr>
        <p:spPr>
          <a:xfrm>
            <a:off x="1696061" y="3725260"/>
            <a:ext cx="4031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0E44138-E817-435E-B7ED-07A168C1FD80}"/>
              </a:ext>
            </a:extLst>
          </p:cNvPr>
          <p:cNvSpPr/>
          <p:nvPr/>
        </p:nvSpPr>
        <p:spPr>
          <a:xfrm rot="5400000">
            <a:off x="4439743" y="3181761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DC5024-25AB-4159-864F-A8F02DE7F299}"/>
              </a:ext>
            </a:extLst>
          </p:cNvPr>
          <p:cNvSpPr txBox="1"/>
          <p:nvPr/>
        </p:nvSpPr>
        <p:spPr>
          <a:xfrm>
            <a:off x="3644798" y="4662420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07508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B13E9-7611-4540-908B-DFC22E14E87D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6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2779550" y="32383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2991245" y="273349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95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2779550" y="32383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2991245" y="273349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6682428" y="329535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= 30</a:t>
            </a:r>
          </a:p>
        </p:txBody>
      </p:sp>
    </p:spTree>
    <p:extLst>
      <p:ext uri="{BB962C8B-B14F-4D97-AF65-F5344CB8AC3E}">
        <p14:creationId xmlns:p14="http://schemas.microsoft.com/office/powerpoint/2010/main" val="15070399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3197028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3782156" y="271361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2147916" y="2866378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&lt; 40</a:t>
            </a:r>
          </a:p>
        </p:txBody>
      </p:sp>
    </p:spTree>
    <p:extLst>
      <p:ext uri="{BB962C8B-B14F-4D97-AF65-F5344CB8AC3E}">
        <p14:creationId xmlns:p14="http://schemas.microsoft.com/office/powerpoint/2010/main" val="33576140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3760971" y="3220276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266973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4058107" y="271569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2919432" y="275477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6682428" y="329535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&lt;= 30</a:t>
            </a:r>
          </a:p>
        </p:txBody>
      </p:sp>
    </p:spTree>
    <p:extLst>
      <p:ext uri="{BB962C8B-B14F-4D97-AF65-F5344CB8AC3E}">
        <p14:creationId xmlns:p14="http://schemas.microsoft.com/office/powerpoint/2010/main" val="269400272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9BE6296-1421-4BF4-B0AD-24C45149213B}"/>
              </a:ext>
            </a:extLst>
          </p:cNvPr>
          <p:cNvSpPr/>
          <p:nvPr/>
        </p:nvSpPr>
        <p:spPr>
          <a:xfrm rot="5400000">
            <a:off x="2632727" y="2670646"/>
            <a:ext cx="921658" cy="1081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DD3CAD-6417-49DF-8719-F4FF5C8CF600}"/>
              </a:ext>
            </a:extLst>
          </p:cNvPr>
          <p:cNvSpPr txBox="1"/>
          <p:nvPr/>
        </p:nvSpPr>
        <p:spPr>
          <a:xfrm>
            <a:off x="1696061" y="3725260"/>
            <a:ext cx="413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F313D32-585E-4BF2-BD22-9BE117B7467B}"/>
              </a:ext>
            </a:extLst>
          </p:cNvPr>
          <p:cNvSpPr/>
          <p:nvPr/>
        </p:nvSpPr>
        <p:spPr>
          <a:xfrm rot="5400000">
            <a:off x="3289326" y="3158874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7E575-8603-481D-BEC8-EB3906A185EE}"/>
              </a:ext>
            </a:extLst>
          </p:cNvPr>
          <p:cNvSpPr txBox="1"/>
          <p:nvPr/>
        </p:nvSpPr>
        <p:spPr>
          <a:xfrm>
            <a:off x="2494381" y="4639533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773AA-9028-4FEF-803E-69BAB8A5F969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5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C72C1-4326-487C-A969-ACBB3B27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71600"/>
            <a:ext cx="87630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DB5C5-2202-4062-9D74-4E1BF0F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92" y="1903512"/>
            <a:ext cx="8072936" cy="39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MinIndex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Function value = index of the smallest value in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 values [start]  . . values [end].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start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index = start + 1 ;  index &lt;= end ; index++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 values [ index ] &lt; values [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index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return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432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773AA-9028-4FEF-803E-69BAB8A5F969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45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6469273" y="3249790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6719641" y="276471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59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6469273" y="3249790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6719641" y="276471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6181354" y="365323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= 70</a:t>
            </a:r>
          </a:p>
        </p:txBody>
      </p:sp>
    </p:spTree>
    <p:extLst>
      <p:ext uri="{BB962C8B-B14F-4D97-AF65-F5344CB8AC3E}">
        <p14:creationId xmlns:p14="http://schemas.microsoft.com/office/powerpoint/2010/main" val="39580560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058904" y="326031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634602" y="277465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6181354" y="365323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 80</a:t>
            </a:r>
          </a:p>
        </p:txBody>
      </p:sp>
    </p:spTree>
    <p:extLst>
      <p:ext uri="{BB962C8B-B14F-4D97-AF65-F5344CB8AC3E}">
        <p14:creationId xmlns:p14="http://schemas.microsoft.com/office/powerpoint/2010/main" val="6787605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058904" y="326031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634602" y="277465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7785190" y="366602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 80</a:t>
            </a:r>
          </a:p>
        </p:txBody>
      </p:sp>
    </p:spTree>
    <p:extLst>
      <p:ext uri="{BB962C8B-B14F-4D97-AF65-F5344CB8AC3E}">
        <p14:creationId xmlns:p14="http://schemas.microsoft.com/office/powerpoint/2010/main" val="2870506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634986" y="32505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6511422" y="326031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893759" y="275512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6723456" y="2783441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7785190" y="366602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&lt;= 70</a:t>
            </a:r>
          </a:p>
        </p:txBody>
      </p:sp>
    </p:spTree>
    <p:extLst>
      <p:ext uri="{BB962C8B-B14F-4D97-AF65-F5344CB8AC3E}">
        <p14:creationId xmlns:p14="http://schemas.microsoft.com/office/powerpoint/2010/main" val="5835293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AA1F75AB-3D22-4E1B-BB7F-9151263DC6D5}"/>
              </a:ext>
            </a:extLst>
          </p:cNvPr>
          <p:cNvSpPr/>
          <p:nvPr/>
        </p:nvSpPr>
        <p:spPr>
          <a:xfrm rot="5400000">
            <a:off x="6380857" y="2808935"/>
            <a:ext cx="921658" cy="1081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C06AB3-A01F-424C-8D7A-5A73F690DE2D}"/>
              </a:ext>
            </a:extLst>
          </p:cNvPr>
          <p:cNvSpPr txBox="1"/>
          <p:nvPr/>
        </p:nvSpPr>
        <p:spPr>
          <a:xfrm>
            <a:off x="4648887" y="3825937"/>
            <a:ext cx="413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7288F37-61C4-4A97-A563-1AFDA9CAAD95}"/>
              </a:ext>
            </a:extLst>
          </p:cNvPr>
          <p:cNvSpPr/>
          <p:nvPr/>
        </p:nvSpPr>
        <p:spPr>
          <a:xfrm rot="5400000">
            <a:off x="7059163" y="3213885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6A59C-A692-4719-A4DF-DDE73E9AF60C}"/>
              </a:ext>
            </a:extLst>
          </p:cNvPr>
          <p:cNvSpPr txBox="1"/>
          <p:nvPr/>
        </p:nvSpPr>
        <p:spPr>
          <a:xfrm>
            <a:off x="6097053" y="4804763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9374C-BBA3-4F54-A763-280BFA0660A1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1206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121501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B5A02-B877-4D1F-8DDB-A6286DFD98F0}"/>
              </a:ext>
            </a:extLst>
          </p:cNvPr>
          <p:cNvSpPr txBox="1"/>
          <p:nvPr/>
        </p:nvSpPr>
        <p:spPr>
          <a:xfrm>
            <a:off x="6236018" y="330656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C78C4F4-F322-448A-9A41-4F8837E83C2E}"/>
              </a:ext>
            </a:extLst>
          </p:cNvPr>
          <p:cNvSpPr/>
          <p:nvPr/>
        </p:nvSpPr>
        <p:spPr>
          <a:xfrm>
            <a:off x="6722208" y="2777217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2702A3-200F-4778-9E79-DC4AAA731B3F}"/>
              </a:ext>
            </a:extLst>
          </p:cNvPr>
          <p:cNvSpPr txBox="1"/>
          <p:nvPr/>
        </p:nvSpPr>
        <p:spPr>
          <a:xfrm>
            <a:off x="7454191" y="33165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CA41374-A877-4B50-8407-469F08C30A6E}"/>
              </a:ext>
            </a:extLst>
          </p:cNvPr>
          <p:cNvSpPr/>
          <p:nvPr/>
        </p:nvSpPr>
        <p:spPr>
          <a:xfrm>
            <a:off x="7906393" y="27772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9A2400-F978-4955-A9BC-CA56D9C8B09B}"/>
              </a:ext>
            </a:extLst>
          </p:cNvPr>
          <p:cNvSpPr/>
          <p:nvPr/>
        </p:nvSpPr>
        <p:spPr>
          <a:xfrm>
            <a:off x="7571161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819247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8FB37-C953-4305-8FBF-20E303FCF7E2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1141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4899018" y="396510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F6AF5-9516-44BC-9277-17DB2FDC140F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46CA02-7F3D-45E1-9791-721158E7744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E04D5E-2377-46EA-8F48-AB66AEBA5E51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F53CFB-F554-4443-AC70-503F272435E9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6895DB-1CD5-4BF2-8481-4E0F4693C88E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709B25-320C-41FE-8EF0-E86E8FDE663B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CF49F7-970C-402B-8803-4D2D39BD8712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726113" y="19593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61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006026" y="19247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49025" y="191932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23619C3-0E67-42B1-9662-246CFA9D6CCC}"/>
              </a:ext>
            </a:extLst>
          </p:cNvPr>
          <p:cNvSpPr/>
          <p:nvPr/>
        </p:nvSpPr>
        <p:spPr>
          <a:xfrm rot="5400000">
            <a:off x="5019748" y="-492488"/>
            <a:ext cx="921658" cy="7684551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8171A6-9308-4975-BFF2-9886729DCCA6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876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Quick Sort: How many comparisons?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776F-E979-4354-97BB-FFEAD98AB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7" r="1976"/>
          <a:stretch/>
        </p:blipFill>
        <p:spPr bwMode="auto">
          <a:xfrm>
            <a:off x="1166018" y="1905000"/>
            <a:ext cx="7954963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1D7A5-B2E3-4C70-B78D-DF500142B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6"/>
          <a:stretch/>
        </p:blipFill>
        <p:spPr bwMode="auto">
          <a:xfrm>
            <a:off x="800100" y="1828800"/>
            <a:ext cx="8382000" cy="430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513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Quick Sort: How many comparisons?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697D7-356F-4F48-ADBF-84D1C97D6ADF}"/>
              </a:ext>
            </a:extLst>
          </p:cNvPr>
          <p:cNvSpPr>
            <a:spLocks noGrp="1"/>
          </p:cNvSpPr>
          <p:nvPr/>
        </p:nvSpPr>
        <p:spPr>
          <a:xfrm>
            <a:off x="111102" y="1828800"/>
            <a:ext cx="10064796" cy="41234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It depends on the order of the original array elements!</a:t>
            </a:r>
            <a:r>
              <a:rPr lang="en-US" sz="2400" dirty="0"/>
              <a:t> </a:t>
            </a:r>
            <a:r>
              <a:rPr lang="en-US" sz="2400" b="1" dirty="0"/>
              <a:t>If each split divides the subarray approximately in half, </a:t>
            </a:r>
            <a:r>
              <a:rPr lang="en-US" sz="2400" dirty="0"/>
              <a:t> </a:t>
            </a:r>
            <a:r>
              <a:rPr lang="en-US" sz="2400" b="1" dirty="0"/>
              <a:t>there will be only log</a:t>
            </a:r>
            <a:r>
              <a:rPr lang="en-US" sz="2400" b="1" baseline="-25000" dirty="0"/>
              <a:t>2</a:t>
            </a:r>
            <a:r>
              <a:rPr lang="en-US" sz="2400" b="1" dirty="0"/>
              <a:t>N splits, and </a:t>
            </a:r>
            <a:r>
              <a:rPr lang="en-US" sz="2400" b="1" dirty="0" err="1"/>
              <a:t>QuickSort</a:t>
            </a:r>
            <a:r>
              <a:rPr lang="en-US" sz="2400" b="1" dirty="0"/>
              <a:t> is O(N*log</a:t>
            </a:r>
            <a:r>
              <a:rPr lang="en-US" sz="2400" b="1" baseline="-25000" dirty="0"/>
              <a:t>2</a:t>
            </a:r>
            <a:r>
              <a:rPr lang="en-US" sz="2400" b="1" dirty="0"/>
              <a:t>N).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But, if the original array was sorted to begin with, the recursive calls will split up the array into parts of unequal length, with one part empty, and the</a:t>
            </a:r>
            <a:r>
              <a:rPr lang="en-US" sz="2400" dirty="0"/>
              <a:t> </a:t>
            </a:r>
            <a:r>
              <a:rPr lang="en-US" sz="2400" b="1" dirty="0"/>
              <a:t>other part containing all the rest of the array except for split value itself.  In this case, there can be as many as N-1 splits, and </a:t>
            </a:r>
            <a:r>
              <a:rPr lang="en-US" sz="2400" b="1" dirty="0" err="1"/>
              <a:t>QuickSort</a:t>
            </a:r>
            <a:r>
              <a:rPr lang="en-US" sz="2400" b="1" dirty="0"/>
              <a:t> is O(N</a:t>
            </a:r>
            <a:r>
              <a:rPr lang="en-US" sz="2400" b="1" baseline="30000" dirty="0"/>
              <a:t>2</a:t>
            </a:r>
            <a:r>
              <a:rPr lang="en-US" sz="2400" b="1" dirty="0"/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0902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O(n) or O (log n)</a:t>
            </a:r>
          </a:p>
          <a:p>
            <a:pPr lvl="1">
              <a:defRPr/>
            </a:pPr>
            <a:r>
              <a:rPr lang="en-US" kern="0" dirty="0"/>
              <a:t>Sorts in place, requires small amounts of additional memory, but depends on the implementation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223839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0227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Efficient Comparison sort, usually stable</a:t>
            </a:r>
          </a:p>
          <a:p>
            <a:pPr>
              <a:defRPr/>
            </a:pPr>
            <a:r>
              <a:rPr lang="en-US" kern="0" dirty="0"/>
              <a:t>Can be in-place but also can use additional memory</a:t>
            </a:r>
          </a:p>
          <a:p>
            <a:pPr lvl="1">
              <a:defRPr/>
            </a:pPr>
            <a:r>
              <a:rPr lang="en-US" kern="0" dirty="0"/>
              <a:t>In-place required linked-list implementation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 -&gt; 2 phases:</a:t>
            </a:r>
          </a:p>
          <a:p>
            <a:pPr lvl="1">
              <a:defRPr/>
            </a:pPr>
            <a:r>
              <a:rPr lang="en-US" kern="0" dirty="0"/>
              <a:t>Divide: Divides the unsorted list into n </a:t>
            </a:r>
            <a:r>
              <a:rPr lang="en-US" kern="0" dirty="0" err="1"/>
              <a:t>sublists</a:t>
            </a:r>
            <a:r>
              <a:rPr lang="en-US" kern="0" dirty="0"/>
              <a:t> with each </a:t>
            </a:r>
            <a:r>
              <a:rPr lang="en-US" kern="0" dirty="0" err="1"/>
              <a:t>sublists</a:t>
            </a:r>
            <a:r>
              <a:rPr lang="en-US" kern="0" dirty="0"/>
              <a:t> containing exactly 1 element</a:t>
            </a:r>
          </a:p>
          <a:p>
            <a:pPr lvl="1">
              <a:defRPr/>
            </a:pPr>
            <a:r>
              <a:rPr lang="en-US" kern="0" dirty="0"/>
              <a:t>Merge: Repeatedly merge </a:t>
            </a:r>
            <a:r>
              <a:rPr lang="en-US" kern="0" dirty="0" err="1"/>
              <a:t>sublists</a:t>
            </a:r>
            <a:r>
              <a:rPr lang="en-US" kern="0" dirty="0"/>
              <a:t> to produce new sorted </a:t>
            </a:r>
            <a:r>
              <a:rPr lang="en-US" kern="0" dirty="0" err="1"/>
              <a:t>sublists</a:t>
            </a:r>
            <a:r>
              <a:rPr lang="en-US" kern="0" dirty="0"/>
              <a:t>, until only 1 sorted </a:t>
            </a:r>
            <a:r>
              <a:rPr lang="en-US" kern="0" dirty="0" err="1"/>
              <a:t>sublist</a:t>
            </a:r>
            <a:r>
              <a:rPr lang="en-US" kern="0" dirty="0"/>
              <a:t> remains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9974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The Algorithm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0130D9-AA67-43F9-A461-C8282726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1321628"/>
            <a:ext cx="813752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7139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 in C++ (Recursive)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013215-983D-4C61-BC75-02F83C30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600200"/>
            <a:ext cx="8218488" cy="51816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7B7EB-2DFE-403D-A340-C3B2B53BA1B4}"/>
              </a:ext>
            </a:extLst>
          </p:cNvPr>
          <p:cNvSpPr/>
          <p:nvPr/>
        </p:nvSpPr>
        <p:spPr>
          <a:xfrm>
            <a:off x="1714500" y="1981200"/>
            <a:ext cx="8218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 ItemType &gt;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void  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( ItemType  values[ ] , </a:t>
            </a:r>
            <a:r>
              <a:rPr lang="en-US" altLang="en-US" b="1" dirty="0">
                <a:solidFill>
                  <a:srgbClr val="808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int  first ,</a:t>
            </a:r>
            <a:r>
              <a:rPr lang="en-US" altLang="en-US" b="1" dirty="0">
                <a:solidFill>
                  <a:srgbClr val="808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int  last )</a:t>
            </a:r>
            <a:r>
              <a:rPr lang="en-US" altLang="en-US" b="1" dirty="0">
                <a:solidFill>
                  <a:srgbClr val="008080"/>
                </a:solidFill>
                <a:ea typeface="Times New Roman" pitchFamily="18" charset="0"/>
                <a:cs typeface="Times New Roman" pitchFamily="18" charset="0"/>
              </a:rPr>
              <a:t>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8080"/>
                </a:solidFill>
                <a:ea typeface="Times New Roman" pitchFamily="18" charset="0"/>
                <a:cs typeface="Times New Roman" pitchFamily="18" charset="0"/>
              </a:rPr>
              <a:t>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 Pre:   first &lt;= last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8000"/>
                </a:solidFill>
                <a:ea typeface="Times New Roman" pitchFamily="18" charset="0"/>
                <a:cs typeface="Times New Roman" pitchFamily="18" charset="0"/>
              </a:rPr>
              <a:t>//  Post: Array values[ first . . last ] sorted into ascending order.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{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if  ( first &lt; last ) 	                     </a:t>
            </a:r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 general case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{	int  middle = ( first  +  last ) / 2 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( values, first, middle ) ;	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( values,  middle + 1, last )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now  merge two subarrays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		// values  [ first . . . middle ] with 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		// values [ middle + 1,  . . . last ].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Merge( values,  first, middle, middle + 1, last )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}           </a:t>
            </a: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} </a:t>
            </a:r>
            <a:endParaRPr lang="en-US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985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1028700" y="37338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73692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891242" y="37338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1852075" y="27944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9762055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952500" y="38862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3816577" y="3266376"/>
            <a:ext cx="395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+ 6) / 2 = 6/2 =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981481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900843" y="3678502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0792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5EF83-1B2B-4CA1-AF96-08C6AEA08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8"/>
          <a:stretch/>
        </p:blipFill>
        <p:spPr bwMode="auto">
          <a:xfrm>
            <a:off x="952500" y="1871870"/>
            <a:ext cx="821355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162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183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E587BD-2148-4614-A711-94E0127A41D3}"/>
              </a:ext>
            </a:extLst>
          </p:cNvPr>
          <p:cNvSpPr txBox="1"/>
          <p:nvPr/>
        </p:nvSpPr>
        <p:spPr>
          <a:xfrm>
            <a:off x="658052" y="545009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+ 3) / 2 = 3 / 2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8924831" y="45721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4B9C35-ABCB-4BD7-9EA9-5F3B64E298E0}"/>
              </a:ext>
            </a:extLst>
          </p:cNvPr>
          <p:cNvSpPr txBox="1"/>
          <p:nvPr/>
        </p:nvSpPr>
        <p:spPr>
          <a:xfrm>
            <a:off x="5845886" y="541919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+ 2) / 2 = 2 / 2 = 1</a:t>
            </a:r>
          </a:p>
        </p:txBody>
      </p:sp>
    </p:spTree>
    <p:extLst>
      <p:ext uri="{BB962C8B-B14F-4D97-AF65-F5344CB8AC3E}">
        <p14:creationId xmlns:p14="http://schemas.microsoft.com/office/powerpoint/2010/main" val="21096719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E587BD-2148-4614-A711-94E0127A41D3}"/>
              </a:ext>
            </a:extLst>
          </p:cNvPr>
          <p:cNvSpPr txBox="1"/>
          <p:nvPr/>
        </p:nvSpPr>
        <p:spPr>
          <a:xfrm>
            <a:off x="616961" y="545009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+ 3) / 2 = 3 / 2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8924831" y="45721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4B9C35-ABCB-4BD7-9EA9-5F3B64E298E0}"/>
              </a:ext>
            </a:extLst>
          </p:cNvPr>
          <p:cNvSpPr txBox="1"/>
          <p:nvPr/>
        </p:nvSpPr>
        <p:spPr>
          <a:xfrm>
            <a:off x="5845886" y="541919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+ 2) / 2 = 2 / 2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304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58079" y="456329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58" y="5362793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23" y="538323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1" y="54657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1" y="54791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2" y="5378415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2" y="5398861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0" y="54947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26" y="54963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06" y="472115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73" y="4713846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03" y="5361563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19" y="538200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57" y="545454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77" y="5448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1" y="537178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495" y="54677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34" y="4670215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44" y="469568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9098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38" y="626706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58079" y="456329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58" y="5362793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23" y="538323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1" y="54657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1" y="54791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2" y="5378415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2" y="5398861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0" y="54947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26" y="54963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06" y="472115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73" y="4713846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03" y="5361563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19" y="538200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57" y="545454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77" y="5448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1" y="537178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495" y="54677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34" y="4670215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44" y="469568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67" y="46947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05" y="626706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43" y="623706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326375" y="624616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431888" y="631269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352384" y="631468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23185" y="629128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53362" y="623706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062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26864" y="2693669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16" y="40470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1943775" y="265941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41" y="3150427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75" y="325341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41" y="326838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3030053" y="2768236"/>
            <a:ext cx="1104901" cy="20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906" y="3142649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60" y="3235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80" y="322971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101" y="323858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6645326" y="2753995"/>
            <a:ext cx="1155196" cy="20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45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698336" y="265225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71171" y="404702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60" y="403182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75" y="4076782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8" y="40623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99294" y="289859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22" y="2818789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65" y="4867430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30" y="488787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8" y="497041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8" y="49838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9" y="4883052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9" y="490349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7" y="499943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33" y="50010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13" y="422579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80" y="4218483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10" y="4866200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26" y="48866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64" y="495918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84" y="49532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8" y="4876423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502" y="497235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41" y="4174852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51" y="420032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74" y="41994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12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50" y="574169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1502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395990" y="577503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399202" y="583921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11154" y="583165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18401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3609142" y="633500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+ 1) / 2 = 1 / 2 = 0</a:t>
            </a:r>
          </a:p>
        </p:txBody>
      </p:sp>
    </p:spTree>
    <p:extLst>
      <p:ext uri="{BB962C8B-B14F-4D97-AF65-F5344CB8AC3E}">
        <p14:creationId xmlns:p14="http://schemas.microsoft.com/office/powerpoint/2010/main" val="22894345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26864" y="2693669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16" y="40470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1943775" y="265941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41" y="3150427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75" y="325341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41" y="326838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3030053" y="2768236"/>
            <a:ext cx="1104901" cy="20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906" y="3142649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60" y="3235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80" y="322971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101" y="323858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6645326" y="2753995"/>
            <a:ext cx="1155196" cy="20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45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698336" y="265225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71171" y="404702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60" y="403182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75" y="4076782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8" y="40623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99294" y="289859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22" y="2818789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65" y="4867430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30" y="488787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8" y="497041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8" y="49838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9" y="4883052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9" y="490349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7" y="499943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33" y="50010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13" y="422579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80" y="4218483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10" y="4866200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26" y="48866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64" y="495918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84" y="49532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8" y="4876423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502" y="497235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41" y="4174852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51" y="420032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74" y="41994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12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50" y="574169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1502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395990" y="577503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404664" y="579028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11154" y="583165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18401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29410" y="576570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582503" y="5765702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08392" y="575907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30207" y="4660997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3993699" y="4551414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6978842" y="4551414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3714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102819" y="27437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54083" y="1889378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73148" y="19098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303616" y="19923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63666" y="20057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83927" y="19050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4043917" y="19254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129535" y="20213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424951" y="2022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58928" y="188814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7011844" y="190859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76782" y="19811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67002" y="197521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75056" y="1898371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51720" y="19943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405730" y="27936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209768" y="27636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6033" y="28325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656911" y="279889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505359" y="278575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677905" y="27432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72566" y="280193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67919" y="2788415"/>
            <a:ext cx="53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632721" y="2787650"/>
            <a:ext cx="50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97221" y="2785751"/>
            <a:ext cx="44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80425" y="1682945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4043917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7029060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71198E-E97C-424D-8F17-780AB90A6A87}"/>
              </a:ext>
            </a:extLst>
          </p:cNvPr>
          <p:cNvCxnSpPr>
            <a:cxnSpLocks/>
          </p:cNvCxnSpPr>
          <p:nvPr/>
        </p:nvCxnSpPr>
        <p:spPr>
          <a:xfrm>
            <a:off x="1442070" y="2868938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632186-71CE-4AF4-8AA5-51A44F0A8D74}"/>
              </a:ext>
            </a:extLst>
          </p:cNvPr>
          <p:cNvCxnSpPr>
            <a:cxnSpLocks/>
          </p:cNvCxnSpPr>
          <p:nvPr/>
        </p:nvCxnSpPr>
        <p:spPr>
          <a:xfrm>
            <a:off x="4310417" y="2853602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ED1280-4717-4300-A793-EE99935E5A22}"/>
              </a:ext>
            </a:extLst>
          </p:cNvPr>
          <p:cNvCxnSpPr>
            <a:cxnSpLocks/>
          </p:cNvCxnSpPr>
          <p:nvPr/>
        </p:nvCxnSpPr>
        <p:spPr>
          <a:xfrm>
            <a:off x="7435867" y="2793653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C00A3A-81F3-4543-B21A-65DBC06EA34F}"/>
              </a:ext>
            </a:extLst>
          </p:cNvPr>
          <p:cNvCxnSpPr>
            <a:cxnSpLocks/>
          </p:cNvCxnSpPr>
          <p:nvPr/>
        </p:nvCxnSpPr>
        <p:spPr>
          <a:xfrm flipH="1">
            <a:off x="379539" y="2817899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B88B1C-E03F-4699-83AB-550D28FE6555}"/>
              </a:ext>
            </a:extLst>
          </p:cNvPr>
          <p:cNvCxnSpPr>
            <a:cxnSpLocks/>
          </p:cNvCxnSpPr>
          <p:nvPr/>
        </p:nvCxnSpPr>
        <p:spPr>
          <a:xfrm flipH="1">
            <a:off x="3056127" y="285360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767391-A8F2-437E-890D-BF1D33E7EB2A}"/>
              </a:ext>
            </a:extLst>
          </p:cNvPr>
          <p:cNvCxnSpPr>
            <a:cxnSpLocks/>
          </p:cNvCxnSpPr>
          <p:nvPr/>
        </p:nvCxnSpPr>
        <p:spPr>
          <a:xfrm flipH="1">
            <a:off x="5759588" y="281361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D59A8F3-F16E-458A-B3C0-348314780D6A}"/>
              </a:ext>
            </a:extLst>
          </p:cNvPr>
          <p:cNvSpPr/>
          <p:nvPr/>
        </p:nvSpPr>
        <p:spPr>
          <a:xfrm>
            <a:off x="103858" y="3423762"/>
            <a:ext cx="96172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FD7FA9-FFCE-46B5-8841-4CEA88B4D5CD}"/>
              </a:ext>
            </a:extLst>
          </p:cNvPr>
          <p:cNvSpPr txBox="1"/>
          <p:nvPr/>
        </p:nvSpPr>
        <p:spPr>
          <a:xfrm>
            <a:off x="253391" y="3526746"/>
            <a:ext cx="7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DA9811-1155-4A6B-BC33-FF0962473975}"/>
              </a:ext>
            </a:extLst>
          </p:cNvPr>
          <p:cNvSpPr/>
          <p:nvPr/>
        </p:nvSpPr>
        <p:spPr>
          <a:xfrm>
            <a:off x="1326022" y="3423762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0ABA17-0D81-4F5B-B04F-53A27545AEE7}"/>
              </a:ext>
            </a:extLst>
          </p:cNvPr>
          <p:cNvSpPr txBox="1"/>
          <p:nvPr/>
        </p:nvSpPr>
        <p:spPr>
          <a:xfrm>
            <a:off x="1429487" y="35401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DEB437-1B3A-42D6-859D-7D9402377748}"/>
              </a:ext>
            </a:extLst>
          </p:cNvPr>
          <p:cNvSpPr/>
          <p:nvPr/>
        </p:nvSpPr>
        <p:spPr>
          <a:xfrm>
            <a:off x="2548187" y="3449367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663C74-9DE4-40F0-BAD5-CC4F5201253F}"/>
              </a:ext>
            </a:extLst>
          </p:cNvPr>
          <p:cNvSpPr txBox="1"/>
          <p:nvPr/>
        </p:nvSpPr>
        <p:spPr>
          <a:xfrm>
            <a:off x="2651652" y="356574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769E33-3BBB-4381-BB96-FCE73D85B2B1}"/>
              </a:ext>
            </a:extLst>
          </p:cNvPr>
          <p:cNvSpPr/>
          <p:nvPr/>
        </p:nvSpPr>
        <p:spPr>
          <a:xfrm>
            <a:off x="4134002" y="3458989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551D36-0F5D-4B59-951B-B646EC288774}"/>
              </a:ext>
            </a:extLst>
          </p:cNvPr>
          <p:cNvSpPr txBox="1"/>
          <p:nvPr/>
        </p:nvSpPr>
        <p:spPr>
          <a:xfrm>
            <a:off x="4379293" y="35788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FFCE84-4DDE-45D2-952A-A6081088ED0E}"/>
              </a:ext>
            </a:extLst>
          </p:cNvPr>
          <p:cNvSpPr/>
          <p:nvPr/>
        </p:nvSpPr>
        <p:spPr>
          <a:xfrm>
            <a:off x="5448300" y="348293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DCF168-D2AA-4C38-B320-D566FDC157C2}"/>
              </a:ext>
            </a:extLst>
          </p:cNvPr>
          <p:cNvSpPr txBox="1"/>
          <p:nvPr/>
        </p:nvSpPr>
        <p:spPr>
          <a:xfrm>
            <a:off x="5751524" y="35626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7F96BF-8EBC-428E-95DD-FA5A91B9AB17}"/>
              </a:ext>
            </a:extLst>
          </p:cNvPr>
          <p:cNvSpPr/>
          <p:nvPr/>
        </p:nvSpPr>
        <p:spPr>
          <a:xfrm>
            <a:off x="7298715" y="350846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54342-E98D-46B8-849D-D6C63A5604EA}"/>
              </a:ext>
            </a:extLst>
          </p:cNvPr>
          <p:cNvSpPr txBox="1"/>
          <p:nvPr/>
        </p:nvSpPr>
        <p:spPr>
          <a:xfrm>
            <a:off x="7402180" y="36248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10259724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102819" y="27437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54083" y="1889378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73148" y="19098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303616" y="19923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63666" y="20057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83927" y="19050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4043917" y="19254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129535" y="20213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424951" y="2022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58928" y="188814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7011844" y="190859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76782" y="19811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67002" y="197521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75056" y="1898371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51720" y="19943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405730" y="27936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209768" y="27636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6033" y="28325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656911" y="279889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505359" y="278575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677905" y="27432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72566" y="280193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67919" y="2788415"/>
            <a:ext cx="53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632721" y="2787650"/>
            <a:ext cx="50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97221" y="2785751"/>
            <a:ext cx="44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80425" y="1682945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4043917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7029060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71198E-E97C-424D-8F17-780AB90A6A87}"/>
              </a:ext>
            </a:extLst>
          </p:cNvPr>
          <p:cNvCxnSpPr>
            <a:cxnSpLocks/>
          </p:cNvCxnSpPr>
          <p:nvPr/>
        </p:nvCxnSpPr>
        <p:spPr>
          <a:xfrm>
            <a:off x="1442070" y="2868938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632186-71CE-4AF4-8AA5-51A44F0A8D74}"/>
              </a:ext>
            </a:extLst>
          </p:cNvPr>
          <p:cNvCxnSpPr>
            <a:cxnSpLocks/>
          </p:cNvCxnSpPr>
          <p:nvPr/>
        </p:nvCxnSpPr>
        <p:spPr>
          <a:xfrm>
            <a:off x="4310417" y="2853602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ED1280-4717-4300-A793-EE99935E5A22}"/>
              </a:ext>
            </a:extLst>
          </p:cNvPr>
          <p:cNvCxnSpPr>
            <a:cxnSpLocks/>
          </p:cNvCxnSpPr>
          <p:nvPr/>
        </p:nvCxnSpPr>
        <p:spPr>
          <a:xfrm>
            <a:off x="7435867" y="2793653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C00A3A-81F3-4543-B21A-65DBC06EA34F}"/>
              </a:ext>
            </a:extLst>
          </p:cNvPr>
          <p:cNvCxnSpPr>
            <a:cxnSpLocks/>
          </p:cNvCxnSpPr>
          <p:nvPr/>
        </p:nvCxnSpPr>
        <p:spPr>
          <a:xfrm flipH="1">
            <a:off x="379539" y="2817899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B88B1C-E03F-4699-83AB-550D28FE6555}"/>
              </a:ext>
            </a:extLst>
          </p:cNvPr>
          <p:cNvCxnSpPr>
            <a:cxnSpLocks/>
          </p:cNvCxnSpPr>
          <p:nvPr/>
        </p:nvCxnSpPr>
        <p:spPr>
          <a:xfrm flipH="1">
            <a:off x="3056127" y="285360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767391-A8F2-437E-890D-BF1D33E7EB2A}"/>
              </a:ext>
            </a:extLst>
          </p:cNvPr>
          <p:cNvCxnSpPr>
            <a:cxnSpLocks/>
          </p:cNvCxnSpPr>
          <p:nvPr/>
        </p:nvCxnSpPr>
        <p:spPr>
          <a:xfrm flipH="1">
            <a:off x="5759588" y="281361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D59A8F3-F16E-458A-B3C0-348314780D6A}"/>
              </a:ext>
            </a:extLst>
          </p:cNvPr>
          <p:cNvSpPr/>
          <p:nvPr/>
        </p:nvSpPr>
        <p:spPr>
          <a:xfrm>
            <a:off x="103858" y="3423762"/>
            <a:ext cx="96172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FD7FA9-FFCE-46B5-8841-4CEA88B4D5CD}"/>
              </a:ext>
            </a:extLst>
          </p:cNvPr>
          <p:cNvSpPr txBox="1"/>
          <p:nvPr/>
        </p:nvSpPr>
        <p:spPr>
          <a:xfrm>
            <a:off x="253391" y="3526746"/>
            <a:ext cx="7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DA9811-1155-4A6B-BC33-FF0962473975}"/>
              </a:ext>
            </a:extLst>
          </p:cNvPr>
          <p:cNvSpPr/>
          <p:nvPr/>
        </p:nvSpPr>
        <p:spPr>
          <a:xfrm>
            <a:off x="1326022" y="3423762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0ABA17-0D81-4F5B-B04F-53A27545AEE7}"/>
              </a:ext>
            </a:extLst>
          </p:cNvPr>
          <p:cNvSpPr txBox="1"/>
          <p:nvPr/>
        </p:nvSpPr>
        <p:spPr>
          <a:xfrm>
            <a:off x="1429487" y="35401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DEB437-1B3A-42D6-859D-7D9402377748}"/>
              </a:ext>
            </a:extLst>
          </p:cNvPr>
          <p:cNvSpPr/>
          <p:nvPr/>
        </p:nvSpPr>
        <p:spPr>
          <a:xfrm>
            <a:off x="2548187" y="3449367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663C74-9DE4-40F0-BAD5-CC4F5201253F}"/>
              </a:ext>
            </a:extLst>
          </p:cNvPr>
          <p:cNvSpPr txBox="1"/>
          <p:nvPr/>
        </p:nvSpPr>
        <p:spPr>
          <a:xfrm>
            <a:off x="2651652" y="356574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769E33-3BBB-4381-BB96-FCE73D85B2B1}"/>
              </a:ext>
            </a:extLst>
          </p:cNvPr>
          <p:cNvSpPr/>
          <p:nvPr/>
        </p:nvSpPr>
        <p:spPr>
          <a:xfrm>
            <a:off x="4134002" y="3458989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551D36-0F5D-4B59-951B-B646EC288774}"/>
              </a:ext>
            </a:extLst>
          </p:cNvPr>
          <p:cNvSpPr txBox="1"/>
          <p:nvPr/>
        </p:nvSpPr>
        <p:spPr>
          <a:xfrm>
            <a:off x="4379293" y="35788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FFCE84-4DDE-45D2-952A-A6081088ED0E}"/>
              </a:ext>
            </a:extLst>
          </p:cNvPr>
          <p:cNvSpPr/>
          <p:nvPr/>
        </p:nvSpPr>
        <p:spPr>
          <a:xfrm>
            <a:off x="5448300" y="348293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DCF168-D2AA-4C38-B320-D566FDC157C2}"/>
              </a:ext>
            </a:extLst>
          </p:cNvPr>
          <p:cNvSpPr txBox="1"/>
          <p:nvPr/>
        </p:nvSpPr>
        <p:spPr>
          <a:xfrm>
            <a:off x="5751524" y="35626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7F96BF-8EBC-428E-95DD-FA5A91B9AB17}"/>
              </a:ext>
            </a:extLst>
          </p:cNvPr>
          <p:cNvSpPr/>
          <p:nvPr/>
        </p:nvSpPr>
        <p:spPr>
          <a:xfrm>
            <a:off x="7298715" y="350846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54342-E98D-46B8-849D-D6C63A5604EA}"/>
              </a:ext>
            </a:extLst>
          </p:cNvPr>
          <p:cNvSpPr txBox="1"/>
          <p:nvPr/>
        </p:nvSpPr>
        <p:spPr>
          <a:xfrm>
            <a:off x="7402180" y="36248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D5635A-E30F-41CD-904F-62D3F0AA9B91}"/>
              </a:ext>
            </a:extLst>
          </p:cNvPr>
          <p:cNvCxnSpPr>
            <a:cxnSpLocks/>
          </p:cNvCxnSpPr>
          <p:nvPr/>
        </p:nvCxnSpPr>
        <p:spPr>
          <a:xfrm flipH="1">
            <a:off x="804017" y="4373104"/>
            <a:ext cx="924944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113403-DD3E-4572-86D1-2356402F3F16}"/>
              </a:ext>
            </a:extLst>
          </p:cNvPr>
          <p:cNvCxnSpPr>
            <a:cxnSpLocks/>
          </p:cNvCxnSpPr>
          <p:nvPr/>
        </p:nvCxnSpPr>
        <p:spPr>
          <a:xfrm>
            <a:off x="671362" y="4373104"/>
            <a:ext cx="1135521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223071" y="5241825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372604" y="534480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432654" y="53582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256992" y="5241825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2517AC-3CDA-49E3-876B-F695AE5D83D5}"/>
              </a:ext>
            </a:extLst>
          </p:cNvPr>
          <p:cNvCxnSpPr>
            <a:cxnSpLocks/>
          </p:cNvCxnSpPr>
          <p:nvPr/>
        </p:nvCxnSpPr>
        <p:spPr>
          <a:xfrm>
            <a:off x="3175227" y="4430735"/>
            <a:ext cx="1135521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E0AB4D-93B1-467B-90AC-42084D9C5407}"/>
              </a:ext>
            </a:extLst>
          </p:cNvPr>
          <p:cNvCxnSpPr>
            <a:cxnSpLocks/>
          </p:cNvCxnSpPr>
          <p:nvPr/>
        </p:nvCxnSpPr>
        <p:spPr>
          <a:xfrm flipH="1">
            <a:off x="3268366" y="4430697"/>
            <a:ext cx="1259598" cy="64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811712" y="5210361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040743" y="53062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134002" y="53062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861518" y="524887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2EDD51-B5C0-4203-B06B-767C2D4C686E}"/>
              </a:ext>
            </a:extLst>
          </p:cNvPr>
          <p:cNvCxnSpPr>
            <a:cxnSpLocks/>
          </p:cNvCxnSpPr>
          <p:nvPr/>
        </p:nvCxnSpPr>
        <p:spPr>
          <a:xfrm>
            <a:off x="5945727" y="4485745"/>
            <a:ext cx="551494" cy="64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8E6E0A-5031-46F3-87F2-B3448C5CC246}"/>
              </a:ext>
            </a:extLst>
          </p:cNvPr>
          <p:cNvCxnSpPr>
            <a:cxnSpLocks/>
          </p:cNvCxnSpPr>
          <p:nvPr/>
        </p:nvCxnSpPr>
        <p:spPr>
          <a:xfrm flipH="1">
            <a:off x="7402180" y="4444873"/>
            <a:ext cx="377396" cy="68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679092" y="518362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096946" y="52766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187166" y="527069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6927316" y="5210361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B2F6D9-B63D-4036-8C37-982EEE01E072}"/>
              </a:ext>
            </a:extLst>
          </p:cNvPr>
          <p:cNvCxnSpPr>
            <a:cxnSpLocks/>
          </p:cNvCxnSpPr>
          <p:nvPr/>
        </p:nvCxnSpPr>
        <p:spPr>
          <a:xfrm>
            <a:off x="9572566" y="3385174"/>
            <a:ext cx="0" cy="169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8880967" y="5125997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157631" y="52219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015496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380396" y="176417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3009551" y="174499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1378980" y="2703867"/>
            <a:ext cx="1825520" cy="76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397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488D6-29B8-4C5B-BADF-52B05503E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2"/>
          <a:stretch/>
        </p:blipFill>
        <p:spPr bwMode="auto">
          <a:xfrm>
            <a:off x="726630" y="1752600"/>
            <a:ext cx="877525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0147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380396" y="176417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&lt; 43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1104900" y="2728858"/>
            <a:ext cx="685800" cy="7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4278759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1463031" y="176361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38 &lt; 43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2034528" y="2728858"/>
            <a:ext cx="685800" cy="7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41692156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4018976" y="2706365"/>
            <a:ext cx="430780" cy="779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135704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5996575" y="172586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6582080" y="2708710"/>
            <a:ext cx="17836" cy="74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937BE3-4EA7-4F49-8F33-76E043CE9A5D}"/>
              </a:ext>
            </a:extLst>
          </p:cNvPr>
          <p:cNvSpPr/>
          <p:nvPr/>
        </p:nvSpPr>
        <p:spPr>
          <a:xfrm>
            <a:off x="9174734" y="166161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E6AACF-EFC9-4346-8DBB-69F5365FFC32}"/>
              </a:ext>
            </a:extLst>
          </p:cNvPr>
          <p:cNvSpPr txBox="1"/>
          <p:nvPr/>
        </p:nvSpPr>
        <p:spPr>
          <a:xfrm>
            <a:off x="4737703" y="289481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9 &lt;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81232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7205527" y="171700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8343900" y="2699199"/>
            <a:ext cx="1215514" cy="66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937BE3-4EA7-4F49-8F33-76E043CE9A5D}"/>
              </a:ext>
            </a:extLst>
          </p:cNvPr>
          <p:cNvSpPr/>
          <p:nvPr/>
        </p:nvSpPr>
        <p:spPr>
          <a:xfrm>
            <a:off x="9174734" y="166161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E6AACF-EFC9-4346-8DBB-69F5365FFC32}"/>
              </a:ext>
            </a:extLst>
          </p:cNvPr>
          <p:cNvSpPr txBox="1"/>
          <p:nvPr/>
        </p:nvSpPr>
        <p:spPr>
          <a:xfrm>
            <a:off x="4737703" y="289481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82 &gt;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046616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7205527" y="171700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7810500" y="2743200"/>
            <a:ext cx="119245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5044629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854720" y="4600852"/>
            <a:ext cx="625110" cy="69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275356" y="3601739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6256518" y="35463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 &lt;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2535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2564240" y="4513490"/>
            <a:ext cx="3798460" cy="77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6256518" y="35463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4018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3628880" y="4505113"/>
            <a:ext cx="4136330" cy="795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7529803" y="354800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597597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1935624" y="4582535"/>
            <a:ext cx="2903076" cy="75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9999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8F5AD-7810-43E6-A557-D09A5DA8A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/>
          <a:stretch/>
        </p:blipFill>
        <p:spPr bwMode="auto">
          <a:xfrm>
            <a:off x="800100" y="1635106"/>
            <a:ext cx="8458200" cy="48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74190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3162731" y="4631705"/>
            <a:ext cx="2742769" cy="71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2472555" y="357975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38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8408682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4183810" y="4572000"/>
            <a:ext cx="2865494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3526307" y="36206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43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3598765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8207677" y="4458850"/>
            <a:ext cx="795279" cy="87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E4A0A-B10F-4BC9-9277-2898F62707F9}"/>
              </a:ext>
            </a:extLst>
          </p:cNvPr>
          <p:cNvSpPr txBox="1"/>
          <p:nvPr/>
        </p:nvSpPr>
        <p:spPr>
          <a:xfrm>
            <a:off x="7908885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624788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E4A0A-B10F-4BC9-9277-2898F62707F9}"/>
              </a:ext>
            </a:extLst>
          </p:cNvPr>
          <p:cNvSpPr txBox="1"/>
          <p:nvPr/>
        </p:nvSpPr>
        <p:spPr>
          <a:xfrm>
            <a:off x="7908885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A2683-139A-44EC-8D4E-D7B6E7CD9767}"/>
              </a:ext>
            </a:extLst>
          </p:cNvPr>
          <p:cNvSpPr txBox="1"/>
          <p:nvPr/>
        </p:nvSpPr>
        <p:spPr>
          <a:xfrm>
            <a:off x="4154391" y="635036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336007040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Merge Sort: How many comparisons?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371617-F794-44EB-8F5F-4311A027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1375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9093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 log n</a:t>
            </a:r>
            <a:r>
              <a:rPr lang="en-US" kern="0" baseline="30000" dirty="0"/>
              <a:t> 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O(n)</a:t>
            </a:r>
          </a:p>
          <a:p>
            <a:pPr lvl="1">
              <a:defRPr/>
            </a:pPr>
            <a:r>
              <a:rPr lang="en-US" kern="0" dirty="0"/>
              <a:t>O(1) if using linked lists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372667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061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Comparison sort, think of it as an improved selection sort</a:t>
            </a:r>
          </a:p>
          <a:p>
            <a:pPr>
              <a:defRPr/>
            </a:pPr>
            <a:r>
              <a:rPr lang="en-US" kern="0" dirty="0"/>
              <a:t>Based on Binary Heap data structure</a:t>
            </a:r>
          </a:p>
          <a:p>
            <a:pPr lvl="1">
              <a:defRPr/>
            </a:pPr>
            <a:r>
              <a:rPr lang="en-US" kern="0" dirty="0"/>
              <a:t>Complete binary tree = a binary tree in which every level, except possibly the last is completely filled and all nodes are as far left as possible</a:t>
            </a:r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FFD8D-AB89-4C27-AEEF-459CE81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4952266"/>
            <a:ext cx="2438400" cy="18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1980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Comparison sort, think of it as an improved selection sort</a:t>
            </a:r>
          </a:p>
          <a:p>
            <a:pPr>
              <a:defRPr/>
            </a:pPr>
            <a:r>
              <a:rPr lang="en-US" kern="0" dirty="0"/>
              <a:t>In-place sort, typical implementation is not stable</a:t>
            </a:r>
          </a:p>
          <a:p>
            <a:pPr>
              <a:defRPr/>
            </a:pPr>
            <a:r>
              <a:rPr lang="en-US" kern="0" dirty="0"/>
              <a:t>Based on Binary Heap data structure</a:t>
            </a:r>
          </a:p>
          <a:p>
            <a:pPr lvl="1">
              <a:defRPr/>
            </a:pPr>
            <a:r>
              <a:rPr lang="en-US" kern="0" dirty="0"/>
              <a:t>A binary heap is a complete binary tree where items are store in an order such that:</a:t>
            </a:r>
          </a:p>
          <a:p>
            <a:pPr lvl="2">
              <a:defRPr/>
            </a:pPr>
            <a:r>
              <a:rPr lang="en-US" kern="0" dirty="0"/>
              <a:t>The value in a parent node is greater (or lesser) than the values in its two children nodes   [Max / Min Heap respectively]</a:t>
            </a:r>
          </a:p>
          <a:p>
            <a:pPr marL="914400" lvl="2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3756850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Sort: The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For sorting in increasing order: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Build a max heap from the input data.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The largest item is stored at the root of the heap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Replace the root with the last item of the heap 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Reduce the size of the heap by 1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“</a:t>
            </a:r>
            <a:r>
              <a:rPr lang="en-US" kern="0" dirty="0" err="1"/>
              <a:t>Heapify</a:t>
            </a:r>
            <a:r>
              <a:rPr lang="en-US" kern="0" dirty="0"/>
              <a:t>” the root of the tree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Repeat above steps while size of heap is &gt; 1</a:t>
            </a:r>
          </a:p>
          <a:p>
            <a:pPr marL="0" indent="0">
              <a:buNone/>
              <a:defRPr/>
            </a:pPr>
            <a:br>
              <a:rPr lang="en-US" kern="0" dirty="0"/>
            </a:br>
            <a:r>
              <a:rPr lang="en-US" kern="0" dirty="0"/>
              <a:t>For more information: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5AEC4-4D22-4F10-84C3-904DB140B8D0}"/>
              </a:ext>
            </a:extLst>
          </p:cNvPr>
          <p:cNvSpPr txBox="1"/>
          <p:nvPr/>
        </p:nvSpPr>
        <p:spPr>
          <a:xfrm>
            <a:off x="2705100" y="62923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https://www.geeksforgeeks.org/heap-sort/</a:t>
            </a:r>
          </a:p>
        </p:txBody>
      </p:sp>
    </p:spTree>
    <p:extLst>
      <p:ext uri="{BB962C8B-B14F-4D97-AF65-F5344CB8AC3E}">
        <p14:creationId xmlns:p14="http://schemas.microsoft.com/office/powerpoint/2010/main" val="372970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D49AD-3A5E-404A-9611-3E0B5EA2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/>
          <a:stretch/>
        </p:blipFill>
        <p:spPr bwMode="auto">
          <a:xfrm>
            <a:off x="800100" y="1676400"/>
            <a:ext cx="889801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470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 log n</a:t>
            </a:r>
            <a:r>
              <a:rPr lang="en-US" kern="0" baseline="30000" dirty="0"/>
              <a:t> 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884149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2800" dirty="0"/>
              <a:t>A Summary of Sorting Algorithm Avg. Efficiency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FAF95-756F-4A9C-8837-ECA8387C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1371600"/>
            <a:ext cx="81375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1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13F72-5DC4-4CF5-814E-3844CD350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1"/>
          <a:stretch/>
        </p:blipFill>
        <p:spPr bwMode="auto">
          <a:xfrm>
            <a:off x="873111" y="1967948"/>
            <a:ext cx="854077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>
                <a:solidFill>
                  <a:schemeClr val="accent3">
                    <a:lumMod val="50000"/>
                  </a:schemeClr>
                </a:solidFill>
              </a:rPr>
              <a:t>Sorting </a:t>
            </a:r>
            <a:r>
              <a:rPr lang="en-GB" altLang="en-US" dirty="0">
                <a:solidFill>
                  <a:schemeClr val="accent3">
                    <a:lumMod val="50000"/>
                  </a:schemeClr>
                </a:solidFill>
              </a:rPr>
              <a:t>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accent3">
                    <a:lumMod val="50000"/>
                  </a:schemeClr>
                </a:solidFill>
              </a:rPr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6922-9452-49A0-8E3F-BB6543952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/>
          <a:stretch/>
        </p:blipFill>
        <p:spPr bwMode="auto">
          <a:xfrm>
            <a:off x="672752" y="1752600"/>
            <a:ext cx="89414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62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8D26-2F6C-4810-9370-1FAEB3168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/>
          <a:stretch/>
        </p:blipFill>
        <p:spPr bwMode="auto">
          <a:xfrm>
            <a:off x="800100" y="1676400"/>
            <a:ext cx="8229600" cy="47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8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C1E04-1898-47E7-A844-6E6A83BAB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0"/>
          <a:stretch/>
        </p:blipFill>
        <p:spPr bwMode="auto">
          <a:xfrm>
            <a:off x="800100" y="1575561"/>
            <a:ext cx="8534400" cy="490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0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72D06-B506-064A-9899-ACB40A47B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2" r="49984"/>
          <a:stretch/>
        </p:blipFill>
        <p:spPr bwMode="auto">
          <a:xfrm>
            <a:off x="571500" y="1828800"/>
            <a:ext cx="3841384" cy="410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373D2-CDC9-462A-974E-63C9C121F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22515" b="2466"/>
          <a:stretch/>
        </p:blipFill>
        <p:spPr bwMode="auto">
          <a:xfrm>
            <a:off x="4686300" y="1511394"/>
            <a:ext cx="4876800" cy="429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57D63-A60C-4797-89FF-327F453C06A0}"/>
              </a:ext>
            </a:extLst>
          </p:cNvPr>
          <p:cNvSpPr/>
          <p:nvPr/>
        </p:nvSpPr>
        <p:spPr>
          <a:xfrm>
            <a:off x="342900" y="1752600"/>
            <a:ext cx="96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The number of comparisons when the array contains N elements is:</a:t>
            </a:r>
          </a:p>
          <a:p>
            <a:pPr marL="0" lv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20C4A"/>
                </a:solidFill>
              </a:rPr>
              <a:t>  Sum = (N - 1)  +   (N - 2)  + .  .  .  +  2  + 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162B0-3383-4497-B1F3-58B56F3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1" b="-220"/>
          <a:stretch/>
        </p:blipFill>
        <p:spPr bwMode="auto">
          <a:xfrm>
            <a:off x="1790700" y="2792897"/>
            <a:ext cx="6569075" cy="390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2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57D63-A60C-4797-89FF-327F453C06A0}"/>
              </a:ext>
            </a:extLst>
          </p:cNvPr>
          <p:cNvSpPr/>
          <p:nvPr/>
        </p:nvSpPr>
        <p:spPr>
          <a:xfrm>
            <a:off x="342900" y="1752600"/>
            <a:ext cx="960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The number of comparisons when the array contains N elements is:</a:t>
            </a:r>
          </a:p>
          <a:p>
            <a:pPr marL="0" lv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20C4A"/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Sum = (N - 1)  +   (N - 2)  + .  .  .  +  2  +  1</a:t>
            </a:r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N * (N - 1) / 2</a:t>
            </a:r>
          </a:p>
          <a:p>
            <a:pPr marL="0" indent="0">
              <a:buNone/>
            </a:pPr>
            <a:endParaRPr lang="en-US" sz="2000" b="1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 (N</a:t>
            </a:r>
            <a:r>
              <a:rPr lang="en-US" sz="2000" b="1" baseline="30000" dirty="0">
                <a:solidFill>
                  <a:srgbClr val="020C4A"/>
                </a:solidFill>
              </a:rPr>
              <a:t>2</a:t>
            </a:r>
            <a:r>
              <a:rPr lang="en-US" sz="2000" b="1" dirty="0">
                <a:solidFill>
                  <a:srgbClr val="020C4A"/>
                </a:solidFill>
              </a:rPr>
              <a:t> – 1N) / 2 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 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.5 N</a:t>
            </a:r>
            <a:r>
              <a:rPr lang="en-US" sz="2000" b="1" baseline="30000" dirty="0">
                <a:solidFill>
                  <a:srgbClr val="020C4A"/>
                </a:solidFill>
              </a:rPr>
              <a:t>2</a:t>
            </a:r>
            <a:r>
              <a:rPr lang="en-US" sz="2000" b="1" dirty="0">
                <a:solidFill>
                  <a:srgbClr val="020C4A"/>
                </a:solidFill>
              </a:rPr>
              <a:t> - .5 N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Sum = O(N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5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Also referred to as Sinking Sort (Name depends on POV)</a:t>
            </a:r>
          </a:p>
          <a:p>
            <a:pPr lvl="1">
              <a:defRPr/>
            </a:pPr>
            <a:r>
              <a:rPr lang="en-US" i="1" kern="0" dirty="0"/>
              <a:t>Larger</a:t>
            </a:r>
            <a:r>
              <a:rPr lang="en-US" kern="0" dirty="0"/>
              <a:t> values viewed as </a:t>
            </a:r>
            <a:r>
              <a:rPr lang="en-US" i="1" kern="0" dirty="0"/>
              <a:t>heavier</a:t>
            </a:r>
            <a:r>
              <a:rPr lang="en-US" kern="0" dirty="0"/>
              <a:t>, therefore they </a:t>
            </a:r>
            <a:r>
              <a:rPr lang="en-US" i="1" kern="0" dirty="0"/>
              <a:t>sink to the bottom </a:t>
            </a:r>
            <a:r>
              <a:rPr lang="en-US" kern="0" dirty="0"/>
              <a:t>of the list</a:t>
            </a:r>
          </a:p>
          <a:p>
            <a:pPr lvl="1">
              <a:defRPr/>
            </a:pPr>
            <a:r>
              <a:rPr lang="en-US" i="1" kern="0" dirty="0"/>
              <a:t>Smaller</a:t>
            </a:r>
            <a:r>
              <a:rPr lang="en-US" kern="0" dirty="0"/>
              <a:t> values viewed as </a:t>
            </a:r>
            <a:r>
              <a:rPr lang="en-US" i="1" kern="0" dirty="0"/>
              <a:t>lighter</a:t>
            </a:r>
            <a:r>
              <a:rPr lang="en-US" kern="0" dirty="0"/>
              <a:t>, therefore they </a:t>
            </a:r>
            <a:r>
              <a:rPr lang="en-US" i="1" kern="0" dirty="0"/>
              <a:t>bubble up to the top </a:t>
            </a:r>
            <a:r>
              <a:rPr lang="en-US" kern="0" dirty="0"/>
              <a:t>of the list</a:t>
            </a:r>
          </a:p>
          <a:p>
            <a:pPr>
              <a:defRPr/>
            </a:pPr>
            <a:r>
              <a:rPr lang="en-US" kern="0" dirty="0"/>
              <a:t>Relatively simple (Perhaps simplest sorting algorithm)</a:t>
            </a:r>
          </a:p>
          <a:p>
            <a:pPr>
              <a:defRPr/>
            </a:pPr>
            <a:r>
              <a:rPr lang="en-US" kern="0" dirty="0"/>
              <a:t>In-place comparison sort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Repeatedly step through the list to be sorted</a:t>
            </a:r>
          </a:p>
          <a:p>
            <a:pPr lvl="1">
              <a:defRPr/>
            </a:pPr>
            <a:r>
              <a:rPr lang="en-US" kern="0" dirty="0"/>
              <a:t>Compares each pair of adjacent elements in the list and swaps them if in the wrong order</a:t>
            </a:r>
          </a:p>
          <a:p>
            <a:pPr lvl="1">
              <a:defRPr/>
            </a:pPr>
            <a:r>
              <a:rPr lang="en-US" kern="0" dirty="0"/>
              <a:t>Passes through the list until swaps are no longer needed = list is sorted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2635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09C7D-BE88-407F-BA3A-58E0F9E1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371600"/>
            <a:ext cx="8686800" cy="5334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DF48-1A1E-40ED-BE90-A295A9AD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38" y="2120634"/>
            <a:ext cx="81063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current = 0 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while  ( current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{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 , current 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current++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44962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092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4E4B6-BB4A-4C4D-B94E-AECF5C7F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71600"/>
            <a:ext cx="84582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5F6FC-487D-4CB2-848D-A71BD7A5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991071"/>
            <a:ext cx="8130340" cy="36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Neighboring elements that were out of order have been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swapped between values [start] and  values [end],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beginning at values [end].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index = end ;  index &gt; start ; index--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(values [ index ] &lt; values [ index - 1 ]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Swap ( values [ index ], values [ index - 1 ]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1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2EEF-FF8C-4A55-9CEE-76685B38C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0"/>
          <a:stretch/>
        </p:blipFill>
        <p:spPr bwMode="auto">
          <a:xfrm>
            <a:off x="876300" y="1676400"/>
            <a:ext cx="831594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05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00500" y="2438400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2438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36 &gt; 24  … swap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220B0-29CB-40B1-A5A0-BB38ADB458EF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1579397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10025" y="3198058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33446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st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36 &gt; 10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88" y="3012799"/>
            <a:ext cx="5810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F6C92-2BB5-4142-87CA-552646223212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76309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3996825" y="399097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10100" y="41631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36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3785502"/>
            <a:ext cx="581025" cy="485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22C8AB-8547-4955-8DE2-60A587B6CB67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05014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8039" y="4742764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49148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36 &gt; 12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816" y="4494970"/>
            <a:ext cx="581025" cy="485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4AE87-B011-40E1-B108-9EC7720AC6C0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586391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3795" y="247581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254056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24 &gt; 10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643" y="452700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</p:spTree>
    <p:extLst>
      <p:ext uri="{BB962C8B-B14F-4D97-AF65-F5344CB8AC3E}">
        <p14:creationId xmlns:p14="http://schemas.microsoft.com/office/powerpoint/2010/main" val="1719571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71730" y="3219450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33446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24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6" y="3028265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643" y="452700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</p:spTree>
    <p:extLst>
      <p:ext uri="{BB962C8B-B14F-4D97-AF65-F5344CB8AC3E}">
        <p14:creationId xmlns:p14="http://schemas.microsoft.com/office/powerpoint/2010/main" val="3550649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09093" y="396910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402839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&gt; 12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0356" y="4567922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593" y="3799726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4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72024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4849942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508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9087" y="2386536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251032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10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60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8777" y="315665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3" y="321483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10 &lt; 12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3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13557" y="399097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2" y="412024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12 &lt; 24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7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3323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4416" y="483772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47090" y="241727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7142" y="249931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6 &lt; 10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7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8777" y="315665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3" y="321483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10 &lt; 12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1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13557" y="399097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2" y="412024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12 &lt; 24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3323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4416" y="483772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490ABF-B183-4387-A1B8-661E346560B6}"/>
              </a:ext>
            </a:extLst>
          </p:cNvPr>
          <p:cNvSpPr txBox="1"/>
          <p:nvPr/>
        </p:nvSpPr>
        <p:spPr>
          <a:xfrm>
            <a:off x="4745523" y="600075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35910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O(n) comparisons, O(1) swaps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4537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40AB-22C4-4638-8EDE-7B72869BF12D}"/>
              </a:ext>
            </a:extLst>
          </p:cNvPr>
          <p:cNvSpPr txBox="1"/>
          <p:nvPr/>
        </p:nvSpPr>
        <p:spPr>
          <a:xfrm>
            <a:off x="228600" y="428824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Worst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2079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524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Relatively simple</a:t>
            </a:r>
          </a:p>
          <a:p>
            <a:pPr>
              <a:defRPr/>
            </a:pPr>
            <a:r>
              <a:rPr lang="en-US" kern="0" dirty="0"/>
              <a:t>In-place comparison sort</a:t>
            </a:r>
          </a:p>
          <a:p>
            <a:pPr>
              <a:defRPr/>
            </a:pPr>
            <a:r>
              <a:rPr lang="en-US" kern="0" dirty="0"/>
              <a:t>Usually beats both selection sort and bubble sort on average</a:t>
            </a:r>
          </a:p>
          <a:p>
            <a:pPr>
              <a:defRPr/>
            </a:pPr>
            <a:r>
              <a:rPr lang="en-US" kern="0" dirty="0"/>
              <a:t>Can think of this sort as similar to ordering cards in a player’s hand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Iterates through the list and grows a sorted list 1 element at a time</a:t>
            </a:r>
          </a:p>
          <a:p>
            <a:pPr lvl="1">
              <a:defRPr/>
            </a:pPr>
            <a:r>
              <a:rPr lang="en-US" kern="0" dirty="0"/>
              <a:t>Each iteration, removes one element and finds location it belongs in sorted list and inserts it there</a:t>
            </a:r>
          </a:p>
          <a:p>
            <a:pPr lvl="1">
              <a:defRPr/>
            </a:pPr>
            <a:r>
              <a:rPr lang="en-US" kern="0" dirty="0"/>
              <a:t>Repeats until no input elements remain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67704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29337-BE39-4257-8EFF-49579487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371600"/>
            <a:ext cx="8335963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11B76-1CAA-4190-8F9D-6135CF60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4" y="1705451"/>
            <a:ext cx="7856365" cy="357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InsertionSort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count = 0 ; count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 count++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 , 0 , count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55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E4D73-F33C-4F4A-97BF-2933CA2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71600"/>
            <a:ext cx="8458200" cy="54864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93419-2EBF-41EF-B5D1-19209437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136057"/>
            <a:ext cx="727253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sz="1600" b="1" dirty="0">
              <a:solidFill>
                <a:srgbClr val="000000"/>
              </a:solidFill>
              <a:ea typeface="Times New Roman" pitchFamily="18" charset="0"/>
              <a:cs typeface="Times New Roman" pitchFamily="18" charset="0"/>
            </a:endParaRPr>
          </a:p>
          <a:p>
            <a:r>
              <a:rPr lang="en-US" altLang="en-US" sz="16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16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16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Elements between values [start] and  values [end]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have been sorted into ascending order by key.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bool  finished = false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current  =  end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bool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( current != start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while  (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&amp;&amp;  !finished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{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(values [ current ] &lt; values [ current - 1 ]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Swap ( values [ current ], values [ current - 1 ]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current--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( current != start 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else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finished = true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}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75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F23CF-BE6A-4F92-8F93-EBB394FD1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8"/>
          <a:stretch/>
        </p:blipFill>
        <p:spPr bwMode="auto">
          <a:xfrm>
            <a:off x="1166018" y="2057400"/>
            <a:ext cx="7954963" cy="40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8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C63C8-2A7D-4CEA-9C6B-A841F70FF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 bwMode="auto">
          <a:xfrm>
            <a:off x="1257300" y="1981200"/>
            <a:ext cx="7772400" cy="40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2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C63C8-2A7D-4CEA-9C6B-A841F70FF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 bwMode="auto">
          <a:xfrm>
            <a:off x="1257300" y="1981200"/>
            <a:ext cx="7772400" cy="40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480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FD3B8-B74C-472E-B981-DBD022A2E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3"/>
          <a:stretch/>
        </p:blipFill>
        <p:spPr bwMode="auto">
          <a:xfrm>
            <a:off x="982662" y="2133600"/>
            <a:ext cx="8321675" cy="349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42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391C-6F17-4D1A-8EB2-F77C39EAB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/>
          <a:stretch/>
        </p:blipFill>
        <p:spPr bwMode="auto">
          <a:xfrm>
            <a:off x="1166018" y="1828800"/>
            <a:ext cx="7954963" cy="41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45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76700" y="2438400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72100" y="226763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1</a:t>
            </a:r>
            <a:r>
              <a:rPr lang="en-US" baseline="30000" dirty="0"/>
              <a:t>st</a:t>
            </a:r>
            <a:r>
              <a:rPr lang="en-US" dirty="0"/>
              <a:t> element, becomes 1</a:t>
            </a:r>
            <a:r>
              <a:rPr lang="en-US" baseline="30000" dirty="0"/>
              <a:t>st</a:t>
            </a:r>
            <a:r>
              <a:rPr lang="en-US" dirty="0"/>
              <a:t> element in sorted list</a:t>
            </a:r>
          </a:p>
        </p:txBody>
      </p:sp>
    </p:spTree>
    <p:extLst>
      <p:ext uri="{BB962C8B-B14F-4D97-AF65-F5344CB8AC3E}">
        <p14:creationId xmlns:p14="http://schemas.microsoft.com/office/powerpoint/2010/main" val="2078932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76700" y="3160643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295900" y="2989877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24 &lt; 36, insert before 36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40AB-22C4-4638-8EDE-7B72869BF12D}"/>
              </a:ext>
            </a:extLst>
          </p:cNvPr>
          <p:cNvSpPr txBox="1"/>
          <p:nvPr/>
        </p:nvSpPr>
        <p:spPr>
          <a:xfrm>
            <a:off x="228600" y="428824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Worst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B62E-AE06-446B-BD87-2E6F63458527}"/>
              </a:ext>
            </a:extLst>
          </p:cNvPr>
          <p:cNvSpPr txBox="1"/>
          <p:nvPr/>
        </p:nvSpPr>
        <p:spPr>
          <a:xfrm>
            <a:off x="228600" y="5094163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Avg.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5707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94922" y="3890016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462" y="2382905"/>
            <a:ext cx="666750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799" y="3118401"/>
            <a:ext cx="600075" cy="46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7B029-02E7-414B-B0EA-B2011B403737}"/>
              </a:ext>
            </a:extLst>
          </p:cNvPr>
          <p:cNvSpPr txBox="1"/>
          <p:nvPr/>
        </p:nvSpPr>
        <p:spPr>
          <a:xfrm>
            <a:off x="5295900" y="3592786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10 &lt; 36, 10 &lt; 24, insert before 24</a:t>
            </a:r>
          </a:p>
        </p:txBody>
      </p:sp>
    </p:spTree>
    <p:extLst>
      <p:ext uri="{BB962C8B-B14F-4D97-AF65-F5344CB8AC3E}">
        <p14:creationId xmlns:p14="http://schemas.microsoft.com/office/powerpoint/2010/main" val="1729527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61791" y="4549246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42282" y="4294632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6 &lt; 36, 6 &lt; 24, 6 &lt; 10 insert before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98" y="3104372"/>
            <a:ext cx="666750" cy="46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79" y="2304738"/>
            <a:ext cx="6762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238" y="3823147"/>
            <a:ext cx="600075" cy="4667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61791" y="5342561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42282" y="499109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12 &lt; 36, 12 &lt; 24, 12 &gt; 10 insert after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EC62F6-7EA4-4AB5-8838-D15FA129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4450450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73" y="4572256"/>
            <a:ext cx="60007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998" y="3848723"/>
            <a:ext cx="666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235" y="3048623"/>
            <a:ext cx="6762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29A98-9934-45BB-839C-42D1A1863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2298" y="2349565"/>
            <a:ext cx="590550" cy="428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1E9830-48E6-4B1E-BC94-4081775DEA22}"/>
              </a:ext>
            </a:extLst>
          </p:cNvPr>
          <p:cNvSpPr/>
          <p:nvPr/>
        </p:nvSpPr>
        <p:spPr>
          <a:xfrm>
            <a:off x="2400300" y="4401173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54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4457700" y="6096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EC62F6-7EA4-4AB5-8838-D15FA129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4450450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038" y="4554989"/>
            <a:ext cx="666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235" y="3048623"/>
            <a:ext cx="6762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29A98-9934-45BB-839C-42D1A1863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298" y="2349565"/>
            <a:ext cx="590550" cy="428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1E9830-48E6-4B1E-BC94-4081775DEA22}"/>
              </a:ext>
            </a:extLst>
          </p:cNvPr>
          <p:cNvSpPr/>
          <p:nvPr/>
        </p:nvSpPr>
        <p:spPr>
          <a:xfrm>
            <a:off x="2400300" y="4401173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B6DBBA-DA61-4790-901D-8412A5121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825" y="3857626"/>
            <a:ext cx="6858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082AE7-7F40-4BC3-83F9-655D557E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472" y="5218736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574" y="5287620"/>
            <a:ext cx="600075" cy="4667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E27-7270-4D98-BBE9-0C706182A9C2}"/>
              </a:ext>
            </a:extLst>
          </p:cNvPr>
          <p:cNvSpPr/>
          <p:nvPr/>
        </p:nvSpPr>
        <p:spPr>
          <a:xfrm>
            <a:off x="2396572" y="5094938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4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O(n) comparisons, O(1) swaps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872177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04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52400" y="1752600"/>
            <a:ext cx="9982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Also called Partition-Exchange Sort</a:t>
            </a:r>
          </a:p>
          <a:p>
            <a:pPr>
              <a:defRPr/>
            </a:pPr>
            <a:r>
              <a:rPr lang="en-US" kern="0" dirty="0"/>
              <a:t>Much more efficient sorting algorithm, but more complex</a:t>
            </a:r>
          </a:p>
          <a:p>
            <a:pPr>
              <a:defRPr/>
            </a:pPr>
            <a:r>
              <a:rPr lang="en-US" kern="0" dirty="0"/>
              <a:t>In-place comparison sort, but not a “stable” sort</a:t>
            </a:r>
          </a:p>
          <a:p>
            <a:pPr lvl="1">
              <a:defRPr/>
            </a:pPr>
            <a:r>
              <a:rPr lang="en-US" kern="0" dirty="0"/>
              <a:t>Stable means identical elements are not sorted in the same order they appear in input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Divide and Conquer Algorithm</a:t>
            </a:r>
          </a:p>
          <a:p>
            <a:pPr lvl="1">
              <a:defRPr/>
            </a:pPr>
            <a:r>
              <a:rPr lang="en-US" kern="0" dirty="0"/>
              <a:t>Pick an element, called a pivot, from the list </a:t>
            </a:r>
          </a:p>
          <a:p>
            <a:pPr lvl="1">
              <a:defRPr/>
            </a:pPr>
            <a:r>
              <a:rPr lang="en-US" kern="0" dirty="0"/>
              <a:t>Partitioning: reorder the list so that all elements with values less than the pivot come before it, while all elements with greater values than the pivot come after it</a:t>
            </a:r>
          </a:p>
          <a:p>
            <a:pPr lvl="2">
              <a:defRPr/>
            </a:pPr>
            <a:r>
              <a:rPr lang="en-US" kern="0" dirty="0"/>
              <a:t>Equal values = up to implementer  </a:t>
            </a:r>
          </a:p>
          <a:p>
            <a:pPr lvl="1">
              <a:defRPr/>
            </a:pPr>
            <a:r>
              <a:rPr lang="en-US" kern="0" dirty="0"/>
              <a:t>Recursively apply above steps to sub-lists</a:t>
            </a:r>
          </a:p>
          <a:p>
            <a:pPr lvl="2">
              <a:defRPr/>
            </a:pPr>
            <a:r>
              <a:rPr lang="en-US" kern="0" dirty="0"/>
              <a:t>Base case is when sub-lists are size 1 which means it is sorted by default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5878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8B78E-4DC9-4B40-9A83-0BDB03CA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78" y="1371600"/>
            <a:ext cx="8147844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2B32C-7187-4832-AA24-28FB802D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51" y="1358942"/>
            <a:ext cx="7510418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template &lt;class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values[ ] 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first 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last 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Pre:   first &lt;= last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 first .  . last ] into ascending 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if  ( first &lt; last ) 	                   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general case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{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Split ( values, first, last,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 ;	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values [ first ] . . values[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- 1 ] &lt;=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// values  [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] =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// values [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+ 1 ] . . values[ last ] &gt;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 values,  first,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 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 values,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+ 1,  last 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;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7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C++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E155AE-37D7-4B27-8375-84D1E47D0A57}"/>
              </a:ext>
            </a:extLst>
          </p:cNvPr>
          <p:cNvSpPr/>
          <p:nvPr/>
        </p:nvSpPr>
        <p:spPr>
          <a:xfrm>
            <a:off x="342900" y="1720840"/>
            <a:ext cx="975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If there is more than one item in values[first]..values[last]</a:t>
            </a:r>
            <a:endParaRPr lang="en-US" sz="2400" b="1" u="sng" dirty="0">
              <a:solidFill>
                <a:srgbClr val="020C4A"/>
              </a:solidFill>
            </a:endParaRPr>
          </a:p>
          <a:p>
            <a:pPr lvl="1"/>
            <a:r>
              <a:rPr lang="en-US" sz="2400" b="1" dirty="0">
                <a:solidFill>
                  <a:srgbClr val="020C4A"/>
                </a:solidFill>
              </a:rPr>
              <a:t>-	Select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lvl="1"/>
            <a:r>
              <a:rPr lang="en-US" sz="2400" b="1" dirty="0">
                <a:solidFill>
                  <a:srgbClr val="020C4A"/>
                </a:solidFill>
              </a:rPr>
              <a:t>-	Split the array so that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values[first]..values[splitPoint-1] &lt;=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</a:t>
            </a:r>
            <a:r>
              <a:rPr lang="en-US" sz="2400" b="1" dirty="0" err="1">
                <a:solidFill>
                  <a:srgbClr val="020C4A"/>
                </a:solidFill>
              </a:rPr>
              <a:t>splitPoint</a:t>
            </a:r>
            <a:r>
              <a:rPr lang="en-US" sz="2400" b="1" dirty="0">
                <a:solidFill>
                  <a:srgbClr val="020C4A"/>
                </a:solidFill>
              </a:rPr>
              <a:t>] =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values[splitPoint+1]..values[last] &gt;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20C4A"/>
                </a:solidFill>
              </a:rPr>
              <a:t>QuickSort</a:t>
            </a:r>
            <a:r>
              <a:rPr lang="en-US" sz="2400" b="1" dirty="0">
                <a:solidFill>
                  <a:srgbClr val="020C4A"/>
                </a:solidFill>
              </a:rPr>
              <a:t> the left half</a:t>
            </a:r>
            <a:endParaRPr lang="en-US" sz="2400" dirty="0">
              <a:solidFill>
                <a:srgbClr val="020C4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20C4A"/>
                </a:solidFill>
              </a:rPr>
              <a:t>QuickSort</a:t>
            </a:r>
            <a:r>
              <a:rPr lang="en-US" sz="2400" b="1" dirty="0">
                <a:solidFill>
                  <a:srgbClr val="020C4A"/>
                </a:solidFill>
              </a:rPr>
              <a:t> the right half</a:t>
            </a:r>
            <a:endParaRPr lang="en-US" sz="2400" dirty="0">
              <a:solidFill>
                <a:srgbClr val="020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4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Quick Sort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380019-A274-4915-916F-010E0FB5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47800"/>
            <a:ext cx="8137525" cy="48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6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48013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Which of the three is the best search algorithm to use?</a:t>
            </a:r>
          </a:p>
        </p:txBody>
      </p:sp>
    </p:spTree>
    <p:extLst>
      <p:ext uri="{BB962C8B-B14F-4D97-AF65-F5344CB8AC3E}">
        <p14:creationId xmlns:p14="http://schemas.microsoft.com/office/powerpoint/2010/main" val="660311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4" name="Picture 3" descr="CIS200_week12_fig6">
            <a:extLst>
              <a:ext uri="{FF2B5EF4-FFF2-40B4-BE49-F238E27FC236}">
                <a16:creationId xmlns:a16="http://schemas.microsoft.com/office/drawing/2014/main" id="{0BF86F51-1436-4CD2-82A7-AA868021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4707"/>
            <a:ext cx="7696200" cy="508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57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5" name="Picture 4" descr="CIS200_week12_fig7">
            <a:extLst>
              <a:ext uri="{FF2B5EF4-FFF2-40B4-BE49-F238E27FC236}">
                <a16:creationId xmlns:a16="http://schemas.microsoft.com/office/drawing/2014/main" id="{2CF014BA-9D74-44E2-AB8E-C630A500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39903"/>
            <a:ext cx="7010400" cy="521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39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BD1C-5C9D-4A97-9477-862BA57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95400"/>
            <a:ext cx="81375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11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C61F-6FC0-42B8-8FF2-D48D7069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79525"/>
            <a:ext cx="7954963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101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706775" y="192142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5AA2E-4340-46E7-8E61-D52398DBB88D}"/>
              </a:ext>
            </a:extLst>
          </p:cNvPr>
          <p:cNvSpPr txBox="1"/>
          <p:nvPr/>
        </p:nvSpPr>
        <p:spPr>
          <a:xfrm>
            <a:off x="876300" y="3886200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</p:txBody>
      </p:sp>
    </p:spTree>
    <p:extLst>
      <p:ext uri="{BB962C8B-B14F-4D97-AF65-F5344CB8AC3E}">
        <p14:creationId xmlns:p14="http://schemas.microsoft.com/office/powerpoint/2010/main" val="1171059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1668132" y="3133815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49015" y="191104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1957174" y="270530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64EFE-D4B7-48DE-BC7D-6D2CB98C6BB1}"/>
              </a:ext>
            </a:extLst>
          </p:cNvPr>
          <p:cNvSpPr txBox="1"/>
          <p:nvPr/>
        </p:nvSpPr>
        <p:spPr>
          <a:xfrm>
            <a:off x="876300" y="3886200"/>
            <a:ext cx="8534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171864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1679716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1919066" y="2716425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114300" y="3279175"/>
            <a:ext cx="128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4D98-CEEA-4AC2-ADC4-C53C62FDADCB}"/>
              </a:ext>
            </a:extLst>
          </p:cNvPr>
          <p:cNvSpPr txBox="1"/>
          <p:nvPr/>
        </p:nvSpPr>
        <p:spPr>
          <a:xfrm>
            <a:off x="876300" y="3886200"/>
            <a:ext cx="85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02156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114300" y="3279175"/>
            <a:ext cx="128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 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E1CC0-053E-4637-BCE6-579F16513277}"/>
              </a:ext>
            </a:extLst>
          </p:cNvPr>
          <p:cNvSpPr txBox="1"/>
          <p:nvPr/>
        </p:nvSpPr>
        <p:spPr>
          <a:xfrm>
            <a:off x="876300" y="3886200"/>
            <a:ext cx="85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6709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447837" y="318806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697533" y="270344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50D3F-6156-4AE7-A9F7-4103E72DB8C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613742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7469676" y="319916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7719372" y="270998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C0C15-E863-4025-B88F-7EEA692792A4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9610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1337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Which of the three is the best search algorithm to use?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It depends on what you are doing!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No one solution will always be the best.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C00000"/>
                </a:solidFill>
              </a:rPr>
              <a:t>Linear: Simple, Quick for small N, works for both unsorted/sorted data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7030A0"/>
                </a:solidFill>
              </a:rPr>
              <a:t>Binary: More complex, Quick for even </a:t>
            </a:r>
            <a:r>
              <a:rPr lang="en-GB" altLang="en-US" i="1" dirty="0">
                <a:solidFill>
                  <a:srgbClr val="7030A0"/>
                </a:solidFill>
              </a:rPr>
              <a:t>very large </a:t>
            </a:r>
            <a:r>
              <a:rPr lang="en-GB" altLang="en-US" dirty="0">
                <a:solidFill>
                  <a:srgbClr val="7030A0"/>
                </a:solidFill>
              </a:rPr>
              <a:t>N, only works for sorted data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00B050"/>
                </a:solidFill>
              </a:rPr>
              <a:t>Hashing: efficient for </a:t>
            </a:r>
            <a:r>
              <a:rPr lang="en-GB" altLang="en-US" i="1" dirty="0">
                <a:solidFill>
                  <a:srgbClr val="00B050"/>
                </a:solidFill>
              </a:rPr>
              <a:t>extremely large </a:t>
            </a:r>
            <a:r>
              <a:rPr lang="en-GB" altLang="en-US" dirty="0">
                <a:solidFill>
                  <a:srgbClr val="00B050"/>
                </a:solidFill>
              </a:rPr>
              <a:t>N, insert/delete operations quick, works for unsorted/sorted data, accesses indices </a:t>
            </a:r>
            <a:r>
              <a:rPr lang="en-GB" altLang="en-US" i="1" dirty="0">
                <a:solidFill>
                  <a:srgbClr val="00B050"/>
                </a:solidFill>
              </a:rPr>
              <a:t>very quickly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7000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6187145" y="3227454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6416121" y="271938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A8185-8E9A-4C80-875A-3C52C9981D2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4268595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4994450" y="31921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5240391" y="271938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496300" y="342899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D5248-EBAB-4E98-9A54-10A67B204FC6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918495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3826582" y="31921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4075449" y="267716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801-189E-477B-8C6F-96A60941A8EF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3376481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2239690" y="3165822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2773035" y="27385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DAD31-38A9-49AB-B847-A15648A3A0C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70560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1ECC0-C221-4B76-89A1-24D47C1EB203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7862" y="3428999"/>
            <a:ext cx="140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10</a:t>
            </a:r>
          </a:p>
        </p:txBody>
      </p:sp>
    </p:spTree>
    <p:extLst>
      <p:ext uri="{BB962C8B-B14F-4D97-AF65-F5344CB8AC3E}">
        <p14:creationId xmlns:p14="http://schemas.microsoft.com/office/powerpoint/2010/main" val="910829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D3FA1-C260-45B3-8DC5-3E5F74B9B97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85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FA430C8-6CE1-494A-8520-390E3AF380A6}"/>
              </a:ext>
            </a:extLst>
          </p:cNvPr>
          <p:cNvSpPr/>
          <p:nvPr/>
        </p:nvSpPr>
        <p:spPr>
          <a:xfrm rot="5400000">
            <a:off x="5729288" y="-425916"/>
            <a:ext cx="504826" cy="685799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D4B27-E090-45F7-B524-053C83859FDC}"/>
              </a:ext>
            </a:extLst>
          </p:cNvPr>
          <p:cNvSpPr txBox="1"/>
          <p:nvPr/>
        </p:nvSpPr>
        <p:spPr>
          <a:xfrm>
            <a:off x="4817245" y="3229065"/>
            <a:ext cx="40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6F6CE-ED39-4D40-A754-B4A7FAAA960B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990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1ECC0-C221-4B76-89A1-24D47C1EB203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4330C7E-7830-4D4C-BC90-AE4074B33ABC}"/>
              </a:ext>
            </a:extLst>
          </p:cNvPr>
          <p:cNvSpPr/>
          <p:nvPr/>
        </p:nvSpPr>
        <p:spPr>
          <a:xfrm rot="5400000">
            <a:off x="5729288" y="-425916"/>
            <a:ext cx="504826" cy="685799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08B1D-E54D-4E1F-9FFD-FB3E94590EF7}"/>
              </a:ext>
            </a:extLst>
          </p:cNvPr>
          <p:cNvSpPr txBox="1"/>
          <p:nvPr/>
        </p:nvSpPr>
        <p:spPr>
          <a:xfrm>
            <a:off x="4817245" y="3229065"/>
            <a:ext cx="40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278958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3029770" y="275513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202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278958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3029770" y="275513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AA0B97-4A31-450C-AD6C-39CCE36AA448}"/>
              </a:ext>
            </a:extLst>
          </p:cNvPr>
          <p:cNvSpPr txBox="1"/>
          <p:nvPr/>
        </p:nvSpPr>
        <p:spPr>
          <a:xfrm>
            <a:off x="4062957" y="320579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= 80</a:t>
            </a:r>
          </a:p>
        </p:txBody>
      </p:sp>
    </p:spTree>
    <p:extLst>
      <p:ext uri="{BB962C8B-B14F-4D97-AF65-F5344CB8AC3E}">
        <p14:creationId xmlns:p14="http://schemas.microsoft.com/office/powerpoint/2010/main" val="8243581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3824926" y="3247713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4075449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224359" y="324771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30</a:t>
            </a:r>
          </a:p>
        </p:txBody>
      </p:sp>
    </p:spTree>
    <p:extLst>
      <p:ext uri="{BB962C8B-B14F-4D97-AF65-F5344CB8AC3E}">
        <p14:creationId xmlns:p14="http://schemas.microsoft.com/office/powerpoint/2010/main" val="2894508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224359" y="324771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90</a:t>
            </a:r>
          </a:p>
        </p:txBody>
      </p:sp>
    </p:spTree>
    <p:extLst>
      <p:ext uri="{BB962C8B-B14F-4D97-AF65-F5344CB8AC3E}">
        <p14:creationId xmlns:p14="http://schemas.microsoft.com/office/powerpoint/2010/main" val="35936352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918692" y="3630796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70</a:t>
            </a:r>
          </a:p>
        </p:txBody>
      </p:sp>
    </p:spTree>
    <p:extLst>
      <p:ext uri="{BB962C8B-B14F-4D97-AF65-F5344CB8AC3E}">
        <p14:creationId xmlns:p14="http://schemas.microsoft.com/office/powerpoint/2010/main" val="4018702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918692" y="3630796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70</a:t>
            </a:r>
          </a:p>
        </p:txBody>
      </p:sp>
    </p:spTree>
    <p:extLst>
      <p:ext uri="{BB962C8B-B14F-4D97-AF65-F5344CB8AC3E}">
        <p14:creationId xmlns:p14="http://schemas.microsoft.com/office/powerpoint/2010/main" val="13823469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6098514" y="324452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6411345" y="2739696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40</a:t>
            </a:r>
          </a:p>
        </p:txBody>
      </p:sp>
    </p:spTree>
    <p:extLst>
      <p:ext uri="{BB962C8B-B14F-4D97-AF65-F5344CB8AC3E}">
        <p14:creationId xmlns:p14="http://schemas.microsoft.com/office/powerpoint/2010/main" val="31985089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7316743" y="3210105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7597334" y="2759472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50</a:t>
            </a:r>
          </a:p>
        </p:txBody>
      </p:sp>
    </p:spTree>
    <p:extLst>
      <p:ext uri="{BB962C8B-B14F-4D97-AF65-F5344CB8AC3E}">
        <p14:creationId xmlns:p14="http://schemas.microsoft.com/office/powerpoint/2010/main" val="1210306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90</a:t>
            </a:r>
          </a:p>
        </p:txBody>
      </p:sp>
    </p:spTree>
    <p:extLst>
      <p:ext uri="{BB962C8B-B14F-4D97-AF65-F5344CB8AC3E}">
        <p14:creationId xmlns:p14="http://schemas.microsoft.com/office/powerpoint/2010/main" val="38936458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185851" y="360109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50</a:t>
            </a:r>
          </a:p>
        </p:txBody>
      </p:sp>
    </p:spTree>
    <p:extLst>
      <p:ext uri="{BB962C8B-B14F-4D97-AF65-F5344CB8AC3E}">
        <p14:creationId xmlns:p14="http://schemas.microsoft.com/office/powerpoint/2010/main" val="906320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7331775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984"/>
      </p:ext>
    </p:extLst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4540</TotalTime>
  <Words>5124</Words>
  <Application>Microsoft Office PowerPoint</Application>
  <PresentationFormat>35mm Slides</PresentationFormat>
  <Paragraphs>2699</Paragraphs>
  <Slides>181</Slides>
  <Notes>180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181</vt:i4>
      </vt:variant>
    </vt:vector>
  </HeadingPairs>
  <TitlesOfParts>
    <vt:vector size="187" baseType="lpstr">
      <vt:lpstr>Arial</vt:lpstr>
      <vt:lpstr>Calibri</vt:lpstr>
      <vt:lpstr>HelveticaNeueLT Std Lt</vt:lpstr>
      <vt:lpstr>Times</vt:lpstr>
      <vt:lpstr>UM-Dearborn-PPT-blue</vt:lpstr>
      <vt:lpstr>1_UM-Dearborn-PPT-blue</vt:lpstr>
      <vt:lpstr>CIS 200  Sorting Algorithms</vt:lpstr>
      <vt:lpstr>Outline</vt:lpstr>
      <vt:lpstr>Review of Search Algorithms</vt:lpstr>
      <vt:lpstr>Review of Search Algorithms</vt:lpstr>
      <vt:lpstr>Review of Search Algorithms</vt:lpstr>
      <vt:lpstr>Review of Search Algorithms</vt:lpstr>
      <vt:lpstr>Review of Search Algorithms</vt:lpstr>
      <vt:lpstr>Review of Search Algorithms</vt:lpstr>
      <vt:lpstr>Outline</vt:lpstr>
      <vt:lpstr>Two Fundamental Algorithm Categories</vt:lpstr>
      <vt:lpstr>Selection Sort</vt:lpstr>
      <vt:lpstr>Selection Sort C++</vt:lpstr>
      <vt:lpstr>Selection Sort C++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Selection Sort: How many comparisons?</vt:lpstr>
      <vt:lpstr>Selection Sort: How many comparisons?</vt:lpstr>
      <vt:lpstr>Selection Sort: How many comparisons?</vt:lpstr>
      <vt:lpstr>Selection Sort Analysis</vt:lpstr>
      <vt:lpstr>Outline</vt:lpstr>
      <vt:lpstr>Bubble Sort</vt:lpstr>
      <vt:lpstr>Bubble Sort C++</vt:lpstr>
      <vt:lpstr>Bubble Sort C++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Bubble Sort Analysis</vt:lpstr>
      <vt:lpstr>Outline</vt:lpstr>
      <vt:lpstr>Insertion Sort</vt:lpstr>
      <vt:lpstr>Insertion Sort C++</vt:lpstr>
      <vt:lpstr>Insertion Sort C++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Insertion Sort Analysis</vt:lpstr>
      <vt:lpstr>Outline</vt:lpstr>
      <vt:lpstr>Quick Sort</vt:lpstr>
      <vt:lpstr>Quick Sort C++</vt:lpstr>
      <vt:lpstr>Quick Sort C++</vt:lpstr>
      <vt:lpstr>An Example: Quick Sort</vt:lpstr>
      <vt:lpstr>Quick Sort: Partition Process</vt:lpstr>
      <vt:lpstr>Quick Sort: Partition Process</vt:lpstr>
      <vt:lpstr>Quick Sort: Partition Process</vt:lpstr>
      <vt:lpstr>Quick Sort: Partition Process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How many comparisons?</vt:lpstr>
      <vt:lpstr>Quick Sort: How many comparisons?</vt:lpstr>
      <vt:lpstr>Quick Sort Analysis</vt:lpstr>
      <vt:lpstr>Outline</vt:lpstr>
      <vt:lpstr>Merge Sort</vt:lpstr>
      <vt:lpstr>Merge Sort: The Algorithm</vt:lpstr>
      <vt:lpstr>Merge Sort in C++ (Recursive)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How many comparisons?</vt:lpstr>
      <vt:lpstr>Merge Sort Analysis</vt:lpstr>
      <vt:lpstr>Outline</vt:lpstr>
      <vt:lpstr>Heap Sort</vt:lpstr>
      <vt:lpstr>Heap Sort</vt:lpstr>
      <vt:lpstr>Heap Sort: The Algorithm</vt:lpstr>
      <vt:lpstr>Heap Sort Analysis</vt:lpstr>
      <vt:lpstr>A Summary of Sorting Algorithm Avg. Efficiency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208</cp:revision>
  <dcterms:created xsi:type="dcterms:W3CDTF">2008-05-10T20:54:08Z</dcterms:created>
  <dcterms:modified xsi:type="dcterms:W3CDTF">2019-03-19T03:02:14Z</dcterms:modified>
</cp:coreProperties>
</file>