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74"/>
  </p:notesMasterIdLst>
  <p:sldIdLst>
    <p:sldId id="479" r:id="rId16"/>
    <p:sldId id="481" r:id="rId17"/>
    <p:sldId id="482" r:id="rId18"/>
    <p:sldId id="483" r:id="rId19"/>
    <p:sldId id="484" r:id="rId20"/>
    <p:sldId id="485" r:id="rId21"/>
    <p:sldId id="414" r:id="rId22"/>
    <p:sldId id="413" r:id="rId23"/>
    <p:sldId id="486" r:id="rId24"/>
    <p:sldId id="415" r:id="rId25"/>
    <p:sldId id="416" r:id="rId26"/>
    <p:sldId id="461" r:id="rId27"/>
    <p:sldId id="462" r:id="rId28"/>
    <p:sldId id="463" r:id="rId29"/>
    <p:sldId id="487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  <p:sldId id="417" r:id="rId42"/>
    <p:sldId id="418" r:id="rId43"/>
    <p:sldId id="420" r:id="rId44"/>
    <p:sldId id="475" r:id="rId45"/>
    <p:sldId id="476" r:id="rId46"/>
    <p:sldId id="477" r:id="rId47"/>
    <p:sldId id="478" r:id="rId48"/>
    <p:sldId id="422" r:id="rId49"/>
    <p:sldId id="488" r:id="rId50"/>
    <p:sldId id="489" r:id="rId51"/>
    <p:sldId id="490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1" r:id="rId63"/>
    <p:sldId id="502" r:id="rId64"/>
    <p:sldId id="503" r:id="rId65"/>
    <p:sldId id="504" r:id="rId66"/>
    <p:sldId id="505" r:id="rId67"/>
    <p:sldId id="506" r:id="rId68"/>
    <p:sldId id="507" r:id="rId69"/>
    <p:sldId id="508" r:id="rId70"/>
    <p:sldId id="509" r:id="rId71"/>
    <p:sldId id="510" r:id="rId72"/>
    <p:sldId id="511" r:id="rId73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C92F"/>
    <a:srgbClr val="020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89042" autoAdjust="0"/>
  </p:normalViewPr>
  <p:slideViewPr>
    <p:cSldViewPr>
      <p:cViewPr varScale="1">
        <p:scale>
          <a:sx n="103" d="100"/>
          <a:sy n="103" d="100"/>
        </p:scale>
        <p:origin x="1434" y="10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16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slide" Target="slides/slide51.xml"/><Relationship Id="rId7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6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slide" Target="slides/slide58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4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4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3/25/2019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 dirty="0"/>
              <a:t>Queues &amp; Implementation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5720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Rafi </a:t>
            </a:r>
            <a:r>
              <a:rPr lang="en-US" sz="2800" dirty="0" err="1"/>
              <a:t>Almhana</a:t>
            </a:r>
            <a:endParaRPr lang="en-US" sz="2800" dirty="0"/>
          </a:p>
          <a:p>
            <a:r>
              <a:rPr lang="en-US" sz="2800" dirty="0"/>
              <a:t>&amp;</a:t>
            </a:r>
          </a:p>
          <a:p>
            <a:r>
              <a:rPr lang="en-US" sz="2800" dirty="0"/>
              <a:t>Robert Mann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Queue ADT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100" y="1487557"/>
            <a:ext cx="8439150" cy="44767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MakeEmpty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</a:t>
            </a:r>
            <a:r>
              <a:rPr lang="en-US" sz="2400" b="1" dirty="0">
                <a:cs typeface="+mn-cs"/>
              </a:rPr>
              <a:t>-- Sets queue to an empty state.</a:t>
            </a:r>
            <a:r>
              <a:rPr lang="en-US" sz="1000" dirty="0">
                <a:cs typeface="+mn-cs"/>
              </a:rPr>
              <a:t>	 			 		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IsEmpty</a:t>
            </a:r>
            <a:r>
              <a:rPr lang="en-US" sz="2400" b="1" dirty="0">
                <a:cs typeface="+mn-cs"/>
              </a:rPr>
              <a:t> -- Determines whether the queue is currently empty.</a:t>
            </a:r>
            <a:r>
              <a:rPr lang="en-US" dirty="0">
                <a:cs typeface="+mn-cs"/>
              </a:rPr>
              <a:t>	</a:t>
            </a:r>
            <a:r>
              <a:rPr lang="en-US" dirty="0"/>
              <a:t>		</a:t>
            </a:r>
            <a:br>
              <a:rPr lang="en-US" dirty="0"/>
            </a:br>
            <a:r>
              <a:rPr lang="en-US" sz="1000" dirty="0"/>
              <a:t>		</a:t>
            </a:r>
            <a:endParaRPr lang="en-US" sz="1000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IsFull</a:t>
            </a:r>
            <a:r>
              <a:rPr lang="en-US" sz="2400" b="1" dirty="0">
                <a:cs typeface="+mn-cs"/>
              </a:rPr>
              <a:t> -- Determines whether the queue is currently full.</a:t>
            </a:r>
            <a:r>
              <a:rPr lang="en-US" sz="2400" dirty="0">
                <a:cs typeface="+mn-cs"/>
              </a:rPr>
              <a:t> </a:t>
            </a:r>
            <a:r>
              <a:rPr lang="en-US" sz="1000" dirty="0">
                <a:cs typeface="+mn-cs"/>
              </a:rPr>
              <a:t>		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Enqueue (ItemType 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newItem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) </a:t>
            </a:r>
            <a:r>
              <a:rPr lang="en-US" sz="2400" b="1" dirty="0">
                <a:cs typeface="+mn-cs"/>
              </a:rPr>
              <a:t>-- Adds </a:t>
            </a:r>
            <a:r>
              <a:rPr lang="en-US" sz="2400" b="1" dirty="0" err="1">
                <a:cs typeface="+mn-cs"/>
              </a:rPr>
              <a:t>newItem</a:t>
            </a:r>
            <a:r>
              <a:rPr lang="en-US" sz="2400" b="1" dirty="0">
                <a:cs typeface="+mn-cs"/>
              </a:rPr>
              <a:t> to the rear of the queue.</a:t>
            </a:r>
            <a:r>
              <a:rPr lang="en-US" sz="2800" b="1" dirty="0">
                <a:cs typeface="+mn-cs"/>
              </a:rPr>
              <a:t> </a:t>
            </a:r>
            <a:r>
              <a:rPr lang="en-US" sz="1400" dirty="0">
                <a:cs typeface="+mn-cs"/>
              </a:rPr>
              <a:t>	</a:t>
            </a:r>
            <a:r>
              <a:rPr lang="en-US" sz="1000" dirty="0">
                <a:cs typeface="+mn-cs"/>
              </a:rPr>
              <a:t>	</a:t>
            </a:r>
            <a:r>
              <a:rPr lang="en-US" sz="2800" b="1" dirty="0">
                <a:cs typeface="+mn-cs"/>
              </a:rPr>
              <a:t> 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1000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Dequeue (ItemType&amp;  item) </a:t>
            </a:r>
            <a:r>
              <a:rPr lang="en-US" sz="2400" b="1" dirty="0">
                <a:cs typeface="+mn-cs"/>
              </a:rPr>
              <a:t>-- Removes the item at the front of the queue and returns it in item.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ADT Queue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0" y="1581150"/>
            <a:ext cx="6477000" cy="4191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b="1">
                <a:solidFill>
                  <a:srgbClr val="00B050"/>
                </a:solidFill>
                <a:cs typeface="+mn-cs"/>
              </a:rPr>
              <a:t>Transformers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MakeEmpty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Enqueue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Dequeue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sz="200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b="1">
                <a:solidFill>
                  <a:srgbClr val="00B050"/>
                </a:solidFill>
                <a:cs typeface="+mn-cs"/>
              </a:rPr>
              <a:t>Observers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IsEmpty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IsFull</a:t>
            </a:r>
            <a:r>
              <a:rPr lang="en-US"/>
              <a:t>	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">
                <a:cs typeface="+mn-cs"/>
              </a:rPr>
              <a:t>		</a:t>
            </a:r>
            <a:endParaRPr lang="en-US" sz="800" dirty="0"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806950" y="38782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806950" y="17589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51525" y="2239963"/>
            <a:ext cx="18224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change state</a:t>
            </a: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6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observe state</a:t>
            </a: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Queue ADT Operations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7042" name="Picture 2" descr="CIS200_week10_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1473200"/>
            <a:ext cx="63436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88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Queue ADT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8066" name="Picture 2" descr="CIS200_week10_fi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35" y="1295400"/>
            <a:ext cx="60198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11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Stack</a:t>
            </a:r>
            <a:endParaRPr lang="en-US" dirty="0"/>
          </a:p>
          <a:p>
            <a:pPr lvl="1"/>
            <a:r>
              <a:rPr lang="en-US" b="1" dirty="0"/>
              <a:t>LIFO</a:t>
            </a:r>
            <a:endParaRPr lang="en-US" dirty="0"/>
          </a:p>
          <a:p>
            <a:pPr lvl="1"/>
            <a:r>
              <a:rPr lang="en-US" b="1" dirty="0"/>
              <a:t>Bottom is fixed</a:t>
            </a:r>
            <a:endParaRPr lang="en-US" dirty="0"/>
          </a:p>
          <a:p>
            <a:pPr lvl="1"/>
            <a:r>
              <a:rPr lang="en-US" b="1" dirty="0"/>
              <a:t>Top is changing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r>
              <a:rPr lang="en-US" b="1" dirty="0"/>
              <a:t> Queue</a:t>
            </a:r>
            <a:endParaRPr lang="en-US" dirty="0"/>
          </a:p>
          <a:p>
            <a:pPr lvl="1"/>
            <a:r>
              <a:rPr lang="en-US" b="1" dirty="0"/>
              <a:t>FIFO</a:t>
            </a:r>
            <a:endParaRPr lang="en-US" dirty="0"/>
          </a:p>
          <a:p>
            <a:pPr lvl="1"/>
            <a:r>
              <a:rPr lang="en-US" b="1" dirty="0"/>
              <a:t>Rear must be changing because of addition</a:t>
            </a:r>
            <a:endParaRPr lang="en-US" dirty="0"/>
          </a:p>
          <a:p>
            <a:pPr lvl="1"/>
            <a:r>
              <a:rPr lang="en-US" b="1" dirty="0"/>
              <a:t>Can the front be fixed 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Stack</a:t>
            </a:r>
            <a:endParaRPr lang="en-US" dirty="0"/>
          </a:p>
          <a:p>
            <a:pPr lvl="1"/>
            <a:r>
              <a:rPr lang="en-US" b="1" dirty="0"/>
              <a:t>LIFO</a:t>
            </a:r>
            <a:endParaRPr lang="en-US" dirty="0"/>
          </a:p>
          <a:p>
            <a:pPr lvl="1"/>
            <a:r>
              <a:rPr lang="en-US" b="1" dirty="0"/>
              <a:t>Bottom is fixed</a:t>
            </a:r>
            <a:endParaRPr lang="en-US" dirty="0"/>
          </a:p>
          <a:p>
            <a:pPr lvl="1"/>
            <a:r>
              <a:rPr lang="en-US" b="1" dirty="0"/>
              <a:t>Top is changing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r>
              <a:rPr lang="en-US" b="1" dirty="0"/>
              <a:t> Queue</a:t>
            </a:r>
            <a:endParaRPr lang="en-US" dirty="0"/>
          </a:p>
          <a:p>
            <a:pPr lvl="1"/>
            <a:r>
              <a:rPr lang="en-US" b="1" dirty="0"/>
              <a:t>FIFO</a:t>
            </a:r>
            <a:endParaRPr lang="en-US" dirty="0"/>
          </a:p>
          <a:p>
            <a:pPr lvl="1"/>
            <a:r>
              <a:rPr lang="en-US" b="1" dirty="0"/>
              <a:t>Rear must be changing because of addition</a:t>
            </a:r>
            <a:endParaRPr lang="en-US" dirty="0"/>
          </a:p>
          <a:p>
            <a:pPr lvl="1"/>
            <a:r>
              <a:rPr lang="en-US" b="1" dirty="0"/>
              <a:t>Can the front be fixed ? </a:t>
            </a:r>
          </a:p>
          <a:p>
            <a:pPr lvl="2"/>
            <a:r>
              <a:rPr lang="en-US" b="1" dirty="0"/>
              <a:t>Array Implementation</a:t>
            </a:r>
          </a:p>
          <a:p>
            <a:pPr lvl="2"/>
            <a:r>
              <a:rPr lang="en-US" b="1" dirty="0"/>
              <a:t>Circular Array Implementation</a:t>
            </a:r>
          </a:p>
          <a:p>
            <a:pPr lvl="2"/>
            <a:r>
              <a:rPr lang="en-US" b="1" dirty="0"/>
              <a:t>Linked List Implementation</a:t>
            </a:r>
          </a:p>
          <a:p>
            <a:pPr lvl="2"/>
            <a:r>
              <a:rPr lang="en-US" b="1" dirty="0"/>
              <a:t>Circular Linked List Implementation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1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220629"/>
            <a:ext cx="7768310" cy="589990"/>
          </a:xfrm>
        </p:spPr>
        <p:txBody>
          <a:bodyPr/>
          <a:lstStyle/>
          <a:p>
            <a:r>
              <a:rPr lang="en-US" dirty="0"/>
              <a:t>Array Based Implementation of 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Enqueue</a:t>
            </a:r>
            <a:r>
              <a:rPr lang="en-US" b="1" dirty="0"/>
              <a:t>(A), </a:t>
            </a:r>
            <a:r>
              <a:rPr lang="en-US" b="1" dirty="0" err="1"/>
              <a:t>Enqueue</a:t>
            </a:r>
            <a:r>
              <a:rPr lang="en-US" b="1" dirty="0"/>
              <a:t>(B), </a:t>
            </a:r>
            <a:r>
              <a:rPr lang="en-US" b="1" dirty="0" err="1"/>
              <a:t>Enqueue</a:t>
            </a:r>
            <a:r>
              <a:rPr lang="en-US" b="1" dirty="0"/>
              <a:t>(C), </a:t>
            </a:r>
            <a:r>
              <a:rPr lang="en-US" b="1" dirty="0" err="1"/>
              <a:t>Enqueue</a:t>
            </a:r>
            <a:r>
              <a:rPr lang="en-US" b="1" dirty="0"/>
              <a:t>(D)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Dequeue</a:t>
            </a:r>
            <a:r>
              <a:rPr lang="en-US" b="1" dirty="0"/>
              <a:t>(item)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828800"/>
            <a:ext cx="31337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581400"/>
            <a:ext cx="29622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 descr="CIS200_week10_fig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21275"/>
            <a:ext cx="2705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39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Enqueue</a:t>
            </a:r>
            <a:r>
              <a:rPr lang="en-US" b="1" dirty="0"/>
              <a:t> operation the same as Push </a:t>
            </a:r>
            <a:endParaRPr lang="en-US" dirty="0"/>
          </a:p>
          <a:p>
            <a:endParaRPr lang="en-US" dirty="0"/>
          </a:p>
          <a:p>
            <a:pPr lvl="0"/>
            <a:r>
              <a:rPr lang="en-US" b="1" dirty="0" err="1"/>
              <a:t>Dequeue</a:t>
            </a:r>
            <a:r>
              <a:rPr lang="en-US" b="1" dirty="0"/>
              <a:t> operation more complicated than Pop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b="1" dirty="0" err="1"/>
              <a:t>MakeEmpty</a:t>
            </a:r>
            <a:r>
              <a:rPr lang="en-US" b="1" dirty="0"/>
              <a:t>, </a:t>
            </a:r>
            <a:r>
              <a:rPr lang="en-US" b="1" dirty="0" err="1"/>
              <a:t>IsEmpty</a:t>
            </a:r>
            <a:r>
              <a:rPr lang="en-US" b="1" dirty="0"/>
              <a:t>, and </a:t>
            </a:r>
            <a:r>
              <a:rPr lang="en-US" b="1" dirty="0" err="1"/>
              <a:t>IsFull</a:t>
            </a:r>
            <a:r>
              <a:rPr lang="en-US" b="1" dirty="0"/>
              <a:t> operations the same as the equivalent stack operations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Queue Design: Circular Array 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Let the both ends of queue float in the array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33600"/>
            <a:ext cx="53149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39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1138" name="Picture 2" descr="CIS200_week10_fig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76400"/>
            <a:ext cx="5943600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37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a Stack?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06430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Wrap around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133600"/>
            <a:ext cx="513397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7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Formula for Wrap-around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      </a:t>
            </a:r>
          </a:p>
          <a:p>
            <a:pPr marL="457200" lvl="1" indent="0">
              <a:buNone/>
            </a:pPr>
            <a:r>
              <a:rPr lang="en-US" b="1" dirty="0"/>
              <a:t>                   rear = (rear + 1) % </a:t>
            </a:r>
            <a:r>
              <a:rPr lang="en-US" b="1" dirty="0" err="1"/>
              <a:t>maxQue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1" y="2057400"/>
            <a:ext cx="4800599" cy="210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79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an empty queue</a:t>
            </a:r>
          </a:p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92" y="2057400"/>
            <a:ext cx="540418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37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 full queue</a:t>
            </a:r>
          </a:p>
          <a:p>
            <a:pPr lvl="0"/>
            <a:endParaRPr lang="en-US" sz="1100" b="1" dirty="0"/>
          </a:p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57400"/>
            <a:ext cx="54959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37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How to distinguish an empty and full queue</a:t>
            </a:r>
            <a:endParaRPr lang="en-US" sz="1100" dirty="0"/>
          </a:p>
          <a:p>
            <a:pPr lvl="1"/>
            <a:r>
              <a:rPr lang="en-US" b="1" dirty="0"/>
              <a:t>Introduce another variable to count number of elements in the queue.</a:t>
            </a:r>
            <a:endParaRPr lang="en-US" sz="900" dirty="0"/>
          </a:p>
          <a:p>
            <a:pPr lvl="1"/>
            <a:endParaRPr lang="en-US" sz="900" dirty="0"/>
          </a:p>
          <a:p>
            <a:pPr lvl="1"/>
            <a:r>
              <a:rPr lang="en-US" b="1" dirty="0"/>
              <a:t>Let </a:t>
            </a:r>
            <a:r>
              <a:rPr lang="en-US" b="1" dirty="0">
                <a:solidFill>
                  <a:schemeClr val="accent1"/>
                </a:solidFill>
              </a:rPr>
              <a:t>front</a:t>
            </a:r>
            <a:r>
              <a:rPr lang="en-US" b="1" dirty="0"/>
              <a:t> indicate the index of the array slot </a:t>
            </a:r>
            <a:r>
              <a:rPr lang="en-US" b="1" dirty="0">
                <a:solidFill>
                  <a:schemeClr val="accent1"/>
                </a:solidFill>
              </a:rPr>
              <a:t>preceding</a:t>
            </a:r>
            <a:r>
              <a:rPr lang="en-US" b="1" dirty="0"/>
              <a:t> the front element in the queue. </a:t>
            </a:r>
          </a:p>
          <a:p>
            <a:pPr lvl="1"/>
            <a:r>
              <a:rPr lang="en-US" b="1" dirty="0"/>
              <a:t>Rear still indicates the  index of the </a:t>
            </a:r>
            <a:r>
              <a:rPr lang="en-US" b="1" dirty="0">
                <a:solidFill>
                  <a:schemeClr val="accent1"/>
                </a:solidFill>
              </a:rPr>
              <a:t>rear</a:t>
            </a:r>
            <a:r>
              <a:rPr lang="en-US" b="1" dirty="0"/>
              <a:t> element in the queue. 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70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Testing for an empty queue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438400"/>
            <a:ext cx="58578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96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Testing for a full queue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0"/>
            <a:r>
              <a:rPr lang="en-US" b="1" dirty="0"/>
              <a:t>The element preceding the front of the queue is reserved. </a:t>
            </a:r>
          </a:p>
          <a:p>
            <a:pPr lvl="0"/>
            <a:endParaRPr lang="en-US" sz="1100" dirty="0"/>
          </a:p>
          <a:p>
            <a:r>
              <a:rPr lang="en-US" b="1" dirty="0"/>
              <a:t>We initialize front to </a:t>
            </a:r>
            <a:r>
              <a:rPr lang="en-US" b="1" dirty="0" err="1"/>
              <a:t>maxQue</a:t>
            </a:r>
            <a:r>
              <a:rPr lang="en-US" b="1" dirty="0"/>
              <a:t> – 1 and rear to front, i.e., </a:t>
            </a:r>
            <a:r>
              <a:rPr lang="en-US" b="1" dirty="0" err="1"/>
              <a:t>maxQue</a:t>
            </a:r>
            <a:r>
              <a:rPr lang="en-US" b="1" dirty="0"/>
              <a:t> – 1.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209800"/>
            <a:ext cx="62293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96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Public Interface of </a:t>
            </a:r>
            <a:r>
              <a:rPr lang="en-US" sz="2400" dirty="0" err="1">
                <a:latin typeface="Arial" charset="0"/>
                <a:ea typeface="ＭＳ Ｐゴシック" charset="0"/>
              </a:rPr>
              <a:t>QueType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1295400"/>
            <a:ext cx="9559010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typedef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char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ItemType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class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QueType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{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public: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QueType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(int max); 	</a:t>
            </a:r>
            <a:r>
              <a:rPr lang="en-US" sz="2000" b="1" dirty="0">
                <a:solidFill>
                  <a:srgbClr val="330099"/>
                </a:solidFill>
                <a:latin typeface="Courier" charset="0"/>
                <a:ea typeface="ＭＳ Ｐゴシック" charset="0"/>
              </a:rPr>
              <a:t>// max is the size of the queue.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QueType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(); 		</a:t>
            </a:r>
            <a:r>
              <a:rPr lang="en-US" sz="2000" b="1" dirty="0">
                <a:solidFill>
                  <a:srgbClr val="330099"/>
                </a:solidFill>
                <a:latin typeface="Courier" charset="0"/>
                <a:ea typeface="ＭＳ Ｐゴシック" charset="0"/>
              </a:rPr>
              <a:t>// Default size of 500.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~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QueType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();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void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MakeEmpty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();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bool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IsEmpty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()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const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bool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IsFull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()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const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void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Enqueue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ItemType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item);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void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Dequeue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ItemType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&amp; item); 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 ARRAY IMPLEMENTATION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316538" y="4572000"/>
            <a:ext cx="2513012" cy="498475"/>
            <a:chOff x="3631" y="2613"/>
            <a:chExt cx="1583" cy="803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631" y="2618"/>
              <a:ext cx="1583" cy="788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425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56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889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946" y="2618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636713" y="1801813"/>
            <a:ext cx="3543300" cy="4157662"/>
          </a:xfrm>
          <a:prstGeom prst="ellipse">
            <a:avLst/>
          </a:prstGeom>
          <a:solidFill>
            <a:srgbClr val="990066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57188" y="25749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71475" y="32416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27025" y="38719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41313" y="45402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76275" y="2555875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QueType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68325" y="3214688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~QueType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46125" y="3854450"/>
            <a:ext cx="147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Enqueue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25488" y="4533900"/>
            <a:ext cx="14716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Dequeue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81025" y="1343025"/>
            <a:ext cx="233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class QueType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805113" y="2546350"/>
            <a:ext cx="1908175" cy="25193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025900" y="31702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025900" y="360838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025900" y="40465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819400" y="2698750"/>
            <a:ext cx="1736725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8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front</a:t>
            </a:r>
            <a:r>
              <a:rPr lang="en-US" sz="2000" b="1">
                <a:latin typeface="Arial" charset="0"/>
                <a:ea typeface="ＭＳ Ｐゴシック" charset="0"/>
              </a:rPr>
              <a:t>          1</a:t>
            </a: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rear           4</a:t>
            </a: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maxQue </a:t>
            </a:r>
            <a:r>
              <a:rPr lang="en-US" sz="2000" b="1">
                <a:latin typeface="Arial" charset="0"/>
                <a:ea typeface="ＭＳ Ｐゴシック" charset="0"/>
              </a:rPr>
              <a:t>    5</a:t>
            </a: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items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213475" y="4572000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sz="2000" b="1"/>
              <a:t>C</a:t>
            </a:r>
            <a:r>
              <a:rPr lang="ja-JP" altLang="en-US" sz="2000" b="1"/>
              <a:t>’‘</a:t>
            </a:r>
            <a:r>
              <a:rPr lang="en-US" altLang="ja-JP" sz="2000" b="1"/>
              <a:t>X</a:t>
            </a:r>
            <a:r>
              <a:rPr lang="ja-JP" altLang="en-US" sz="2000" b="1"/>
              <a:t>’</a:t>
            </a:r>
            <a:r>
              <a:rPr lang="en-US" altLang="ja-JP" sz="2000" b="1"/>
              <a:t> </a:t>
            </a:r>
            <a:r>
              <a:rPr lang="ja-JP" altLang="en-US" sz="2000" b="1"/>
              <a:t>‘</a:t>
            </a:r>
            <a:r>
              <a:rPr lang="en-US" altLang="ja-JP" sz="2000" b="1"/>
              <a:t>J</a:t>
            </a:r>
            <a:r>
              <a:rPr lang="ja-JP" altLang="en-US" sz="2000" b="1"/>
              <a:t>’</a:t>
            </a:r>
            <a:endParaRPr lang="en-US" altLang="en-US" sz="2000" b="1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724400" y="5057775"/>
            <a:ext cx="31829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items [0]     [1]     [2]     [3]     [4]</a:t>
            </a:r>
          </a:p>
          <a:p>
            <a:pPr>
              <a:defRPr/>
            </a:pPr>
            <a:endParaRPr lang="en-US" sz="1600" b="1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CIRCULAR ARRAY IMPLEMENTATION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764213" y="3995738"/>
            <a:ext cx="2513012" cy="1274762"/>
            <a:chOff x="3631" y="2613"/>
            <a:chExt cx="1583" cy="803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631" y="2617"/>
              <a:ext cx="1583" cy="790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425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56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889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946" y="2618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636713" y="2030413"/>
            <a:ext cx="3543300" cy="4157662"/>
          </a:xfrm>
          <a:prstGeom prst="ellipse">
            <a:avLst/>
          </a:prstGeom>
          <a:solidFill>
            <a:srgbClr val="990066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57188" y="28035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71475" y="34702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27025" y="41005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41313" y="47688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76275" y="2784475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QueType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68325" y="3443288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~QueType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46125" y="4083050"/>
            <a:ext cx="147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Enqueue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25488" y="4762500"/>
            <a:ext cx="14716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Dequeue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81025" y="1571625"/>
            <a:ext cx="233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class </a:t>
            </a:r>
            <a:r>
              <a:rPr lang="en-US" b="1" dirty="0" err="1">
                <a:latin typeface="Arial" charset="0"/>
                <a:ea typeface="ＭＳ Ｐゴシック" charset="0"/>
              </a:rPr>
              <a:t>QueType</a:t>
            </a:r>
            <a:endParaRPr lang="en-US" b="1" dirty="0">
              <a:latin typeface="Arial" charset="0"/>
              <a:ea typeface="ＭＳ Ｐゴシック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805113" y="2774950"/>
            <a:ext cx="1908175" cy="25193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025900" y="33988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025900" y="383698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025900" y="42751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819400" y="2927350"/>
            <a:ext cx="1754188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8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front</a:t>
            </a:r>
            <a:r>
              <a:rPr lang="en-US" sz="2000" b="1" dirty="0">
                <a:latin typeface="Arial" charset="0"/>
                <a:ea typeface="ＭＳ Ｐゴシック" charset="0"/>
              </a:rPr>
              <a:t>          1</a:t>
            </a:r>
          </a:p>
          <a:p>
            <a:pPr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rear           4</a:t>
            </a:r>
          </a:p>
          <a:p>
            <a:pPr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 dirty="0" err="1">
                <a:latin typeface="Arial" charset="0"/>
                <a:ea typeface="ＭＳ Ｐゴシック" charset="0"/>
              </a:rPr>
              <a:t>maxQue</a:t>
            </a:r>
            <a:r>
              <a:rPr lang="en-US" sz="1800" b="1" dirty="0">
                <a:latin typeface="Arial" charset="0"/>
                <a:ea typeface="ＭＳ Ｐゴシック" charset="0"/>
              </a:rPr>
              <a:t> </a:t>
            </a:r>
            <a:r>
              <a:rPr lang="en-US" sz="2000" b="1" dirty="0">
                <a:latin typeface="Arial" charset="0"/>
                <a:ea typeface="ＭＳ Ｐゴシック" charset="0"/>
              </a:rPr>
              <a:t>    4</a:t>
            </a: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items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688138" y="4411663"/>
            <a:ext cx="185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000" b="1"/>
              <a:t>‘</a:t>
            </a:r>
            <a:r>
              <a:rPr lang="en-US" altLang="ja-JP" sz="2000" b="1"/>
              <a:t>C</a:t>
            </a:r>
            <a:r>
              <a:rPr lang="ja-JP" altLang="en-US" sz="2000" b="1"/>
              <a:t>’</a:t>
            </a:r>
            <a:r>
              <a:rPr lang="en-US" altLang="ja-JP" sz="2000" b="1"/>
              <a:t> </a:t>
            </a:r>
            <a:r>
              <a:rPr lang="ja-JP" altLang="en-US" sz="2000" b="1"/>
              <a:t>‘</a:t>
            </a:r>
            <a:r>
              <a:rPr lang="en-US" altLang="ja-JP" sz="2000" b="1"/>
              <a:t>X</a:t>
            </a:r>
            <a:r>
              <a:rPr lang="ja-JP" altLang="en-US" sz="2000" b="1"/>
              <a:t>’</a:t>
            </a:r>
            <a:r>
              <a:rPr lang="en-US" altLang="ja-JP" sz="2000" b="1"/>
              <a:t> </a:t>
            </a:r>
            <a:r>
              <a:rPr lang="ja-JP" altLang="en-US" sz="2000" b="1"/>
              <a:t>‘</a:t>
            </a:r>
            <a:r>
              <a:rPr lang="en-US" altLang="ja-JP" sz="2000" b="1"/>
              <a:t>J</a:t>
            </a:r>
            <a:r>
              <a:rPr lang="ja-JP" altLang="en-US" sz="2000" b="1"/>
              <a:t>’</a:t>
            </a:r>
            <a:endParaRPr lang="en-US" altLang="en-US" sz="2000" b="1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175250" y="5465763"/>
            <a:ext cx="31829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items [0]     [1]     [2]     [3]     [4]</a:t>
            </a:r>
          </a:p>
          <a:p>
            <a:pPr>
              <a:defRPr/>
            </a:pPr>
            <a:endParaRPr lang="en-US" sz="1600" b="1">
              <a:latin typeface="Arial" charset="0"/>
              <a:ea typeface="ＭＳ Ｐゴシック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033838" y="4727575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4267200" y="4648200"/>
            <a:ext cx="1435100" cy="25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 rot="16800000">
            <a:off x="5919788" y="4491038"/>
            <a:ext cx="1187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a Stack?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6168C1-7F8B-44FF-9267-0F8CD78CF5AD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" y="1905000"/>
            <a:ext cx="990191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stack is an ordered group of 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homogeneous items </a:t>
            </a:r>
            <a:r>
              <a:rPr lang="en-US" altLang="en-US" dirty="0">
                <a:ea typeface="ＭＳ Ｐゴシック" pitchFamily="34" charset="-128"/>
              </a:rPr>
              <a:t>(elements), in which the removal and addition of stack items can take place only at the top of the stack.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stack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LIFO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last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7DE353DF-0F04-43A5-BAAB-541D434AC88B}"/>
              </a:ext>
            </a:extLst>
          </p:cNvPr>
          <p:cNvGrpSpPr>
            <a:grpSpLocks/>
          </p:cNvGrpSpPr>
          <p:nvPr/>
        </p:nvGrpSpPr>
        <p:grpSpPr bwMode="auto">
          <a:xfrm>
            <a:off x="3467100" y="3962400"/>
            <a:ext cx="3051175" cy="2751138"/>
            <a:chOff x="3137" y="1775"/>
            <a:chExt cx="1922" cy="1733"/>
          </a:xfrm>
        </p:grpSpPr>
        <p:graphicFrame>
          <p:nvGraphicFramePr>
            <p:cNvPr id="8" name="Object 28">
              <a:extLst>
                <a:ext uri="{FF2B5EF4-FFF2-40B4-BE49-F238E27FC236}">
                  <a16:creationId xmlns:a16="http://schemas.microsoft.com/office/drawing/2014/main" id="{32F11735-F9C2-47F4-93FC-DA55A7B2838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37" y="2344"/>
            <a:ext cx="1922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0" name="ClipArt" r:id="rId4" imgW="3657600" imgH="2209800" progId="MS_ClipArt_Gallery.2">
                    <p:embed/>
                  </p:oleObj>
                </mc:Choice>
                <mc:Fallback>
                  <p:oleObj name="ClipArt" r:id="rId4" imgW="3657600" imgH="2209800" progId="MS_ClipArt_Gallery.2">
                    <p:embed/>
                    <p:pic>
                      <p:nvPicPr>
                        <p:cNvPr id="3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2344"/>
                          <a:ext cx="1922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9">
              <a:extLst>
                <a:ext uri="{FF2B5EF4-FFF2-40B4-BE49-F238E27FC236}">
                  <a16:creationId xmlns:a16="http://schemas.microsoft.com/office/drawing/2014/main" id="{9675A01F-F983-4A58-8BC6-0CEF0586925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20" y="2085"/>
            <a:ext cx="1792" cy="1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1" name="ClipArt" r:id="rId6" imgW="3657600" imgH="2209800" progId="MS_ClipArt_Gallery.2">
                    <p:embed/>
                  </p:oleObj>
                </mc:Choice>
                <mc:Fallback>
                  <p:oleObj name="ClipArt" r:id="rId6" imgW="3657600" imgH="2209800" progId="MS_ClipArt_Gallery.2">
                    <p:embed/>
                    <p:pic>
                      <p:nvPicPr>
                        <p:cNvPr id="31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085"/>
                          <a:ext cx="1792" cy="10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0">
              <a:extLst>
                <a:ext uri="{FF2B5EF4-FFF2-40B4-BE49-F238E27FC236}">
                  <a16:creationId xmlns:a16="http://schemas.microsoft.com/office/drawing/2014/main" id="{78B14825-A362-4A8C-966F-D33FB19D444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7808224"/>
                </p:ext>
              </p:extLst>
            </p:nvPr>
          </p:nvGraphicFramePr>
          <p:xfrm>
            <a:off x="3331" y="1924"/>
            <a:ext cx="1581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2" name="ClipArt" r:id="rId7" imgW="3657600" imgH="2209800" progId="MS_ClipArt_Gallery.2">
                    <p:embed/>
                  </p:oleObj>
                </mc:Choice>
                <mc:Fallback>
                  <p:oleObj name="ClipArt" r:id="rId7" imgW="3657600" imgH="2209800" progId="MS_ClipArt_Gallery.2">
                    <p:embed/>
                    <p:pic>
                      <p:nvPicPr>
                        <p:cNvPr id="32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" y="1924"/>
                          <a:ext cx="1581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1">
              <a:extLst>
                <a:ext uri="{FF2B5EF4-FFF2-40B4-BE49-F238E27FC236}">
                  <a16:creationId xmlns:a16="http://schemas.microsoft.com/office/drawing/2014/main" id="{7992A020-1395-46B4-ABA4-A6A9667EC5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6604760"/>
                </p:ext>
              </p:extLst>
            </p:nvPr>
          </p:nvGraphicFramePr>
          <p:xfrm>
            <a:off x="3415" y="1775"/>
            <a:ext cx="1402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3" name="ClipArt" r:id="rId8" imgW="3657600" imgH="2209800" progId="MS_ClipArt_Gallery.2">
                    <p:embed/>
                  </p:oleObj>
                </mc:Choice>
                <mc:Fallback>
                  <p:oleObj name="ClipArt" r:id="rId8" imgW="3657600" imgH="2209800" progId="MS_ClipArt_Gallery.2">
                    <p:embed/>
                    <p:pic>
                      <p:nvPicPr>
                        <p:cNvPr id="33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1775"/>
                          <a:ext cx="1402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2927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148" y="1212437"/>
            <a:ext cx="98811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sz="1700" b="1" dirty="0">
                <a:solidFill>
                  <a:schemeClr val="accent3"/>
                </a:solidFill>
              </a:rPr>
              <a:t>// CLASS TEMPLATE DEFINITION FOR CIRCULAR QUEUE  </a:t>
            </a:r>
            <a:r>
              <a:rPr lang="en-US" sz="1700" b="1" dirty="0"/>
              <a:t>  </a:t>
            </a:r>
            <a:endParaRPr lang="en-US" sz="1700" dirty="0"/>
          </a:p>
          <a:p>
            <a:r>
              <a:rPr lang="en-US" sz="1700" b="1" dirty="0"/>
              <a:t>#include "</a:t>
            </a:r>
            <a:r>
              <a:rPr lang="en-US" sz="1700" b="1" dirty="0" err="1"/>
              <a:t>ItemType.h</a:t>
            </a:r>
            <a:r>
              <a:rPr lang="en-US" sz="1700" b="1" dirty="0"/>
              <a:t>"      // for </a:t>
            </a:r>
            <a:r>
              <a:rPr lang="en-US" sz="1700" b="1" dirty="0" err="1"/>
              <a:t>ItemType</a:t>
            </a:r>
            <a:r>
              <a:rPr lang="en-US" sz="1700" b="1" dirty="0"/>
              <a:t> 		</a:t>
            </a:r>
            <a:endParaRPr lang="en-US" sz="1700" dirty="0"/>
          </a:p>
          <a:p>
            <a:r>
              <a:rPr lang="en-US" sz="1700" b="1" dirty="0">
                <a:solidFill>
                  <a:schemeClr val="accent1"/>
                </a:solidFill>
              </a:rPr>
              <a:t>template&lt;class </a:t>
            </a:r>
            <a:r>
              <a:rPr lang="en-US" sz="1700" b="1" dirty="0" err="1">
                <a:solidFill>
                  <a:schemeClr val="accent1"/>
                </a:solidFill>
              </a:rPr>
              <a:t>ItemType</a:t>
            </a:r>
            <a:r>
              <a:rPr lang="en-US" sz="1700" b="1" dirty="0">
                <a:solidFill>
                  <a:schemeClr val="accent1"/>
                </a:solidFill>
              </a:rPr>
              <a:t>&gt;</a:t>
            </a:r>
            <a:endParaRPr lang="en-US" sz="1700" dirty="0">
              <a:solidFill>
                <a:schemeClr val="accent1"/>
              </a:solidFill>
            </a:endParaRPr>
          </a:p>
          <a:p>
            <a:r>
              <a:rPr lang="en-US" sz="1700" b="1" dirty="0"/>
              <a:t>class </a:t>
            </a:r>
            <a:r>
              <a:rPr lang="en-US" sz="1700" b="1" dirty="0" err="1"/>
              <a:t>QueType</a:t>
            </a:r>
            <a:r>
              <a:rPr lang="en-US" sz="1700" b="1" dirty="0"/>
              <a:t>  </a:t>
            </a:r>
            <a:endParaRPr lang="en-US" sz="1700" dirty="0"/>
          </a:p>
          <a:p>
            <a:r>
              <a:rPr lang="en-US" sz="1700" b="1" dirty="0"/>
              <a:t>{</a:t>
            </a:r>
            <a:endParaRPr lang="en-US" sz="1700" dirty="0"/>
          </a:p>
          <a:p>
            <a:r>
              <a:rPr lang="en-US" sz="1700" b="1" dirty="0"/>
              <a:t>public:</a:t>
            </a:r>
            <a:endParaRPr lang="en-US" sz="1700" dirty="0"/>
          </a:p>
          <a:p>
            <a:r>
              <a:rPr lang="en-US" sz="1700" b="1" dirty="0"/>
              <a:t>	</a:t>
            </a:r>
            <a:r>
              <a:rPr lang="en-US" sz="1700" b="1" dirty="0" err="1"/>
              <a:t>QueType</a:t>
            </a:r>
            <a:r>
              <a:rPr lang="en-US" sz="1700" b="1" dirty="0"/>
              <a:t>( );    		</a:t>
            </a:r>
            <a:endParaRPr lang="en-US" sz="1700" dirty="0"/>
          </a:p>
          <a:p>
            <a:r>
              <a:rPr lang="en-US" sz="1700" b="1" dirty="0"/>
              <a:t>	</a:t>
            </a:r>
            <a:r>
              <a:rPr lang="en-US" sz="1700" b="1" dirty="0" err="1"/>
              <a:t>QueType</a:t>
            </a:r>
            <a:r>
              <a:rPr lang="en-US" sz="1700" b="1" dirty="0"/>
              <a:t>( </a:t>
            </a:r>
            <a:r>
              <a:rPr lang="en-US" sz="1700" b="1" dirty="0" err="1"/>
              <a:t>int</a:t>
            </a:r>
            <a:r>
              <a:rPr lang="en-US" sz="1700" b="1" dirty="0"/>
              <a:t> max );	</a:t>
            </a:r>
            <a:r>
              <a:rPr lang="en-US" sz="1700" b="1" dirty="0">
                <a:solidFill>
                  <a:schemeClr val="accent2"/>
                </a:solidFill>
              </a:rPr>
              <a:t>// PARAMETERIZED CONSTRUCTOR</a:t>
            </a:r>
            <a:endParaRPr lang="en-US" sz="1700" dirty="0">
              <a:solidFill>
                <a:schemeClr val="accent2"/>
              </a:solidFill>
            </a:endParaRPr>
          </a:p>
          <a:p>
            <a:r>
              <a:rPr lang="en-US" sz="1700" b="1" dirty="0"/>
              <a:t>	~</a:t>
            </a:r>
            <a:r>
              <a:rPr lang="en-US" sz="1700" b="1" dirty="0" err="1"/>
              <a:t>QueType</a:t>
            </a:r>
            <a:r>
              <a:rPr lang="en-US" sz="1700" b="1" dirty="0"/>
              <a:t>( ) ;		</a:t>
            </a:r>
            <a:r>
              <a:rPr lang="en-US" sz="1700" b="1" dirty="0">
                <a:solidFill>
                  <a:schemeClr val="accent2"/>
                </a:solidFill>
              </a:rPr>
              <a:t>// DESTRUCTOR</a:t>
            </a:r>
            <a:endParaRPr lang="en-US" sz="1700" dirty="0">
              <a:solidFill>
                <a:schemeClr val="accent2"/>
              </a:solidFill>
            </a:endParaRPr>
          </a:p>
          <a:p>
            <a:r>
              <a:rPr lang="en-US" sz="1700" b="1" dirty="0"/>
              <a:t>    .  .  .			</a:t>
            </a:r>
            <a:endParaRPr lang="en-US" sz="1700" dirty="0"/>
          </a:p>
          <a:p>
            <a:r>
              <a:rPr lang="en-US" sz="1700" b="1" dirty="0"/>
              <a:t>	bool </a:t>
            </a:r>
            <a:r>
              <a:rPr lang="en-US" sz="1700" b="1" dirty="0" err="1"/>
              <a:t>IsFull</a:t>
            </a:r>
            <a:r>
              <a:rPr lang="en-US" sz="1700" b="1" dirty="0"/>
              <a:t>( ) </a:t>
            </a:r>
            <a:r>
              <a:rPr lang="en-US" sz="1700" b="1" dirty="0" err="1"/>
              <a:t>const</a:t>
            </a:r>
            <a:r>
              <a:rPr lang="en-US" sz="1700" b="1" dirty="0"/>
              <a:t>;</a:t>
            </a:r>
            <a:endParaRPr lang="en-US" sz="1700" dirty="0"/>
          </a:p>
          <a:p>
            <a:r>
              <a:rPr lang="en-US" sz="1700" b="1" dirty="0"/>
              <a:t>	void </a:t>
            </a:r>
            <a:r>
              <a:rPr lang="en-US" sz="1700" b="1" dirty="0" err="1"/>
              <a:t>Enqueue</a:t>
            </a:r>
            <a:r>
              <a:rPr lang="en-US" sz="1700" b="1" dirty="0"/>
              <a:t>( </a:t>
            </a:r>
            <a:r>
              <a:rPr lang="en-US" sz="1700" b="1" dirty="0" err="1"/>
              <a:t>ItemType</a:t>
            </a:r>
            <a:r>
              <a:rPr lang="en-US" sz="1700" b="1" dirty="0"/>
              <a:t> item );</a:t>
            </a:r>
            <a:endParaRPr lang="en-US" sz="1700" dirty="0"/>
          </a:p>
          <a:p>
            <a:r>
              <a:rPr lang="en-US" sz="1700" b="1" dirty="0"/>
              <a:t>	void </a:t>
            </a:r>
            <a:r>
              <a:rPr lang="en-US" sz="1700" b="1" dirty="0" err="1"/>
              <a:t>Dequeue</a:t>
            </a:r>
            <a:r>
              <a:rPr lang="en-US" sz="1700" b="1" dirty="0"/>
              <a:t>( </a:t>
            </a:r>
            <a:r>
              <a:rPr lang="en-US" sz="1700" b="1" dirty="0" err="1"/>
              <a:t>ItemType</a:t>
            </a:r>
            <a:r>
              <a:rPr lang="en-US" sz="1700" b="1" dirty="0"/>
              <a:t>&amp;  item );</a:t>
            </a:r>
            <a:endParaRPr lang="en-US" sz="1700" dirty="0"/>
          </a:p>
          <a:p>
            <a:r>
              <a:rPr lang="en-US" sz="1700" b="1" dirty="0"/>
              <a:t>private:</a:t>
            </a:r>
            <a:endParaRPr lang="en-US" sz="1700" dirty="0"/>
          </a:p>
          <a:p>
            <a:r>
              <a:rPr lang="en-US" sz="1700" b="1" dirty="0"/>
              <a:t>	</a:t>
            </a:r>
            <a:r>
              <a:rPr lang="en-US" sz="1700" b="1" dirty="0" err="1"/>
              <a:t>int</a:t>
            </a:r>
            <a:r>
              <a:rPr lang="en-US" sz="1700" b="1" dirty="0"/>
              <a:t>       front;</a:t>
            </a:r>
            <a:endParaRPr lang="en-US" sz="1700" dirty="0"/>
          </a:p>
          <a:p>
            <a:r>
              <a:rPr lang="en-US" sz="1700" b="1" dirty="0"/>
              <a:t>	</a:t>
            </a:r>
            <a:r>
              <a:rPr lang="en-US" sz="1700" b="1" dirty="0" err="1"/>
              <a:t>int</a:t>
            </a:r>
            <a:r>
              <a:rPr lang="en-US" sz="1700" b="1" dirty="0"/>
              <a:t>	      rear;</a:t>
            </a:r>
            <a:endParaRPr lang="en-US" sz="1700" dirty="0"/>
          </a:p>
          <a:p>
            <a:r>
              <a:rPr lang="en-US" sz="1700" b="1" dirty="0"/>
              <a:t>	</a:t>
            </a:r>
            <a:r>
              <a:rPr lang="en-US" sz="1700" b="1" dirty="0" err="1"/>
              <a:t>int</a:t>
            </a:r>
            <a:r>
              <a:rPr lang="en-US" sz="1700" b="1" dirty="0"/>
              <a:t>	      </a:t>
            </a:r>
            <a:r>
              <a:rPr lang="en-US" sz="1700" b="1" dirty="0" err="1"/>
              <a:t>maxQue</a:t>
            </a:r>
            <a:r>
              <a:rPr lang="en-US" sz="1700" b="1" dirty="0"/>
              <a:t>;  		</a:t>
            </a:r>
            <a:endParaRPr lang="en-US" sz="1700" dirty="0"/>
          </a:p>
          <a:p>
            <a:r>
              <a:rPr lang="en-US" sz="1700" b="1" dirty="0"/>
              <a:t>	ItemType*  items;	  	 </a:t>
            </a:r>
            <a:r>
              <a:rPr lang="en-US" sz="1700" b="1" dirty="0">
                <a:solidFill>
                  <a:schemeClr val="accent2"/>
                </a:solidFill>
              </a:rPr>
              <a:t>// DYNAMIC ARRAY IMPLEMENTATION };</a:t>
            </a:r>
            <a:endParaRPr lang="en-US" sz="1700" dirty="0">
              <a:solidFill>
                <a:schemeClr val="accent2"/>
              </a:solidFill>
            </a:endParaRPr>
          </a:p>
          <a:p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03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4300" y="1295400"/>
            <a:ext cx="8058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 CLASS TEMPLATE DEFINITION FOR CIRCULAR QUEUE  cont’d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 </a:t>
            </a:r>
            <a:r>
              <a:rPr lang="en-US" b="1" dirty="0" err="1"/>
              <a:t>QueType</a:t>
            </a:r>
            <a:r>
              <a:rPr lang="en-US" b="1" dirty="0"/>
              <a:t>::</a:t>
            </a:r>
            <a:r>
              <a:rPr lang="en-US" b="1" dirty="0" err="1"/>
              <a:t>QueType</a:t>
            </a:r>
            <a:r>
              <a:rPr lang="en-US" b="1" dirty="0"/>
              <a:t>( </a:t>
            </a:r>
            <a:r>
              <a:rPr lang="en-US" b="1" dirty="0" err="1"/>
              <a:t>int</a:t>
            </a:r>
            <a:r>
              <a:rPr lang="en-US" b="1" dirty="0"/>
              <a:t> max )  	</a:t>
            </a:r>
            <a:r>
              <a:rPr lang="en-US" dirty="0">
                <a:solidFill>
                  <a:schemeClr val="accent2"/>
                </a:solidFill>
              </a:rPr>
              <a:t>// PARAMETERIZED</a:t>
            </a:r>
          </a:p>
          <a:p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r>
              <a:rPr lang="en-US" b="1" dirty="0"/>
              <a:t>	</a:t>
            </a:r>
            <a:r>
              <a:rPr lang="en-US" b="1" dirty="0" err="1"/>
              <a:t>maxQue</a:t>
            </a:r>
            <a:r>
              <a:rPr lang="en-US" b="1" dirty="0"/>
              <a:t> = max + 1;</a:t>
            </a:r>
            <a:endParaRPr lang="en-US" dirty="0"/>
          </a:p>
          <a:p>
            <a:r>
              <a:rPr lang="en-US" b="1" dirty="0"/>
              <a:t> 	front = </a:t>
            </a:r>
            <a:r>
              <a:rPr lang="en-US" b="1" dirty="0" err="1"/>
              <a:t>maxQue</a:t>
            </a:r>
            <a:r>
              <a:rPr lang="en-US" b="1" dirty="0"/>
              <a:t> - 1;</a:t>
            </a:r>
            <a:endParaRPr lang="en-US" dirty="0"/>
          </a:p>
          <a:p>
            <a:r>
              <a:rPr lang="en-US" b="1" dirty="0"/>
              <a:t>	rear = </a:t>
            </a:r>
            <a:r>
              <a:rPr lang="en-US" b="1" dirty="0" err="1"/>
              <a:t>maxQue</a:t>
            </a:r>
            <a:r>
              <a:rPr lang="en-US" b="1" dirty="0"/>
              <a:t> - 1;</a:t>
            </a:r>
            <a:endParaRPr lang="en-US" dirty="0"/>
          </a:p>
          <a:p>
            <a:r>
              <a:rPr lang="en-US" b="1" dirty="0"/>
              <a:t>	items = new </a:t>
            </a:r>
            <a:r>
              <a:rPr lang="en-US" b="1" dirty="0" err="1"/>
              <a:t>ItemType</a:t>
            </a:r>
            <a:r>
              <a:rPr lang="en-US" b="1" dirty="0"/>
              <a:t>[</a:t>
            </a:r>
            <a:r>
              <a:rPr lang="en-US" b="1" dirty="0" err="1"/>
              <a:t>maxQue</a:t>
            </a:r>
            <a:r>
              <a:rPr lang="en-US" b="1" dirty="0"/>
              <a:t>];   </a:t>
            </a:r>
            <a:r>
              <a:rPr lang="en-US" b="1" dirty="0">
                <a:solidFill>
                  <a:schemeClr val="accent2"/>
                </a:solidFill>
              </a:rPr>
              <a:t>// dynamically allocates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bool </a:t>
            </a:r>
            <a:r>
              <a:rPr lang="en-US" b="1" dirty="0" err="1"/>
              <a:t>QueType</a:t>
            </a:r>
            <a:r>
              <a:rPr lang="en-US" b="1" dirty="0"/>
              <a:t>::</a:t>
            </a:r>
            <a:r>
              <a:rPr lang="en-US" b="1" dirty="0" err="1"/>
              <a:t>IsEmpty</a:t>
            </a:r>
            <a:r>
              <a:rPr lang="en-US" b="1" dirty="0"/>
              <a:t>( )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{						</a:t>
            </a:r>
            <a:endParaRPr lang="en-US" dirty="0"/>
          </a:p>
          <a:p>
            <a:r>
              <a:rPr lang="en-US" b="1" dirty="0"/>
              <a:t>	return ( rear == front )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1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3569" y="1143000"/>
            <a:ext cx="74485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 CLASS TEMPLATE DEFINITION FOR CIRCULAR QUEUE  cont’d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 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 err="1"/>
              <a:t>QueType</a:t>
            </a:r>
            <a:r>
              <a:rPr lang="en-US" b="1" dirty="0"/>
              <a:t>::~</a:t>
            </a:r>
            <a:r>
              <a:rPr lang="en-US" b="1" dirty="0" err="1"/>
              <a:t>QueType</a:t>
            </a:r>
            <a:r>
              <a:rPr lang="en-US" b="1" dirty="0"/>
              <a:t>( 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b="1" dirty="0"/>
              <a:t>	delete [ ] items; 	</a:t>
            </a:r>
            <a:r>
              <a:rPr lang="en-US" b="1" dirty="0">
                <a:solidFill>
                  <a:schemeClr val="accent2"/>
                </a:solidFill>
              </a:rPr>
              <a:t>// deallocates array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}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bool </a:t>
            </a:r>
            <a:r>
              <a:rPr lang="en-US" b="1" dirty="0" err="1"/>
              <a:t>QueType</a:t>
            </a:r>
            <a:r>
              <a:rPr lang="en-US" b="1" dirty="0"/>
              <a:t>::</a:t>
            </a:r>
            <a:r>
              <a:rPr lang="en-US" b="1" dirty="0" err="1"/>
              <a:t>IsFull</a:t>
            </a:r>
            <a:r>
              <a:rPr lang="en-US" b="1" dirty="0"/>
              <a:t>( )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{						</a:t>
            </a:r>
            <a:r>
              <a:rPr lang="en-US" sz="1500" b="1" dirty="0">
                <a:solidFill>
                  <a:schemeClr val="accent2"/>
                </a:solidFill>
              </a:rPr>
              <a:t>//WRAP AROUND</a:t>
            </a:r>
            <a:endParaRPr lang="en-US" sz="1500" dirty="0">
              <a:solidFill>
                <a:schemeClr val="accent2"/>
              </a:solidFill>
            </a:endParaRPr>
          </a:p>
          <a:p>
            <a:r>
              <a:rPr lang="en-US" b="1" dirty="0"/>
              <a:t>	return ( (rear + 1) % </a:t>
            </a:r>
            <a:r>
              <a:rPr lang="en-US" b="1" dirty="0" err="1"/>
              <a:t>maxQue</a:t>
            </a:r>
            <a:r>
              <a:rPr lang="en-US" b="1" dirty="0"/>
              <a:t> == front )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1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75247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 CLASS TEMPLATE DEFINITION FOR CIRCULAR QUEUE  cont’d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 </a:t>
            </a:r>
            <a:endParaRPr lang="en-US" dirty="0"/>
          </a:p>
          <a:p>
            <a:r>
              <a:rPr lang="en-US" b="1" dirty="0"/>
              <a:t>void </a:t>
            </a:r>
            <a:r>
              <a:rPr lang="en-US" b="1" dirty="0" err="1"/>
              <a:t>QueType</a:t>
            </a:r>
            <a:r>
              <a:rPr lang="en-US" b="1" dirty="0"/>
              <a:t>::</a:t>
            </a:r>
            <a:r>
              <a:rPr lang="en-US" b="1" dirty="0" err="1"/>
              <a:t>Enqueue</a:t>
            </a:r>
            <a:r>
              <a:rPr lang="en-US" b="1" dirty="0"/>
              <a:t>( </a:t>
            </a:r>
            <a:r>
              <a:rPr lang="en-US" b="1" dirty="0" err="1"/>
              <a:t>ItemType</a:t>
            </a:r>
            <a:r>
              <a:rPr lang="en-US" b="1" dirty="0"/>
              <a:t> </a:t>
            </a:r>
            <a:r>
              <a:rPr lang="en-US" b="1" dirty="0" err="1"/>
              <a:t>newItem</a:t>
            </a:r>
            <a:r>
              <a:rPr lang="en-US" b="1" dirty="0"/>
              <a:t> )  	</a:t>
            </a: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// Post: </a:t>
            </a:r>
            <a:r>
              <a:rPr lang="en-US" b="1" dirty="0" err="1">
                <a:solidFill>
                  <a:schemeClr val="accent2"/>
                </a:solidFill>
              </a:rPr>
              <a:t>newItem</a:t>
            </a:r>
            <a:r>
              <a:rPr lang="en-US" b="1" dirty="0">
                <a:solidFill>
                  <a:schemeClr val="accent2"/>
                </a:solidFill>
              </a:rPr>
              <a:t> is at the rear of the queue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b="1" dirty="0"/>
              <a:t>	rear = (rear + 1) % </a:t>
            </a:r>
            <a:r>
              <a:rPr lang="en-US" b="1" dirty="0" err="1"/>
              <a:t>maxQue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	items[rear] = </a:t>
            </a:r>
            <a:r>
              <a:rPr lang="en-US" b="1" dirty="0" err="1"/>
              <a:t>newItem</a:t>
            </a:r>
            <a:r>
              <a:rPr lang="en-US" b="1" dirty="0"/>
              <a:t>;   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void </a:t>
            </a:r>
            <a:r>
              <a:rPr lang="en-US" b="1" dirty="0" err="1"/>
              <a:t>QueType</a:t>
            </a:r>
            <a:r>
              <a:rPr lang="en-US" b="1" dirty="0"/>
              <a:t>::</a:t>
            </a:r>
            <a:r>
              <a:rPr lang="en-US" b="1" dirty="0" err="1"/>
              <a:t>Dequeue</a:t>
            </a:r>
            <a:r>
              <a:rPr lang="en-US" b="1" dirty="0"/>
              <a:t>( </a:t>
            </a:r>
            <a:r>
              <a:rPr lang="en-US" b="1" dirty="0" err="1"/>
              <a:t>ItemType</a:t>
            </a:r>
            <a:r>
              <a:rPr lang="en-US" b="1" dirty="0"/>
              <a:t> &amp;</a:t>
            </a:r>
            <a:r>
              <a:rPr lang="en-US" b="1" dirty="0" err="1"/>
              <a:t>newItem</a:t>
            </a:r>
            <a:r>
              <a:rPr lang="en-US" b="1" dirty="0"/>
              <a:t> )</a:t>
            </a: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// Post: The front of the queue has been removed and a copy returned in item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{						</a:t>
            </a:r>
            <a:endParaRPr lang="en-US" dirty="0"/>
          </a:p>
          <a:p>
            <a:r>
              <a:rPr lang="en-US" b="1" dirty="0"/>
              <a:t>	front = (front + 1) % </a:t>
            </a:r>
            <a:r>
              <a:rPr lang="en-US" b="1" dirty="0" err="1"/>
              <a:t>maxQue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  	</a:t>
            </a:r>
            <a:r>
              <a:rPr lang="en-US" b="1" dirty="0" err="1"/>
              <a:t>newItem</a:t>
            </a:r>
            <a:r>
              <a:rPr lang="en-US" b="1" dirty="0"/>
              <a:t> = items[front];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1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Linked List  Based Class </a:t>
            </a:r>
            <a:r>
              <a:rPr lang="en-US" sz="2500" dirty="0" err="1"/>
              <a:t>QueType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636713" y="1465263"/>
            <a:ext cx="3289300" cy="4157662"/>
          </a:xfrm>
          <a:prstGeom prst="ellipse">
            <a:avLst/>
          </a:prstGeom>
          <a:solidFill>
            <a:srgbClr val="9900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57188" y="2341563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71475" y="3008313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27025" y="3638550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41313" y="4306888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76275" y="2322513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QueType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68325" y="2981325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~QueType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46125" y="3621088"/>
            <a:ext cx="147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Enqueue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25488" y="4300538"/>
            <a:ext cx="14716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Dequeue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805113" y="2416175"/>
            <a:ext cx="1697037" cy="2244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943350" y="2936875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43350" y="3813175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878138" y="2571750"/>
            <a:ext cx="15811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Private Data:</a:t>
            </a: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8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qFront</a:t>
            </a:r>
            <a:r>
              <a:rPr lang="en-US" sz="2000" b="1">
                <a:latin typeface="Arial" charset="0"/>
                <a:ea typeface="ＭＳ Ｐゴシック" charset="0"/>
              </a:rPr>
              <a:t>         </a:t>
            </a: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qRear        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148138" y="3081338"/>
            <a:ext cx="10382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213350" y="2816225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21288" y="2808288"/>
            <a:ext cx="2144712" cy="654050"/>
            <a:chOff x="3289" y="1961"/>
            <a:chExt cx="1351" cy="412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720" y="2148"/>
              <a:ext cx="3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653" y="1961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464" y="1966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289" y="2026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>
                  <a:latin typeface="Times New Roman" pitchFamily="18" charset="0"/>
                </a:rPr>
                <a:t>‘</a:t>
              </a:r>
              <a:r>
                <a:rPr lang="en-US" altLang="ja-JP" b="1">
                  <a:latin typeface="Times New Roman" pitchFamily="18" charset="0"/>
                </a:rPr>
                <a:t>C</a:t>
              </a:r>
              <a:r>
                <a:rPr lang="ja-JP" altLang="en-US" b="1">
                  <a:latin typeface="Times New Roman" pitchFamily="18" charset="0"/>
                </a:rPr>
                <a:t>’</a:t>
              </a:r>
              <a:r>
                <a:rPr lang="en-US" altLang="ja-JP" b="1">
                  <a:latin typeface="Times New Roman" pitchFamily="18" charset="0"/>
                </a:rPr>
                <a:t>  </a:t>
              </a:r>
              <a:endParaRPr lang="en-US" altLang="en-US" b="1">
                <a:latin typeface="Times New Roman" pitchFamily="18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4467" y="1974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6475413" y="2808288"/>
            <a:ext cx="2154237" cy="654050"/>
            <a:chOff x="4079" y="1961"/>
            <a:chExt cx="1357" cy="412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086" y="1967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884" y="1972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4079" y="1961"/>
              <a:ext cx="1351" cy="412"/>
              <a:chOff x="4079" y="1961"/>
              <a:chExt cx="1351" cy="412"/>
            </a:xfrm>
          </p:grpSpPr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10" y="2148"/>
                <a:ext cx="3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443" y="1961"/>
                <a:ext cx="0" cy="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5254" y="1966"/>
                <a:ext cx="0" cy="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4079" y="2026"/>
                <a:ext cx="117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ja-JP" altLang="en-US" b="1">
                    <a:latin typeface="Times New Roman" pitchFamily="18" charset="0"/>
                  </a:rPr>
                  <a:t>‘</a:t>
                </a:r>
                <a:r>
                  <a:rPr lang="en-US" altLang="ja-JP" b="1">
                    <a:latin typeface="Times New Roman" pitchFamily="18" charset="0"/>
                  </a:rPr>
                  <a:t>Z</a:t>
                </a:r>
                <a:r>
                  <a:rPr lang="ja-JP" altLang="en-US" b="1">
                    <a:latin typeface="Times New Roman" pitchFamily="18" charset="0"/>
                  </a:rPr>
                  <a:t>’</a:t>
                </a:r>
                <a:r>
                  <a:rPr lang="en-US" altLang="ja-JP" b="1">
                    <a:latin typeface="Times New Roman" pitchFamily="18" charset="0"/>
                  </a:rPr>
                  <a:t>       </a:t>
                </a:r>
                <a:r>
                  <a:rPr lang="ja-JP" altLang="en-US" b="1">
                    <a:latin typeface="Times New Roman" pitchFamily="18" charset="0"/>
                  </a:rPr>
                  <a:t>‘</a:t>
                </a:r>
                <a:r>
                  <a:rPr lang="en-US" altLang="ja-JP" b="1">
                    <a:latin typeface="Times New Roman" pitchFamily="18" charset="0"/>
                  </a:rPr>
                  <a:t>T</a:t>
                </a:r>
                <a:r>
                  <a:rPr lang="ja-JP" altLang="en-US" b="1">
                    <a:latin typeface="Times New Roman" pitchFamily="18" charset="0"/>
                  </a:rPr>
                  <a:t>’</a:t>
                </a:r>
                <a:endParaRPr lang="en-US" altLang="en-US" b="1">
                  <a:latin typeface="Times New Roman" pitchFamily="18" charset="0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>
                <a:off x="5257" y="1974"/>
                <a:ext cx="173" cy="3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4191000" y="39624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7620000" y="3276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448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Not all tasks in a queue will have same priority</a:t>
            </a:r>
          </a:p>
          <a:p>
            <a:pPr lvl="1"/>
            <a:r>
              <a:rPr lang="en-US" sz="2000" dirty="0"/>
              <a:t>“All </a:t>
            </a:r>
            <a:r>
              <a:rPr lang="en-US" sz="2000" b="1" dirty="0"/>
              <a:t>animals</a:t>
            </a:r>
            <a:r>
              <a:rPr lang="en-US" sz="2000" dirty="0"/>
              <a:t> are equal, but some </a:t>
            </a:r>
            <a:r>
              <a:rPr lang="en-US" sz="2000" b="1" dirty="0"/>
              <a:t>animals</a:t>
            </a:r>
            <a:r>
              <a:rPr lang="en-US" sz="2000" dirty="0"/>
              <a:t> are more equal than others.” </a:t>
            </a:r>
            <a:br>
              <a:rPr lang="en-US" sz="2000" dirty="0"/>
            </a:br>
            <a:r>
              <a:rPr lang="en-US" sz="2000" dirty="0"/>
              <a:t>– Animal Farm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2533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448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Priority Queue also stores priority of task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-remove splinter</a:t>
            </a:r>
            <a:endParaRPr lang="en-US" sz="2000" dirty="0"/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-remove appendix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Which should have highest priority?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Request to ADT is for next task with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427347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Priority Queue Operations: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isEmpty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()	return true if empty, false otherwise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enqueue()	add new task to queue in order of priority; 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	if equal priority to existing task then after that task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dequeue()	remove task from queue with highest priority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peekFront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()	return next highest priority task, without removing from queue</a:t>
            </a:r>
          </a:p>
        </p:txBody>
      </p:sp>
    </p:spTree>
    <p:extLst>
      <p:ext uri="{BB962C8B-B14F-4D97-AF65-F5344CB8AC3E}">
        <p14:creationId xmlns:p14="http://schemas.microsoft.com/office/powerpoint/2010/main" val="1253066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Simulations: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Number of activities that can occur at once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- how many cash registers are open?</a:t>
            </a:r>
          </a:p>
        </p:txBody>
      </p:sp>
    </p:spTree>
    <p:extLst>
      <p:ext uri="{BB962C8B-B14F-4D97-AF65-F5344CB8AC3E}">
        <p14:creationId xmlns:p14="http://schemas.microsoft.com/office/powerpoint/2010/main" val="1130688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Simulations: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Number of activities that can occur at once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- how many cash registers are open?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How often do customers arrive?</a:t>
            </a:r>
          </a:p>
        </p:txBody>
      </p:sp>
    </p:spTree>
    <p:extLst>
      <p:ext uri="{BB962C8B-B14F-4D97-AF65-F5344CB8AC3E}">
        <p14:creationId xmlns:p14="http://schemas.microsoft.com/office/powerpoint/2010/main" val="391401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a Stack?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6168C1-7F8B-44FF-9267-0F8CD78CF5AD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" y="1905000"/>
            <a:ext cx="9901910" cy="2057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stack is an ordered group of 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homogeneous items </a:t>
            </a:r>
            <a:r>
              <a:rPr lang="en-US" altLang="en-US" dirty="0">
                <a:ea typeface="ＭＳ Ｐゴシック" pitchFamily="34" charset="-128"/>
              </a:rPr>
              <a:t>(elements), in which the removal and addition of stack items can take place only at the top of the stack.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stack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LIFO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last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F41DFE-0BE5-4B66-B3FB-8FC7F2F75D5F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4113212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are the </a:t>
            </a:r>
            <a:r>
              <a:rPr lang="en-GB" altLang="en-US" i="1" u="sng" dirty="0"/>
              <a:t>three primary </a:t>
            </a:r>
            <a:r>
              <a:rPr lang="en-GB" altLang="en-US" i="1" dirty="0"/>
              <a:t>functions needed to implement the Stack ADT?</a:t>
            </a:r>
          </a:p>
        </p:txBody>
      </p:sp>
    </p:spTree>
    <p:extLst>
      <p:ext uri="{BB962C8B-B14F-4D97-AF65-F5344CB8AC3E}">
        <p14:creationId xmlns:p14="http://schemas.microsoft.com/office/powerpoint/2010/main" val="39618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Simulations: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Number of activities that can occur at once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- how many cash registers are open?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How often do customers arrive?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How long do transactions take?</a:t>
            </a:r>
          </a:p>
        </p:txBody>
      </p:sp>
    </p:spTree>
    <p:extLst>
      <p:ext uri="{BB962C8B-B14F-4D97-AF65-F5344CB8AC3E}">
        <p14:creationId xmlns:p14="http://schemas.microsoft.com/office/powerpoint/2010/main" val="1655575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If data is modeled correctly, simulations can produce accurate predictions about performance.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predict average wait time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predict effect of hiring more cashiers, and how many and when (peak times)</a:t>
            </a:r>
          </a:p>
        </p:txBody>
      </p:sp>
    </p:spTree>
    <p:extLst>
      <p:ext uri="{BB962C8B-B14F-4D97-AF65-F5344CB8AC3E}">
        <p14:creationId xmlns:p14="http://schemas.microsoft.com/office/powerpoint/2010/main" val="3202507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Central to simulations is simulated time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 0 is the beginning of the simulation (ex. doors open)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Units of time should be what’s appropriate (seconds, minutes, hours)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Statistical information using probability theory is incorporated into model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Used to generate events that reflect the real world.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Called event-driven simulation</a:t>
            </a:r>
          </a:p>
          <a:p>
            <a:pPr marL="1147763" indent="-233363"/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Goal is to model long-term system behavior rather than predicting occurrence of specific events</a:t>
            </a:r>
          </a:p>
        </p:txBody>
      </p:sp>
    </p:spTree>
    <p:extLst>
      <p:ext uri="{BB962C8B-B14F-4D97-AF65-F5344CB8AC3E}">
        <p14:creationId xmlns:p14="http://schemas.microsoft.com/office/powerpoint/2010/main" val="1933581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Generating events to reflect the real world requires tremendous mathematical sophistication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For testing and evaluating various scenarios requires consistency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We presume we already have a series of events available in a file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Arrival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and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duration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, but </a:t>
            </a:r>
            <a:r>
              <a:rPr lang="en-US" sz="2000" u="sng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NOT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departure time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Having one input file allows testing of various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16767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	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enters,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6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23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26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4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begins transaction (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calculate depart after 2 minutes)</a:t>
            </a:r>
            <a:b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3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35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departs</a:t>
            </a:r>
          </a:p>
        </p:txBody>
      </p:sp>
    </p:spTree>
    <p:extLst>
      <p:ext uri="{BB962C8B-B14F-4D97-AF65-F5344CB8AC3E}">
        <p14:creationId xmlns:p14="http://schemas.microsoft.com/office/powerpoint/2010/main" val="1148456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	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enters,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6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23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26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4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2 minutes)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3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35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departs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Customer wait time is the elapsed time between arrival in the bank and start of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200195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	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enters,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6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23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26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4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2 minutes)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3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35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departs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Customer wait time is the elapsed time between arrival in the bank and start of the transaction</a:t>
            </a:r>
          </a:p>
          <a:p>
            <a:pPr>
              <a:tabLst>
                <a:tab pos="1082675" algn="l"/>
              </a:tabLst>
            </a:pP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wait time: 0 minutes</a:t>
            </a:r>
          </a:p>
          <a:p>
            <a:pPr>
              <a:tabLst>
                <a:tab pos="1082675" algn="l"/>
              </a:tabLst>
            </a:pP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wait time: 4 minutes</a:t>
            </a:r>
          </a:p>
          <a:p>
            <a:pPr>
              <a:tabLst>
                <a:tab pos="1082675" algn="l"/>
              </a:tabLst>
            </a:pP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wait time: 7 minutes</a:t>
            </a:r>
          </a:p>
          <a:p>
            <a:pPr>
              <a:tabLst>
                <a:tab pos="1082675" algn="l"/>
              </a:tabLst>
            </a:pP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wait time: 2 minutes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average 3.25 minutes</a:t>
            </a:r>
          </a:p>
        </p:txBody>
      </p:sp>
    </p:spTree>
    <p:extLst>
      <p:ext uri="{BB962C8B-B14F-4D97-AF65-F5344CB8AC3E}">
        <p14:creationId xmlns:p14="http://schemas.microsoft.com/office/powerpoint/2010/main" val="1441913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This kind of simulation is concerned with 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Arrival Events: customer arrives at the bank (externally generated event)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no wait, go directly to teller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wait, join back of queue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Departure Events: customer departs, task completed (internally generated event)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	(calculated by simulation)</a:t>
            </a:r>
          </a:p>
        </p:txBody>
      </p:sp>
    </p:spTree>
    <p:extLst>
      <p:ext uri="{BB962C8B-B14F-4D97-AF65-F5344CB8AC3E}">
        <p14:creationId xmlns:p14="http://schemas.microsoft.com/office/powerpoint/2010/main" val="2341468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Simulations must repeatedly determine times at which events occur and process them when they do occur.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In simulations and gaming, this is referred to as </a:t>
            </a: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652731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Simulation clock</a:t>
            </a:r>
          </a:p>
          <a:p>
            <a:pPr>
              <a:tabLst>
                <a:tab pos="1082675" algn="l"/>
              </a:tabLst>
            </a:pPr>
            <a:endParaRPr lang="en-US" sz="2000" b="1" i="1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time-driven simulation</a:t>
            </a: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determine arrival and departure times at random and compare to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clock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increment clock by 1 to simulate time passing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event-driven simulation</a:t>
            </a: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file contains arrival times and transaction times</a:t>
            </a: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no actions required between events so clock jumps</a:t>
            </a: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keep an </a:t>
            </a: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event queue</a:t>
            </a: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contains all arrival and departure events that</a:t>
            </a: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WILL 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happen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	stored in ascending order so next event is on top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		ordered by priority, so priority queue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	challenge is managing event queue</a:t>
            </a:r>
          </a:p>
        </p:txBody>
      </p:sp>
    </p:spTree>
    <p:extLst>
      <p:ext uri="{BB962C8B-B14F-4D97-AF65-F5344CB8AC3E}">
        <p14:creationId xmlns:p14="http://schemas.microsoft.com/office/powerpoint/2010/main" val="295808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a Stack?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6168C1-7F8B-44FF-9267-0F8CD78CF5AD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" y="1905000"/>
            <a:ext cx="9901910" cy="2057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stack is an ordered group of 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homogeneous items </a:t>
            </a:r>
            <a:r>
              <a:rPr lang="en-US" altLang="en-US" dirty="0">
                <a:ea typeface="ＭＳ Ｐゴシック" pitchFamily="34" charset="-128"/>
              </a:rPr>
              <a:t>(elements), in which the removal and addition of stack items can take place only at the top of the stack.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stack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LIFO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last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F41DFE-0BE5-4B66-B3FB-8FC7F2F75D5F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4113212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are the </a:t>
            </a:r>
            <a:r>
              <a:rPr lang="en-GB" altLang="en-US" i="1" u="sng" dirty="0"/>
              <a:t>three primary </a:t>
            </a:r>
            <a:r>
              <a:rPr lang="en-GB" altLang="en-US" i="1" dirty="0"/>
              <a:t>functions needed to implement the Stack ADT?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6DB365-15DD-4831-B284-9D29D0B94E05}"/>
              </a:ext>
            </a:extLst>
          </p:cNvPr>
          <p:cNvSpPr txBox="1">
            <a:spLocks noChangeArrowheads="1"/>
          </p:cNvSpPr>
          <p:nvPr/>
        </p:nvSpPr>
        <p:spPr>
          <a:xfrm>
            <a:off x="241889" y="4649787"/>
            <a:ext cx="9801225" cy="28940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		</a:t>
            </a:r>
            <a:endParaRPr lang="en-US" dirty="0"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void Push (ItemType 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newItem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) </a:t>
            </a:r>
            <a:r>
              <a:rPr lang="en-US" sz="2400" dirty="0">
                <a:cs typeface="+mn-cs"/>
              </a:rPr>
              <a:t>			</a:t>
            </a:r>
            <a:r>
              <a:rPr lang="en-US" sz="2400" b="1" dirty="0">
                <a:cs typeface="+mn-cs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void Pop ()</a:t>
            </a:r>
            <a:endParaRPr lang="en-US" sz="2400" b="1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ItemType Top ()	//or ItemType Peek()</a:t>
            </a:r>
            <a:endParaRPr lang="en-US" sz="2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99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Event-driven requires two queue entries (and possibly multiple queues)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1. event starts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2. creates a departure event, which is inserted into queue</a:t>
            </a:r>
          </a:p>
        </p:txBody>
      </p:sp>
    </p:spTree>
    <p:extLst>
      <p:ext uri="{BB962C8B-B14F-4D97-AF65-F5344CB8AC3E}">
        <p14:creationId xmlns:p14="http://schemas.microsoft.com/office/powerpoint/2010/main" val="735721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pseudo-code for arrival event: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//update event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remove arrival event for customer from event queue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//update bank line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if (bank line is empty and teller is available)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calculate depart time as current time + transaction length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departure event for customer to event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mark teller as unavailable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else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customer to bank line</a:t>
            </a:r>
          </a:p>
        </p:txBody>
      </p:sp>
    </p:spTree>
    <p:extLst>
      <p:ext uri="{BB962C8B-B14F-4D97-AF65-F5344CB8AC3E}">
        <p14:creationId xmlns:p14="http://schemas.microsoft.com/office/powerpoint/2010/main" val="3062661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pseudo-code for departure event: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//update event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remove departure event from event queue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//update bank line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if (bank line is not empty)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remove customer from front of bank line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Customer begins transaction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departure time is current time + transaction time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departure event for customer to event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else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mark teller as available</a:t>
            </a:r>
          </a:p>
        </p:txBody>
      </p:sp>
    </p:spTree>
    <p:extLst>
      <p:ext uri="{BB962C8B-B14F-4D97-AF65-F5344CB8AC3E}">
        <p14:creationId xmlns:p14="http://schemas.microsoft.com/office/powerpoint/2010/main" val="25859013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pseudo-code event-driven simulation: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//requires bank line queue and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//create and add arrivals to event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while ( data file is not empty 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get next arrival time and transaction time from file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enter new event into priority queue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//event loop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while (priority queue is not empty)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remove event from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get current time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if event is arrival 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process arrival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else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process departure</a:t>
            </a:r>
          </a:p>
        </p:txBody>
      </p:sp>
    </p:spTree>
    <p:extLst>
      <p:ext uri="{BB962C8B-B14F-4D97-AF65-F5344CB8AC3E}">
        <p14:creationId xmlns:p14="http://schemas.microsoft.com/office/powerpoint/2010/main" val="3437302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pseudo-code event-driven simulation: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//process arrival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remove event from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if bank line is empty &amp;&amp; teller is available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calculate departure time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create departure 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departure event to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teller is not available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else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customer to bank line</a:t>
            </a:r>
          </a:p>
        </p:txBody>
      </p:sp>
    </p:spTree>
    <p:extLst>
      <p:ext uri="{BB962C8B-B14F-4D97-AF65-F5344CB8AC3E}">
        <p14:creationId xmlns:p14="http://schemas.microsoft.com/office/powerpoint/2010/main" val="23224463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pseudo-code event-driven simulation: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//process departure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remove event from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if bank line is empty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teller is available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else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get next person from bank line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calculate departure time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create departure 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departure event to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77806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Trace of bank simulation (figure 13-8)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BC80C-6870-447F-A24A-6F7223A6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798566"/>
            <a:ext cx="7159468" cy="481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D25FD-0033-4CDC-B644-B5D8017BEEF2}"/>
              </a:ext>
            </a:extLst>
          </p:cNvPr>
          <p:cNvSpPr txBox="1"/>
          <p:nvPr/>
        </p:nvSpPr>
        <p:spPr>
          <a:xfrm>
            <a:off x="7886700" y="1981200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arrival</a:t>
            </a:r>
          </a:p>
          <a:p>
            <a:r>
              <a:rPr lang="en-US" dirty="0"/>
              <a:t>D is departure</a:t>
            </a:r>
          </a:p>
          <a:p>
            <a:endParaRPr lang="en-US" dirty="0"/>
          </a:p>
          <a:p>
            <a:r>
              <a:rPr lang="en-US" dirty="0"/>
              <a:t>Blue boxes are events that change/created at each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907170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ADT’s are classified as position oriented or value oriented</a:t>
            </a: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Position-oriented ADT organizes items according to positions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Value-oriented ADT organizes items by their values</a:t>
            </a:r>
          </a:p>
        </p:txBody>
      </p:sp>
    </p:spTree>
    <p:extLst>
      <p:ext uri="{BB962C8B-B14F-4D97-AF65-F5344CB8AC3E}">
        <p14:creationId xmlns:p14="http://schemas.microsoft.com/office/powerpoint/2010/main" val="4080992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ADT’s are classified as position oriented or value oriented</a:t>
            </a: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Position-oriented ADT organizes items according to positions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stack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queue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list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Value-oriented ADT organizes items by their values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sorted list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priority queue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Bag does not order entries so neither value nor position oriented</a:t>
            </a:r>
          </a:p>
        </p:txBody>
      </p:sp>
    </p:spTree>
    <p:extLst>
      <p:ext uri="{BB962C8B-B14F-4D97-AF65-F5344CB8AC3E}">
        <p14:creationId xmlns:p14="http://schemas.microsoft.com/office/powerpoint/2010/main" val="300442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a Stack?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6168C1-7F8B-44FF-9267-0F8CD78CF5AD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" y="1905000"/>
            <a:ext cx="9901910" cy="2057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stack is an ordered group of 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homogeneous items </a:t>
            </a:r>
            <a:r>
              <a:rPr lang="en-US" altLang="en-US" dirty="0">
                <a:ea typeface="ＭＳ Ｐゴシック" pitchFamily="34" charset="-128"/>
              </a:rPr>
              <a:t>(elements), in which the removal and addition of stack items can take place only at the top of the stack.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stack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LIFO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last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F41DFE-0BE5-4B66-B3FB-8FC7F2F75D5F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4113212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are the </a:t>
            </a:r>
            <a:r>
              <a:rPr lang="en-GB" altLang="en-US" i="1" u="sng" dirty="0"/>
              <a:t>three primary </a:t>
            </a:r>
            <a:r>
              <a:rPr lang="en-GB" altLang="en-US" i="1" dirty="0"/>
              <a:t>functions needed to implement the Stack ADT?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6DB365-15DD-4831-B284-9D29D0B94E05}"/>
              </a:ext>
            </a:extLst>
          </p:cNvPr>
          <p:cNvSpPr txBox="1">
            <a:spLocks noChangeArrowheads="1"/>
          </p:cNvSpPr>
          <p:nvPr/>
        </p:nvSpPr>
        <p:spPr>
          <a:xfrm>
            <a:off x="241889" y="4649787"/>
            <a:ext cx="9801225" cy="28940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		</a:t>
            </a:r>
            <a:endParaRPr lang="en-US" dirty="0"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void Push (ItemType 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newItem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) </a:t>
            </a:r>
            <a:r>
              <a:rPr lang="en-US" sz="2400" b="1" dirty="0">
                <a:cs typeface="+mn-cs"/>
              </a:rPr>
              <a:t>-- </a:t>
            </a:r>
            <a:r>
              <a:rPr lang="en-US" sz="2400" dirty="0">
                <a:cs typeface="+mn-cs"/>
              </a:rPr>
              <a:t>Throws exception if stack is full; otherwise </a:t>
            </a:r>
            <a:r>
              <a:rPr lang="en-US" sz="2400" b="1" dirty="0">
                <a:cs typeface="+mn-cs"/>
              </a:rPr>
              <a:t>adds </a:t>
            </a:r>
            <a:r>
              <a:rPr lang="en-US" sz="2400" b="1" dirty="0" err="1">
                <a:cs typeface="+mn-cs"/>
              </a:rPr>
              <a:t>newItem</a:t>
            </a:r>
            <a:r>
              <a:rPr lang="en-US" sz="2400" b="1" dirty="0">
                <a:cs typeface="+mn-cs"/>
              </a:rPr>
              <a:t> to the top </a:t>
            </a:r>
            <a:r>
              <a:rPr lang="en-US" sz="2400" dirty="0">
                <a:cs typeface="+mn-cs"/>
              </a:rPr>
              <a:t>of the stack</a:t>
            </a:r>
            <a:r>
              <a:rPr lang="en-US" sz="2400" b="1" dirty="0">
                <a:cs typeface="+mn-cs"/>
              </a:rPr>
              <a:t>. </a:t>
            </a:r>
            <a:r>
              <a:rPr lang="en-US" sz="2400" dirty="0">
                <a:cs typeface="+mn-cs"/>
              </a:rPr>
              <a:t>			</a:t>
            </a:r>
            <a:r>
              <a:rPr lang="en-US" sz="2400" b="1" dirty="0">
                <a:cs typeface="+mn-cs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void Pop </a:t>
            </a:r>
            <a:r>
              <a:rPr lang="en-US" sz="2400" b="1" dirty="0">
                <a:cs typeface="+mn-cs"/>
              </a:rPr>
              <a:t>-- </a:t>
            </a:r>
            <a:r>
              <a:rPr lang="en-US" sz="2400" dirty="0">
                <a:cs typeface="+mn-cs"/>
              </a:rPr>
              <a:t>Throws exception if stack is empty; otherwise </a:t>
            </a:r>
            <a:r>
              <a:rPr lang="en-US" sz="2400" b="1" dirty="0">
                <a:cs typeface="+mn-cs"/>
              </a:rPr>
              <a:t>removes the item at the top</a:t>
            </a:r>
            <a:r>
              <a:rPr lang="en-US" sz="2400" dirty="0">
                <a:cs typeface="+mn-cs"/>
              </a:rPr>
              <a:t> of the stack.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ItemType Top </a:t>
            </a:r>
            <a:r>
              <a:rPr lang="en-US" sz="2400" b="1" dirty="0">
                <a:cs typeface="+mn-cs"/>
              </a:rPr>
              <a:t>-- </a:t>
            </a:r>
            <a:r>
              <a:rPr lang="en-US" sz="2400" dirty="0">
                <a:cs typeface="+mn-cs"/>
              </a:rPr>
              <a:t>Throws exception if stack is empty; otherwise </a:t>
            </a:r>
            <a:r>
              <a:rPr lang="en-US" sz="2400" b="1" dirty="0">
                <a:cs typeface="+mn-cs"/>
              </a:rPr>
              <a:t>returns a copy of the top </a:t>
            </a:r>
            <a:r>
              <a:rPr lang="en-US" sz="2400" dirty="0">
                <a:cs typeface="+mn-cs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36742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What is a Queue?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676400"/>
            <a:ext cx="76962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queue is an ordered group of homogeneous items (elements), 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in which new elements are added at one end (the </a:t>
            </a:r>
            <a:r>
              <a:rPr lang="en-US" altLang="en-US" dirty="0">
                <a:solidFill>
                  <a:srgbClr val="006633"/>
                </a:solidFill>
                <a:ea typeface="ＭＳ Ｐゴシック" pitchFamily="34" charset="-128"/>
              </a:rPr>
              <a:t>rear)</a:t>
            </a:r>
            <a:r>
              <a:rPr lang="en-US" altLang="en-US" dirty="0">
                <a:ea typeface="ＭＳ Ｐゴシック" pitchFamily="34" charset="-128"/>
              </a:rPr>
              <a:t>, and elements are removed from the other end (the </a:t>
            </a:r>
            <a:r>
              <a:rPr lang="en-US" altLang="en-US" dirty="0">
                <a:solidFill>
                  <a:srgbClr val="006633"/>
                </a:solidFill>
                <a:ea typeface="ＭＳ Ｐゴシック" pitchFamily="34" charset="-128"/>
              </a:rPr>
              <a:t>front</a:t>
            </a:r>
            <a:r>
              <a:rPr lang="en-US" altLang="en-US" dirty="0">
                <a:ea typeface="ＭＳ Ｐゴシック" pitchFamily="34" charset="-128"/>
              </a:rPr>
              <a:t>).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1000" dirty="0"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queue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FIFO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first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en-US" dirty="0"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Applications that involve waiting are frequently studied (simulated) using queues, to see how to reduce wait times.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Example of a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Content Placeholder 6" descr="46752_CH05_FIG07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710" r="-11710"/>
          <a:stretch>
            <a:fillRect/>
          </a:stretch>
        </p:blipFill>
        <p:spPr>
          <a:xfrm>
            <a:off x="647700" y="1752600"/>
            <a:ext cx="7848600" cy="4114800"/>
          </a:xfrm>
        </p:spPr>
      </p:pic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STL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D9DE948-43F2-4F1C-9D36-20A23A4E1D17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1295400"/>
            <a:ext cx="8439150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The Standard Template Library (STL) provides an implementation of Queue for us.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2400" b="1" dirty="0">
              <a:solidFill>
                <a:srgbClr val="020C4A"/>
              </a:solidFill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We will demo queues with the STL. However, it’s important to understand how queues work and not to just use a provide library.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2400" b="1" dirty="0">
              <a:solidFill>
                <a:srgbClr val="020C4A"/>
              </a:solidFill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Therefore, for most assignments and exams you should be comfortable with the members of the Queue ADT and how to implement them.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 			 		</a:t>
            </a:r>
            <a:endParaRPr lang="en-US" dirty="0">
              <a:cs typeface="+mn-cs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5762</TotalTime>
  <Words>1369</Words>
  <Application>Microsoft Office PowerPoint</Application>
  <PresentationFormat>35mm Slides</PresentationFormat>
  <Paragraphs>554</Paragraphs>
  <Slides>58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Courier</vt:lpstr>
      <vt:lpstr>HelveticaNeueLT Std Lt</vt:lpstr>
      <vt:lpstr>Times New Roman</vt:lpstr>
      <vt:lpstr>Verdana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ClipArt</vt:lpstr>
      <vt:lpstr>Queues &amp; Implementation</vt:lpstr>
      <vt:lpstr>Review of Stacks</vt:lpstr>
      <vt:lpstr>Review of Stacks</vt:lpstr>
      <vt:lpstr>Review of Stacks</vt:lpstr>
      <vt:lpstr>Review of Stacks</vt:lpstr>
      <vt:lpstr>Review of Stacks</vt:lpstr>
      <vt:lpstr>What is a Queue?</vt:lpstr>
      <vt:lpstr>Example of a Queue</vt:lpstr>
      <vt:lpstr>STL Queue</vt:lpstr>
      <vt:lpstr>Queue ADT Operations</vt:lpstr>
      <vt:lpstr>ADT Queue Operations</vt:lpstr>
      <vt:lpstr>Queue ADT Operations</vt:lpstr>
      <vt:lpstr>Queue ADT Operations</vt:lpstr>
      <vt:lpstr>Implementation of Queue Operations</vt:lpstr>
      <vt:lpstr>Implementation of Queue Operations</vt:lpstr>
      <vt:lpstr>Array Based Implementation of Queue Operations</vt:lpstr>
      <vt:lpstr>Implementation of Queue Operations</vt:lpstr>
      <vt:lpstr>Another Queue Design: Circular Array Based Implementation</vt:lpstr>
      <vt:lpstr>Circular Array Based Queue Design</vt:lpstr>
      <vt:lpstr>Circular Array Based Queue Design</vt:lpstr>
      <vt:lpstr>Circular Array Based Queue Design</vt:lpstr>
      <vt:lpstr>Circular Array Based Queue Design</vt:lpstr>
      <vt:lpstr>Circular Array Based Queue Design</vt:lpstr>
      <vt:lpstr>Circular Array Based Queue Design</vt:lpstr>
      <vt:lpstr>Circular Array Based Queue Design</vt:lpstr>
      <vt:lpstr>Circular Array Based Queue Design</vt:lpstr>
      <vt:lpstr>Public Interface of QueType</vt:lpstr>
      <vt:lpstr>SIMPLE ARRAY IMPLEMENTATION</vt:lpstr>
      <vt:lpstr>CIRCULAR ARRAY IMPLEMENTATION</vt:lpstr>
      <vt:lpstr>PowerPoint Presentation</vt:lpstr>
      <vt:lpstr>PowerPoint Presentation</vt:lpstr>
      <vt:lpstr>PowerPoint Presentation</vt:lpstr>
      <vt:lpstr>PowerPoint Presentation</vt:lpstr>
      <vt:lpstr>Linked List  Based Class QueType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RMann Software</cp:lastModifiedBy>
  <cp:revision>434</cp:revision>
  <cp:lastPrinted>2018-03-07T04:10:53Z</cp:lastPrinted>
  <dcterms:created xsi:type="dcterms:W3CDTF">2007-03-12T17:06:55Z</dcterms:created>
  <dcterms:modified xsi:type="dcterms:W3CDTF">2019-03-26T01:52:33Z</dcterms:modified>
</cp:coreProperties>
</file>