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34"/>
  </p:notesMasterIdLst>
  <p:sldIdLst>
    <p:sldId id="256" r:id="rId3"/>
    <p:sldId id="482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12" r:id="rId25"/>
    <p:sldId id="713" r:id="rId26"/>
    <p:sldId id="714" r:id="rId27"/>
    <p:sldId id="715" r:id="rId28"/>
    <p:sldId id="716" r:id="rId29"/>
    <p:sldId id="717" r:id="rId30"/>
    <p:sldId id="718" r:id="rId31"/>
    <p:sldId id="719" r:id="rId32"/>
    <p:sldId id="720" r:id="rId33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>
      <p:cViewPr varScale="1">
        <p:scale>
          <a:sx n="73" d="100"/>
          <a:sy n="73" d="100"/>
        </p:scale>
        <p:origin x="858" y="7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4/2/2019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73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1165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4024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2797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00923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91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2524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53293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1702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8337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5645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90604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71754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32838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334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1761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64985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193820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8295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4503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224144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410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3739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3081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1981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0295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3673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1226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428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212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4/2/2019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2740492"/>
            <a:ext cx="10287000" cy="1938992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Lists vs Sorted Lists</a:t>
            </a:r>
            <a:br>
              <a:rPr lang="en-US" altLang="en-US" dirty="0"/>
            </a:br>
            <a:r>
              <a:rPr lang="en-US" altLang="en-US" dirty="0"/>
              <a:t>STL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1723549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2400" dirty="0" err="1"/>
              <a:t>RCMann</a:t>
            </a:r>
            <a:endParaRPr lang="en-US" altLang="en-US" sz="2400" dirty="0"/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Why you were made to write your own ADT</a:t>
            </a:r>
          </a:p>
          <a:p>
            <a:pPr lvl="1">
              <a:defRPr/>
            </a:pPr>
            <a:r>
              <a:rPr lang="en-US" kern="0" dirty="0"/>
              <a:t>Learning to develop your own provides a foundation for later developing other ADT’s, especially ones not found in STL</a:t>
            </a:r>
          </a:p>
        </p:txBody>
      </p:sp>
    </p:spTree>
    <p:extLst>
      <p:ext uri="{BB962C8B-B14F-4D97-AF65-F5344CB8AC3E}">
        <p14:creationId xmlns:p14="http://schemas.microsoft.com/office/powerpoint/2010/main" val="23151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Why you were made to write your own ADT</a:t>
            </a:r>
          </a:p>
          <a:p>
            <a:pPr lvl="1">
              <a:defRPr/>
            </a:pPr>
            <a:r>
              <a:rPr lang="en-US" kern="0" dirty="0"/>
              <a:t>Learning to develop your own provides a foundation for later developing other ADT’s, especially ones not found in STL</a:t>
            </a:r>
          </a:p>
          <a:p>
            <a:pPr lvl="1">
              <a:defRPr/>
            </a:pPr>
            <a:r>
              <a:rPr lang="en-US" kern="0" dirty="0"/>
              <a:t>STL container classes are not part of a class hierarchy so cannot take advantage of polymorphism as some examples have done.</a:t>
            </a:r>
          </a:p>
        </p:txBody>
      </p:sp>
    </p:spTree>
    <p:extLst>
      <p:ext uri="{BB962C8B-B14F-4D97-AF65-F5344CB8AC3E}">
        <p14:creationId xmlns:p14="http://schemas.microsoft.com/office/powerpoint/2010/main" val="37439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Why you were made to write your own ADT</a:t>
            </a:r>
          </a:p>
          <a:p>
            <a:pPr lvl="1">
              <a:defRPr/>
            </a:pPr>
            <a:r>
              <a:rPr lang="en-US" kern="0" dirty="0"/>
              <a:t>Learning to develop your own provides a foundation for later developing other ADT’s, especially ones not found in STL</a:t>
            </a:r>
          </a:p>
          <a:p>
            <a:pPr lvl="1">
              <a:defRPr/>
            </a:pPr>
            <a:r>
              <a:rPr lang="en-US" kern="0" dirty="0"/>
              <a:t>STL container classes are not part of a class hierarchy so cannot take advantage of polymorphism as some examples have done.</a:t>
            </a:r>
          </a:p>
          <a:p>
            <a:pPr lvl="1">
              <a:defRPr/>
            </a:pPr>
            <a:r>
              <a:rPr lang="en-US" kern="0" dirty="0"/>
              <a:t>You might work in a language that doesn’t provide STL and so must provide it yourself</a:t>
            </a:r>
          </a:p>
        </p:txBody>
      </p:sp>
    </p:spTree>
    <p:extLst>
      <p:ext uri="{BB962C8B-B14F-4D97-AF65-F5344CB8AC3E}">
        <p14:creationId xmlns:p14="http://schemas.microsoft.com/office/powerpoint/2010/main" val="57225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Why you were made to write your own ADT</a:t>
            </a:r>
          </a:p>
          <a:p>
            <a:pPr lvl="1">
              <a:defRPr/>
            </a:pPr>
            <a:r>
              <a:rPr lang="en-US" kern="0" dirty="0"/>
              <a:t>Learning to develop your own provides a foundation for later developing other ADT’s, especially ones not found in STL</a:t>
            </a:r>
          </a:p>
          <a:p>
            <a:pPr lvl="1">
              <a:defRPr/>
            </a:pPr>
            <a:r>
              <a:rPr lang="en-US" kern="0" dirty="0"/>
              <a:t>STL container classes are not part of a class hierarchy so cannot take advantage of polymorphism as some examples have done.</a:t>
            </a:r>
          </a:p>
          <a:p>
            <a:pPr lvl="1">
              <a:defRPr/>
            </a:pPr>
            <a:r>
              <a:rPr lang="en-US" kern="0" dirty="0"/>
              <a:t>You might work in a language that doesn’t provide STL and so must provide it yourself</a:t>
            </a:r>
          </a:p>
          <a:p>
            <a:pPr lvl="1">
              <a:defRPr/>
            </a:pPr>
            <a:r>
              <a:rPr lang="en-US" kern="0" dirty="0"/>
              <a:t>ADT’s provided by a language might be insufficient for your needs, so you have the ability to enhance them</a:t>
            </a:r>
          </a:p>
        </p:txBody>
      </p:sp>
    </p:spTree>
    <p:extLst>
      <p:ext uri="{BB962C8B-B14F-4D97-AF65-F5344CB8AC3E}">
        <p14:creationId xmlns:p14="http://schemas.microsoft.com/office/powerpoint/2010/main" val="8794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Vector is an STL</a:t>
            </a:r>
          </a:p>
        </p:txBody>
      </p:sp>
    </p:spTree>
    <p:extLst>
      <p:ext uri="{BB962C8B-B14F-4D97-AF65-F5344CB8AC3E}">
        <p14:creationId xmlns:p14="http://schemas.microsoft.com/office/powerpoint/2010/main" val="33228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Three types of containers can be created using STL:</a:t>
            </a:r>
          </a:p>
          <a:p>
            <a:pPr lvl="1">
              <a:defRPr/>
            </a:pPr>
            <a:r>
              <a:rPr lang="en-US" kern="0" dirty="0"/>
              <a:t>Container Adapter</a:t>
            </a:r>
          </a:p>
          <a:p>
            <a:pPr lvl="1">
              <a:defRPr/>
            </a:pPr>
            <a:r>
              <a:rPr lang="en-US" kern="0" dirty="0"/>
              <a:t>Sequence Container</a:t>
            </a:r>
          </a:p>
          <a:p>
            <a:pPr lvl="1">
              <a:defRPr/>
            </a:pPr>
            <a:r>
              <a:rPr lang="en-US" kern="0" dirty="0"/>
              <a:t>Associate Containers</a:t>
            </a:r>
          </a:p>
        </p:txBody>
      </p:sp>
    </p:spTree>
    <p:extLst>
      <p:ext uri="{BB962C8B-B14F-4D97-AF65-F5344CB8AC3E}">
        <p14:creationId xmlns:p14="http://schemas.microsoft.com/office/powerpoint/2010/main" val="178113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b="1" kern="0" dirty="0"/>
              <a:t>Container Adapter</a:t>
            </a:r>
          </a:p>
          <a:p>
            <a:pPr marL="457200" lvl="1" indent="0">
              <a:buNone/>
              <a:defRPr/>
            </a:pPr>
            <a:r>
              <a:rPr lang="en-US" kern="0" dirty="0"/>
              <a:t>	Provide efficient, restricted, position-based access to the collection. They are considered adapters because they use other STL containers to implement their operations.</a:t>
            </a:r>
          </a:p>
        </p:txBody>
      </p:sp>
    </p:spTree>
    <p:extLst>
      <p:ext uri="{BB962C8B-B14F-4D97-AF65-F5344CB8AC3E}">
        <p14:creationId xmlns:p14="http://schemas.microsoft.com/office/powerpoint/2010/main" val="27201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b="1" kern="0" dirty="0"/>
              <a:t>Sequence Container</a:t>
            </a:r>
          </a:p>
          <a:p>
            <a:pPr marL="457200" lvl="1" indent="0">
              <a:buNone/>
              <a:defRPr/>
            </a:pPr>
            <a:r>
              <a:rPr lang="en-US" kern="0" dirty="0"/>
              <a:t>	Provide efficient, sequential access to the collection. The containers in this group provide various </a:t>
            </a:r>
            <a:r>
              <a:rPr lang="en-US" kern="0" dirty="0" smtClean="0"/>
              <a:t>trade-offs in </a:t>
            </a:r>
            <a:r>
              <a:rPr lang="en-US" kern="0" dirty="0"/>
              <a:t>efficiency for additions and removals.</a:t>
            </a:r>
          </a:p>
        </p:txBody>
      </p:sp>
    </p:spTree>
    <p:extLst>
      <p:ext uri="{BB962C8B-B14F-4D97-AF65-F5344CB8AC3E}">
        <p14:creationId xmlns:p14="http://schemas.microsoft.com/office/powerpoint/2010/main" val="164735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b="1" kern="0" dirty="0"/>
              <a:t>Associative Containers</a:t>
            </a:r>
          </a:p>
          <a:p>
            <a:pPr marL="457200" lvl="1" indent="0">
              <a:buNone/>
              <a:defRPr/>
            </a:pPr>
            <a:r>
              <a:rPr lang="en-US" kern="0" dirty="0"/>
              <a:t>	Provide efficient, key-based access to the collection.  Each of these organizes and accesses the search keys to provide efficient groups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22649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Each container type implements similar operations but with a different emphasis on efficiency.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All STL containers define</a:t>
            </a:r>
          </a:p>
          <a:p>
            <a:pPr marL="457200" lvl="1" indent="0">
              <a:buNone/>
              <a:defRPr/>
            </a:pPr>
            <a:r>
              <a:rPr lang="en-US" kern="0" dirty="0"/>
              <a:t>	empty	returns bool true if empty</a:t>
            </a:r>
          </a:p>
          <a:p>
            <a:pPr marL="457200" lvl="1" indent="0">
              <a:buNone/>
              <a:defRPr/>
            </a:pPr>
            <a:r>
              <a:rPr lang="en-US" kern="0" dirty="0"/>
              <a:t>	size		returns capacity of container</a:t>
            </a:r>
          </a:p>
        </p:txBody>
      </p:sp>
    </p:spTree>
    <p:extLst>
      <p:ext uri="{BB962C8B-B14F-4D97-AF65-F5344CB8AC3E}">
        <p14:creationId xmlns:p14="http://schemas.microsoft.com/office/powerpoint/2010/main" val="32788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List is ordered by position</a:t>
            </a:r>
            <a:br>
              <a:rPr lang="en-US" kern="0" dirty="0"/>
            </a:br>
            <a:r>
              <a:rPr lang="en-US" kern="0" dirty="0"/>
              <a:t>	or order it was added to the list</a:t>
            </a:r>
          </a:p>
          <a:p>
            <a:pPr>
              <a:defRPr/>
            </a:pPr>
            <a:r>
              <a:rPr lang="en-US" kern="0" dirty="0"/>
              <a:t>Sorted List is ordered by some value</a:t>
            </a:r>
            <a:br>
              <a:rPr lang="en-US" kern="0" dirty="0"/>
            </a:br>
            <a:r>
              <a:rPr lang="en-US" kern="0" dirty="0"/>
              <a:t>	not just a list that is sorted</a:t>
            </a:r>
            <a:br>
              <a:rPr lang="en-US" kern="0" dirty="0"/>
            </a:br>
            <a:r>
              <a:rPr lang="en-US" kern="0" dirty="0"/>
              <a:t>	maintaining sort order is priority</a:t>
            </a:r>
          </a:p>
        </p:txBody>
      </p:sp>
    </p:spTree>
    <p:extLst>
      <p:ext uri="{BB962C8B-B14F-4D97-AF65-F5344CB8AC3E}">
        <p14:creationId xmlns:p14="http://schemas.microsoft.com/office/powerpoint/2010/main" val="11803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Container Adapters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#include &lt;stack&gt;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&lt;queue&gt;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</a:t>
            </a:r>
            <a:r>
              <a:rPr lang="en-US" kern="0" dirty="0" err="1"/>
              <a:t>priority_queue</a:t>
            </a:r>
            <a:r>
              <a:rPr lang="en-US" kern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662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Container Adapter operations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#include &lt;stack&gt;			top, push, pop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&lt;queue&gt;			front, back, push, pop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</a:t>
            </a:r>
            <a:r>
              <a:rPr lang="en-US" kern="0" dirty="0" err="1"/>
              <a:t>priority_queue</a:t>
            </a:r>
            <a:r>
              <a:rPr lang="en-US" kern="0" dirty="0"/>
              <a:t>&gt;		top, push, pop</a:t>
            </a:r>
          </a:p>
        </p:txBody>
      </p:sp>
    </p:spTree>
    <p:extLst>
      <p:ext uri="{BB962C8B-B14F-4D97-AF65-F5344CB8AC3E}">
        <p14:creationId xmlns:p14="http://schemas.microsoft.com/office/powerpoint/2010/main" val="1253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Sequence Containers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#include &lt;array&gt;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&lt;vector&gt;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	Both include bounds checking, reference slots via .at()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&lt;deque&gt;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&lt;list&gt; &amp; &lt;</a:t>
            </a:r>
            <a:r>
              <a:rPr lang="en-US" kern="0" dirty="0" err="1"/>
              <a:t>forward_list</a:t>
            </a:r>
            <a:r>
              <a:rPr lang="en-US" kern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7342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Array/Vector operations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front	return reference to first entry</a:t>
            </a:r>
          </a:p>
          <a:p>
            <a:pPr marL="457200" lvl="1" indent="0">
              <a:buNone/>
              <a:defRPr/>
            </a:pPr>
            <a:r>
              <a:rPr lang="en-US" kern="0" dirty="0"/>
              <a:t>back	return reference to last entry</a:t>
            </a:r>
          </a:p>
          <a:p>
            <a:pPr marL="457200" lvl="1" indent="0">
              <a:buNone/>
              <a:defRPr/>
            </a:pPr>
            <a:r>
              <a:rPr lang="en-US" kern="0" dirty="0"/>
              <a:t>at		same as [ ] but with boundary checking</a:t>
            </a:r>
          </a:p>
          <a:p>
            <a:pPr marL="457200" lvl="1" indent="0">
              <a:buNone/>
              <a:defRPr/>
            </a:pPr>
            <a:r>
              <a:rPr lang="en-US" kern="0" dirty="0"/>
              <a:t>fill		fills array with parameter value</a:t>
            </a:r>
          </a:p>
          <a:p>
            <a:pPr marL="457200" lvl="1" indent="0">
              <a:buNone/>
              <a:defRPr/>
            </a:pPr>
            <a:r>
              <a:rPr lang="en-US" kern="0" dirty="0"/>
              <a:t>begin	return an iterator that begins at front</a:t>
            </a:r>
          </a:p>
          <a:p>
            <a:pPr marL="457200" lvl="1" indent="0">
              <a:buNone/>
              <a:defRPr/>
            </a:pPr>
            <a:r>
              <a:rPr lang="en-US" kern="0" dirty="0"/>
              <a:t>end	return an iterator that begins at back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rbegin</a:t>
            </a:r>
            <a:r>
              <a:rPr lang="en-US" kern="0" dirty="0"/>
              <a:t>	return a reverse iterator that begins at back</a:t>
            </a:r>
          </a:p>
          <a:p>
            <a:pPr marL="457200" lvl="1" indent="0">
              <a:buNone/>
              <a:defRPr/>
            </a:pPr>
            <a:r>
              <a:rPr lang="en-US" kern="0" dirty="0"/>
              <a:t>rend	return a reverse iterator that begins at front</a:t>
            </a:r>
          </a:p>
        </p:txBody>
      </p:sp>
    </p:spTree>
    <p:extLst>
      <p:ext uri="{BB962C8B-B14F-4D97-AF65-F5344CB8AC3E}">
        <p14:creationId xmlns:p14="http://schemas.microsoft.com/office/powerpoint/2010/main" val="5667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Common sequence container operations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push_back</a:t>
            </a: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 err="1"/>
              <a:t>pop_back</a:t>
            </a: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resize</a:t>
            </a:r>
          </a:p>
          <a:p>
            <a:pPr marL="457200" lvl="1" indent="0">
              <a:buNone/>
              <a:defRPr/>
            </a:pPr>
            <a:r>
              <a:rPr lang="en-US" kern="0" dirty="0"/>
              <a:t>clear</a:t>
            </a:r>
          </a:p>
          <a:p>
            <a:pPr marL="457200" lvl="1" indent="0">
              <a:buNone/>
              <a:defRPr/>
            </a:pPr>
            <a:r>
              <a:rPr lang="en-US" kern="0" dirty="0"/>
              <a:t>insert</a:t>
            </a:r>
          </a:p>
          <a:p>
            <a:pPr marL="457200" lvl="1" indent="0">
              <a:buNone/>
              <a:defRPr/>
            </a:pPr>
            <a:r>
              <a:rPr lang="en-US" kern="0" dirty="0"/>
              <a:t>erase</a:t>
            </a:r>
          </a:p>
          <a:p>
            <a:pPr marL="457200" lvl="1" indent="0">
              <a:buNone/>
              <a:defRPr/>
            </a:pPr>
            <a:r>
              <a:rPr lang="en-US" kern="0" dirty="0"/>
              <a:t>begin</a:t>
            </a:r>
          </a:p>
          <a:p>
            <a:pPr marL="457200" lvl="1" indent="0">
              <a:buNone/>
              <a:defRPr/>
            </a:pPr>
            <a:r>
              <a:rPr lang="en-US" kern="0" dirty="0"/>
              <a:t>end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rbegin</a:t>
            </a: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rend</a:t>
            </a:r>
          </a:p>
        </p:txBody>
      </p:sp>
    </p:spTree>
    <p:extLst>
      <p:ext uri="{BB962C8B-B14F-4D97-AF65-F5344CB8AC3E}">
        <p14:creationId xmlns:p14="http://schemas.microsoft.com/office/powerpoint/2010/main" val="3334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Deque operations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at			same as [ ] but with boundary checking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push_front</a:t>
            </a:r>
            <a:r>
              <a:rPr lang="en-US" kern="0" dirty="0"/>
              <a:t>	appends to front &amp; increase capacity by 1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push_back</a:t>
            </a:r>
            <a:r>
              <a:rPr lang="en-US" kern="0" dirty="0"/>
              <a:t>	appends to back &amp; increase capacity by 1</a:t>
            </a:r>
          </a:p>
        </p:txBody>
      </p:sp>
    </p:spTree>
    <p:extLst>
      <p:ext uri="{BB962C8B-B14F-4D97-AF65-F5344CB8AC3E}">
        <p14:creationId xmlns:p14="http://schemas.microsoft.com/office/powerpoint/2010/main" val="10927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List and </a:t>
            </a:r>
            <a:r>
              <a:rPr lang="en-US" kern="0" dirty="0" err="1"/>
              <a:t>Forward_List</a:t>
            </a:r>
            <a:r>
              <a:rPr lang="en-US" kern="0" dirty="0"/>
              <a:t> operations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 err="1"/>
              <a:t>push_front</a:t>
            </a:r>
            <a:r>
              <a:rPr lang="en-US" kern="0" dirty="0"/>
              <a:t>	append to front &amp; increase capacity by 1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pop_front</a:t>
            </a:r>
            <a:r>
              <a:rPr lang="en-US" kern="0" dirty="0"/>
              <a:t>	remove first entry &amp; decrease capacity by 1</a:t>
            </a:r>
          </a:p>
          <a:p>
            <a:pPr marL="457200" lvl="1" indent="0">
              <a:buNone/>
              <a:defRPr/>
            </a:pPr>
            <a:r>
              <a:rPr lang="en-US" kern="0" dirty="0"/>
              <a:t>remove		remove all items=</a:t>
            </a:r>
            <a:r>
              <a:rPr lang="en-US" kern="0" dirty="0" err="1"/>
              <a:t>val</a:t>
            </a:r>
            <a:r>
              <a:rPr lang="en-US" kern="0" dirty="0"/>
              <a:t> &amp; adjust capacity</a:t>
            </a:r>
          </a:p>
          <a:p>
            <a:pPr marL="457200" lvl="1" indent="0">
              <a:buNone/>
              <a:defRPr/>
            </a:pPr>
            <a:r>
              <a:rPr lang="en-US" kern="0" dirty="0"/>
              <a:t>sort		sort in ascending order</a:t>
            </a:r>
          </a:p>
          <a:p>
            <a:pPr marL="457200" lvl="1" indent="0">
              <a:buNone/>
              <a:defRPr/>
            </a:pPr>
            <a:r>
              <a:rPr lang="en-US" kern="0" dirty="0"/>
              <a:t>merge		join new list with this list, in sorted order</a:t>
            </a:r>
          </a:p>
          <a:p>
            <a:pPr marL="457200" lvl="1" indent="0">
              <a:buNone/>
              <a:defRPr/>
            </a:pPr>
            <a:r>
              <a:rPr lang="en-US" kern="0" dirty="0"/>
              <a:t>slice		insert new list at specific position</a:t>
            </a:r>
          </a:p>
          <a:p>
            <a:pPr marL="457200" lvl="1" indent="0">
              <a:buNone/>
              <a:defRPr/>
            </a:pPr>
            <a:r>
              <a:rPr lang="en-US" kern="0" dirty="0"/>
              <a:t>reverse		reverse order of contents</a:t>
            </a:r>
          </a:p>
        </p:txBody>
      </p:sp>
    </p:spTree>
    <p:extLst>
      <p:ext uri="{BB962C8B-B14F-4D97-AF65-F5344CB8AC3E}">
        <p14:creationId xmlns:p14="http://schemas.microsoft.com/office/powerpoint/2010/main" val="31650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Associative Containers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#include &lt;set&gt;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&lt;multiset&gt;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&lt;map&gt;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#include &lt;multimap&gt;</a:t>
            </a:r>
          </a:p>
          <a:p>
            <a:pPr marL="457200" lvl="1" indent="0">
              <a:buNone/>
              <a:defRPr/>
            </a:pPr>
            <a:r>
              <a:rPr lang="en-US" kern="0" dirty="0"/>
              <a:t>also variations as unordered_	which are faster for direct access of an entry</a:t>
            </a:r>
          </a:p>
        </p:txBody>
      </p:sp>
    </p:spTree>
    <p:extLst>
      <p:ext uri="{BB962C8B-B14F-4D97-AF65-F5344CB8AC3E}">
        <p14:creationId xmlns:p14="http://schemas.microsoft.com/office/powerpoint/2010/main" val="135545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Set, Multi-Set, Map, and Multi-Map operations</a:t>
            </a:r>
          </a:p>
          <a:p>
            <a:pPr marL="457200" lvl="1" indent="0">
              <a:buNone/>
              <a:defRPr/>
            </a:pPr>
            <a:endParaRPr lang="en-US" kern="0" dirty="0"/>
          </a:p>
          <a:p>
            <a:pPr marL="457200" lvl="1" indent="0">
              <a:buNone/>
              <a:defRPr/>
            </a:pPr>
            <a:r>
              <a:rPr lang="en-US" kern="0" dirty="0"/>
              <a:t>clear</a:t>
            </a:r>
            <a:br>
              <a:rPr lang="en-US" kern="0" dirty="0"/>
            </a:br>
            <a:r>
              <a:rPr lang="en-US" kern="0" dirty="0"/>
              <a:t>insert</a:t>
            </a:r>
            <a:br>
              <a:rPr lang="en-US" kern="0" dirty="0"/>
            </a:br>
            <a:r>
              <a:rPr lang="en-US" kern="0" dirty="0"/>
              <a:t>erase</a:t>
            </a:r>
            <a:br>
              <a:rPr lang="en-US" kern="0" dirty="0"/>
            </a:br>
            <a:r>
              <a:rPr lang="en-US" kern="0" dirty="0"/>
              <a:t>find</a:t>
            </a:r>
            <a:br>
              <a:rPr lang="en-US" kern="0" dirty="0"/>
            </a:br>
            <a:r>
              <a:rPr lang="en-US" kern="0" dirty="0"/>
              <a:t>count</a:t>
            </a:r>
            <a:br>
              <a:rPr lang="en-US" kern="0" dirty="0"/>
            </a:br>
            <a:r>
              <a:rPr lang="en-US" kern="0" dirty="0" err="1"/>
              <a:t>lower_bound</a:t>
            </a:r>
            <a:r>
              <a:rPr lang="en-US" kern="0" dirty="0"/>
              <a:t>/</a:t>
            </a:r>
            <a:r>
              <a:rPr lang="en-US" kern="0" dirty="0" err="1"/>
              <a:t>upper_bound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begin/end</a:t>
            </a:r>
            <a:br>
              <a:rPr lang="en-US" kern="0" dirty="0"/>
            </a:br>
            <a:r>
              <a:rPr lang="en-US" kern="0" dirty="0" err="1"/>
              <a:t>rbegin</a:t>
            </a:r>
            <a:r>
              <a:rPr lang="en-US" kern="0" dirty="0"/>
              <a:t>/rend</a:t>
            </a:r>
          </a:p>
        </p:txBody>
      </p:sp>
    </p:spTree>
    <p:extLst>
      <p:ext uri="{BB962C8B-B14F-4D97-AF65-F5344CB8AC3E}">
        <p14:creationId xmlns:p14="http://schemas.microsoft.com/office/powerpoint/2010/main" val="2580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Search and Compare algorithms</a:t>
            </a:r>
          </a:p>
          <a:p>
            <a:pPr marL="457200" lvl="1" indent="0">
              <a:buNone/>
              <a:defRPr/>
            </a:pPr>
            <a:r>
              <a:rPr lang="en-US" kern="0" dirty="0" err="1"/>
              <a:t>for_each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find</a:t>
            </a:r>
            <a:br>
              <a:rPr lang="en-US" kern="0" dirty="0"/>
            </a:br>
            <a:r>
              <a:rPr lang="en-US" kern="0" dirty="0" err="1"/>
              <a:t>find_if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count</a:t>
            </a:r>
            <a:br>
              <a:rPr lang="en-US" kern="0" dirty="0"/>
            </a:br>
            <a:r>
              <a:rPr lang="en-US" kern="0" dirty="0" err="1"/>
              <a:t>count_if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equal</a:t>
            </a:r>
            <a:br>
              <a:rPr lang="en-US" kern="0" dirty="0"/>
            </a:br>
            <a:r>
              <a:rPr lang="en-US" kern="0" dirty="0"/>
              <a:t>min</a:t>
            </a:r>
            <a:br>
              <a:rPr lang="en-US" kern="0" dirty="0"/>
            </a:br>
            <a:r>
              <a:rPr lang="en-US" kern="0" dirty="0" err="1"/>
              <a:t>min_element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max</a:t>
            </a:r>
            <a:br>
              <a:rPr lang="en-US" kern="0" dirty="0"/>
            </a:br>
            <a:r>
              <a:rPr lang="en-US" kern="0" dirty="0" err="1"/>
              <a:t>max_element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21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List operations:</a:t>
            </a:r>
          </a:p>
          <a:p>
            <a:pPr lvl="1">
              <a:defRPr/>
            </a:pPr>
            <a:r>
              <a:rPr lang="en-US" kern="0" dirty="0" err="1"/>
              <a:t>isEmpty</a:t>
            </a:r>
            <a:r>
              <a:rPr lang="en-US" kern="0" dirty="0"/>
              <a:t>()			</a:t>
            </a:r>
            <a:r>
              <a:rPr lang="en-US" sz="2400" kern="0" dirty="0"/>
              <a:t>returns Boolean indicating if empty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getLength</a:t>
            </a:r>
            <a:r>
              <a:rPr lang="en-US" kern="0" dirty="0"/>
              <a:t>()			</a:t>
            </a:r>
            <a:r>
              <a:rPr lang="en-US" sz="2400" kern="0" dirty="0"/>
              <a:t>returns count of no. of list entries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insertPosition</a:t>
            </a:r>
            <a:r>
              <a:rPr lang="en-US" kern="0" dirty="0"/>
              <a:t>(</a:t>
            </a:r>
            <a:r>
              <a:rPr lang="en-US" sz="2400" kern="0" dirty="0"/>
              <a:t>pos, item</a:t>
            </a:r>
            <a:r>
              <a:rPr lang="en-US" kern="0" dirty="0"/>
              <a:t>)	</a:t>
            </a:r>
            <a:r>
              <a:rPr lang="en-US" sz="2400" kern="0" dirty="0"/>
              <a:t>insert at specified position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deletePosition</a:t>
            </a:r>
            <a:r>
              <a:rPr lang="en-US" kern="0" dirty="0"/>
              <a:t>(</a:t>
            </a:r>
            <a:r>
              <a:rPr lang="en-US" sz="2400" kern="0" dirty="0"/>
              <a:t>pos</a:t>
            </a:r>
            <a:r>
              <a:rPr lang="en-US" kern="0" dirty="0"/>
              <a:t>)	</a:t>
            </a:r>
            <a:r>
              <a:rPr lang="en-US" sz="2400" kern="0" dirty="0"/>
              <a:t>delete from specified position</a:t>
            </a:r>
          </a:p>
          <a:p>
            <a:pPr lvl="1">
              <a:defRPr/>
            </a:pPr>
            <a:r>
              <a:rPr lang="en-US" kern="0" dirty="0"/>
              <a:t>clear()				</a:t>
            </a:r>
            <a:r>
              <a:rPr lang="en-US" sz="2400" kern="0" dirty="0"/>
              <a:t>empties list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getEntry</a:t>
            </a:r>
            <a:r>
              <a:rPr lang="en-US" kern="0" dirty="0"/>
              <a:t>(</a:t>
            </a:r>
            <a:r>
              <a:rPr lang="en-US" sz="2400" kern="0" dirty="0"/>
              <a:t>pos</a:t>
            </a:r>
            <a:r>
              <a:rPr lang="en-US" kern="0" dirty="0"/>
              <a:t>)		</a:t>
            </a:r>
            <a:r>
              <a:rPr lang="en-US" sz="2400" kern="0" dirty="0"/>
              <a:t>returns item at specified position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getPosition</a:t>
            </a:r>
            <a:r>
              <a:rPr lang="en-US" kern="0" dirty="0"/>
              <a:t>(</a:t>
            </a:r>
            <a:r>
              <a:rPr lang="en-US" sz="2400" kern="0" dirty="0"/>
              <a:t>item</a:t>
            </a:r>
            <a:r>
              <a:rPr lang="en-US" kern="0" dirty="0"/>
              <a:t>)		</a:t>
            </a:r>
            <a:r>
              <a:rPr lang="en-US" sz="2400" kern="0" dirty="0"/>
              <a:t>returns position of specified item</a:t>
            </a:r>
          </a:p>
          <a:p>
            <a:pPr lvl="1">
              <a:defRPr/>
            </a:pPr>
            <a:r>
              <a:rPr lang="en-US" kern="0" dirty="0"/>
              <a:t>search</a:t>
            </a:r>
            <a:r>
              <a:rPr lang="en-US" sz="2400" kern="0" dirty="0"/>
              <a:t>(item)			returns Boolean indicating if in list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563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Sequence Modification algorithms</a:t>
            </a:r>
          </a:p>
          <a:p>
            <a:pPr marL="457200" lvl="1" indent="0">
              <a:buNone/>
              <a:defRPr/>
            </a:pPr>
            <a:r>
              <a:rPr lang="en-US" kern="0" dirty="0"/>
              <a:t>copy</a:t>
            </a:r>
            <a:br>
              <a:rPr lang="en-US" kern="0" dirty="0"/>
            </a:br>
            <a:r>
              <a:rPr lang="en-US" kern="0" dirty="0" err="1"/>
              <a:t>copy_backward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swap</a:t>
            </a:r>
            <a:br>
              <a:rPr lang="en-US" kern="0" dirty="0"/>
            </a:br>
            <a:r>
              <a:rPr lang="en-US" kern="0" dirty="0"/>
              <a:t>transform</a:t>
            </a:r>
            <a:br>
              <a:rPr lang="en-US" kern="0" dirty="0"/>
            </a:br>
            <a:r>
              <a:rPr lang="en-US" kern="0" dirty="0"/>
              <a:t>fill</a:t>
            </a:r>
          </a:p>
        </p:txBody>
      </p:sp>
    </p:spTree>
    <p:extLst>
      <p:ext uri="{BB962C8B-B14F-4D97-AF65-F5344CB8AC3E}">
        <p14:creationId xmlns:p14="http://schemas.microsoft.com/office/powerpoint/2010/main" val="24587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Sorting and Heap algorithms</a:t>
            </a:r>
          </a:p>
          <a:p>
            <a:pPr marL="457200" lvl="1" indent="0">
              <a:buNone/>
              <a:defRPr/>
            </a:pPr>
            <a:r>
              <a:rPr lang="en-US" kern="0" dirty="0"/>
              <a:t>sort</a:t>
            </a:r>
            <a:br>
              <a:rPr lang="en-US" kern="0" dirty="0"/>
            </a:br>
            <a:r>
              <a:rPr lang="en-US" kern="0" dirty="0" err="1"/>
              <a:t>stable_sort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/>
              <a:t>partition</a:t>
            </a:r>
            <a:br>
              <a:rPr lang="en-US" kern="0" dirty="0"/>
            </a:br>
            <a:r>
              <a:rPr lang="en-US" kern="0" dirty="0" err="1"/>
              <a:t>partition_stable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err="1"/>
              <a:t>nth_element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err="1"/>
              <a:t>make_heap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err="1"/>
              <a:t>push_heap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err="1"/>
              <a:t>pop_heap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err="1"/>
              <a:t>sort</a:t>
            </a:r>
            <a:r>
              <a:rPr lang="en-US" kern="0" err="1"/>
              <a:t>_</a:t>
            </a:r>
            <a:r>
              <a:rPr lang="en-US" kern="0"/>
              <a:t>heap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6075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Sorted List operations:</a:t>
            </a:r>
          </a:p>
          <a:p>
            <a:pPr lvl="1">
              <a:defRPr/>
            </a:pPr>
            <a:r>
              <a:rPr lang="en-US" kern="0" dirty="0" err="1"/>
              <a:t>isEmpty</a:t>
            </a:r>
            <a:r>
              <a:rPr lang="en-US" kern="0" dirty="0"/>
              <a:t>()			</a:t>
            </a:r>
            <a:r>
              <a:rPr lang="en-US" sz="2400" kern="0" dirty="0"/>
              <a:t>returns Boolean indicating if empty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getLength</a:t>
            </a:r>
            <a:r>
              <a:rPr lang="en-US" kern="0" dirty="0"/>
              <a:t>()			</a:t>
            </a:r>
            <a:r>
              <a:rPr lang="en-US" sz="2400" kern="0" dirty="0"/>
              <a:t>returns count of no. of list entries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insertSorted</a:t>
            </a:r>
            <a:r>
              <a:rPr lang="en-US" kern="0" dirty="0"/>
              <a:t>(</a:t>
            </a:r>
            <a:r>
              <a:rPr lang="en-US" sz="2400" kern="0" dirty="0"/>
              <a:t> item</a:t>
            </a:r>
            <a:r>
              <a:rPr lang="en-US" kern="0" dirty="0"/>
              <a:t>)		</a:t>
            </a:r>
            <a:r>
              <a:rPr lang="en-US" sz="2400" kern="0" dirty="0"/>
              <a:t>insert in sorted position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deleteSorted</a:t>
            </a:r>
            <a:r>
              <a:rPr lang="en-US" kern="0" dirty="0"/>
              <a:t>(</a:t>
            </a:r>
            <a:r>
              <a:rPr lang="en-US" sz="2400" kern="0" dirty="0"/>
              <a:t>item</a:t>
            </a:r>
            <a:r>
              <a:rPr lang="en-US" kern="0" dirty="0"/>
              <a:t>)		</a:t>
            </a:r>
            <a:r>
              <a:rPr lang="en-US" sz="2400" kern="0" dirty="0"/>
              <a:t>delete from sorted position</a:t>
            </a:r>
          </a:p>
          <a:p>
            <a:pPr lvl="1">
              <a:defRPr/>
            </a:pPr>
            <a:r>
              <a:rPr lang="en-US" kern="0" dirty="0"/>
              <a:t>clear()				</a:t>
            </a:r>
            <a:r>
              <a:rPr lang="en-US" sz="2400" kern="0" dirty="0"/>
              <a:t>empties list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getEntry</a:t>
            </a:r>
            <a:r>
              <a:rPr lang="en-US" kern="0" dirty="0"/>
              <a:t>(</a:t>
            </a:r>
            <a:r>
              <a:rPr lang="en-US" sz="2400" kern="0" dirty="0"/>
              <a:t>pos</a:t>
            </a:r>
            <a:r>
              <a:rPr lang="en-US" kern="0" dirty="0"/>
              <a:t>)		</a:t>
            </a:r>
            <a:r>
              <a:rPr lang="en-US" sz="2400" kern="0" dirty="0"/>
              <a:t>returns item at specified position</a:t>
            </a:r>
            <a:endParaRPr lang="en-US" kern="0" dirty="0"/>
          </a:p>
          <a:p>
            <a:pPr lvl="1">
              <a:defRPr/>
            </a:pPr>
            <a:r>
              <a:rPr lang="en-US" kern="0" dirty="0" err="1"/>
              <a:t>getPosition</a:t>
            </a:r>
            <a:r>
              <a:rPr lang="en-US" kern="0" dirty="0"/>
              <a:t>(</a:t>
            </a:r>
            <a:r>
              <a:rPr lang="en-US" sz="2400" kern="0" dirty="0"/>
              <a:t>item</a:t>
            </a:r>
            <a:r>
              <a:rPr lang="en-US" kern="0" dirty="0"/>
              <a:t>)		</a:t>
            </a:r>
            <a:r>
              <a:rPr lang="en-US" sz="2400" kern="0" dirty="0"/>
              <a:t>returns position of specified item</a:t>
            </a:r>
          </a:p>
          <a:p>
            <a:pPr lvl="1">
              <a:defRPr/>
            </a:pPr>
            <a:r>
              <a:rPr lang="en-US" kern="0" dirty="0"/>
              <a:t>search</a:t>
            </a:r>
            <a:r>
              <a:rPr lang="en-US" sz="2400" kern="0" dirty="0"/>
              <a:t>(item)			return Boolean indicating if in list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586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 err="1"/>
              <a:t>getPosition</a:t>
            </a:r>
            <a:r>
              <a:rPr lang="en-US" kern="0" dirty="0"/>
              <a:t>()	returns position if found</a:t>
            </a:r>
          </a:p>
          <a:p>
            <a:pPr lvl="1">
              <a:defRPr/>
            </a:pPr>
            <a:r>
              <a:rPr lang="en-US" kern="0" dirty="0"/>
              <a:t>if not found?</a:t>
            </a:r>
          </a:p>
          <a:p>
            <a:pPr lvl="2">
              <a:defRPr/>
            </a:pPr>
            <a:r>
              <a:rPr lang="en-US" kern="0" dirty="0"/>
              <a:t>returns negative of position where it would be if in list</a:t>
            </a:r>
            <a:br>
              <a:rPr lang="en-US" kern="0" dirty="0"/>
            </a:br>
            <a:r>
              <a:rPr lang="en-US" kern="0" dirty="0"/>
              <a:t>(can be used for inserting item, if desired)	</a:t>
            </a:r>
          </a:p>
        </p:txBody>
      </p:sp>
    </p:spTree>
    <p:extLst>
      <p:ext uri="{BB962C8B-B14F-4D97-AF65-F5344CB8AC3E}">
        <p14:creationId xmlns:p14="http://schemas.microsoft.com/office/powerpoint/2010/main" val="5941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Sorted list could be a sub-list of standard list</a:t>
            </a:r>
          </a:p>
          <a:p>
            <a:pPr lvl="1">
              <a:defRPr/>
            </a:pPr>
            <a:r>
              <a:rPr lang="en-US" kern="0" dirty="0"/>
              <a:t>just like our lab with evens/odds within sorted</a:t>
            </a:r>
          </a:p>
        </p:txBody>
      </p:sp>
    </p:spTree>
    <p:extLst>
      <p:ext uri="{BB962C8B-B14F-4D97-AF65-F5344CB8AC3E}">
        <p14:creationId xmlns:p14="http://schemas.microsoft.com/office/powerpoint/2010/main" val="28960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Lists vs Sorted Lists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Can maintain sorted order within List</a:t>
            </a:r>
          </a:p>
          <a:p>
            <a:pPr lvl="1">
              <a:defRPr/>
            </a:pPr>
            <a:r>
              <a:rPr lang="en-US" kern="0" dirty="0"/>
              <a:t>containment</a:t>
            </a:r>
          </a:p>
          <a:p>
            <a:pPr lvl="1">
              <a:defRPr/>
            </a:pPr>
            <a:r>
              <a:rPr lang="en-US" kern="0" dirty="0"/>
              <a:t>public inheritance</a:t>
            </a:r>
          </a:p>
          <a:p>
            <a:pPr lvl="1">
              <a:defRPr/>
            </a:pPr>
            <a:r>
              <a:rPr lang="en-US" kern="0" dirty="0"/>
              <a:t>private inheritance</a:t>
            </a:r>
          </a:p>
        </p:txBody>
      </p:sp>
    </p:spTree>
    <p:extLst>
      <p:ext uri="{BB962C8B-B14F-4D97-AF65-F5344CB8AC3E}">
        <p14:creationId xmlns:p14="http://schemas.microsoft.com/office/powerpoint/2010/main" val="39629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STL –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18517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STL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STL – Standard Template Library</a:t>
            </a:r>
          </a:p>
          <a:p>
            <a:pPr lvl="1">
              <a:defRPr/>
            </a:pPr>
            <a:r>
              <a:rPr lang="en-US" kern="0" dirty="0"/>
              <a:t>Contains ready-made classes and functions</a:t>
            </a:r>
          </a:p>
          <a:p>
            <a:pPr lvl="1">
              <a:defRPr/>
            </a:pPr>
            <a:r>
              <a:rPr lang="en-US" kern="0" dirty="0"/>
              <a:t>Included in most compilers</a:t>
            </a:r>
          </a:p>
        </p:txBody>
      </p:sp>
    </p:spTree>
    <p:extLst>
      <p:ext uri="{BB962C8B-B14F-4D97-AF65-F5344CB8AC3E}">
        <p14:creationId xmlns:p14="http://schemas.microsoft.com/office/powerpoint/2010/main" val="33903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4870</TotalTime>
  <Words>538</Words>
  <Application>Microsoft Office PowerPoint</Application>
  <PresentationFormat>35mm Slides</PresentationFormat>
  <Paragraphs>196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</vt:lpstr>
      <vt:lpstr>UM-Dearborn-PPT-blue</vt:lpstr>
      <vt:lpstr>1_UM-Dearborn-PPT-blue</vt:lpstr>
      <vt:lpstr>CIS 200  Lists vs Sorted Lists STL</vt:lpstr>
      <vt:lpstr>Lists vs Sorted Lists</vt:lpstr>
      <vt:lpstr>Lists vs Sorted Lists</vt:lpstr>
      <vt:lpstr>Lists vs Sorted Lists</vt:lpstr>
      <vt:lpstr>Lists vs Sorted Lists</vt:lpstr>
      <vt:lpstr>Lists vs Sorted Lists</vt:lpstr>
      <vt:lpstr>Lists vs Sorted Lists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  <vt:lpstr>STL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Mann, Robert</cp:lastModifiedBy>
  <cp:revision>246</cp:revision>
  <dcterms:created xsi:type="dcterms:W3CDTF">2008-05-10T20:54:08Z</dcterms:created>
  <dcterms:modified xsi:type="dcterms:W3CDTF">2019-04-02T20:03:06Z</dcterms:modified>
</cp:coreProperties>
</file>