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2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  <p:sldMasterId id="2147483692" r:id="rId3"/>
    <p:sldMasterId id="2147483698" r:id="rId4"/>
    <p:sldMasterId id="2147483705" r:id="rId5"/>
    <p:sldMasterId id="2147483719" r:id="rId6"/>
    <p:sldMasterId id="2147483725" r:id="rId7"/>
    <p:sldMasterId id="2147483731" r:id="rId8"/>
    <p:sldMasterId id="2147483752" r:id="rId9"/>
    <p:sldMasterId id="2147483758" r:id="rId10"/>
    <p:sldMasterId id="2147483764" r:id="rId11"/>
    <p:sldMasterId id="2147483785" r:id="rId12"/>
    <p:sldMasterId id="2147483808" r:id="rId13"/>
    <p:sldMasterId id="2147483814" r:id="rId14"/>
    <p:sldMasterId id="2147483835" r:id="rId15"/>
  </p:sldMasterIdLst>
  <p:notesMasterIdLst>
    <p:notesMasterId r:id="rId39"/>
  </p:notesMasterIdLst>
  <p:sldIdLst>
    <p:sldId id="397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98" r:id="rId25"/>
    <p:sldId id="365" r:id="rId26"/>
    <p:sldId id="366" r:id="rId27"/>
    <p:sldId id="368" r:id="rId28"/>
    <p:sldId id="369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C92F"/>
    <a:srgbClr val="020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 autoAdjust="0"/>
    <p:restoredTop sz="89042" autoAdjust="0"/>
  </p:normalViewPr>
  <p:slideViewPr>
    <p:cSldViewPr>
      <p:cViewPr varScale="1">
        <p:scale>
          <a:sx n="69" d="100"/>
          <a:sy n="69" d="100"/>
        </p:scale>
        <p:origin x="966" y="6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1A1B-FE8B-4244-BF22-778E21FEBAD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A5A2-5809-4A07-BCBA-B7AD458B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6" name="Picture 12" descr="35mm-Slide1-white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>
                <a:solidFill>
                  <a:srgbClr val="020C4A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86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5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0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9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2CAEC-3753-45B6-AB65-E0652D48B5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8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FB1DC-BB04-4FC0-950D-09BCA358DE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574B9-3909-46E1-BBD5-C5CDF6338F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7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1A122-932F-48CD-A0B8-BDEBBFF61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53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10685-57C1-4191-93B4-7A6F908B9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90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C7769-341B-46F1-B2B0-C061F1D870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4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73812-4ACC-4DFD-A373-1C2BEB6D66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75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9110A-14CF-48DD-A21F-9958863A8D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33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40CBD-ECB3-4F2A-AD71-1980FB728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46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1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820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44558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8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5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5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187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48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7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68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29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55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0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49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6CB9D-2236-4743-9EAF-2F10B704C0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54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040966"/>
            <a:ext cx="8743950" cy="365934"/>
          </a:xfr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45627-D905-455A-825D-924A3A14574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1473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B677C-A2D3-4754-A5C7-170F6AF224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69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754312"/>
            <a:ext cx="4545014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754312"/>
            <a:ext cx="4546600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9EA5C-35A7-4EEE-BB38-DA45927C0A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4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5DA3B-3AF1-4629-AC8B-7CD2A721DBC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54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28454-81F7-47A3-B1B1-04F553305AA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55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1"/>
            <a:ext cx="5749925" cy="2190664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55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CB9ED-4A9C-41D1-8658-9416924F225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52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6"/>
            <a:ext cx="6172200" cy="967701"/>
          </a:xfrm>
        </p:spPr>
        <p:txBody>
          <a:bodyPr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106E5-E3C8-4C94-B543-1CE44E7220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19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4998" y="1828801"/>
            <a:ext cx="5237652" cy="219066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15A74-DEDE-408A-8CCB-9032554FAE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4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0"/>
            <a:ext cx="2314575" cy="39846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4995" y="274640"/>
            <a:ext cx="2720681" cy="39846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DE7BB-1DB8-4840-8C57-23BA2741EB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39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48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1"/>
            <a:ext cx="7532370" cy="1449308"/>
          </a:xfrm>
          <a:prstGeom prst="rect">
            <a:avLst/>
          </a:prstGeom>
        </p:spPr>
        <p:txBody>
          <a:bodyPr/>
          <a:lstStyle>
            <a:lvl1pPr>
              <a:defRPr sz="1778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422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244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067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5721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55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92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923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95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30895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0674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8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93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2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9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1522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5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384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115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84784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55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326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11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7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5900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24266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2629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979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805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9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829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45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546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904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83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5699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58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422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11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387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701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27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47" y="1447802"/>
            <a:ext cx="7448589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747" y="4777380"/>
            <a:ext cx="7448589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981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99" y="452718"/>
            <a:ext cx="7937303" cy="140053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62" y="2052925"/>
            <a:ext cx="755061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48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6091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27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70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814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3254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36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03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77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42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7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image" Target="../media/image7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8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2.xml"/><Relationship Id="rId9" Type="http://schemas.openxmlformats.org/officeDocument/2006/relationships/image" Target="../media/image6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8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8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8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Picture 9" descr="35mm-Slide3-on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4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fontAlgn="base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fontAlgn="base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5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52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7231" y="365126"/>
            <a:ext cx="887253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7231" y="1825625"/>
            <a:ext cx="88725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4F7A67-89FB-4442-8FBA-A27A93DF7128}" type="datetime1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1/29/2019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76A076-C1E2-41D6-AD9F-0D288B7DD199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8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2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1"/>
            <a:ext cx="9258300" cy="219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5pPr>
      <a:lvl6pPr marL="40640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6pPr>
      <a:lvl7pPr marL="81281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7pPr>
      <a:lvl8pPr marL="121921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8pPr>
      <a:lvl9pPr marL="162562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9pPr>
    </p:titleStyle>
    <p:bodyStyle>
      <a:lvl1pPr marL="304804" indent="-304804" algn="l" rtl="0" eaLnBrk="1" fontAlgn="base" hangingPunct="1">
        <a:spcBef>
          <a:spcPct val="15000"/>
        </a:spcBef>
        <a:spcAft>
          <a:spcPct val="15000"/>
        </a:spcAft>
        <a:buChar char="•"/>
        <a:defRPr sz="2844">
          <a:solidFill>
            <a:srgbClr val="020C4A"/>
          </a:solidFill>
          <a:latin typeface="+mn-lt"/>
          <a:ea typeface="+mn-ea"/>
          <a:cs typeface="+mn-cs"/>
        </a:defRPr>
      </a:lvl1pPr>
      <a:lvl2pPr marL="660408" indent="-254003" algn="l" rtl="0" eaLnBrk="1" fontAlgn="base" hangingPunct="1">
        <a:spcBef>
          <a:spcPct val="15000"/>
        </a:spcBef>
        <a:spcAft>
          <a:spcPct val="15000"/>
        </a:spcAft>
        <a:buChar char="–"/>
        <a:defRPr sz="2489">
          <a:solidFill>
            <a:srgbClr val="020C4A"/>
          </a:solidFill>
          <a:latin typeface="+mn-lt"/>
        </a:defRPr>
      </a:lvl2pPr>
      <a:lvl3pPr marL="1016013" indent="-203203" algn="l" rtl="0" eaLnBrk="1" fontAlgn="base" hangingPunct="1">
        <a:spcBef>
          <a:spcPct val="15000"/>
        </a:spcBef>
        <a:spcAft>
          <a:spcPct val="15000"/>
        </a:spcAft>
        <a:buChar char="•"/>
        <a:defRPr sz="2133">
          <a:solidFill>
            <a:srgbClr val="020C4A"/>
          </a:solidFill>
          <a:latin typeface="+mn-lt"/>
        </a:defRPr>
      </a:lvl3pPr>
      <a:lvl4pPr marL="1422418" indent="-203203" algn="l" rtl="0" eaLnBrk="1" fontAlgn="base" hangingPunct="1">
        <a:spcBef>
          <a:spcPct val="15000"/>
        </a:spcBef>
        <a:spcAft>
          <a:spcPct val="15000"/>
        </a:spcAft>
        <a:buChar char="–"/>
        <a:defRPr sz="1778">
          <a:solidFill>
            <a:srgbClr val="020C4A"/>
          </a:solidFill>
          <a:latin typeface="+mn-lt"/>
        </a:defRPr>
      </a:lvl4pPr>
      <a:lvl5pPr marL="182882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5pPr>
      <a:lvl6pPr marL="223522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6pPr>
      <a:lvl7pPr marL="264163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7pPr>
      <a:lvl8pPr marL="304803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8pPr>
      <a:lvl9pPr marL="345444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4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5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7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5" y="2743200"/>
            <a:ext cx="10096500" cy="1362075"/>
          </a:xfrm>
        </p:spPr>
        <p:txBody>
          <a:bodyPr/>
          <a:lstStyle/>
          <a:p>
            <a:r>
              <a:rPr lang="en-US" sz="4000" spc="-10" dirty="0"/>
              <a:t>UML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10" y="4876800"/>
            <a:ext cx="7920990" cy="1152526"/>
          </a:xfrm>
        </p:spPr>
        <p:txBody>
          <a:bodyPr/>
          <a:lstStyle/>
          <a:p>
            <a:r>
              <a:rPr lang="en-US" sz="2800" dirty="0"/>
              <a:t>CIS 200</a:t>
            </a:r>
          </a:p>
          <a:p>
            <a:r>
              <a:rPr lang="en-US" sz="2800" dirty="0"/>
              <a:t>Rafi Almhana</a:t>
            </a:r>
          </a:p>
          <a:p>
            <a:endParaRPr lang="zh-CN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DFB1C-58B7-4A83-ACB0-DCF8C67A09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0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Use case diagrams</a:t>
            </a:r>
            <a:r>
              <a:rPr lang="en-US" dirty="0"/>
              <a:t> describe what a system does from the standpoint of an external observer. </a:t>
            </a:r>
          </a:p>
          <a:p>
            <a:pPr lvl="1">
              <a:defRPr/>
            </a:pPr>
            <a:r>
              <a:rPr lang="en-US" dirty="0"/>
              <a:t>The emphasis is on </a:t>
            </a:r>
            <a:r>
              <a:rPr lang="en-US" i="1" dirty="0"/>
              <a:t>what</a:t>
            </a:r>
            <a:r>
              <a:rPr lang="en-US" dirty="0"/>
              <a:t> a system does rather than </a:t>
            </a:r>
            <a:r>
              <a:rPr lang="en-US" i="1" dirty="0"/>
              <a:t>how.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Use case diagrams are closely connected to scenarios. </a:t>
            </a:r>
          </a:p>
          <a:p>
            <a:pPr lvl="1">
              <a:defRPr/>
            </a:pPr>
            <a:r>
              <a:rPr lang="en-US" dirty="0"/>
              <a:t>A </a:t>
            </a:r>
            <a:r>
              <a:rPr lang="en-US" b="1" dirty="0"/>
              <a:t>scenario</a:t>
            </a:r>
            <a:r>
              <a:rPr lang="en-US" dirty="0"/>
              <a:t> is an example of what happens when someone interacts with the system. Here is a scenario for a medical clinic.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5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Scenario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"A patient calls the clinic to make an appointment for a yearly checkup. The receptionist finds the nearest empty time slot in the appointment book and schedules the appointment for that time slot. "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8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Medical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b="1" dirty="0"/>
              <a:t>use case</a:t>
            </a:r>
            <a:r>
              <a:rPr lang="en-US" dirty="0"/>
              <a:t> is a summary of scenarios for a single task or goal. </a:t>
            </a:r>
          </a:p>
          <a:p>
            <a:pPr>
              <a:defRPr/>
            </a:pPr>
            <a:r>
              <a:rPr lang="en-US" dirty="0"/>
              <a:t>An </a:t>
            </a:r>
            <a:r>
              <a:rPr lang="en-US" b="1" dirty="0"/>
              <a:t>actor</a:t>
            </a:r>
            <a:r>
              <a:rPr lang="en-US" dirty="0"/>
              <a:t> is who or what initiates the events involved in that task. </a:t>
            </a:r>
          </a:p>
          <a:p>
            <a:pPr>
              <a:defRPr/>
            </a:pPr>
            <a:r>
              <a:rPr lang="en-US" dirty="0"/>
              <a:t>Actors are simply roles that people or objects play. </a:t>
            </a:r>
          </a:p>
          <a:p>
            <a:pPr>
              <a:defRPr/>
            </a:pPr>
            <a:r>
              <a:rPr lang="en-US" dirty="0"/>
              <a:t>The picture below is a </a:t>
            </a:r>
            <a:r>
              <a:rPr lang="en-US" b="1" dirty="0"/>
              <a:t>Make Appointment</a:t>
            </a:r>
            <a:r>
              <a:rPr lang="en-US" dirty="0"/>
              <a:t> use case for the medical clinic. </a:t>
            </a:r>
          </a:p>
          <a:p>
            <a:pPr>
              <a:defRPr/>
            </a:pPr>
            <a:r>
              <a:rPr lang="en-US" dirty="0"/>
              <a:t>The actor is a </a:t>
            </a:r>
            <a:r>
              <a:rPr lang="en-US" b="1" dirty="0"/>
              <a:t>Patient</a:t>
            </a:r>
            <a:r>
              <a:rPr lang="en-US" dirty="0"/>
              <a:t>. The connection between actor and use case is a </a:t>
            </a:r>
            <a:r>
              <a:rPr lang="en-US" b="1" dirty="0"/>
              <a:t>communication association</a:t>
            </a:r>
            <a:r>
              <a:rPr lang="en-US" dirty="0"/>
              <a:t> (or </a:t>
            </a:r>
            <a:r>
              <a:rPr lang="en-US" b="1" dirty="0"/>
              <a:t>communication</a:t>
            </a:r>
            <a:r>
              <a:rPr lang="en-US" dirty="0"/>
              <a:t> for short).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5" name="Picture 2" descr="Use case">
            <a:extLst>
              <a:ext uri="{FF2B5EF4-FFF2-40B4-BE49-F238E27FC236}">
                <a16:creationId xmlns:a16="http://schemas.microsoft.com/office/drawing/2014/main" id="{FFF125E8-4DE5-4A48-BF4B-B98CE6874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4267200"/>
            <a:ext cx="6311900" cy="129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31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/>
              <a:t>Actors are stick figures. </a:t>
            </a:r>
          </a:p>
          <a:p>
            <a:pPr eaLnBrk="1" hangingPunct="1"/>
            <a:r>
              <a:rPr lang="en-US" altLang="en-US" dirty="0"/>
              <a:t>Use cases are ovals. </a:t>
            </a:r>
          </a:p>
          <a:p>
            <a:pPr eaLnBrk="1" hangingPunct="1"/>
            <a:r>
              <a:rPr lang="en-US" altLang="en-US" dirty="0"/>
              <a:t>Communications are lines that link actors to use cases.</a:t>
            </a:r>
          </a:p>
          <a:p>
            <a:pPr eaLnBrk="1" hangingPunct="1"/>
            <a:r>
              <a:rPr lang="en-US" altLang="en-US" dirty="0"/>
              <a:t>A use case diagram is a collection of actors, use cases, and their communications. 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7842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We've put </a:t>
            </a:r>
            <a:r>
              <a:rPr lang="en-US" altLang="en-US" b="1" dirty="0"/>
              <a:t>Make Appointment</a:t>
            </a:r>
            <a:r>
              <a:rPr lang="en-US" altLang="en-US" dirty="0"/>
              <a:t> as part of a diagram with four actors and four use cases. </a:t>
            </a:r>
          </a:p>
          <a:p>
            <a:r>
              <a:rPr lang="en-US" altLang="en-US" dirty="0"/>
              <a:t>Notice that a single use case can have multiple actors.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2" descr="Use case diagram">
            <a:extLst>
              <a:ext uri="{FF2B5EF4-FFF2-40B4-BE49-F238E27FC236}">
                <a16:creationId xmlns:a16="http://schemas.microsoft.com/office/drawing/2014/main" id="{9EBBDC60-5A03-254F-8AE3-E3F84B41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743200"/>
            <a:ext cx="6935788" cy="352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61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Associations between actors and use cases are indicated in use case diagrams by solid lines. An association exists whenever an actor is involved with an interaction described by a use case. 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Associations are modeled as lines connecting use cases and actors to one another, with an optional arrowhead on one end of the line.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arrowhead is often used to </a:t>
            </a:r>
            <a:r>
              <a:rPr lang="en-US" dirty="0" smtClean="0"/>
              <a:t>indicate </a:t>
            </a:r>
            <a:r>
              <a:rPr lang="en-US" dirty="0"/>
              <a:t>the direction of the initial invocation of the relationship or to indicate the primary actor within the use case. 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48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boundary boxes (optional).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You can draw a rectangle around the use cases, called the system boundary box, to indicates the scope of your system. 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Anything within the box represents functionality that is in scope and anything outside the box is </a:t>
            </a:r>
            <a:r>
              <a:rPr lang="en-US" dirty="0" smtClean="0"/>
              <a:t>out of scope.</a:t>
            </a:r>
            <a:r>
              <a:rPr lang="en-US" dirty="0"/>
              <a:t> 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System boundary boxes are rarely used, although on occasion they are used </a:t>
            </a:r>
            <a:r>
              <a:rPr lang="en-US" dirty="0" smtClean="0"/>
              <a:t>to </a:t>
            </a:r>
            <a:r>
              <a:rPr lang="en-US" dirty="0"/>
              <a:t>identify which use cases will be delivered in each major release of a system. 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(optional).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Packages are UML constructs that enable you to organize model elements (such as use cases) into groups.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Packages are depicted as file folders and can be used on any of the UML diagrams, including both use case diagrams and class diagrams.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Use packages only when diagrams become unwieldy, which generally implies they cannot be printed on a single page, to organize a large diagram into smaller ones.   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7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Implying timing considerations between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2" descr="http://www.agilemodeling.com/images/style/useCaseStackedUseCas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1447800"/>
            <a:ext cx="6373812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25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dirty="0"/>
              <a:t>An actor is a person, organization, or external system that plays a role in one or more interactions with your system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Actors are typically drawn as stick figures on UML Use Case diagrams. </a:t>
            </a:r>
          </a:p>
        </p:txBody>
      </p:sp>
    </p:spTree>
    <p:extLst>
      <p:ext uri="{BB962C8B-B14F-4D97-AF65-F5344CB8AC3E}">
        <p14:creationId xmlns:p14="http://schemas.microsoft.com/office/powerpoint/2010/main" val="29808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300" dirty="0"/>
              <a:t>Unified  Modeling Language</a:t>
            </a:r>
          </a:p>
          <a:p>
            <a:pPr lvl="1"/>
            <a:r>
              <a:rPr lang="en-US" altLang="en-US" sz="2000" dirty="0"/>
              <a:t>9 different diagrams for describing a program</a:t>
            </a:r>
          </a:p>
          <a:p>
            <a:pPr lvl="1"/>
            <a:r>
              <a:rPr lang="en-US" altLang="en-US" sz="2000" dirty="0"/>
              <a:t>Software Engineer</a:t>
            </a:r>
          </a:p>
          <a:p>
            <a:pPr lvl="1"/>
            <a:r>
              <a:rPr lang="en-US" altLang="en-US" sz="2000" dirty="0"/>
              <a:t>UML is the way to communicate the software to be developed.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40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shopping   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5" name="Picture 2" descr="http://www.agilemodeling.com/images/style/useCaseOnlineShopp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480"/>
          <a:stretch>
            <a:fillRect/>
          </a:stretch>
        </p:blipFill>
        <p:spPr bwMode="auto">
          <a:xfrm>
            <a:off x="190500" y="1295400"/>
            <a:ext cx="8610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64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Place Your Primary Actor(S) In The Top-Left Corner Of The Diagram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Draw Actors To The Outside Of A Use Case Diagram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Name Actors With Singular, Business-Relevant Nouns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Associate Each Actor With One Or More Use Cases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Use &lt;&lt;system&gt;&gt; to Indicate System Actors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Actors Don’t Interact With One Another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Introduce an Actor Called “Time” to Initiate Scheduled Events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58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several types of relationships that may appear on a use case diagram:</a:t>
            </a:r>
          </a:p>
          <a:p>
            <a:pPr lvl="1"/>
            <a:r>
              <a:rPr lang="en-US" altLang="en-US" dirty="0"/>
              <a:t>An association between an actor and a use case</a:t>
            </a:r>
          </a:p>
          <a:p>
            <a:pPr lvl="1"/>
            <a:r>
              <a:rPr lang="en-US" altLang="en-US" dirty="0"/>
              <a:t>An association between two use cases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dirty="0"/>
              <a:t>Associations are depicted as lines connecting two modeling elements with an optional open-headed arrowhead on one end of the line indicating the direction of the initial invocation of the relationship. 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57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Enrolling students in a university.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2" descr="http://www.agilemodeling.com/images/style/useCaseRelationships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981200"/>
            <a:ext cx="7004412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395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295400"/>
            <a:ext cx="7467600" cy="4873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300" dirty="0"/>
              <a:t>What is a class?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dirty="0"/>
              <a:t>A class is a group of things that have common state and behavior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dirty="0"/>
              <a:t>You can think of a class as a blueprint for an objec</a:t>
            </a:r>
            <a:r>
              <a:rPr lang="en-US" altLang="en-US" dirty="0"/>
              <a:t>t</a:t>
            </a:r>
          </a:p>
          <a:p>
            <a:pPr fontAlgn="auto">
              <a:spcAft>
                <a:spcPts val="0"/>
              </a:spcAft>
            </a:pPr>
            <a:r>
              <a:rPr lang="en-US" altLang="en-US" sz="2300" dirty="0"/>
              <a:t>Examples:</a:t>
            </a:r>
          </a:p>
          <a:p>
            <a:pPr lvl="1" fontAlgn="auto">
              <a:spcAft>
                <a:spcPts val="0"/>
              </a:spcAft>
            </a:pPr>
            <a:r>
              <a:rPr lang="en-US" altLang="en-US" sz="2000" dirty="0"/>
              <a:t>Class Car</a:t>
            </a:r>
          </a:p>
          <a:p>
            <a:pPr lvl="2" fontAlgn="auto">
              <a:spcAft>
                <a:spcPts val="0"/>
              </a:spcAft>
            </a:pPr>
            <a:r>
              <a:rPr lang="en-US" altLang="en-US" sz="2000" dirty="0"/>
              <a:t>Object Dodge Charger</a:t>
            </a:r>
          </a:p>
          <a:p>
            <a:pPr lvl="2" fontAlgn="auto">
              <a:spcAft>
                <a:spcPts val="0"/>
              </a:spcAft>
            </a:pPr>
            <a:r>
              <a:rPr lang="en-US" altLang="en-US" sz="2000" dirty="0"/>
              <a:t>Object Ford Fusion</a:t>
            </a:r>
          </a:p>
        </p:txBody>
      </p:sp>
    </p:spTree>
    <p:extLst>
      <p:ext uri="{BB962C8B-B14F-4D97-AF65-F5344CB8AC3E}">
        <p14:creationId xmlns:p14="http://schemas.microsoft.com/office/powerpoint/2010/main" val="33743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Class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300" dirty="0"/>
              <a:t>Attributes</a:t>
            </a:r>
          </a:p>
          <a:p>
            <a:pPr lvl="1"/>
            <a:r>
              <a:rPr lang="en-US" altLang="en-US" sz="2000" dirty="0"/>
              <a:t>These can be thought of as the data members of a class</a:t>
            </a:r>
          </a:p>
          <a:p>
            <a:pPr lvl="1"/>
            <a:r>
              <a:rPr lang="en-US" altLang="en-US" sz="2000" dirty="0"/>
              <a:t>They describe static characteristics about an object</a:t>
            </a:r>
          </a:p>
          <a:p>
            <a:pPr lvl="2"/>
            <a:r>
              <a:rPr lang="en-US" altLang="en-US" sz="2000" dirty="0"/>
              <a:t>Name</a:t>
            </a:r>
          </a:p>
          <a:p>
            <a:pPr lvl="2"/>
            <a:r>
              <a:rPr lang="en-US" altLang="en-US" sz="2000" dirty="0"/>
              <a:t>Age</a:t>
            </a:r>
          </a:p>
          <a:p>
            <a:pPr lvl="2"/>
            <a:r>
              <a:rPr lang="en-US" altLang="en-US" sz="2000" dirty="0"/>
              <a:t>Height</a:t>
            </a:r>
          </a:p>
          <a:p>
            <a:pPr lvl="2"/>
            <a:r>
              <a:rPr lang="en-US" altLang="en-US" sz="2000" dirty="0"/>
              <a:t>Weight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9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Class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300" dirty="0"/>
              <a:t>Behaviors</a:t>
            </a:r>
          </a:p>
          <a:p>
            <a:pPr lvl="1" eaLnBrk="1" hangingPunct="1"/>
            <a:r>
              <a:rPr lang="en-US" altLang="en-US" sz="2000" dirty="0"/>
              <a:t>They describe what objects of the class type </a:t>
            </a:r>
            <a:r>
              <a:rPr lang="en-US" altLang="en-US" sz="2000" i="1" dirty="0"/>
              <a:t>do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These can be thought of as the member functions of the class</a:t>
            </a:r>
          </a:p>
          <a:p>
            <a:pPr lvl="2" eaLnBrk="1" hangingPunct="1"/>
            <a:r>
              <a:rPr lang="en-US" altLang="en-US" sz="2000" dirty="0" err="1"/>
              <a:t>int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getAge</a:t>
            </a:r>
            <a:r>
              <a:rPr lang="en-US" altLang="en-US" sz="2000" dirty="0"/>
              <a:t>( )</a:t>
            </a:r>
          </a:p>
          <a:p>
            <a:pPr lvl="2" eaLnBrk="1" hangingPunct="1"/>
            <a:r>
              <a:rPr lang="en-US" altLang="en-US" sz="2000" dirty="0"/>
              <a:t>string </a:t>
            </a:r>
            <a:r>
              <a:rPr lang="en-US" altLang="en-US" sz="2000" dirty="0" err="1"/>
              <a:t>getName</a:t>
            </a:r>
            <a:r>
              <a:rPr lang="en-US" altLang="en-US" sz="2000" dirty="0"/>
              <a:t>( )</a:t>
            </a:r>
          </a:p>
          <a:p>
            <a:pPr lvl="2" eaLnBrk="1" hangingPunct="1"/>
            <a:r>
              <a:rPr lang="en-US" altLang="en-US" sz="2000" dirty="0"/>
              <a:t>void </a:t>
            </a:r>
            <a:r>
              <a:rPr lang="en-US" altLang="en-US" sz="2000" dirty="0" err="1"/>
              <a:t>setName</a:t>
            </a:r>
            <a:r>
              <a:rPr lang="en-US" altLang="en-US" sz="2000" dirty="0"/>
              <a:t>(string nm)</a:t>
            </a:r>
          </a:p>
          <a:p>
            <a:pPr lvl="2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463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Class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/>
              <a:t>Example:  Dog Class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Class Dog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{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	private: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	int dogAge;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	string dogName;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altLang="en-US" sz="1600">
              <a:latin typeface="Courier New" pitchFamily="49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	public: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	int getAge();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   void Bark();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	string getName();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	void setAge(int age);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	void setName(string name);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altLang="en-US" sz="1600">
                <a:latin typeface="Courier New" pitchFamily="49" charset="0"/>
              </a:rPr>
              <a:t>};</a:t>
            </a:r>
            <a:endParaRPr lang="en-US" altLang="en-US" sz="1600" dirty="0">
              <a:latin typeface="Courier New" pitchFamily="49" charset="0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0" y="1676400"/>
          <a:ext cx="38100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Bitmap Image" r:id="rId3" imgW="1504762" imgH="1504762" progId="Paint.Picture">
                  <p:embed/>
                </p:oleObj>
              </mc:Choice>
              <mc:Fallback>
                <p:oleObj name="Bitmap Image" r:id="rId3" imgW="1504762" imgH="150476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38100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81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Class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/>
              <a:t>First </a:t>
            </a:r>
            <a:r>
              <a:rPr lang="en-US" altLang="en-US" sz="2800" i="1"/>
              <a:t>compartment</a:t>
            </a:r>
            <a:r>
              <a:rPr lang="en-US" altLang="en-US" sz="2800"/>
              <a:t> is the class name</a:t>
            </a:r>
          </a:p>
          <a:p>
            <a:pPr fontAlgn="auto">
              <a:spcAft>
                <a:spcPts val="0"/>
              </a:spcAft>
            </a:pPr>
            <a:r>
              <a:rPr lang="en-US" altLang="en-US" sz="2800"/>
              <a:t>Next are the data members</a:t>
            </a:r>
          </a:p>
          <a:p>
            <a:pPr fontAlgn="auto">
              <a:spcAft>
                <a:spcPts val="0"/>
              </a:spcAft>
            </a:pPr>
            <a:r>
              <a:rPr lang="en-US" altLang="en-US" sz="2800"/>
              <a:t>Then, the member functions </a:t>
            </a:r>
            <a:endParaRPr lang="en-US" altLang="en-US" sz="2800" dirty="0"/>
          </a:p>
        </p:txBody>
      </p:sp>
      <p:pic>
        <p:nvPicPr>
          <p:cNvPr id="11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0" y="2057400"/>
            <a:ext cx="3276600" cy="3276600"/>
          </a:xfrm>
          <a:prstGeom prst="rect">
            <a:avLst/>
          </a:prstGeom>
          <a:noFill/>
        </p:spPr>
      </p:pic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3048000" y="3962400"/>
            <a:ext cx="2286000" cy="2286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3581400" y="3048000"/>
            <a:ext cx="1981200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3581400" y="2209800"/>
            <a:ext cx="2209800" cy="15240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Class 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447800"/>
            <a:ext cx="4038600" cy="4953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/>
              <a:t>Some Relationships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/>
              <a:t>Generalization: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sz="1900"/>
              <a:t>Dog is a type of Animal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endParaRPr lang="en-US" altLang="en-US" sz="1900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/>
              <a:t>Aggregation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sz="1900"/>
              <a:t>Defines an “owns a” relation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/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/>
              <a:t>Association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sz="1900"/>
              <a:t>Defines a “has a” relation</a:t>
            </a:r>
          </a:p>
          <a:p>
            <a:pPr lvl="2"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sz="1900"/>
              <a:t>Window has a cursor, but it doesn’t maintain possession of the cursor forever, but only temporarily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endParaRPr lang="en-US" altLang="en-US" dirty="0"/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84500921"/>
              </p:ext>
            </p:extLst>
          </p:nvPr>
        </p:nvGraphicFramePr>
        <p:xfrm>
          <a:off x="4953000" y="1295400"/>
          <a:ext cx="32766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Bitmap Image" r:id="rId3" imgW="2580952" imgH="828791" progId="Paint.Picture">
                  <p:embed/>
                </p:oleObj>
              </mc:Choice>
              <mc:Fallback>
                <p:oleObj name="Bitmap Image" r:id="rId3" imgW="2580952" imgH="82879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32766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31518620"/>
              </p:ext>
            </p:extLst>
          </p:nvPr>
        </p:nvGraphicFramePr>
        <p:xfrm>
          <a:off x="5181600" y="2971800"/>
          <a:ext cx="3019425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Bitmap Image" r:id="rId5" imgW="3019048" imgH="1848108" progId="Paint.Picture">
                  <p:embed/>
                </p:oleObj>
              </mc:Choice>
              <mc:Fallback>
                <p:oleObj name="Bitmap Image" r:id="rId5" imgW="3019048" imgH="184810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71800"/>
                        <a:ext cx="3019425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3810000" y="1981200"/>
            <a:ext cx="10668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657600" y="3581400"/>
            <a:ext cx="13716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763312"/>
              </p:ext>
            </p:extLst>
          </p:nvPr>
        </p:nvGraphicFramePr>
        <p:xfrm>
          <a:off x="4495800" y="5029200"/>
          <a:ext cx="41148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Bitmap Image" r:id="rId7" imgW="2962689" imgH="781159" progId="Paint.Picture">
                  <p:embed/>
                </p:oleObj>
              </mc:Choice>
              <mc:Fallback>
                <p:oleObj name="Bitmap Image" r:id="rId7" imgW="2962689" imgH="7811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029200"/>
                        <a:ext cx="41148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276600" y="6096000"/>
            <a:ext cx="1371600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2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smtClean="0"/>
              <a:t>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Use case </a:t>
            </a:r>
            <a:r>
              <a:rPr lang="en-US" dirty="0" smtClean="0"/>
              <a:t>is a set of textual </a:t>
            </a:r>
            <a:r>
              <a:rPr lang="en-US" b="1" dirty="0" smtClean="0"/>
              <a:t>scenarios</a:t>
            </a:r>
            <a:r>
              <a:rPr lang="en-US" dirty="0"/>
              <a:t> </a:t>
            </a:r>
            <a:r>
              <a:rPr lang="en-US" dirty="0" smtClean="0"/>
              <a:t>that describe the proposed solution to a problem.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Not object-oriented, but an important part of the problem analysis</a:t>
            </a:r>
          </a:p>
          <a:p>
            <a:pPr lvl="1">
              <a:defRPr/>
            </a:pPr>
            <a:r>
              <a:rPr lang="en-US" dirty="0" smtClean="0"/>
              <a:t>Main success scenario (“happy path”) describes when everything goes smoothly</a:t>
            </a:r>
          </a:p>
          <a:p>
            <a:pPr lvl="1">
              <a:defRPr/>
            </a:pPr>
            <a:r>
              <a:rPr lang="en-US" dirty="0" smtClean="0"/>
              <a:t>Usually multiple scenarios per use case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Scenarios are written from the perspective of a user of the system. 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Focus is on identifying responsibilities of the system to satisfy users needs</a:t>
            </a:r>
          </a:p>
          <a:p>
            <a:pPr lvl="1">
              <a:defRPr/>
            </a:pPr>
            <a:r>
              <a:rPr lang="en-US" i="1" dirty="0" smtClean="0"/>
              <a:t>What</a:t>
            </a:r>
            <a:r>
              <a:rPr lang="en-US" dirty="0" smtClean="0"/>
              <a:t> to do, not </a:t>
            </a:r>
            <a:r>
              <a:rPr lang="en-US" i="1" dirty="0" smtClean="0"/>
              <a:t>how</a:t>
            </a:r>
            <a:r>
              <a:rPr lang="en-US" dirty="0" smtClean="0"/>
              <a:t> to do it</a:t>
            </a:r>
          </a:p>
          <a:p>
            <a:pPr lvl="1">
              <a:defRPr/>
            </a:pPr>
            <a:r>
              <a:rPr lang="en-US" dirty="0" smtClean="0"/>
              <a:t>Focus on interactions between user and system</a:t>
            </a:r>
          </a:p>
          <a:p>
            <a:pPr lvl="2">
              <a:defRPr/>
            </a:pPr>
            <a:r>
              <a:rPr lang="en-US" dirty="0" smtClean="0"/>
              <a:t>User interface to system is explored during design</a:t>
            </a:r>
          </a:p>
          <a:p>
            <a:pPr lvl="1">
              <a:defRPr/>
            </a:pPr>
            <a:r>
              <a:rPr lang="en-US" dirty="0" smtClean="0"/>
              <a:t>Nouns in use case become potential objects in solution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5567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1.xml><?xml version="1.0" encoding="utf-8"?>
<a:theme xmlns:a="http://schemas.openxmlformats.org/drawingml/2006/main" name="2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3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4.xml><?xml version="1.0" encoding="utf-8"?>
<a:theme xmlns:a="http://schemas.openxmlformats.org/drawingml/2006/main" name="3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3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1.Introduction to 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8.Software Refactoring.pptx" id="{4250C419-477E-49DD-A529-21F4818DCB74}" vid="{13731087-FC9D-4AB3-9F31-69FFB744FDFE}"/>
    </a:ext>
  </a:extLst>
</a:theme>
</file>

<file path=ppt/theme/theme3.xml><?xml version="1.0" encoding="utf-8"?>
<a:theme xmlns:a="http://schemas.openxmlformats.org/drawingml/2006/main" name="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4.xml><?xml version="1.0" encoding="utf-8"?>
<a:theme xmlns:a="http://schemas.openxmlformats.org/drawingml/2006/main" name="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8.xml><?xml version="1.0" encoding="utf-8"?>
<a:theme xmlns:a="http://schemas.openxmlformats.org/drawingml/2006/main" name="1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5193</TotalTime>
  <Words>913</Words>
  <Application>Microsoft Office PowerPoint</Application>
  <PresentationFormat>35mm Slides</PresentationFormat>
  <Paragraphs>162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8" baseType="lpstr">
      <vt:lpstr>HelveticaNeueLT Std Lt</vt:lpstr>
      <vt:lpstr>ＭＳ Ｐゴシック</vt:lpstr>
      <vt:lpstr>宋体</vt:lpstr>
      <vt:lpstr>Arial</vt:lpstr>
      <vt:lpstr>Calibri</vt:lpstr>
      <vt:lpstr>Calibri Light</vt:lpstr>
      <vt:lpstr>Courier New</vt:lpstr>
      <vt:lpstr>Verdana</vt:lpstr>
      <vt:lpstr>Wingdings</vt:lpstr>
      <vt:lpstr>1_Default Design</vt:lpstr>
      <vt:lpstr>01.Introduction to SE</vt:lpstr>
      <vt:lpstr>Michigan</vt:lpstr>
      <vt:lpstr>Michigan Engineering - Design 2</vt:lpstr>
      <vt:lpstr>UM-Dearborn-PPT-blue</vt:lpstr>
      <vt:lpstr>MWM</vt:lpstr>
      <vt:lpstr>1_Michigan</vt:lpstr>
      <vt:lpstr>1_Michigan Engineering - Design 2</vt:lpstr>
      <vt:lpstr>1_MWM</vt:lpstr>
      <vt:lpstr>2_Michigan</vt:lpstr>
      <vt:lpstr>2_Michigan Engineering - Design 2</vt:lpstr>
      <vt:lpstr>2_MWM</vt:lpstr>
      <vt:lpstr>3_Michigan</vt:lpstr>
      <vt:lpstr>3_Michigan Engineering - Design 2</vt:lpstr>
      <vt:lpstr>3_MWM</vt:lpstr>
      <vt:lpstr>Bitmap Image</vt:lpstr>
      <vt:lpstr>UML</vt:lpstr>
      <vt:lpstr>UML</vt:lpstr>
      <vt:lpstr>Classes</vt:lpstr>
      <vt:lpstr>UML Class Diagrams</vt:lpstr>
      <vt:lpstr>UML Class Diagrams</vt:lpstr>
      <vt:lpstr>UML Class Diagrams</vt:lpstr>
      <vt:lpstr>UML Class Diagrams</vt:lpstr>
      <vt:lpstr>UML Class Diagrams</vt:lpstr>
      <vt:lpstr>Use Cases</vt:lpstr>
      <vt:lpstr>Use Case Diagrams</vt:lpstr>
      <vt:lpstr>Medical Scenario </vt:lpstr>
      <vt:lpstr>Use Case Medical Scenario</vt:lpstr>
      <vt:lpstr>Shapes</vt:lpstr>
      <vt:lpstr>Multiple Actors</vt:lpstr>
      <vt:lpstr>Associations </vt:lpstr>
      <vt:lpstr>System boundary boxes (optional).</vt:lpstr>
      <vt:lpstr>Packages (optional).</vt:lpstr>
      <vt:lpstr>Implying timing considerations between use cases.</vt:lpstr>
      <vt:lpstr>Actors </vt:lpstr>
      <vt:lpstr>Online shopping     </vt:lpstr>
      <vt:lpstr>Actor Steps</vt:lpstr>
      <vt:lpstr>Relationships</vt:lpstr>
      <vt:lpstr>Enrolling students in a university.  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default</dc:creator>
  <cp:lastModifiedBy>Mann, Robert</cp:lastModifiedBy>
  <cp:revision>247</cp:revision>
  <dcterms:created xsi:type="dcterms:W3CDTF">2007-03-12T17:06:55Z</dcterms:created>
  <dcterms:modified xsi:type="dcterms:W3CDTF">2019-01-29T15:49:44Z</dcterms:modified>
</cp:coreProperties>
</file>