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1facf995f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1facf995f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1facf995f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1facf995f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13b7381a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13b7381a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1a73f427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1a73f427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7e221b77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7e221b77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1a73f427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31a73f427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7e221b77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7e221b77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7e221b77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37e221b77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13b7381a3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313b7381a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7e221b77f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7e221b77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7e221b77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7e221b77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7e221b77f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7e221b77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13b7381a3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13b7381a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13b7381a3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13b7381a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13b7381a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13b7381a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1facf995f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1facf995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1facf995f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1facf995f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7.png"/><Relationship Id="rId6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Relationship Id="rId6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34.png"/><Relationship Id="rId5" Type="http://schemas.openxmlformats.org/officeDocument/2006/relationships/image" Target="../media/image26.png"/><Relationship Id="rId6" Type="http://schemas.openxmlformats.org/officeDocument/2006/relationships/image" Target="../media/image35.png"/><Relationship Id="rId7" Type="http://schemas.openxmlformats.org/officeDocument/2006/relationships/image" Target="../media/image21.png"/><Relationship Id="rId8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9.png"/><Relationship Id="rId6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Relationship Id="rId4" Type="http://schemas.openxmlformats.org/officeDocument/2006/relationships/image" Target="../media/image30.png"/><Relationship Id="rId5" Type="http://schemas.openxmlformats.org/officeDocument/2006/relationships/image" Target="../media/image36.png"/><Relationship Id="rId6" Type="http://schemas.openxmlformats.org/officeDocument/2006/relationships/image" Target="../media/image4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1.png"/><Relationship Id="rId4" Type="http://schemas.openxmlformats.org/officeDocument/2006/relationships/hyperlink" Target="https://docs.google.com/spreadsheets/d/1E4pFmDd9v36kfdhAsM-uFJwBEmyd3IWg/edit?usp=sharing&amp;ouid=114210019984054903536&amp;rtpof=true&amp;sd=tru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00"/>
              <a:t>Python 2022</a:t>
            </a:r>
            <a:endParaRPr sz="39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25"/>
            <a:ext cx="57054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Proyecto Final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311700" y="2614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latin typeface="Verdana"/>
                <a:ea typeface="Verdana"/>
                <a:cs typeface="Verdana"/>
                <a:sym typeface="Verdana"/>
              </a:rPr>
              <a:t>[U]pdate 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3550"/>
            <a:ext cx="1239425" cy="74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275" y="1112497"/>
            <a:ext cx="3829600" cy="17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/>
          <p:nvPr/>
        </p:nvSpPr>
        <p:spPr>
          <a:xfrm>
            <a:off x="929550" y="1838200"/>
            <a:ext cx="867600" cy="343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900" y="3003025"/>
            <a:ext cx="3441851" cy="197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/>
          <p:nvPr/>
        </p:nvSpPr>
        <p:spPr>
          <a:xfrm>
            <a:off x="4229875" y="1036300"/>
            <a:ext cx="4818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Es posible modificar cualquier campo y las validaciones que se realizan para un update, son las mismas que aplican para el create.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5750" y="2255700"/>
            <a:ext cx="5142775" cy="278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311700" y="2614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latin typeface="Verdana"/>
                <a:ea typeface="Verdana"/>
                <a:cs typeface="Verdana"/>
                <a:sym typeface="Verdana"/>
              </a:rPr>
              <a:t>[D]elete 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3550"/>
            <a:ext cx="1239425" cy="74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275" y="1112497"/>
            <a:ext cx="3829600" cy="17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/>
          <p:nvPr/>
        </p:nvSpPr>
        <p:spPr>
          <a:xfrm>
            <a:off x="311700" y="1862975"/>
            <a:ext cx="867600" cy="343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3475" y="2800350"/>
            <a:ext cx="5968826" cy="208778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 txBox="1"/>
          <p:nvPr/>
        </p:nvSpPr>
        <p:spPr>
          <a:xfrm>
            <a:off x="4341425" y="1112500"/>
            <a:ext cx="42723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Al elegir delete para un cliente, retorna al homepage.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Si hubiera más de un cliente, cada cliente aparece con su opción “eliminar”/”editar”.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311700" y="261463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latin typeface="Verdana"/>
                <a:ea typeface="Verdana"/>
                <a:cs typeface="Verdana"/>
                <a:sym typeface="Verdana"/>
              </a:rPr>
              <a:t>Registración de Usuario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4"/>
          <p:cNvPicPr preferRelativeResize="0"/>
          <p:nvPr/>
        </p:nvPicPr>
        <p:blipFill rotWithShape="1">
          <a:blip r:embed="rId3">
            <a:alphaModFix/>
          </a:blip>
          <a:srcRect b="0" l="0" r="11948" t="0"/>
          <a:stretch/>
        </p:blipFill>
        <p:spPr>
          <a:xfrm>
            <a:off x="311700" y="1191300"/>
            <a:ext cx="3084250" cy="25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7625" y="2885950"/>
            <a:ext cx="6424850" cy="20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4"/>
          <p:cNvSpPr txBox="1"/>
          <p:nvPr/>
        </p:nvSpPr>
        <p:spPr>
          <a:xfrm>
            <a:off x="3532300" y="1108600"/>
            <a:ext cx="5416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El usuario deberá darse de alta con username, email y contraseña. El método solo valida la estructura de la contraseña. En caso de ser válida, retorna a homepage. Caso contrario, expone requisitos de la contraseña para que el usuario corrija contraseña.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6577" y="2159464"/>
            <a:ext cx="3973123" cy="6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5500" y="189125"/>
            <a:ext cx="1424732" cy="6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224950" y="239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latin typeface="Verdana"/>
                <a:ea typeface="Verdana"/>
                <a:cs typeface="Verdana"/>
                <a:sym typeface="Verdana"/>
              </a:rPr>
              <a:t>Logueo de Usuario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25" y="1017800"/>
            <a:ext cx="2699829" cy="166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 txBox="1"/>
          <p:nvPr/>
        </p:nvSpPr>
        <p:spPr>
          <a:xfrm>
            <a:off x="340425" y="2813425"/>
            <a:ext cx="26094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El usuario deberá ingresar con username y contraseña. En caso de ser correcta la combinación de valores, 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retornar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 al 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home page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 y se 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visualiza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 “Bienvenido + Username”. Caso contrario, se 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expone un mensaje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 de error.</a:t>
            </a:r>
            <a:endParaRPr sz="1300">
              <a:solidFill>
                <a:srgbClr val="FF0000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" name="Google Shape;20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422" y="194350"/>
            <a:ext cx="1345150" cy="72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5"/>
          <p:cNvPicPr preferRelativeResize="0"/>
          <p:nvPr/>
        </p:nvPicPr>
        <p:blipFill rotWithShape="1">
          <a:blip r:embed="rId5">
            <a:alphaModFix/>
          </a:blip>
          <a:srcRect b="0" l="4561" r="72769" t="0"/>
          <a:stretch/>
        </p:blipFill>
        <p:spPr>
          <a:xfrm>
            <a:off x="3226400" y="4195900"/>
            <a:ext cx="1198275" cy="78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1175" y="4222338"/>
            <a:ext cx="2106625" cy="8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24685" y="4222350"/>
            <a:ext cx="2381140" cy="72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92849" y="1017800"/>
            <a:ext cx="5474950" cy="303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224950" y="239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latin typeface="Verdana"/>
                <a:ea typeface="Verdana"/>
                <a:cs typeface="Verdana"/>
                <a:sym typeface="Verdana"/>
              </a:rPr>
              <a:t>Editar Perfil de Usuario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 txBox="1"/>
          <p:nvPr/>
        </p:nvSpPr>
        <p:spPr>
          <a:xfrm>
            <a:off x="375725" y="1112850"/>
            <a:ext cx="21528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Dentro de la opción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de Modificar Perfil,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el usuario puede modificar su contraseña.</a:t>
            </a:r>
            <a:endParaRPr sz="1300">
              <a:solidFill>
                <a:srgbClr val="FF0000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3" name="Google Shape;213;p26"/>
          <p:cNvPicPr preferRelativeResize="0"/>
          <p:nvPr/>
        </p:nvPicPr>
        <p:blipFill rotWithShape="1">
          <a:blip r:embed="rId3">
            <a:alphaModFix/>
          </a:blip>
          <a:srcRect b="9260" l="0" r="0" t="7834"/>
          <a:stretch/>
        </p:blipFill>
        <p:spPr>
          <a:xfrm>
            <a:off x="224950" y="191688"/>
            <a:ext cx="1732225" cy="70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725" y="2915225"/>
            <a:ext cx="2338975" cy="191187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6"/>
          <p:cNvSpPr txBox="1"/>
          <p:nvPr/>
        </p:nvSpPr>
        <p:spPr>
          <a:xfrm>
            <a:off x="2714700" y="1112850"/>
            <a:ext cx="37146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Ingresando como usuario admin, es posible modificar el avatar de cada usuario.</a:t>
            </a:r>
            <a:endParaRPr sz="1300">
              <a:solidFill>
                <a:srgbClr val="FF0000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1937" y="2062875"/>
            <a:ext cx="3024275" cy="223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8450" y="3725799"/>
            <a:ext cx="4206649" cy="104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 txBox="1"/>
          <p:nvPr/>
        </p:nvSpPr>
        <p:spPr>
          <a:xfrm>
            <a:off x="6429300" y="2062875"/>
            <a:ext cx="21528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>
                <a:latin typeface="Roboto"/>
                <a:ea typeface="Roboto"/>
                <a:cs typeface="Roboto"/>
                <a:sym typeface="Roboto"/>
              </a:rPr>
              <a:t>usuario: 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admin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>
                <a:latin typeface="Roboto"/>
                <a:ea typeface="Roboto"/>
                <a:cs typeface="Roboto"/>
                <a:sym typeface="Roboto"/>
              </a:rPr>
              <a:t>clave: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 faiton11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6"/>
          <p:cNvSpPr/>
          <p:nvPr/>
        </p:nvSpPr>
        <p:spPr>
          <a:xfrm>
            <a:off x="3644900" y="1949175"/>
            <a:ext cx="1612200" cy="343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Deslogueo de Usuario</a:t>
            </a:r>
            <a:endParaRPr sz="25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13" y="1283350"/>
            <a:ext cx="4321826" cy="17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3119625"/>
            <a:ext cx="4160699" cy="8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1426" y="1305975"/>
            <a:ext cx="4265618" cy="25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7"/>
          <p:cNvSpPr txBox="1"/>
          <p:nvPr/>
        </p:nvSpPr>
        <p:spPr>
          <a:xfrm>
            <a:off x="1294200" y="4279700"/>
            <a:ext cx="655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Al desloguearse, se definió que a los 3 segundos, el método retorne al homepage.</a:t>
            </a:r>
            <a:endParaRPr sz="1300">
              <a:solidFill>
                <a:srgbClr val="FF0000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25" y="352925"/>
            <a:ext cx="1105475" cy="721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267325" y="261463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latin typeface="Verdana"/>
                <a:ea typeface="Verdana"/>
                <a:cs typeface="Verdana"/>
                <a:sym typeface="Verdana"/>
              </a:rPr>
              <a:t>Mensajería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25" y="1172475"/>
            <a:ext cx="7327901" cy="183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6" name="Google Shape;23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4013" y="2350575"/>
            <a:ext cx="4636526" cy="26204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7" name="Google Shape;237;p28"/>
          <p:cNvPicPr preferRelativeResize="0"/>
          <p:nvPr/>
        </p:nvPicPr>
        <p:blipFill rotWithShape="1">
          <a:blip r:embed="rId5">
            <a:alphaModFix/>
          </a:blip>
          <a:srcRect b="14059" l="0" r="0" t="15887"/>
          <a:stretch/>
        </p:blipFill>
        <p:spPr>
          <a:xfrm>
            <a:off x="152400" y="261475"/>
            <a:ext cx="1170950" cy="6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8"/>
          <p:cNvSpPr txBox="1"/>
          <p:nvPr/>
        </p:nvSpPr>
        <p:spPr>
          <a:xfrm>
            <a:off x="267325" y="3535850"/>
            <a:ext cx="3339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El usuario dispone de la opción de crear una sala de chat para poder discutir alguna temática con otro usuario.</a:t>
            </a:r>
            <a:endParaRPr sz="1300">
              <a:solidFill>
                <a:srgbClr val="FF0000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Unit Test</a:t>
            </a:r>
            <a:endParaRPr/>
          </a:p>
        </p:txBody>
      </p:sp>
      <p:pic>
        <p:nvPicPr>
          <p:cNvPr id="244" name="Google Shape;2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4563"/>
            <a:ext cx="8839202" cy="261367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9"/>
          <p:cNvSpPr txBox="1"/>
          <p:nvPr/>
        </p:nvSpPr>
        <p:spPr>
          <a:xfrm>
            <a:off x="3902250" y="3985000"/>
            <a:ext cx="333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Acceder a la planilla </a:t>
            </a:r>
            <a:r>
              <a:rPr lang="es-419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aquí</a:t>
            </a:r>
            <a:endParaRPr sz="1300">
              <a:solidFill>
                <a:srgbClr val="FF0000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type="ctrTitle"/>
          </p:nvPr>
        </p:nvSpPr>
        <p:spPr>
          <a:xfrm>
            <a:off x="489750" y="18070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00"/>
              <a:t>Gracias</a:t>
            </a:r>
            <a:endParaRPr sz="3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000" y="2199000"/>
            <a:ext cx="2305825" cy="27946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>
            <p:ph type="title"/>
          </p:nvPr>
        </p:nvSpPr>
        <p:spPr>
          <a:xfrm>
            <a:off x="203350" y="3379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latin typeface="Verdana"/>
                <a:ea typeface="Verdana"/>
                <a:cs typeface="Verdana"/>
                <a:sym typeface="Verdana"/>
              </a:rPr>
              <a:t>About Us…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203350" y="870450"/>
            <a:ext cx="85206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419" sz="1600">
                <a:latin typeface="Calibri"/>
                <a:ea typeface="Calibri"/>
                <a:cs typeface="Calibri"/>
                <a:sym typeface="Calibri"/>
              </a:rPr>
              <a:t>Somos un equipo interdisciplinario especializado en Datos. Nuestra formación y experiencia diversa, se complementa para la </a:t>
            </a:r>
            <a:r>
              <a:rPr b="1" lang="es-419" sz="1600">
                <a:latin typeface="Calibri"/>
                <a:ea typeface="Calibri"/>
                <a:cs typeface="Calibri"/>
                <a:sym typeface="Calibri"/>
              </a:rPr>
              <a:t>construcción colectiva de las mejores aptitudes de un Data Engineer, Data Scientist y Data Viz</a:t>
            </a:r>
            <a:r>
              <a:rPr lang="es-419" sz="1600">
                <a:latin typeface="Calibri"/>
                <a:ea typeface="Calibri"/>
                <a:cs typeface="Calibri"/>
                <a:sym typeface="Calibri"/>
              </a:rPr>
              <a:t>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475" y="2196434"/>
            <a:ext cx="1851675" cy="2794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6806" y="1985250"/>
            <a:ext cx="1851670" cy="30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7200" y="2209638"/>
            <a:ext cx="1851675" cy="255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13023" y="2133450"/>
            <a:ext cx="2305827" cy="29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294100" y="3235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latin typeface="Verdana"/>
                <a:ea typeface="Verdana"/>
                <a:cs typeface="Verdana"/>
                <a:sym typeface="Verdana"/>
              </a:rPr>
              <a:t>About The Project…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233100" y="1149400"/>
            <a:ext cx="8677800" cy="3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Calibri"/>
                <a:ea typeface="Calibri"/>
                <a:cs typeface="Calibri"/>
                <a:sym typeface="Calibri"/>
              </a:rPr>
              <a:t>Por un error administrativo de un agente Externo, fuimos asignados a un curso de Python con orientación a desarrollo web y no a manipulación de datos. Aún así, y lejos de abandonar el curso, sacamos el mayor provecho durante el primer tramo focalizado en Python –altamente motivados por su aplicación a nuestro ámbito de interés- e intentamos hacer lo que pudimos en el último tramo focalizado en Django –donde nos enfrentamos con nuestras mayores limitaciones-.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-419" sz="1600">
                <a:latin typeface="Calibri"/>
                <a:ea typeface="Calibri"/>
                <a:cs typeface="Calibri"/>
                <a:sym typeface="Calibri"/>
              </a:rPr>
              <a:t>Tratamos de reorientar la propuesta del Trabajo Final a una temática familiar y de interés para nosotros, buscando la forma de que lo aprendido en este curso nos permita sumar una nueva aptitud al equipo: </a:t>
            </a:r>
            <a:r>
              <a:rPr b="1" lang="es-419" sz="1600">
                <a:latin typeface="Calibri"/>
                <a:ea typeface="Calibri"/>
                <a:cs typeface="Calibri"/>
                <a:sym typeface="Calibri"/>
              </a:rPr>
              <a:t>expresar en un prototipo de desarrollo in house, una necesidad para su posterior desarrollo </a:t>
            </a:r>
            <a:r>
              <a:rPr b="1" lang="es-419" sz="1600">
                <a:latin typeface="Calibri"/>
                <a:ea typeface="Calibri"/>
                <a:cs typeface="Calibri"/>
                <a:sym typeface="Calibri"/>
              </a:rPr>
              <a:t>tercerizado</a:t>
            </a:r>
            <a:r>
              <a:rPr lang="es-419" sz="1600">
                <a:latin typeface="Calibri"/>
                <a:ea typeface="Calibri"/>
                <a:cs typeface="Calibri"/>
                <a:sym typeface="Calibri"/>
              </a:rPr>
              <a:t>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00"/>
              <a:t>Mantenedor de Dimensiones Web</a:t>
            </a:r>
            <a:endParaRPr sz="3900"/>
          </a:p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598100" y="2715925"/>
            <a:ext cx="57054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Gestionando la parametría de usuario de manera ágil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4375" y="3599575"/>
            <a:ext cx="1266925" cy="125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>
            <p:ph type="title"/>
          </p:nvPr>
        </p:nvSpPr>
        <p:spPr>
          <a:xfrm>
            <a:off x="203350" y="3379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latin typeface="Verdana"/>
                <a:ea typeface="Verdana"/>
                <a:cs typeface="Verdana"/>
                <a:sym typeface="Verdana"/>
              </a:rPr>
              <a:t>Descripción de la Necesidad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711575" y="945700"/>
            <a:ext cx="79023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Una Entidad Financiera nos contacta para desarrollar un aplicativo web para gestionar la </a:t>
            </a:r>
            <a:r>
              <a:rPr b="1" lang="es-419" sz="11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parametría de usuario </a:t>
            </a:r>
            <a:r>
              <a:rPr lang="es-419" sz="11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en su Datawarehouse.  </a:t>
            </a:r>
            <a:endParaRPr sz="11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Existe una parametría</a:t>
            </a:r>
            <a:r>
              <a:rPr lang="es-419" sz="11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específica, que excede al mundo OLTP, dado que se </a:t>
            </a:r>
            <a:r>
              <a:rPr b="1" lang="es-419" sz="11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genera y administra en el mundo OLAP</a:t>
            </a:r>
            <a:r>
              <a:rPr lang="es-419" sz="11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.  Esta parametría es requerida por los usuarios de negocio para generar información de gestión relevante y consiste generalmente, en renombrar/reasignar/agrupar valores provenientes de los sistemas transaccionales, creando </a:t>
            </a:r>
            <a:r>
              <a:rPr b="1" lang="es-419" sz="11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dimensiones de análisis</a:t>
            </a:r>
            <a:r>
              <a:rPr lang="es-419" sz="11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conforme a definiciones de negocio.</a:t>
            </a:r>
            <a:endParaRPr sz="11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4">
            <a:alphaModFix/>
          </a:blip>
          <a:srcRect b="7252" l="0" r="11190" t="0"/>
          <a:stretch/>
        </p:blipFill>
        <p:spPr>
          <a:xfrm>
            <a:off x="5381800" y="2682425"/>
            <a:ext cx="1150300" cy="13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6025" y="2714300"/>
            <a:ext cx="1067775" cy="112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574" y="2811625"/>
            <a:ext cx="4479876" cy="2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latin typeface="Verdana"/>
                <a:ea typeface="Verdana"/>
                <a:cs typeface="Verdana"/>
                <a:sym typeface="Verdana"/>
              </a:rPr>
              <a:t>Diseño de la Solución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731400" y="1151650"/>
            <a:ext cx="78327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Se proponer al cliente, avanzar con un </a:t>
            </a:r>
            <a:r>
              <a:rPr b="1" lang="es-419" sz="12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MVP </a:t>
            </a:r>
            <a:r>
              <a:rPr lang="es-419" sz="1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de la solución abarcando la siguientes funcionalidades:</a:t>
            </a:r>
            <a:endParaRPr sz="12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Roboto"/>
              <a:buChar char="●"/>
            </a:pPr>
            <a:r>
              <a:rPr b="1" lang="es-419" sz="12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Visualización de Entidades</a:t>
            </a:r>
            <a:r>
              <a:rPr lang="es-419" sz="1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sobre las que se requiere aplicar parametría de usuario (*)</a:t>
            </a:r>
            <a:endParaRPr sz="12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Roboto"/>
              <a:buChar char="●"/>
            </a:pPr>
            <a:r>
              <a:rPr lang="es-419" sz="1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Desarrollar el flujo de un </a:t>
            </a:r>
            <a:r>
              <a:rPr b="1" lang="es-419" sz="12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ABM completo</a:t>
            </a:r>
            <a:r>
              <a:rPr lang="es-419" sz="1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sobre una Entidad</a:t>
            </a:r>
            <a:endParaRPr sz="12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Roboto"/>
              <a:buChar char="●"/>
            </a:pPr>
            <a:r>
              <a:rPr lang="es-419" sz="1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Desarrollar </a:t>
            </a:r>
            <a:r>
              <a:rPr b="1" lang="es-419" sz="12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registro/log in/log out</a:t>
            </a:r>
            <a:r>
              <a:rPr lang="es-419" sz="12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 sz="1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sobre la Aplicación</a:t>
            </a:r>
            <a:endParaRPr sz="12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(*) La Aplicación deberá conectarse a la Base de Publicación del Datawarehouse, y deberán mapearse aquellas tablas maestro de cada Entidad sobre la que se aplique parametría de usuario. Para el MVP se simula este punto conectándose contra una base en SQLite.</a:t>
            </a:r>
            <a:endParaRPr sz="10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725" y="1490976"/>
            <a:ext cx="8375574" cy="107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/>
          <p:nvPr/>
        </p:nvSpPr>
        <p:spPr>
          <a:xfrm>
            <a:off x="496225" y="4030825"/>
            <a:ext cx="8253900" cy="107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458725" y="3628350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Funcionalidades</a:t>
            </a:r>
            <a:endParaRPr i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latin typeface="Verdana"/>
                <a:ea typeface="Verdana"/>
                <a:cs typeface="Verdana"/>
                <a:sym typeface="Verdana"/>
              </a:rPr>
              <a:t>Vista Inicial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496225" y="1821925"/>
            <a:ext cx="3999600" cy="16857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1859475" y="3039538"/>
            <a:ext cx="140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ENTIDADES</a:t>
            </a:r>
            <a:endParaRPr b="1" sz="16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6118850" y="1821925"/>
            <a:ext cx="2688000" cy="16857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FF"/>
              </a:highlight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6886550" y="1327575"/>
            <a:ext cx="115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USUARIO</a:t>
            </a:r>
            <a:endParaRPr b="1" sz="16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1542375" y="4085550"/>
            <a:ext cx="196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CRUD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(para Entidad Cliente)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6761300" y="4030825"/>
            <a:ext cx="1403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Registración</a:t>
            </a:r>
            <a:endParaRPr b="1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Log-In</a:t>
            </a:r>
            <a:endParaRPr b="1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Log-Out</a:t>
            </a:r>
            <a:endParaRPr b="1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Editar Perfil</a:t>
            </a:r>
            <a:endParaRPr b="1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2274075" y="3544675"/>
            <a:ext cx="421500" cy="356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7252100" y="3570863"/>
            <a:ext cx="421500" cy="356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4664175" y="2608438"/>
            <a:ext cx="1403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MENSAJERÍA</a:t>
            </a:r>
            <a:endParaRPr b="1" sz="15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 rotWithShape="1">
          <a:blip r:embed="rId4">
            <a:alphaModFix/>
          </a:blip>
          <a:srcRect b="0" l="41724" r="0" t="0"/>
          <a:stretch/>
        </p:blipFill>
        <p:spPr>
          <a:xfrm>
            <a:off x="6761299" y="2671700"/>
            <a:ext cx="1571375" cy="75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latin typeface="Verdana"/>
                <a:ea typeface="Verdana"/>
                <a:cs typeface="Verdana"/>
                <a:sym typeface="Verdana"/>
              </a:rPr>
              <a:t>[C]reate 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 txBox="1"/>
          <p:nvPr>
            <p:ph type="title"/>
          </p:nvPr>
        </p:nvSpPr>
        <p:spPr>
          <a:xfrm>
            <a:off x="311700" y="261463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latin typeface="Verdana"/>
                <a:ea typeface="Verdana"/>
                <a:cs typeface="Verdana"/>
                <a:sym typeface="Verdana"/>
              </a:rPr>
              <a:t>[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3550"/>
            <a:ext cx="1239425" cy="74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200" y="1108600"/>
            <a:ext cx="3457926" cy="30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4028025" y="1032400"/>
            <a:ext cx="49710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Para dar de alta un Cliente, debe ingresar el código (ej. para este MVP se puede cargar el CUIT y en un desarrollo posterior, se puede desarrollar algún secuencial interno), nombre y email. Todos los campos son de carga obligatoria, aunque sólo se valida la estructura de datos de “Código Cliente” (numérico) y “Email”.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0200" y="3295150"/>
            <a:ext cx="6098750" cy="17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4525" y="1108602"/>
            <a:ext cx="4997074" cy="115982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>
            <p:ph type="title"/>
          </p:nvPr>
        </p:nvSpPr>
        <p:spPr>
          <a:xfrm>
            <a:off x="311700" y="2614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latin typeface="Verdana"/>
                <a:ea typeface="Verdana"/>
                <a:cs typeface="Verdana"/>
                <a:sym typeface="Verdana"/>
              </a:rPr>
              <a:t>[R]ead 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3550"/>
            <a:ext cx="1239425" cy="74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200" y="1108600"/>
            <a:ext cx="3457926" cy="32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/>
          <p:nvPr/>
        </p:nvSpPr>
        <p:spPr>
          <a:xfrm>
            <a:off x="223100" y="3555807"/>
            <a:ext cx="1747500" cy="448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94526" y="2207175"/>
            <a:ext cx="4997074" cy="2268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