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6dbcb27a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6dbcb27a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6dbcb27a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6dbcb27a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6dbcb27a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6dbcb27a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6dbcb27a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6dbcb27a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6dbcb27a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6dbcb27a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6dbcb27a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6dbcb27a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6dbcb27a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6dbcb27a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6dbcb27a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6dbcb27a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6dbcb27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6dbcb27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6dbcb27a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6dbcb27a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6dbcb27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6dbcb27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6dbcb27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6dbcb27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6dbcb27a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6dbcb27a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6dbcb27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6dbcb27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6dbcb27a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6dbcb27a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6dbcb27a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6dbcb27a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6dbcb27a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6dbcb27a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6dbcb27a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6dbcb27a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6dbcb27a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6dbcb27a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6dbcb27a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6dbcb27a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760775" y="824425"/>
            <a:ext cx="48546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Predicción</a:t>
            </a:r>
            <a:r>
              <a:rPr lang="es-419"/>
              <a:t> de Mortalidad en Unidad de Terapia Intensiva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/>
              <a:t>Análisis</a:t>
            </a:r>
            <a:r>
              <a:rPr lang="es-419" sz="3300"/>
              <a:t> Univariado</a:t>
            </a:r>
            <a:endParaRPr sz="3300"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5091450" y="1567550"/>
            <a:ext cx="324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Luego de identificar las variables </a:t>
            </a:r>
            <a:r>
              <a:rPr lang="es-419" sz="2000"/>
              <a:t>más</a:t>
            </a:r>
            <a:r>
              <a:rPr lang="es-419" sz="2000"/>
              <a:t> importantes y su </a:t>
            </a:r>
            <a:r>
              <a:rPr lang="es-419" sz="2000"/>
              <a:t>correlación</a:t>
            </a:r>
            <a:r>
              <a:rPr lang="es-419" sz="2000"/>
              <a:t>, procedemos a inspeccionar </a:t>
            </a:r>
            <a:r>
              <a:rPr lang="es-419" sz="2000"/>
              <a:t>minuciosamente</a:t>
            </a:r>
            <a:r>
              <a:rPr lang="es-419" sz="2000"/>
              <a:t> la </a:t>
            </a:r>
            <a:r>
              <a:rPr lang="es-419" sz="2000"/>
              <a:t>distribución</a:t>
            </a:r>
            <a:r>
              <a:rPr lang="es-419" sz="2000"/>
              <a:t> de cada variable que consideremos relevante. </a:t>
            </a:r>
            <a:endParaRPr sz="2000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2910" l="8263" r="15644" t="21386"/>
          <a:stretch/>
        </p:blipFill>
        <p:spPr>
          <a:xfrm>
            <a:off x="467400" y="3312050"/>
            <a:ext cx="3244950" cy="15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10825" l="8528" r="18265" t="23725"/>
          <a:stretch/>
        </p:blipFill>
        <p:spPr>
          <a:xfrm>
            <a:off x="1801350" y="1759825"/>
            <a:ext cx="2896200" cy="22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Análisis</a:t>
            </a:r>
            <a:r>
              <a:rPr lang="es-419" sz="3400"/>
              <a:t> Bivariado</a:t>
            </a:r>
            <a:endParaRPr sz="34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323175" y="1699750"/>
            <a:ext cx="301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Luego es importante desmenuzar la </a:t>
            </a:r>
            <a:r>
              <a:rPr lang="es-419" sz="1700"/>
              <a:t>relación</a:t>
            </a:r>
            <a:r>
              <a:rPr lang="es-419" sz="1700"/>
              <a:t> que existe entre determinadas variables.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En el ejemplo de la derecha </a:t>
            </a:r>
            <a:r>
              <a:rPr lang="es-419" sz="1700"/>
              <a:t>observamos</a:t>
            </a:r>
            <a:r>
              <a:rPr lang="es-419" sz="1700"/>
              <a:t> la </a:t>
            </a:r>
            <a:r>
              <a:rPr lang="es-419" sz="1700"/>
              <a:t>prevalencia</a:t>
            </a:r>
            <a:r>
              <a:rPr lang="es-419" sz="1700"/>
              <a:t> de determinados germen en cada grupo de nuestra variable objetivo.</a:t>
            </a:r>
            <a:endParaRPr sz="1700"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8015" l="8006" r="1830" t="30468"/>
          <a:stretch/>
        </p:blipFill>
        <p:spPr>
          <a:xfrm>
            <a:off x="3856300" y="1574075"/>
            <a:ext cx="5059374" cy="31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Análisis</a:t>
            </a:r>
            <a:r>
              <a:rPr lang="es-419" sz="3800"/>
              <a:t> Multivariado</a:t>
            </a:r>
            <a:endParaRPr sz="38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6043525" y="1567550"/>
            <a:ext cx="229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Por </a:t>
            </a:r>
            <a:r>
              <a:rPr lang="es-419" sz="1900"/>
              <a:t>último</a:t>
            </a:r>
            <a:r>
              <a:rPr lang="es-419" sz="1900"/>
              <a:t>, podremos detectar relaciones </a:t>
            </a:r>
            <a:r>
              <a:rPr lang="es-419" sz="1900"/>
              <a:t>más</a:t>
            </a:r>
            <a:r>
              <a:rPr lang="es-419" sz="1900"/>
              <a:t> complejas con un </a:t>
            </a:r>
            <a:r>
              <a:rPr lang="es-419" sz="1900"/>
              <a:t>análisis</a:t>
            </a:r>
            <a:r>
              <a:rPr lang="es-419" sz="1900"/>
              <a:t> de la </a:t>
            </a:r>
            <a:r>
              <a:rPr lang="es-419" sz="1900"/>
              <a:t>relación</a:t>
            </a:r>
            <a:r>
              <a:rPr lang="es-419" sz="1900"/>
              <a:t> entre </a:t>
            </a:r>
            <a:r>
              <a:rPr lang="es-419" sz="1900"/>
              <a:t>múltiples</a:t>
            </a:r>
            <a:r>
              <a:rPr lang="es-419" sz="1900"/>
              <a:t> variables en un mismo </a:t>
            </a:r>
            <a:r>
              <a:rPr lang="es-419" sz="1900"/>
              <a:t>gráfico</a:t>
            </a:r>
            <a:endParaRPr sz="1900"/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8021" l="7869" r="1047" t="25414"/>
          <a:stretch/>
        </p:blipFill>
        <p:spPr>
          <a:xfrm>
            <a:off x="239050" y="1942025"/>
            <a:ext cx="5556550" cy="22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Preprocesamiento de Datos</a:t>
            </a:r>
            <a:endParaRPr sz="3200"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4769675" y="1557475"/>
            <a:ext cx="35667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Luego del </a:t>
            </a:r>
            <a:r>
              <a:rPr lang="es-419" sz="1600"/>
              <a:t>análisis</a:t>
            </a:r>
            <a:r>
              <a:rPr lang="es-419" sz="1600"/>
              <a:t> exploratorio de datos (EDA) procedemos a preparar los datos para entrenar a nuestro modelo.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Para esto utilizamos diferentes </a:t>
            </a:r>
            <a:r>
              <a:rPr lang="es-419" sz="1600"/>
              <a:t>técnicas</a:t>
            </a:r>
            <a:r>
              <a:rPr lang="es-419" sz="1600"/>
              <a:t> de encoding para </a:t>
            </a:r>
            <a:r>
              <a:rPr lang="es-419" sz="1600"/>
              <a:t>transformar</a:t>
            </a:r>
            <a:r>
              <a:rPr lang="es-419" sz="1600"/>
              <a:t> variables </a:t>
            </a:r>
            <a:r>
              <a:rPr lang="es-419" sz="1600"/>
              <a:t>categóricas</a:t>
            </a:r>
            <a:r>
              <a:rPr lang="es-419" sz="1600"/>
              <a:t> a numericas, como asi tambien tecnicas de estandarizacion de datos para la </a:t>
            </a:r>
            <a:r>
              <a:rPr lang="es-419" sz="1600"/>
              <a:t>optimización</a:t>
            </a:r>
            <a:r>
              <a:rPr lang="es-419" sz="1600"/>
              <a:t> de los recursos. </a:t>
            </a:r>
            <a:endParaRPr sz="1600"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32326" l="3139" r="55330" t="37985"/>
          <a:stretch/>
        </p:blipFill>
        <p:spPr>
          <a:xfrm>
            <a:off x="467375" y="2182374"/>
            <a:ext cx="3797548" cy="15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Preprocesamiento de Datos</a:t>
            </a:r>
            <a:endParaRPr sz="3800"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068275" y="1557475"/>
            <a:ext cx="72681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700"/>
              <a:t>En este proyecto encontramos variables en las cuales se </a:t>
            </a:r>
            <a:r>
              <a:rPr lang="es-419" sz="2700"/>
              <a:t>podrían</a:t>
            </a:r>
            <a:r>
              <a:rPr lang="es-419" sz="2700"/>
              <a:t> </a:t>
            </a:r>
            <a:r>
              <a:rPr lang="es-419" sz="2700"/>
              <a:t>utilizar</a:t>
            </a:r>
            <a:r>
              <a:rPr lang="es-419" sz="2700"/>
              <a:t> diferente tratamiento de datos o incluso eliminar las variables del conjunto de datos ya que las mismas </a:t>
            </a:r>
            <a:r>
              <a:rPr lang="es-419" sz="2700"/>
              <a:t>podrían</a:t>
            </a:r>
            <a:r>
              <a:rPr lang="es-419" sz="2700"/>
              <a:t> interferir con el correcto desempeño del modelo. 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Entrenamiento y </a:t>
            </a:r>
            <a:r>
              <a:rPr lang="es-419" sz="3400"/>
              <a:t>Evaluación</a:t>
            </a:r>
            <a:r>
              <a:rPr lang="es-419" sz="3400"/>
              <a:t> de </a:t>
            </a:r>
            <a:r>
              <a:rPr lang="es-419" sz="3400"/>
              <a:t>Modelos</a:t>
            </a:r>
            <a:endParaRPr sz="3400"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En esta instancia optamos por entrenar diferentes algoritmos de </a:t>
            </a:r>
            <a:r>
              <a:rPr lang="es-419" sz="2100"/>
              <a:t>clasificación</a:t>
            </a:r>
            <a:r>
              <a:rPr lang="es-419" sz="2100"/>
              <a:t>, cada uno con diferentes conjuntos de datos (debido al diferente tratamiento de variables </a:t>
            </a:r>
            <a:r>
              <a:rPr lang="es-419" sz="2100"/>
              <a:t>problemáticas</a:t>
            </a:r>
            <a:r>
              <a:rPr lang="es-419" sz="2100"/>
              <a:t>).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100"/>
              <a:t>Luego </a:t>
            </a:r>
            <a:r>
              <a:rPr lang="es-419" sz="2100"/>
              <a:t>evaluamos</a:t>
            </a:r>
            <a:r>
              <a:rPr lang="es-419" sz="2100"/>
              <a:t> cada modelo y creamos una tabla comparativa,  junto con </a:t>
            </a:r>
            <a:r>
              <a:rPr lang="es-419" sz="2100"/>
              <a:t>gráficos</a:t>
            </a:r>
            <a:r>
              <a:rPr lang="es-419" sz="2100"/>
              <a:t>, que nos permiten decidir </a:t>
            </a:r>
            <a:r>
              <a:rPr lang="es-419" sz="2100"/>
              <a:t>cuál</a:t>
            </a:r>
            <a:r>
              <a:rPr lang="es-419" sz="2100"/>
              <a:t> </a:t>
            </a:r>
            <a:r>
              <a:rPr lang="es-419" sz="2100"/>
              <a:t>será</a:t>
            </a:r>
            <a:r>
              <a:rPr lang="es-419" sz="2100"/>
              <a:t> el modelo elegido en base a las </a:t>
            </a:r>
            <a:r>
              <a:rPr lang="es-419" sz="2100"/>
              <a:t>métricas</a:t>
            </a:r>
            <a:r>
              <a:rPr lang="es-419" sz="2100"/>
              <a:t> obtenidas. 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Entrenamiento y Evaluación de Modelos</a:t>
            </a:r>
            <a:endParaRPr sz="3400"/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20642" l="4586" r="32330" t="36136"/>
          <a:stretch/>
        </p:blipFill>
        <p:spPr>
          <a:xfrm>
            <a:off x="539500" y="1677650"/>
            <a:ext cx="7917076" cy="30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22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Entrenamiento y Evaluación de Modelos</a:t>
            </a:r>
            <a:endParaRPr sz="3400"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8015" l="8000" r="28651" t="21858"/>
          <a:stretch/>
        </p:blipFill>
        <p:spPr>
          <a:xfrm>
            <a:off x="2005650" y="1521425"/>
            <a:ext cx="5256225" cy="32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Optimización</a:t>
            </a:r>
            <a:r>
              <a:rPr lang="es-419" sz="3400"/>
              <a:t> del Modelo : PCA</a:t>
            </a:r>
            <a:endParaRPr sz="3400"/>
          </a:p>
        </p:txBody>
      </p:sp>
      <p:pic>
        <p:nvPicPr>
          <p:cNvPr id="246" name="Google Shape;246;p30"/>
          <p:cNvPicPr preferRelativeResize="0"/>
          <p:nvPr/>
        </p:nvPicPr>
        <p:blipFill rotWithShape="1">
          <a:blip r:embed="rId3">
            <a:alphaModFix/>
          </a:blip>
          <a:srcRect b="8019" l="7873" r="41396" t="31905"/>
          <a:stretch/>
        </p:blipFill>
        <p:spPr>
          <a:xfrm>
            <a:off x="510062" y="1617575"/>
            <a:ext cx="4638775" cy="30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5334500" y="1653575"/>
            <a:ext cx="36414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Luego de seleccionado el modelo procedemos a optimizar al mismo.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Inicialmente aplicamos la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técnica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componentes principales para reducir el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variables.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Luego de esto pudimos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determinar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el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adecuado de componentes principales era 38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Optimización del Modelo : PCA</a:t>
            </a:r>
            <a:endParaRPr sz="3400"/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47991" l="4717" r="57694" t="38092"/>
          <a:stretch/>
        </p:blipFill>
        <p:spPr>
          <a:xfrm>
            <a:off x="527475" y="2134350"/>
            <a:ext cx="7967700" cy="16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460"/>
              <a:t>Optimización de la toma de decisiones en Terapia Intensiva mediante Machine Learning</a:t>
            </a:r>
            <a:endParaRPr sz="246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868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La Limitación de Esfuerzo </a:t>
            </a:r>
            <a:r>
              <a:rPr lang="es-419" sz="1800"/>
              <a:t>Terapéutico</a:t>
            </a:r>
            <a:r>
              <a:rPr lang="es-419" sz="1800"/>
              <a:t>  es una decisión médica basada en la bioética y la evidencia clínica, que implica no iniciar o suspender soporte vital cuando el pronóstico del paciente es grave. Esta estrategia evita intervenciones invasivas innecesarias, mejora los cuidados paliativos y optimiza los recursos hospitalarios. El modelo busca hacer el sistema de salud más eficiente y ético, reduciendo tratamientos fútiles, mejorando el confort al final de la vida y disminuyendo los costos para el hospital y las familias.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Optimización del Modelo :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GridSearchCV</a:t>
            </a:r>
            <a:endParaRPr sz="3400"/>
          </a:p>
        </p:txBody>
      </p:sp>
      <p:sp>
        <p:nvSpPr>
          <p:cNvPr id="259" name="Google Shape;259;p32"/>
          <p:cNvSpPr txBox="1"/>
          <p:nvPr/>
        </p:nvSpPr>
        <p:spPr>
          <a:xfrm>
            <a:off x="467400" y="1954050"/>
            <a:ext cx="8136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Finalmente utilizamos la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librería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GridSearch para explorar si un ajuste de hiperparametros puede ayudar a mejorar las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métricas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modelo.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 embargo determinamos que la 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configuración</a:t>
            </a: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preestablecida de RandomForest nos entregaba mejor Accuracy.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48908" l="4189" r="27467" t="41995"/>
          <a:stretch/>
        </p:blipFill>
        <p:spPr>
          <a:xfrm>
            <a:off x="467400" y="3475825"/>
            <a:ext cx="7868474" cy="58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 rotWithShape="1">
          <a:blip r:embed="rId4">
            <a:alphaModFix/>
          </a:blip>
          <a:srcRect b="25006" l="4888" r="65409" t="66577"/>
          <a:stretch/>
        </p:blipFill>
        <p:spPr>
          <a:xfrm>
            <a:off x="960100" y="4093352"/>
            <a:ext cx="5054801" cy="8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Conclusión</a:t>
            </a:r>
            <a:endParaRPr sz="3800"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900"/>
              <a:t>El modelo final permite </a:t>
            </a:r>
            <a:r>
              <a:rPr b="1" lang="es-419" sz="1900"/>
              <a:t>identificar pacientes </a:t>
            </a:r>
            <a:r>
              <a:rPr lang="es-419" sz="1900"/>
              <a:t>con alta probabilidad de mortalidad, brindando una herramienta objetiva para apoyar la toma de decisiones médicas. Su uso, combinado con la evaluación del estado clínico, el contexto social y familiar, facilita la determinación de la conducta de Limitación del Esfuerzo Terapéutico (LET). Esto contribuye a una atención más ética y eficiente, evitando intervenciones innecesarias, optimizando recursos hospitalario y, sobre todo, </a:t>
            </a:r>
            <a:r>
              <a:rPr b="1" lang="es-419" sz="1900"/>
              <a:t>mejorando el confort de final de vida del paciente.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 en la práctica clínica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s-419" sz="1800">
                <a:latin typeface="Arial"/>
                <a:ea typeface="Arial"/>
                <a:cs typeface="Arial"/>
                <a:sym typeface="Arial"/>
              </a:rPr>
              <a:t>Toma de decisiones médicas</a:t>
            </a:r>
            <a:r>
              <a:rPr lang="es-419" sz="1800">
                <a:latin typeface="Arial"/>
                <a:ea typeface="Arial"/>
                <a:cs typeface="Arial"/>
                <a:sym typeface="Arial"/>
              </a:rPr>
              <a:t> → Predicción temprana del pronóstico.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 ✔ </a:t>
            </a:r>
            <a:r>
              <a:rPr b="1" lang="es-419" sz="1800">
                <a:latin typeface="Arial"/>
                <a:ea typeface="Arial"/>
                <a:cs typeface="Arial"/>
                <a:sym typeface="Arial"/>
              </a:rPr>
              <a:t>Cuidado paliativo</a:t>
            </a:r>
            <a:r>
              <a:rPr lang="es-419" sz="1800">
                <a:latin typeface="Arial"/>
                <a:ea typeface="Arial"/>
                <a:cs typeface="Arial"/>
                <a:sym typeface="Arial"/>
              </a:rPr>
              <a:t> → Evita intervenciones innecesarias.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 ✔ </a:t>
            </a:r>
            <a:r>
              <a:rPr b="1" lang="es-419" sz="1800">
                <a:latin typeface="Arial"/>
                <a:ea typeface="Arial"/>
                <a:cs typeface="Arial"/>
                <a:sym typeface="Arial"/>
              </a:rPr>
              <a:t>Optimización de recursos</a:t>
            </a:r>
            <a:r>
              <a:rPr lang="es-419" sz="1800">
                <a:latin typeface="Arial"/>
                <a:ea typeface="Arial"/>
                <a:cs typeface="Arial"/>
                <a:sym typeface="Arial"/>
              </a:rPr>
              <a:t> → Reduce estancia en UTI y costos.</a:t>
            </a:r>
            <a:br>
              <a:rPr lang="es-419" sz="1800">
                <a:latin typeface="Arial"/>
                <a:ea typeface="Arial"/>
                <a:cs typeface="Arial"/>
                <a:sym typeface="Arial"/>
              </a:rPr>
            </a:br>
            <a:r>
              <a:rPr lang="es-419" sz="1800">
                <a:latin typeface="Arial"/>
                <a:ea typeface="Arial"/>
                <a:cs typeface="Arial"/>
                <a:sym typeface="Arial"/>
              </a:rPr>
              <a:t> ✔ </a:t>
            </a:r>
            <a:r>
              <a:rPr b="1" lang="es-419" sz="1800">
                <a:latin typeface="Arial"/>
                <a:ea typeface="Arial"/>
                <a:cs typeface="Arial"/>
                <a:sym typeface="Arial"/>
              </a:rPr>
              <a:t>Apoyo a familiares</a:t>
            </a:r>
            <a:r>
              <a:rPr lang="es-419" sz="1800">
                <a:latin typeface="Arial"/>
                <a:ea typeface="Arial"/>
                <a:cs typeface="Arial"/>
                <a:sym typeface="Arial"/>
              </a:rPr>
              <a:t> → Información clara y basada en datos.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700"/>
              <a:t>Preguntas de Investigación</a:t>
            </a:r>
            <a:endParaRPr b="1" sz="37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81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500"/>
              <a:t>¿Cual es la probabilidad de morir de un determinado paciente ingresado a la Unidad de Terapia Intensiva y con uso de Asistencia Respiratoria </a:t>
            </a:r>
            <a:r>
              <a:rPr lang="es-419" sz="2500"/>
              <a:t>Mecánica</a:t>
            </a:r>
            <a:r>
              <a:rPr lang="es-419" sz="2500"/>
              <a:t>?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/>
              <a:t>Carga y </a:t>
            </a:r>
            <a:r>
              <a:rPr lang="es-419" sz="2900"/>
              <a:t>Lectura</a:t>
            </a:r>
            <a:r>
              <a:rPr lang="es-419" sz="2900"/>
              <a:t> de Datos</a:t>
            </a:r>
            <a:endParaRPr sz="29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564450" y="1507450"/>
            <a:ext cx="3628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Inicialmente cargamos los datos a la plataforma donde realizaremos en procesamiento de los mismos.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En una </a:t>
            </a:r>
            <a:r>
              <a:rPr lang="es-419" sz="1700"/>
              <a:t>exploración</a:t>
            </a:r>
            <a:r>
              <a:rPr lang="es-419" sz="1700"/>
              <a:t> inicial observamos las diferentes variables y su contenido (el diccionario de variables se encuentra en el notebook)</a:t>
            </a:r>
            <a:endParaRPr sz="1700"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7311" l="4452" r="53622" t="25420"/>
          <a:stretch/>
        </p:blipFill>
        <p:spPr>
          <a:xfrm>
            <a:off x="4433150" y="1294000"/>
            <a:ext cx="3833600" cy="34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/>
              <a:t>Tratamiento de valores nulos</a:t>
            </a:r>
            <a:endParaRPr sz="32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638850" y="1307850"/>
            <a:ext cx="2697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Utilizamos diferentes </a:t>
            </a:r>
            <a:r>
              <a:rPr lang="es-419" sz="1800"/>
              <a:t>librerías</a:t>
            </a:r>
            <a:r>
              <a:rPr lang="es-419" sz="1800"/>
              <a:t> para </a:t>
            </a:r>
            <a:r>
              <a:rPr lang="es-419" sz="1800"/>
              <a:t>visualizar</a:t>
            </a:r>
            <a:r>
              <a:rPr lang="es-419" sz="1800"/>
              <a:t> valores nulos tales como missingno, y otras para realizar imputaciones de los mismos como por ejemplo la </a:t>
            </a:r>
            <a:r>
              <a:rPr lang="es-419" sz="1800"/>
              <a:t>función</a:t>
            </a:r>
            <a:r>
              <a:rPr lang="es-419" sz="1800"/>
              <a:t> “fillna” de Pandas</a:t>
            </a:r>
            <a:endParaRPr sz="1800"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14561" l="2353" r="19183" t="18579"/>
          <a:stretch/>
        </p:blipFill>
        <p:spPr>
          <a:xfrm>
            <a:off x="320725" y="1749287"/>
            <a:ext cx="5318125" cy="25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900"/>
              <a:t>EDA</a:t>
            </a:r>
            <a:endParaRPr sz="53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900"/>
              <a:t>Posteriormente realizamos una </a:t>
            </a:r>
            <a:r>
              <a:rPr lang="es-419" sz="2900"/>
              <a:t>exploración</a:t>
            </a:r>
            <a:r>
              <a:rPr lang="es-419" sz="2900"/>
              <a:t> </a:t>
            </a:r>
            <a:r>
              <a:rPr lang="es-419" sz="2900"/>
              <a:t>exhaustiva</a:t>
            </a:r>
            <a:r>
              <a:rPr lang="es-419" sz="2900"/>
              <a:t> de los datos, analizando variable por variable como </a:t>
            </a:r>
            <a:r>
              <a:rPr lang="es-419" sz="2900"/>
              <a:t>así</a:t>
            </a:r>
            <a:r>
              <a:rPr lang="es-419" sz="2900"/>
              <a:t> </a:t>
            </a:r>
            <a:r>
              <a:rPr lang="es-419" sz="2900"/>
              <a:t>también</a:t>
            </a:r>
            <a:r>
              <a:rPr lang="es-419" sz="2900"/>
              <a:t> la </a:t>
            </a:r>
            <a:r>
              <a:rPr lang="es-419" sz="2900"/>
              <a:t>correlación</a:t>
            </a:r>
            <a:r>
              <a:rPr lang="es-419" sz="2900"/>
              <a:t> entre diferentes variables. </a:t>
            </a: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Target Feature</a:t>
            </a:r>
            <a:endParaRPr sz="34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4757650" y="1567550"/>
            <a:ext cx="357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100"/>
              <a:t>Inicialmente observamos la </a:t>
            </a:r>
            <a:r>
              <a:rPr lang="es-419" sz="2100"/>
              <a:t>distribución</a:t>
            </a:r>
            <a:r>
              <a:rPr lang="es-419" sz="2100"/>
              <a:t> de nuestra variable target. La misma se encuentra balanceada, esto es importante a tener en cuenta a la hora de entrenar y evaluar nuestro modelo. </a:t>
            </a:r>
            <a:endParaRPr sz="2100"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7082" l="7475" r="40611" t="21155"/>
          <a:stretch/>
        </p:blipFill>
        <p:spPr>
          <a:xfrm>
            <a:off x="826300" y="1506450"/>
            <a:ext cx="374568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Heatmap</a:t>
            </a:r>
            <a:endParaRPr sz="3400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695725" y="1567550"/>
            <a:ext cx="374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En nuestro entorno de trabajo contamos con diferentes herramientas. Una de las más importantes es la denominada “Heatmap” o “Mapa de calor”.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Así</a:t>
            </a:r>
            <a:r>
              <a:rPr lang="es-419" sz="1800"/>
              <a:t> podemos visualizar </a:t>
            </a:r>
            <a:r>
              <a:rPr lang="es-419" sz="1800"/>
              <a:t>gráficamente</a:t>
            </a:r>
            <a:r>
              <a:rPr lang="es-419" sz="1800"/>
              <a:t> la </a:t>
            </a:r>
            <a:r>
              <a:rPr lang="es-419" sz="1800"/>
              <a:t>relación</a:t>
            </a:r>
            <a:r>
              <a:rPr lang="es-419" sz="1800"/>
              <a:t> entre diferentes variables.</a:t>
            </a:r>
            <a:endParaRPr sz="1800"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6614" l="25876" r="31408" t="34010"/>
          <a:stretch/>
        </p:blipFill>
        <p:spPr>
          <a:xfrm>
            <a:off x="4361000" y="1638187"/>
            <a:ext cx="3566114" cy="291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6691" l="87297" r="1530" t="33933"/>
          <a:stretch/>
        </p:blipFill>
        <p:spPr>
          <a:xfrm>
            <a:off x="7718639" y="1638175"/>
            <a:ext cx="932684" cy="291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