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4"/>
  </p:notesMasterIdLst>
  <p:sldIdLst>
    <p:sldId id="256" r:id="rId2"/>
    <p:sldId id="353" r:id="rId3"/>
    <p:sldId id="360" r:id="rId4"/>
    <p:sldId id="354" r:id="rId5"/>
    <p:sldId id="344" r:id="rId6"/>
    <p:sldId id="356" r:id="rId7"/>
    <p:sldId id="309" r:id="rId8"/>
    <p:sldId id="355" r:id="rId9"/>
    <p:sldId id="357" r:id="rId10"/>
    <p:sldId id="358" r:id="rId11"/>
    <p:sldId id="359" r:id="rId12"/>
    <p:sldId id="343"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Montserrat" panose="000005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D1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4C9D7E-37D9-4C4B-9D57-13E6C7C84AC3}" v="84" dt="2023-09-27T15:33:11.405"/>
  </p1510:revLst>
</p1510:revInfo>
</file>

<file path=ppt/tableStyles.xml><?xml version="1.0" encoding="utf-8"?>
<a:tblStyleLst xmlns:a="http://schemas.openxmlformats.org/drawingml/2006/main" def="{55E63B51-1752-4864-9DEF-C5A10B205065}">
  <a:tblStyle styleId="{55E63B51-1752-4864-9DEF-C5A10B2050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snapToGrid="0">
      <p:cViewPr varScale="1">
        <p:scale>
          <a:sx n="197" d="100"/>
          <a:sy n="197" d="100"/>
        </p:scale>
        <p:origin x="124"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6919D7-EED1-4479-B816-8C75362E85F8}"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s-ES"/>
        </a:p>
      </dgm:t>
    </dgm:pt>
    <dgm:pt modelId="{3637F26C-392F-4A29-ADFA-CEE931C42022}">
      <dgm:prSet phldrT="[Texto]" custT="1"/>
      <dgm:spPr/>
      <dgm:t>
        <a:bodyPr/>
        <a:lstStyle/>
        <a:p>
          <a:r>
            <a:rPr lang="es-ES" sz="1100" dirty="0"/>
            <a:t>1-Entendimiento del negocio</a:t>
          </a:r>
        </a:p>
      </dgm:t>
    </dgm:pt>
    <dgm:pt modelId="{02B25068-1112-4326-B25F-EBD3BF693156}" type="parTrans" cxnId="{C1C3D905-0880-4582-9283-F4A0D34DA2EF}">
      <dgm:prSet/>
      <dgm:spPr/>
      <dgm:t>
        <a:bodyPr/>
        <a:lstStyle/>
        <a:p>
          <a:endParaRPr lang="es-ES"/>
        </a:p>
      </dgm:t>
    </dgm:pt>
    <dgm:pt modelId="{4424FD3F-6E8F-467F-8399-107AFED5C36C}" type="sibTrans" cxnId="{C1C3D905-0880-4582-9283-F4A0D34DA2EF}">
      <dgm:prSet/>
      <dgm:spPr/>
      <dgm:t>
        <a:bodyPr/>
        <a:lstStyle/>
        <a:p>
          <a:endParaRPr lang="es-ES"/>
        </a:p>
      </dgm:t>
    </dgm:pt>
    <dgm:pt modelId="{39BA2DFF-8EFD-475C-AC24-0DED4B641F0A}">
      <dgm:prSet phldrT="[Texto]" custT="1"/>
      <dgm:spPr>
        <a:solidFill>
          <a:srgbClr val="FF0000"/>
        </a:solidFill>
      </dgm:spPr>
      <dgm:t>
        <a:bodyPr/>
        <a:lstStyle/>
        <a:p>
          <a:r>
            <a:rPr lang="es-ES" sz="1100" dirty="0"/>
            <a:t>2-Entendimiento de los datos</a:t>
          </a:r>
        </a:p>
      </dgm:t>
    </dgm:pt>
    <dgm:pt modelId="{7AE15F5A-9C2D-4ECA-A5EC-37919C9355F3}" type="parTrans" cxnId="{E7AC3D71-AFE6-42E1-9AE4-10CC923A7886}">
      <dgm:prSet/>
      <dgm:spPr/>
      <dgm:t>
        <a:bodyPr/>
        <a:lstStyle/>
        <a:p>
          <a:endParaRPr lang="es-ES"/>
        </a:p>
      </dgm:t>
    </dgm:pt>
    <dgm:pt modelId="{D93BA4CB-849A-4EE3-A673-3AD3EAFFD652}" type="sibTrans" cxnId="{E7AC3D71-AFE6-42E1-9AE4-10CC923A7886}">
      <dgm:prSet/>
      <dgm:spPr/>
      <dgm:t>
        <a:bodyPr/>
        <a:lstStyle/>
        <a:p>
          <a:endParaRPr lang="es-ES"/>
        </a:p>
      </dgm:t>
    </dgm:pt>
    <dgm:pt modelId="{943F8B6C-9C7D-466A-AD5F-E11A24CD562E}">
      <dgm:prSet phldrT="[Texto]" custT="1"/>
      <dgm:spPr>
        <a:solidFill>
          <a:srgbClr val="FF0000"/>
        </a:solidFill>
      </dgm:spPr>
      <dgm:t>
        <a:bodyPr/>
        <a:lstStyle/>
        <a:p>
          <a:r>
            <a:rPr lang="es-ES" sz="1100" dirty="0"/>
            <a:t>3-Preparación de los datos</a:t>
          </a:r>
        </a:p>
      </dgm:t>
    </dgm:pt>
    <dgm:pt modelId="{F1E17109-F82F-4FC5-B363-4BBCBFA4F7E2}" type="parTrans" cxnId="{FD9A7F40-822F-49CF-B809-EE332520D8B7}">
      <dgm:prSet/>
      <dgm:spPr/>
      <dgm:t>
        <a:bodyPr/>
        <a:lstStyle/>
        <a:p>
          <a:endParaRPr lang="es-ES"/>
        </a:p>
      </dgm:t>
    </dgm:pt>
    <dgm:pt modelId="{D99592D6-ECD9-47BD-AF89-1C810426D0BB}" type="sibTrans" cxnId="{FD9A7F40-822F-49CF-B809-EE332520D8B7}">
      <dgm:prSet/>
      <dgm:spPr/>
      <dgm:t>
        <a:bodyPr/>
        <a:lstStyle/>
        <a:p>
          <a:endParaRPr lang="es-ES"/>
        </a:p>
      </dgm:t>
    </dgm:pt>
    <dgm:pt modelId="{4BD595FE-B39A-452E-A7D9-D1490E3ED0DF}">
      <dgm:prSet phldrT="[Texto]" custT="1"/>
      <dgm:spPr/>
      <dgm:t>
        <a:bodyPr/>
        <a:lstStyle/>
        <a:p>
          <a:r>
            <a:rPr lang="es-ES" sz="1100" dirty="0"/>
            <a:t>4-Modelado de los datos</a:t>
          </a:r>
        </a:p>
      </dgm:t>
    </dgm:pt>
    <dgm:pt modelId="{683500CD-61A4-45E5-AA4E-A43B825677B3}" type="parTrans" cxnId="{38A47B62-D7B0-4043-9AE5-E23142765A55}">
      <dgm:prSet/>
      <dgm:spPr/>
      <dgm:t>
        <a:bodyPr/>
        <a:lstStyle/>
        <a:p>
          <a:endParaRPr lang="es-ES"/>
        </a:p>
      </dgm:t>
    </dgm:pt>
    <dgm:pt modelId="{A0067997-2738-4E29-A489-D4EEEA51E531}" type="sibTrans" cxnId="{38A47B62-D7B0-4043-9AE5-E23142765A55}">
      <dgm:prSet/>
      <dgm:spPr/>
      <dgm:t>
        <a:bodyPr/>
        <a:lstStyle/>
        <a:p>
          <a:endParaRPr lang="es-ES"/>
        </a:p>
      </dgm:t>
    </dgm:pt>
    <dgm:pt modelId="{D485938B-2E64-4CF7-A549-84D17F649629}">
      <dgm:prSet phldrT="[Texto]" custT="1"/>
      <dgm:spPr/>
      <dgm:t>
        <a:bodyPr/>
        <a:lstStyle/>
        <a:p>
          <a:r>
            <a:rPr lang="es-ES" sz="1100" dirty="0"/>
            <a:t>5-Evaluación del modelo</a:t>
          </a:r>
        </a:p>
      </dgm:t>
    </dgm:pt>
    <dgm:pt modelId="{D671A74E-5CCB-4607-8510-36EFFAD061B0}" type="parTrans" cxnId="{1C0DE154-8705-4C33-994A-1E5375B708E1}">
      <dgm:prSet/>
      <dgm:spPr/>
      <dgm:t>
        <a:bodyPr/>
        <a:lstStyle/>
        <a:p>
          <a:endParaRPr lang="es-ES"/>
        </a:p>
      </dgm:t>
    </dgm:pt>
    <dgm:pt modelId="{C808E7D8-B237-42AE-AC6C-FEE0CCE80A02}" type="sibTrans" cxnId="{1C0DE154-8705-4C33-994A-1E5375B708E1}">
      <dgm:prSet/>
      <dgm:spPr/>
      <dgm:t>
        <a:bodyPr/>
        <a:lstStyle/>
        <a:p>
          <a:endParaRPr lang="es-ES"/>
        </a:p>
      </dgm:t>
    </dgm:pt>
    <dgm:pt modelId="{3AF1D3A5-FFD3-4D7E-96D3-40201DA9E245}">
      <dgm:prSet phldrT="[Texto]" custT="1"/>
      <dgm:spPr/>
      <dgm:t>
        <a:bodyPr/>
        <a:lstStyle/>
        <a:p>
          <a:r>
            <a:rPr lang="es-ES" sz="1100" dirty="0"/>
            <a:t>6-Despliegue</a:t>
          </a:r>
        </a:p>
      </dgm:t>
    </dgm:pt>
    <dgm:pt modelId="{C1FE0904-5B18-44CF-9AEE-9766385144EC}" type="parTrans" cxnId="{2C660F79-D85B-4D0F-9E33-72C674D9190C}">
      <dgm:prSet/>
      <dgm:spPr/>
      <dgm:t>
        <a:bodyPr/>
        <a:lstStyle/>
        <a:p>
          <a:endParaRPr lang="es-ES"/>
        </a:p>
      </dgm:t>
    </dgm:pt>
    <dgm:pt modelId="{015A1A37-22C4-4C05-A742-66EB6EA35BF1}" type="sibTrans" cxnId="{2C660F79-D85B-4D0F-9E33-72C674D9190C}">
      <dgm:prSet/>
      <dgm:spPr/>
      <dgm:t>
        <a:bodyPr/>
        <a:lstStyle/>
        <a:p>
          <a:endParaRPr lang="es-ES"/>
        </a:p>
      </dgm:t>
    </dgm:pt>
    <dgm:pt modelId="{2E3BD03A-2D29-4D5E-80DF-CC0341FB7EC0}" type="pres">
      <dgm:prSet presAssocID="{746919D7-EED1-4479-B816-8C75362E85F8}" presName="Name0" presStyleCnt="0">
        <dgm:presLayoutVars>
          <dgm:dir/>
          <dgm:resizeHandles val="exact"/>
        </dgm:presLayoutVars>
      </dgm:prSet>
      <dgm:spPr/>
    </dgm:pt>
    <dgm:pt modelId="{5E62ECB2-68C7-4AEB-BAE7-BCA2C912CC57}" type="pres">
      <dgm:prSet presAssocID="{746919D7-EED1-4479-B816-8C75362E85F8}" presName="cycle" presStyleCnt="0"/>
      <dgm:spPr/>
    </dgm:pt>
    <dgm:pt modelId="{FC96E4CB-91DD-42B3-994A-F94B449CCBDC}" type="pres">
      <dgm:prSet presAssocID="{3637F26C-392F-4A29-ADFA-CEE931C42022}" presName="nodeFirstNode" presStyleLbl="node1" presStyleIdx="0" presStyleCnt="6" custScaleX="96731" custScaleY="90477" custRadScaleRad="95137" custRadScaleInc="8227">
        <dgm:presLayoutVars>
          <dgm:bulletEnabled val="1"/>
        </dgm:presLayoutVars>
      </dgm:prSet>
      <dgm:spPr/>
    </dgm:pt>
    <dgm:pt modelId="{1B500774-7778-4149-B7B7-45600C0147B4}" type="pres">
      <dgm:prSet presAssocID="{4424FD3F-6E8F-467F-8399-107AFED5C36C}" presName="sibTransFirstNode" presStyleLbl="bgShp" presStyleIdx="0" presStyleCnt="1"/>
      <dgm:spPr/>
    </dgm:pt>
    <dgm:pt modelId="{FF6ACF25-C436-4A6E-94F4-7A236413624F}" type="pres">
      <dgm:prSet presAssocID="{39BA2DFF-8EFD-475C-AC24-0DED4B641F0A}" presName="nodeFollowingNodes" presStyleLbl="node1" presStyleIdx="1" presStyleCnt="6" custScaleX="99211" custScaleY="91851" custRadScaleRad="103822" custRadScaleInc="8534">
        <dgm:presLayoutVars>
          <dgm:bulletEnabled val="1"/>
        </dgm:presLayoutVars>
      </dgm:prSet>
      <dgm:spPr/>
    </dgm:pt>
    <dgm:pt modelId="{C9F95956-5887-4BC5-AA18-9CFB604306E0}" type="pres">
      <dgm:prSet presAssocID="{943F8B6C-9C7D-466A-AD5F-E11A24CD562E}" presName="nodeFollowingNodes" presStyleLbl="node1" presStyleIdx="2" presStyleCnt="6" custScaleX="99211" custScaleY="91851" custRadScaleRad="108643" custRadScaleInc="950">
        <dgm:presLayoutVars>
          <dgm:bulletEnabled val="1"/>
        </dgm:presLayoutVars>
      </dgm:prSet>
      <dgm:spPr/>
    </dgm:pt>
    <dgm:pt modelId="{4105D210-67D1-4B8E-8588-314B8E867031}" type="pres">
      <dgm:prSet presAssocID="{4BD595FE-B39A-452E-A7D9-D1490E3ED0DF}" presName="nodeFollowingNodes" presStyleLbl="node1" presStyleIdx="3" presStyleCnt="6" custScaleX="99211" custScaleY="91851" custRadScaleRad="105356" custRadScaleInc="-7428">
        <dgm:presLayoutVars>
          <dgm:bulletEnabled val="1"/>
        </dgm:presLayoutVars>
      </dgm:prSet>
      <dgm:spPr/>
    </dgm:pt>
    <dgm:pt modelId="{F93E9BBC-30A8-49C2-B69C-7193C3C30A54}" type="pres">
      <dgm:prSet presAssocID="{D485938B-2E64-4CF7-A549-84D17F649629}" presName="nodeFollowingNodes" presStyleLbl="node1" presStyleIdx="4" presStyleCnt="6" custScaleX="99211" custScaleY="91851" custRadScaleRad="96809" custRadScaleInc="-9154">
        <dgm:presLayoutVars>
          <dgm:bulletEnabled val="1"/>
        </dgm:presLayoutVars>
      </dgm:prSet>
      <dgm:spPr/>
    </dgm:pt>
    <dgm:pt modelId="{62D64797-B180-48D8-ACF7-62F84A905F8B}" type="pres">
      <dgm:prSet presAssocID="{3AF1D3A5-FFD3-4D7E-96D3-40201DA9E245}" presName="nodeFollowingNodes" presStyleLbl="node1" presStyleIdx="5" presStyleCnt="6" custScaleX="99211" custScaleY="91851" custRadScaleRad="91365" custRadScaleInc="-1129">
        <dgm:presLayoutVars>
          <dgm:bulletEnabled val="1"/>
        </dgm:presLayoutVars>
      </dgm:prSet>
      <dgm:spPr/>
    </dgm:pt>
  </dgm:ptLst>
  <dgm:cxnLst>
    <dgm:cxn modelId="{C1C3D905-0880-4582-9283-F4A0D34DA2EF}" srcId="{746919D7-EED1-4479-B816-8C75362E85F8}" destId="{3637F26C-392F-4A29-ADFA-CEE931C42022}" srcOrd="0" destOrd="0" parTransId="{02B25068-1112-4326-B25F-EBD3BF693156}" sibTransId="{4424FD3F-6E8F-467F-8399-107AFED5C36C}"/>
    <dgm:cxn modelId="{FD9A7F40-822F-49CF-B809-EE332520D8B7}" srcId="{746919D7-EED1-4479-B816-8C75362E85F8}" destId="{943F8B6C-9C7D-466A-AD5F-E11A24CD562E}" srcOrd="2" destOrd="0" parTransId="{F1E17109-F82F-4FC5-B363-4BBCBFA4F7E2}" sibTransId="{D99592D6-ECD9-47BD-AF89-1C810426D0BB}"/>
    <dgm:cxn modelId="{2AC36E62-A99D-45F0-A8C3-12E705A6BA40}" type="presOf" srcId="{4BD595FE-B39A-452E-A7D9-D1490E3ED0DF}" destId="{4105D210-67D1-4B8E-8588-314B8E867031}" srcOrd="0" destOrd="0" presId="urn:microsoft.com/office/officeart/2005/8/layout/cycle3"/>
    <dgm:cxn modelId="{38A47B62-D7B0-4043-9AE5-E23142765A55}" srcId="{746919D7-EED1-4479-B816-8C75362E85F8}" destId="{4BD595FE-B39A-452E-A7D9-D1490E3ED0DF}" srcOrd="3" destOrd="0" parTransId="{683500CD-61A4-45E5-AA4E-A43B825677B3}" sibTransId="{A0067997-2738-4E29-A489-D4EEEA51E531}"/>
    <dgm:cxn modelId="{EEE3A64C-E5AD-494B-A10A-D11195C970E4}" type="presOf" srcId="{3637F26C-392F-4A29-ADFA-CEE931C42022}" destId="{FC96E4CB-91DD-42B3-994A-F94B449CCBDC}" srcOrd="0" destOrd="0" presId="urn:microsoft.com/office/officeart/2005/8/layout/cycle3"/>
    <dgm:cxn modelId="{E7AC3D71-AFE6-42E1-9AE4-10CC923A7886}" srcId="{746919D7-EED1-4479-B816-8C75362E85F8}" destId="{39BA2DFF-8EFD-475C-AC24-0DED4B641F0A}" srcOrd="1" destOrd="0" parTransId="{7AE15F5A-9C2D-4ECA-A5EC-37919C9355F3}" sibTransId="{D93BA4CB-849A-4EE3-A673-3AD3EAFFD652}"/>
    <dgm:cxn modelId="{1C0DE154-8705-4C33-994A-1E5375B708E1}" srcId="{746919D7-EED1-4479-B816-8C75362E85F8}" destId="{D485938B-2E64-4CF7-A549-84D17F649629}" srcOrd="4" destOrd="0" parTransId="{D671A74E-5CCB-4607-8510-36EFFAD061B0}" sibTransId="{C808E7D8-B237-42AE-AC6C-FEE0CCE80A02}"/>
    <dgm:cxn modelId="{2C660F79-D85B-4D0F-9E33-72C674D9190C}" srcId="{746919D7-EED1-4479-B816-8C75362E85F8}" destId="{3AF1D3A5-FFD3-4D7E-96D3-40201DA9E245}" srcOrd="5" destOrd="0" parTransId="{C1FE0904-5B18-44CF-9AEE-9766385144EC}" sibTransId="{015A1A37-22C4-4C05-A742-66EB6EA35BF1}"/>
    <dgm:cxn modelId="{267CC792-EF43-413C-8FFE-04B6BF1237B3}" type="presOf" srcId="{943F8B6C-9C7D-466A-AD5F-E11A24CD562E}" destId="{C9F95956-5887-4BC5-AA18-9CFB604306E0}" srcOrd="0" destOrd="0" presId="urn:microsoft.com/office/officeart/2005/8/layout/cycle3"/>
    <dgm:cxn modelId="{1A637798-2287-41B2-BF3A-60D732ACB0A3}" type="presOf" srcId="{4424FD3F-6E8F-467F-8399-107AFED5C36C}" destId="{1B500774-7778-4149-B7B7-45600C0147B4}" srcOrd="0" destOrd="0" presId="urn:microsoft.com/office/officeart/2005/8/layout/cycle3"/>
    <dgm:cxn modelId="{D4982F99-E2A8-4798-BFB7-A5574EFE822F}" type="presOf" srcId="{746919D7-EED1-4479-B816-8C75362E85F8}" destId="{2E3BD03A-2D29-4D5E-80DF-CC0341FB7EC0}" srcOrd="0" destOrd="0" presId="urn:microsoft.com/office/officeart/2005/8/layout/cycle3"/>
    <dgm:cxn modelId="{6418AF9D-D323-40BF-8C59-7EA1DB71CBF1}" type="presOf" srcId="{39BA2DFF-8EFD-475C-AC24-0DED4B641F0A}" destId="{FF6ACF25-C436-4A6E-94F4-7A236413624F}" srcOrd="0" destOrd="0" presId="urn:microsoft.com/office/officeart/2005/8/layout/cycle3"/>
    <dgm:cxn modelId="{1070C4BE-2399-47FE-8C85-5400B41A787C}" type="presOf" srcId="{D485938B-2E64-4CF7-A549-84D17F649629}" destId="{F93E9BBC-30A8-49C2-B69C-7193C3C30A54}" srcOrd="0" destOrd="0" presId="urn:microsoft.com/office/officeart/2005/8/layout/cycle3"/>
    <dgm:cxn modelId="{CD0A2AFE-F6A0-4B0B-982A-98739672E743}" type="presOf" srcId="{3AF1D3A5-FFD3-4D7E-96D3-40201DA9E245}" destId="{62D64797-B180-48D8-ACF7-62F84A905F8B}" srcOrd="0" destOrd="0" presId="urn:microsoft.com/office/officeart/2005/8/layout/cycle3"/>
    <dgm:cxn modelId="{2A3295CC-D5C7-447A-BF48-3BA46ACA0A84}" type="presParOf" srcId="{2E3BD03A-2D29-4D5E-80DF-CC0341FB7EC0}" destId="{5E62ECB2-68C7-4AEB-BAE7-BCA2C912CC57}" srcOrd="0" destOrd="0" presId="urn:microsoft.com/office/officeart/2005/8/layout/cycle3"/>
    <dgm:cxn modelId="{5FC5BFE4-B6E6-4B91-8E2F-412B31A14933}" type="presParOf" srcId="{5E62ECB2-68C7-4AEB-BAE7-BCA2C912CC57}" destId="{FC96E4CB-91DD-42B3-994A-F94B449CCBDC}" srcOrd="0" destOrd="0" presId="urn:microsoft.com/office/officeart/2005/8/layout/cycle3"/>
    <dgm:cxn modelId="{754244E1-0F7A-4D22-826C-EDBEB03354EE}" type="presParOf" srcId="{5E62ECB2-68C7-4AEB-BAE7-BCA2C912CC57}" destId="{1B500774-7778-4149-B7B7-45600C0147B4}" srcOrd="1" destOrd="0" presId="urn:microsoft.com/office/officeart/2005/8/layout/cycle3"/>
    <dgm:cxn modelId="{E8642E0E-641E-4E40-A1D4-093115C16A61}" type="presParOf" srcId="{5E62ECB2-68C7-4AEB-BAE7-BCA2C912CC57}" destId="{FF6ACF25-C436-4A6E-94F4-7A236413624F}" srcOrd="2" destOrd="0" presId="urn:microsoft.com/office/officeart/2005/8/layout/cycle3"/>
    <dgm:cxn modelId="{6A77C584-291A-441A-8F5F-5BB4CEC44212}" type="presParOf" srcId="{5E62ECB2-68C7-4AEB-BAE7-BCA2C912CC57}" destId="{C9F95956-5887-4BC5-AA18-9CFB604306E0}" srcOrd="3" destOrd="0" presId="urn:microsoft.com/office/officeart/2005/8/layout/cycle3"/>
    <dgm:cxn modelId="{94A1D06C-73DA-4A6E-B194-EC9921A47358}" type="presParOf" srcId="{5E62ECB2-68C7-4AEB-BAE7-BCA2C912CC57}" destId="{4105D210-67D1-4B8E-8588-314B8E867031}" srcOrd="4" destOrd="0" presId="urn:microsoft.com/office/officeart/2005/8/layout/cycle3"/>
    <dgm:cxn modelId="{C10DA574-D9D9-4D5A-90A1-9007F25DD101}" type="presParOf" srcId="{5E62ECB2-68C7-4AEB-BAE7-BCA2C912CC57}" destId="{F93E9BBC-30A8-49C2-B69C-7193C3C30A54}" srcOrd="5" destOrd="0" presId="urn:microsoft.com/office/officeart/2005/8/layout/cycle3"/>
    <dgm:cxn modelId="{445F8EDF-82AF-4081-975F-7D45947A3ECE}" type="presParOf" srcId="{5E62ECB2-68C7-4AEB-BAE7-BCA2C912CC57}" destId="{62D64797-B180-48D8-ACF7-62F84A905F8B}"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00774-7778-4149-B7B7-45600C0147B4}">
      <dsp:nvSpPr>
        <dsp:cNvPr id="0" name=""/>
        <dsp:cNvSpPr/>
      </dsp:nvSpPr>
      <dsp:spPr>
        <a:xfrm>
          <a:off x="1075246" y="81165"/>
          <a:ext cx="3744342" cy="3744342"/>
        </a:xfrm>
        <a:prstGeom prst="circularArrow">
          <a:avLst>
            <a:gd name="adj1" fmla="val 5274"/>
            <a:gd name="adj2" fmla="val 312630"/>
            <a:gd name="adj3" fmla="val 14328990"/>
            <a:gd name="adj4" fmla="val 17068237"/>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6E4CB-91DD-42B3-994A-F94B449CCBDC}">
      <dsp:nvSpPr>
        <dsp:cNvPr id="0" name=""/>
        <dsp:cNvSpPr/>
      </dsp:nvSpPr>
      <dsp:spPr>
        <a:xfrm>
          <a:off x="2276535" y="109277"/>
          <a:ext cx="1341764" cy="6275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1-Entendimiento del negocio</a:t>
          </a:r>
        </a:p>
      </dsp:txBody>
      <dsp:txXfrm>
        <a:off x="2307167" y="139909"/>
        <a:ext cx="1280500" cy="566243"/>
      </dsp:txXfrm>
    </dsp:sp>
    <dsp:sp modelId="{FF6ACF25-C436-4A6E-94F4-7A236413624F}">
      <dsp:nvSpPr>
        <dsp:cNvPr id="0" name=""/>
        <dsp:cNvSpPr/>
      </dsp:nvSpPr>
      <dsp:spPr>
        <a:xfrm>
          <a:off x="3574828" y="864008"/>
          <a:ext cx="1376164" cy="637036"/>
        </a:xfrm>
        <a:prstGeom prst="round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2-Entendimiento de los datos</a:t>
          </a:r>
        </a:p>
      </dsp:txBody>
      <dsp:txXfrm>
        <a:off x="3605926" y="895106"/>
        <a:ext cx="1313968" cy="574840"/>
      </dsp:txXfrm>
    </dsp:sp>
    <dsp:sp modelId="{C9F95956-5887-4BC5-AA18-9CFB604306E0}">
      <dsp:nvSpPr>
        <dsp:cNvPr id="0" name=""/>
        <dsp:cNvSpPr/>
      </dsp:nvSpPr>
      <dsp:spPr>
        <a:xfrm>
          <a:off x="3574821" y="2383010"/>
          <a:ext cx="1376164" cy="637036"/>
        </a:xfrm>
        <a:prstGeom prst="roundRect">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3-Preparación de los datos</a:t>
          </a:r>
        </a:p>
      </dsp:txBody>
      <dsp:txXfrm>
        <a:off x="3605919" y="2414108"/>
        <a:ext cx="1313968" cy="574840"/>
      </dsp:txXfrm>
    </dsp:sp>
    <dsp:sp modelId="{4105D210-67D1-4B8E-8588-314B8E867031}">
      <dsp:nvSpPr>
        <dsp:cNvPr id="0" name=""/>
        <dsp:cNvSpPr/>
      </dsp:nvSpPr>
      <dsp:spPr>
        <a:xfrm>
          <a:off x="2259339" y="3096181"/>
          <a:ext cx="1376164" cy="63703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4-Modelado de los datos</a:t>
          </a:r>
        </a:p>
      </dsp:txBody>
      <dsp:txXfrm>
        <a:off x="2290437" y="3127279"/>
        <a:ext cx="1313968" cy="574840"/>
      </dsp:txXfrm>
    </dsp:sp>
    <dsp:sp modelId="{F93E9BBC-30A8-49C2-B69C-7193C3C30A54}">
      <dsp:nvSpPr>
        <dsp:cNvPr id="0" name=""/>
        <dsp:cNvSpPr/>
      </dsp:nvSpPr>
      <dsp:spPr>
        <a:xfrm>
          <a:off x="943840" y="2383015"/>
          <a:ext cx="1376164" cy="63703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5-Evaluación del modelo</a:t>
          </a:r>
        </a:p>
      </dsp:txBody>
      <dsp:txXfrm>
        <a:off x="974938" y="2414113"/>
        <a:ext cx="1313968" cy="574840"/>
      </dsp:txXfrm>
    </dsp:sp>
    <dsp:sp modelId="{62D64797-B180-48D8-ACF7-62F84A905F8B}">
      <dsp:nvSpPr>
        <dsp:cNvPr id="0" name=""/>
        <dsp:cNvSpPr/>
      </dsp:nvSpPr>
      <dsp:spPr>
        <a:xfrm>
          <a:off x="943843" y="864005"/>
          <a:ext cx="1376164" cy="63703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s-ES" sz="1100" kern="1200" dirty="0"/>
            <a:t>6-Despliegue</a:t>
          </a:r>
        </a:p>
      </dsp:txBody>
      <dsp:txXfrm>
        <a:off x="974941" y="895103"/>
        <a:ext cx="1313968" cy="57484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984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955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0302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766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0507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1309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9595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409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8384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138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238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dirty="0"/>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Imagen 10">
            <a:extLst>
              <a:ext uri="{FF2B5EF4-FFF2-40B4-BE49-F238E27FC236}">
                <a16:creationId xmlns:a16="http://schemas.microsoft.com/office/drawing/2014/main" id="{24535BD4-453F-44D1-9CBA-46BBE6AD8348}"/>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ackgroundRemoval t="13631" b="44410" l="42151" r="92497">
                        <a14:foregroundMark x1="45964" y1="27405" x2="45964" y2="27405"/>
                        <a14:foregroundMark x1="75112" y1="31487" x2="75112" y2="31487"/>
                        <a14:foregroundMark x1="77691" y1="33236" x2="77691" y2="33236"/>
                        <a14:backgroundMark x1="82511" y1="26822" x2="82511" y2="26822"/>
                      </a14:backgroundRemoval>
                    </a14:imgEffect>
                  </a14:imgLayer>
                </a14:imgProps>
              </a:ext>
            </a:extLst>
          </a:blip>
          <a:srcRect l="35858" t="9784" r="1210" b="51742"/>
          <a:stretch/>
        </p:blipFill>
        <p:spPr>
          <a:xfrm>
            <a:off x="-101863" y="4843349"/>
            <a:ext cx="1238513" cy="29115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4"/>
        <p:cNvGrpSpPr/>
        <p:nvPr/>
      </p:nvGrpSpPr>
      <p:grpSpPr>
        <a:xfrm>
          <a:off x="0" y="0"/>
          <a:ext cx="0" cy="0"/>
          <a:chOff x="0" y="0"/>
          <a:chExt cx="0" cy="0"/>
        </a:xfrm>
      </p:grpSpPr>
      <p:sp>
        <p:nvSpPr>
          <p:cNvPr id="4" name="Google Shape;235;p36"/>
          <p:cNvSpPr txBox="1">
            <a:spLocks/>
          </p:cNvSpPr>
          <p:nvPr/>
        </p:nvSpPr>
        <p:spPr>
          <a:xfrm>
            <a:off x="1677246" y="132218"/>
            <a:ext cx="6804768" cy="1039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5200"/>
              <a:buFont typeface="Montserrat"/>
              <a:buNone/>
              <a:defRPr sz="5300" b="1" i="0" u="none" strike="noStrike" cap="none">
                <a:solidFill>
                  <a:schemeClr val="dk1"/>
                </a:solidFill>
                <a:latin typeface="Montserrat"/>
                <a:ea typeface="Montserrat"/>
                <a:cs typeface="Montserrat"/>
                <a:sym typeface="Montserrat"/>
              </a:defRPr>
            </a:lvl1pPr>
            <a:lvl2pPr marR="0" lvl="1"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5200"/>
              <a:buFont typeface="Montserrat"/>
              <a:buNone/>
              <a:defRPr sz="5200" b="1" i="0" u="none" strike="noStrike" cap="none">
                <a:solidFill>
                  <a:schemeClr val="dk1"/>
                </a:solidFill>
                <a:latin typeface="Montserrat"/>
                <a:ea typeface="Montserrat"/>
                <a:cs typeface="Montserrat"/>
                <a:sym typeface="Montserrat"/>
              </a:defRPr>
            </a:lvl9pPr>
          </a:lstStyle>
          <a:p>
            <a:pPr algn="ctr"/>
            <a:r>
              <a:rPr lang="es-ES" sz="2600" dirty="0">
                <a:solidFill>
                  <a:schemeClr val="accent1"/>
                </a:solidFill>
              </a:rPr>
              <a:t>Título de Especialista Universitario en</a:t>
            </a:r>
            <a:br>
              <a:rPr lang="es-ES" sz="2600" dirty="0">
                <a:solidFill>
                  <a:schemeClr val="accent1"/>
                </a:solidFill>
              </a:rPr>
            </a:br>
            <a:r>
              <a:rPr lang="es-ES" sz="2600" dirty="0">
                <a:solidFill>
                  <a:schemeClr val="accent1"/>
                </a:solidFill>
              </a:rPr>
              <a:t>Ciencia de Datos aplicada a la Actividad Aseguradora</a:t>
            </a:r>
          </a:p>
          <a:p>
            <a:pPr algn="ctr"/>
            <a:endParaRPr lang="es-ES" sz="2600" dirty="0">
              <a:solidFill>
                <a:schemeClr val="accent1"/>
              </a:solidFill>
            </a:endParaRPr>
          </a:p>
          <a:p>
            <a:pPr algn="ctr"/>
            <a:r>
              <a:rPr lang="es-ES" sz="2600" dirty="0">
                <a:solidFill>
                  <a:schemeClr val="accent1"/>
                </a:solidFill>
              </a:rPr>
              <a:t>CDBD </a:t>
            </a:r>
          </a:p>
          <a:p>
            <a:pPr algn="ctr"/>
            <a:endParaRPr lang="es-ES" sz="2600" dirty="0">
              <a:solidFill>
                <a:schemeClr val="accent1"/>
              </a:solidFill>
            </a:endParaRPr>
          </a:p>
          <a:p>
            <a:pPr algn="ctr"/>
            <a:r>
              <a:rPr lang="es-ES" sz="2600" dirty="0">
                <a:solidFill>
                  <a:schemeClr val="accent1"/>
                </a:solidFill>
              </a:rPr>
              <a:t>EXPLORATORY DATA ANALISYS(EDA)</a:t>
            </a:r>
          </a:p>
        </p:txBody>
      </p:sp>
      <p:pic>
        <p:nvPicPr>
          <p:cNvPr id="1026" name="Picture 2" descr="EPI Gijón – Ingeniería industrial, informática y de telecomunicación -  Ini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0083" y="3979993"/>
            <a:ext cx="1998169" cy="1120713"/>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B3FEF225-CCAE-4526-A3C8-C7EBE91DD9D2}"/>
              </a:ext>
            </a:extLst>
          </p:cNvPr>
          <p:cNvPicPr>
            <a:picLocks noChangeAspect="1"/>
          </p:cNvPicPr>
          <p:nvPr/>
        </p:nvPicPr>
        <p:blipFill rotWithShape="1">
          <a:blip r:embed="rId4"/>
          <a:srcRect l="35858" t="7028" r="1210" b="16352"/>
          <a:stretch/>
        </p:blipFill>
        <p:spPr>
          <a:xfrm>
            <a:off x="1061238" y="3970083"/>
            <a:ext cx="2436175" cy="11405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lvl="0"/>
            <a:r>
              <a:rPr lang="es-ES" dirty="0"/>
              <a:t>Fase 5-Evaluar el Modelo</a:t>
            </a:r>
            <a:endParaRPr dirty="0"/>
          </a:p>
        </p:txBody>
      </p:sp>
      <p:sp>
        <p:nvSpPr>
          <p:cNvPr id="14" name="Google Shape;673;p64"/>
          <p:cNvSpPr txBox="1">
            <a:spLocks/>
          </p:cNvSpPr>
          <p:nvPr/>
        </p:nvSpPr>
        <p:spPr>
          <a:xfrm>
            <a:off x="435339" y="870531"/>
            <a:ext cx="8568176" cy="35632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115200" indent="0" algn="l"/>
            <a:r>
              <a:rPr lang="es-ES" sz="2000" b="0" dirty="0">
                <a:latin typeface="Calibri" panose="020F0502020204030204" pitchFamily="34" charset="0"/>
                <a:cs typeface="Calibri" panose="020F0502020204030204" pitchFamily="34" charset="0"/>
              </a:rPr>
              <a:t>Mientras que la tarea Evaluar modelo de la fase de modelado se centra en la evaluación del modelo técnico, la fase de evaluación analiza más ampliamente qué modelo se adapta mejor al negocio y qué hacer a continuación. </a:t>
            </a:r>
          </a:p>
          <a:p>
            <a:pPr marL="115200" indent="0" algn="l"/>
            <a:r>
              <a:rPr lang="es-ES" sz="2000" b="0" dirty="0">
                <a:latin typeface="Calibri" panose="020F0502020204030204" pitchFamily="34" charset="0"/>
                <a:cs typeface="Calibri" panose="020F0502020204030204" pitchFamily="34" charset="0"/>
              </a:rPr>
              <a:t>Esta fase tiene tres tareas:
</a:t>
            </a:r>
          </a:p>
          <a:p>
            <a:pPr marL="458100" algn="l">
              <a:buFont typeface="+mj-lt"/>
              <a:buAutoNum type="arabicPeriod"/>
            </a:pPr>
            <a:r>
              <a:rPr lang="es-ES" sz="1600" dirty="0">
                <a:latin typeface="Calibri" panose="020F0502020204030204" pitchFamily="34" charset="0"/>
                <a:cs typeface="Calibri" panose="020F0502020204030204" pitchFamily="34" charset="0"/>
              </a:rPr>
              <a:t>Evaluar resultados: </a:t>
            </a:r>
            <a:r>
              <a:rPr lang="es-ES" sz="1600" b="0" dirty="0">
                <a:latin typeface="Calibri" panose="020F0502020204030204" pitchFamily="34" charset="0"/>
                <a:cs typeface="Calibri" panose="020F0502020204030204" pitchFamily="34" charset="0"/>
              </a:rPr>
              <a:t>¿Los modelos cumplen con los criterios de éxito? ¿Cuál (s) debemos aprobar para el negocio?
</a:t>
            </a:r>
            <a:r>
              <a:rPr lang="es-ES" sz="1600" dirty="0">
                <a:latin typeface="Calibri" panose="020F0502020204030204" pitchFamily="34" charset="0"/>
                <a:cs typeface="Calibri" panose="020F0502020204030204" pitchFamily="34" charset="0"/>
              </a:rPr>
              <a:t>Proceso de revisión: </a:t>
            </a:r>
            <a:r>
              <a:rPr lang="es-ES" sz="1600" b="0" dirty="0">
                <a:latin typeface="Calibri" panose="020F0502020204030204" pitchFamily="34" charset="0"/>
                <a:cs typeface="Calibri" panose="020F0502020204030204" pitchFamily="34" charset="0"/>
              </a:rPr>
              <a:t>Revisar el trabajo realizado. ¿Se pasó algo por alto? ¿Se ejecutaron correctamente todos los pasos? Resuma los hallazgos y corrija cualquier cosa si es necesario.
</a:t>
            </a:r>
            <a:r>
              <a:rPr lang="es-ES" sz="1600" dirty="0">
                <a:latin typeface="Calibri" panose="020F0502020204030204" pitchFamily="34" charset="0"/>
                <a:cs typeface="Calibri" panose="020F0502020204030204" pitchFamily="34" charset="0"/>
              </a:rPr>
              <a:t>Determine los pasos siguientes: </a:t>
            </a:r>
            <a:r>
              <a:rPr lang="es-ES" sz="1600" b="0" dirty="0">
                <a:latin typeface="Calibri" panose="020F0502020204030204" pitchFamily="34" charset="0"/>
                <a:cs typeface="Calibri" panose="020F0502020204030204" pitchFamily="34" charset="0"/>
              </a:rPr>
              <a:t>en función de las tres tareas anteriores, determine si desea continuar con la implementación, iterar más o iniciar nuevos proyectos.</a:t>
            </a:r>
            <a:endParaRPr lang="en-US" sz="16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69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lvl="0"/>
            <a:r>
              <a:rPr lang="es-ES" dirty="0"/>
              <a:t>Fase 6-Desplegar el Modelo</a:t>
            </a:r>
            <a:endParaRPr dirty="0"/>
          </a:p>
        </p:txBody>
      </p:sp>
      <p:sp>
        <p:nvSpPr>
          <p:cNvPr id="14" name="Google Shape;673;p64"/>
          <p:cNvSpPr txBox="1">
            <a:spLocks/>
          </p:cNvSpPr>
          <p:nvPr/>
        </p:nvSpPr>
        <p:spPr>
          <a:xfrm>
            <a:off x="435339" y="870531"/>
            <a:ext cx="8568176" cy="35632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115200" indent="0" algn="l"/>
            <a:r>
              <a:rPr lang="es-ES" sz="2000" b="0" dirty="0">
                <a:latin typeface="Calibri" panose="020F0502020204030204" pitchFamily="34" charset="0"/>
                <a:cs typeface="Calibri" panose="020F0502020204030204" pitchFamily="34" charset="0"/>
              </a:rPr>
              <a:t>Un modelo no es particularmente útil a menos que el cliente pueda acceder a sus resultados. 
La complejidad de esta fase varía ampliamente dependiendo del alcance del despliegue. Esta fase final tiene cuatro tareas:
</a:t>
            </a:r>
          </a:p>
          <a:p>
            <a:pPr marL="458100" algn="l">
              <a:buFont typeface="+mj-lt"/>
              <a:buAutoNum type="arabicPeriod"/>
            </a:pPr>
            <a:r>
              <a:rPr lang="es-ES" sz="1600" dirty="0">
                <a:latin typeface="Calibri" panose="020F0502020204030204" pitchFamily="34" charset="0"/>
                <a:cs typeface="Calibri" panose="020F0502020204030204" pitchFamily="34" charset="0"/>
              </a:rPr>
              <a:t>Plan de implementación: </a:t>
            </a:r>
            <a:r>
              <a:rPr lang="es-ES" sz="1600" b="0" dirty="0">
                <a:latin typeface="Calibri" panose="020F0502020204030204" pitchFamily="34" charset="0"/>
                <a:cs typeface="Calibri" panose="020F0502020204030204" pitchFamily="34" charset="0"/>
              </a:rPr>
              <a:t>desarrollar y documentar un plan para implementar el modelo.
</a:t>
            </a:r>
            <a:r>
              <a:rPr lang="es-ES" sz="1600" dirty="0">
                <a:latin typeface="Calibri" panose="020F0502020204030204" pitchFamily="34" charset="0"/>
                <a:cs typeface="Calibri" panose="020F0502020204030204" pitchFamily="34" charset="0"/>
              </a:rPr>
              <a:t>Plan de monitorización y mantenimiento: </a:t>
            </a:r>
            <a:r>
              <a:rPr lang="es-ES" sz="1600" b="0" dirty="0">
                <a:latin typeface="Calibri" panose="020F0502020204030204" pitchFamily="34" charset="0"/>
                <a:cs typeface="Calibri" panose="020F0502020204030204" pitchFamily="34" charset="0"/>
              </a:rPr>
              <a:t>desarrollar un plan de monitorización y mantenimiento para evitar problemas durante la fase operativa (o la fase posterior al proyecto) de un modelo. Esto incluye tareas de ajuste y optimización del modelo.
</a:t>
            </a:r>
            <a:r>
              <a:rPr lang="es-ES" sz="1600" dirty="0">
                <a:latin typeface="Calibri" panose="020F0502020204030204" pitchFamily="34" charset="0"/>
                <a:cs typeface="Calibri" panose="020F0502020204030204" pitchFamily="34" charset="0"/>
              </a:rPr>
              <a:t>Informe final: </a:t>
            </a:r>
            <a:r>
              <a:rPr lang="es-ES" sz="1600" b="0" dirty="0">
                <a:latin typeface="Calibri" panose="020F0502020204030204" pitchFamily="34" charset="0"/>
                <a:cs typeface="Calibri" panose="020F0502020204030204" pitchFamily="34" charset="0"/>
              </a:rPr>
              <a:t>el equipo del proyecto documenta un resumen del proyecto que podría incluir una presentación final de los resultados del proyecto.
</a:t>
            </a:r>
            <a:r>
              <a:rPr lang="es-ES" sz="1600" dirty="0">
                <a:latin typeface="Calibri" panose="020F0502020204030204" pitchFamily="34" charset="0"/>
                <a:cs typeface="Calibri" panose="020F0502020204030204" pitchFamily="34" charset="0"/>
              </a:rPr>
              <a:t>Revisar el proyecto: </a:t>
            </a:r>
            <a:r>
              <a:rPr lang="es-ES" sz="1600" b="0" dirty="0">
                <a:latin typeface="Calibri" panose="020F0502020204030204" pitchFamily="34" charset="0"/>
                <a:cs typeface="Calibri" panose="020F0502020204030204" pitchFamily="34" charset="0"/>
              </a:rPr>
              <a:t>Realizar una retrospectiva del proyecto sobre lo que salió bien, lo que podría haber sido mejor y cómo mejorar en el futuro.</a:t>
            </a:r>
            <a:endParaRPr lang="en-US" sz="2000" b="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2502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6" name="Google Shape;235;p36"/>
          <p:cNvSpPr txBox="1">
            <a:spLocks noGrp="1"/>
          </p:cNvSpPr>
          <p:nvPr>
            <p:ph type="title"/>
          </p:nvPr>
        </p:nvSpPr>
        <p:spPr>
          <a:xfrm>
            <a:off x="717800" y="190675"/>
            <a:ext cx="7708200" cy="572700"/>
          </a:xfrm>
          <a:prstGeom prst="rect">
            <a:avLst/>
          </a:prstGeom>
        </p:spPr>
        <p:txBody>
          <a:bodyPr spcFirstLastPara="1" wrap="square" lIns="91425" tIns="91425" rIns="91425" bIns="91425" anchor="t" anchorCtr="0">
            <a:noAutofit/>
          </a:bodyPr>
          <a:lstStyle/>
          <a:p>
            <a:pPr lvl="0"/>
            <a:r>
              <a:rPr lang="es-ES" dirty="0"/>
              <a:t>IMAGEN</a:t>
            </a:r>
            <a:endParaRPr dirty="0"/>
          </a:p>
        </p:txBody>
      </p:sp>
      <p:pic>
        <p:nvPicPr>
          <p:cNvPr id="3" name="Imagen 2">
            <a:extLst>
              <a:ext uri="{FF2B5EF4-FFF2-40B4-BE49-F238E27FC236}">
                <a16:creationId xmlns:a16="http://schemas.microsoft.com/office/drawing/2014/main" id="{7C9CA7D5-7069-420E-8D05-6E88954DC5CD}"/>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1832645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lvl="0"/>
            <a:r>
              <a:rPr lang="es-ES" dirty="0"/>
              <a:t>CRISP-DM</a:t>
            </a:r>
            <a:endParaRPr dirty="0"/>
          </a:p>
        </p:txBody>
      </p:sp>
      <p:sp>
        <p:nvSpPr>
          <p:cNvPr id="14" name="Google Shape;673;p64"/>
          <p:cNvSpPr txBox="1">
            <a:spLocks/>
          </p:cNvSpPr>
          <p:nvPr/>
        </p:nvSpPr>
        <p:spPr>
          <a:xfrm>
            <a:off x="435339" y="870531"/>
            <a:ext cx="8568176" cy="35632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0" indent="0" algn="l">
              <a:spcBef>
                <a:spcPts val="1600"/>
              </a:spcBef>
              <a:buClr>
                <a:schemeClr val="dk1"/>
              </a:buClr>
              <a:buSzPts val="1100"/>
              <a:buFont typeface="Arial"/>
              <a:buNone/>
            </a:pPr>
            <a:r>
              <a:rPr lang="es-ES" sz="2000" dirty="0">
                <a:latin typeface="Calibri" panose="020F0502020204030204" pitchFamily="34" charset="0"/>
                <a:cs typeface="Calibri" panose="020F0502020204030204" pitchFamily="34" charset="0"/>
              </a:rPr>
              <a:t>"</a:t>
            </a:r>
            <a:r>
              <a:rPr lang="es-ES" sz="2000" dirty="0" err="1">
                <a:latin typeface="Calibri" panose="020F0502020204030204" pitchFamily="34" charset="0"/>
                <a:cs typeface="Calibri" panose="020F0502020204030204" pitchFamily="34" charset="0"/>
              </a:rPr>
              <a:t>CRoss-Industry</a:t>
            </a:r>
            <a:r>
              <a:rPr lang="es-ES" sz="2000" dirty="0">
                <a:latin typeface="Calibri" panose="020F0502020204030204" pitchFamily="34" charset="0"/>
                <a:cs typeface="Calibri" panose="020F0502020204030204" pitchFamily="34" charset="0"/>
              </a:rPr>
              <a:t> Standard </a:t>
            </a:r>
            <a:r>
              <a:rPr lang="es-ES" sz="2000" dirty="0" err="1">
                <a:latin typeface="Calibri" panose="020F0502020204030204" pitchFamily="34" charset="0"/>
                <a:cs typeface="Calibri" panose="020F0502020204030204" pitchFamily="34" charset="0"/>
              </a:rPr>
              <a:t>Process</a:t>
            </a:r>
            <a:r>
              <a:rPr lang="es-ES" sz="2000" dirty="0">
                <a:latin typeface="Calibri" panose="020F0502020204030204" pitchFamily="34" charset="0"/>
                <a:cs typeface="Calibri" panose="020F0502020204030204" pitchFamily="34" charset="0"/>
              </a:rPr>
              <a:t> </a:t>
            </a:r>
            <a:r>
              <a:rPr lang="es-ES" sz="2000" dirty="0" err="1">
                <a:latin typeface="Calibri" panose="020F0502020204030204" pitchFamily="34" charset="0"/>
                <a:cs typeface="Calibri" panose="020F0502020204030204" pitchFamily="34" charset="0"/>
              </a:rPr>
              <a:t>for</a:t>
            </a:r>
            <a:r>
              <a:rPr lang="es-ES" sz="2000" dirty="0">
                <a:latin typeface="Calibri" panose="020F0502020204030204" pitchFamily="34" charset="0"/>
                <a:cs typeface="Calibri" panose="020F0502020204030204" pitchFamily="34" charset="0"/>
              </a:rPr>
              <a:t> Data </a:t>
            </a:r>
            <a:r>
              <a:rPr lang="es-ES" sz="2000" dirty="0" err="1">
                <a:latin typeface="Calibri" panose="020F0502020204030204" pitchFamily="34" charset="0"/>
                <a:cs typeface="Calibri" panose="020F0502020204030204" pitchFamily="34" charset="0"/>
              </a:rPr>
              <a:t>Mining</a:t>
            </a:r>
            <a:r>
              <a:rPr lang="es-ES" sz="2000" dirty="0">
                <a:latin typeface="Calibri" panose="020F0502020204030204" pitchFamily="34" charset="0"/>
                <a:cs typeface="Calibri" panose="020F0502020204030204" pitchFamily="34" charset="0"/>
              </a:rPr>
              <a:t>" (Proceso Estándar Interindustrial para la Minería de Datos), es una metodología ampliamente utilizada en el campo de la minería de datos y el análisis de datos. Proporciona un enfoque estructurado y sistemático para llevar a cabo proyectos de minería de datos.</a:t>
            </a:r>
          </a:p>
          <a:p>
            <a:pPr marL="0" indent="0" algn="l">
              <a:spcBef>
                <a:spcPts val="1600"/>
              </a:spcBef>
              <a:buClr>
                <a:schemeClr val="dk1"/>
              </a:buClr>
              <a:buSzPts val="1100"/>
              <a:buFont typeface="Arial"/>
              <a:buNone/>
            </a:pPr>
            <a:r>
              <a:rPr lang="es-ES" sz="2000" dirty="0">
                <a:latin typeface="Calibri" panose="020F0502020204030204" pitchFamily="34" charset="0"/>
                <a:cs typeface="Calibri" panose="020F0502020204030204" pitchFamily="34" charset="0"/>
              </a:rPr>
              <a:t>Aunque ya tiene una vida de más de 20 años, se ha comprobado que puede ser una herramienta especialmente útil para planificar y explicar la gestión y ejecución de los proyectos a determinados clientes.</a:t>
            </a:r>
          </a:p>
          <a:p>
            <a:br>
              <a:rPr lang="es-ES" sz="2000" dirty="0"/>
            </a:br>
            <a:endParaRPr lang="es-ES" sz="2000" b="0" dirty="0">
              <a:solidFill>
                <a:srgbClr val="37415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8687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prstGeom prst="rect">
            <a:avLst/>
          </a:prstGeom>
        </p:spPr>
        <p:txBody>
          <a:bodyPr spcFirstLastPara="1" wrap="square" lIns="91425" tIns="91425" rIns="91425" bIns="91425" anchor="t" anchorCtr="0">
            <a:noAutofit/>
          </a:bodyPr>
          <a:lstStyle/>
          <a:p>
            <a:pPr lvl="0"/>
            <a:r>
              <a:rPr lang="es-ES" dirty="0"/>
              <a:t>Otras metodologías</a:t>
            </a:r>
            <a:endParaRPr dirty="0"/>
          </a:p>
        </p:txBody>
      </p:sp>
      <p:sp>
        <p:nvSpPr>
          <p:cNvPr id="14" name="Google Shape;673;p64"/>
          <p:cNvSpPr txBox="1">
            <a:spLocks/>
          </p:cNvSpPr>
          <p:nvPr/>
        </p:nvSpPr>
        <p:spPr>
          <a:xfrm>
            <a:off x="435339" y="870530"/>
            <a:ext cx="8568176" cy="39144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br>
              <a:rPr lang="es-ES" sz="2000" dirty="0"/>
            </a:br>
            <a:endParaRPr lang="es-ES" sz="2000" dirty="0"/>
          </a:p>
          <a:p>
            <a:endParaRPr lang="es-ES" sz="2000" dirty="0"/>
          </a:p>
          <a:p>
            <a:endParaRPr lang="es-ES" sz="2000" dirty="0"/>
          </a:p>
          <a:p>
            <a:endParaRPr lang="es-ES" sz="2000" dirty="0"/>
          </a:p>
          <a:p>
            <a:endParaRPr lang="es-ES" sz="2000" dirty="0"/>
          </a:p>
          <a:p>
            <a:endParaRPr lang="es-ES" sz="2000" dirty="0"/>
          </a:p>
          <a:p>
            <a:endParaRPr lang="es-ES" sz="2000" dirty="0"/>
          </a:p>
          <a:p>
            <a:endParaRPr lang="es-ES" sz="2000" dirty="0"/>
          </a:p>
          <a:p>
            <a:endParaRPr lang="es-ES" sz="2000" dirty="0"/>
          </a:p>
          <a:p>
            <a:endParaRPr lang="es-ES" sz="1000" dirty="0"/>
          </a:p>
          <a:p>
            <a:endParaRPr lang="es-ES" sz="1000" dirty="0"/>
          </a:p>
          <a:p>
            <a:endParaRPr lang="es-ES" sz="1000" dirty="0"/>
          </a:p>
          <a:p>
            <a:r>
              <a:rPr lang="es-ES" sz="1000" dirty="0"/>
              <a:t>https://www.datascience-pm.com/crisp-dm-still-most-popular/</a:t>
            </a:r>
            <a:endParaRPr lang="es-ES" sz="1000" b="0" dirty="0">
              <a:solidFill>
                <a:srgbClr val="374151"/>
              </a:solidFill>
              <a:latin typeface="Calibri" panose="020F0502020204030204" pitchFamily="34" charset="0"/>
              <a:cs typeface="Calibri" panose="020F0502020204030204" pitchFamily="34" charset="0"/>
            </a:endParaRPr>
          </a:p>
        </p:txBody>
      </p:sp>
      <p:pic>
        <p:nvPicPr>
          <p:cNvPr id="3" name="Imagen 2">
            <a:extLst>
              <a:ext uri="{FF2B5EF4-FFF2-40B4-BE49-F238E27FC236}">
                <a16:creationId xmlns:a16="http://schemas.microsoft.com/office/drawing/2014/main" id="{8D1636C7-39D5-1E7E-A1FC-0F286D9444ED}"/>
              </a:ext>
            </a:extLst>
          </p:cNvPr>
          <p:cNvPicPr>
            <a:picLocks noChangeAspect="1"/>
          </p:cNvPicPr>
          <p:nvPr/>
        </p:nvPicPr>
        <p:blipFill>
          <a:blip r:embed="rId4"/>
          <a:stretch>
            <a:fillRect/>
          </a:stretch>
        </p:blipFill>
        <p:spPr>
          <a:xfrm>
            <a:off x="1918651" y="933954"/>
            <a:ext cx="5306498" cy="3425103"/>
          </a:xfrm>
          <a:prstGeom prst="rect">
            <a:avLst/>
          </a:prstGeom>
        </p:spPr>
      </p:pic>
    </p:spTree>
    <p:extLst>
      <p:ext uri="{BB962C8B-B14F-4D97-AF65-F5344CB8AC3E}">
        <p14:creationId xmlns:p14="http://schemas.microsoft.com/office/powerpoint/2010/main" val="3291270133"/>
      </p:ext>
    </p:extLst>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lvl="0"/>
            <a:r>
              <a:rPr lang="es-ES" dirty="0"/>
              <a:t>Ciclo de trabajo iterativo</a:t>
            </a:r>
            <a:endParaRPr dirty="0"/>
          </a:p>
        </p:txBody>
      </p:sp>
      <p:sp>
        <p:nvSpPr>
          <p:cNvPr id="14" name="Google Shape;673;p64"/>
          <p:cNvSpPr txBox="1">
            <a:spLocks/>
          </p:cNvSpPr>
          <p:nvPr/>
        </p:nvSpPr>
        <p:spPr>
          <a:xfrm>
            <a:off x="435339" y="870531"/>
            <a:ext cx="8568176" cy="3889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0" indent="0" algn="l">
              <a:spcBef>
                <a:spcPts val="1600"/>
              </a:spcBef>
              <a:buClr>
                <a:schemeClr val="dk1"/>
              </a:buClr>
              <a:buSzPts val="1100"/>
              <a:buFont typeface="Arial"/>
              <a:buNone/>
            </a:pPr>
            <a:endParaRPr lang="es-ES" sz="2000" dirty="0">
              <a:latin typeface="Calibri" panose="020F0502020204030204" pitchFamily="34" charset="0"/>
              <a:cs typeface="Calibri" panose="020F0502020204030204" pitchFamily="34" charset="0"/>
            </a:endParaRPr>
          </a:p>
        </p:txBody>
      </p:sp>
      <p:graphicFrame>
        <p:nvGraphicFramePr>
          <p:cNvPr id="2" name="Diagrama 1">
            <a:extLst>
              <a:ext uri="{FF2B5EF4-FFF2-40B4-BE49-F238E27FC236}">
                <a16:creationId xmlns:a16="http://schemas.microsoft.com/office/drawing/2014/main" id="{F8CDBBBD-C038-E820-B711-6075F96863C9}"/>
              </a:ext>
            </a:extLst>
          </p:cNvPr>
          <p:cNvGraphicFramePr/>
          <p:nvPr>
            <p:extLst>
              <p:ext uri="{D42A27DB-BD31-4B8C-83A1-F6EECF244321}">
                <p14:modId xmlns:p14="http://schemas.microsoft.com/office/powerpoint/2010/main" val="1533605988"/>
              </p:ext>
            </p:extLst>
          </p:nvPr>
        </p:nvGraphicFramePr>
        <p:xfrm>
          <a:off x="1524000" y="870531"/>
          <a:ext cx="5681597" cy="37332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8001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grpSp>
        <p:nvGrpSpPr>
          <p:cNvPr id="18" name="Grupo 17">
            <a:extLst>
              <a:ext uri="{FF2B5EF4-FFF2-40B4-BE49-F238E27FC236}">
                <a16:creationId xmlns:a16="http://schemas.microsoft.com/office/drawing/2014/main" id="{F8897FF0-AF01-A282-CA1C-49C06F709F0A}"/>
              </a:ext>
            </a:extLst>
          </p:cNvPr>
          <p:cNvGrpSpPr/>
          <p:nvPr/>
        </p:nvGrpSpPr>
        <p:grpSpPr>
          <a:xfrm>
            <a:off x="247988" y="1427662"/>
            <a:ext cx="942975" cy="3319366"/>
            <a:chOff x="247988" y="1427662"/>
            <a:chExt cx="942975" cy="3319366"/>
          </a:xfrm>
        </p:grpSpPr>
        <p:sp>
          <p:nvSpPr>
            <p:cNvPr id="201" name="Rectangle 86">
              <a:extLst>
                <a:ext uri="{FF2B5EF4-FFF2-40B4-BE49-F238E27FC236}">
                  <a16:creationId xmlns:a16="http://schemas.microsoft.com/office/drawing/2014/main" id="{2B59E5AE-C8A5-E8EE-20F9-03040BD10708}"/>
                </a:ext>
              </a:extLst>
            </p:cNvPr>
            <p:cNvSpPr/>
            <p:nvPr/>
          </p:nvSpPr>
          <p:spPr bwMode="auto">
            <a:xfrm>
              <a:off x="496665" y="1916364"/>
              <a:ext cx="445621" cy="2830664"/>
            </a:xfrm>
            <a:prstGeom prst="rect">
              <a:avLst/>
            </a:prstGeom>
            <a:solidFill>
              <a:srgbClr val="06B3F9">
                <a:lumMod val="20000"/>
                <a:lumOff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Calibri"/>
                <a:ea typeface="+mn-ea"/>
                <a:cs typeface="+mn-cs"/>
              </a:endParaRPr>
            </a:p>
          </p:txBody>
        </p:sp>
        <p:grpSp>
          <p:nvGrpSpPr>
            <p:cNvPr id="202" name="Group 14">
              <a:extLst>
                <a:ext uri="{FF2B5EF4-FFF2-40B4-BE49-F238E27FC236}">
                  <a16:creationId xmlns:a16="http://schemas.microsoft.com/office/drawing/2014/main" id="{66C38AFE-055F-6E4B-BA25-C560617CB9BF}"/>
                </a:ext>
              </a:extLst>
            </p:cNvPr>
            <p:cNvGrpSpPr>
              <a:grpSpLocks/>
            </p:cNvGrpSpPr>
            <p:nvPr/>
          </p:nvGrpSpPr>
          <p:grpSpPr bwMode="auto">
            <a:xfrm>
              <a:off x="354442" y="1427662"/>
              <a:ext cx="730066" cy="847840"/>
              <a:chOff x="810065" y="1327420"/>
              <a:chExt cx="1276808" cy="1272336"/>
            </a:xfrm>
          </p:grpSpPr>
          <p:sp>
            <p:nvSpPr>
              <p:cNvPr id="208" name="Oval 229">
                <a:extLst>
                  <a:ext uri="{FF2B5EF4-FFF2-40B4-BE49-F238E27FC236}">
                    <a16:creationId xmlns:a16="http://schemas.microsoft.com/office/drawing/2014/main" id="{A2337DC4-AFEA-797D-C3BB-5ABD01BA7C9C}"/>
                  </a:ext>
                </a:extLst>
              </p:cNvPr>
              <p:cNvSpPr>
                <a:spLocks noChangeAspect="1" noChangeArrowheads="1"/>
              </p:cNvSpPr>
              <p:nvPr/>
            </p:nvSpPr>
            <p:spPr bwMode="auto">
              <a:xfrm>
                <a:off x="809597" y="1327420"/>
                <a:ext cx="1277745" cy="1273106"/>
              </a:xfrm>
              <a:prstGeom prst="ellipse">
                <a:avLst/>
              </a:prstGeom>
              <a:solidFill>
                <a:srgbClr val="06B3F9"/>
              </a:solidFill>
              <a:ln w="76200" cap="flat" cmpd="sng" algn="ctr">
                <a:solidFill>
                  <a:srgbClr val="06B3F9">
                    <a:alpha val="50000"/>
                  </a:srgbClr>
                </a:solidFill>
                <a:prstDash val="solid"/>
                <a:miter lim="800000"/>
              </a:ln>
              <a:effectLst/>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3200" b="0" i="0" u="none" strike="noStrike" kern="1200" cap="none" spc="0" normalizeH="0" baseline="0" dirty="0">
                  <a:ln>
                    <a:noFill/>
                  </a:ln>
                  <a:solidFill>
                    <a:srgbClr val="FFFFFF"/>
                  </a:solidFill>
                  <a:effectLst/>
                  <a:uLnTx/>
                  <a:uFillTx/>
                  <a:latin typeface="Calibri"/>
                  <a:ea typeface="+mn-ea"/>
                  <a:cs typeface="+mn-cs"/>
                </a:endParaRPr>
              </a:p>
            </p:txBody>
          </p:sp>
          <p:sp>
            <p:nvSpPr>
              <p:cNvPr id="209" name="Freeform 249">
                <a:extLst>
                  <a:ext uri="{FF2B5EF4-FFF2-40B4-BE49-F238E27FC236}">
                    <a16:creationId xmlns:a16="http://schemas.microsoft.com/office/drawing/2014/main" id="{D4B32EA6-4FB0-65B0-B64F-F46DA00B0F1C}"/>
                  </a:ext>
                </a:extLst>
              </p:cNvPr>
              <p:cNvSpPr>
                <a:spLocks noChangeAspect="1" noEditPoints="1"/>
              </p:cNvSpPr>
              <p:nvPr/>
            </p:nvSpPr>
            <p:spPr bwMode="auto">
              <a:xfrm>
                <a:off x="1094048" y="1521961"/>
                <a:ext cx="798285" cy="811701"/>
              </a:xfrm>
              <a:custGeom>
                <a:avLst/>
                <a:gdLst>
                  <a:gd name="T0" fmla="*/ 425752 w 180"/>
                  <a:gd name="T1" fmla="*/ 811701 h 184"/>
                  <a:gd name="T2" fmla="*/ 301574 w 180"/>
                  <a:gd name="T3" fmla="*/ 688181 h 184"/>
                  <a:gd name="T4" fmla="*/ 177397 w 180"/>
                  <a:gd name="T5" fmla="*/ 388205 h 184"/>
                  <a:gd name="T6" fmla="*/ 0 w 180"/>
                  <a:gd name="T7" fmla="*/ 564662 h 184"/>
                  <a:gd name="T8" fmla="*/ 177397 w 180"/>
                  <a:gd name="T9" fmla="*/ 741118 h 184"/>
                  <a:gd name="T10" fmla="*/ 354793 w 180"/>
                  <a:gd name="T11" fmla="*/ 564662 h 184"/>
                  <a:gd name="T12" fmla="*/ 177397 w 180"/>
                  <a:gd name="T13" fmla="*/ 388205 h 184"/>
                  <a:gd name="T14" fmla="*/ 478971 w 180"/>
                  <a:gd name="T15" fmla="*/ 158811 h 184"/>
                  <a:gd name="T16" fmla="*/ 354793 w 180"/>
                  <a:gd name="T17" fmla="*/ 277919 h 184"/>
                  <a:gd name="T18" fmla="*/ 403577 w 180"/>
                  <a:gd name="T19" fmla="*/ 405851 h 184"/>
                  <a:gd name="T20" fmla="*/ 425752 w 180"/>
                  <a:gd name="T21" fmla="*/ 458788 h 184"/>
                  <a:gd name="T22" fmla="*/ 425752 w 180"/>
                  <a:gd name="T23" fmla="*/ 511725 h 184"/>
                  <a:gd name="T24" fmla="*/ 461231 w 180"/>
                  <a:gd name="T25" fmla="*/ 547016 h 184"/>
                  <a:gd name="T26" fmla="*/ 496711 w 180"/>
                  <a:gd name="T27" fmla="*/ 582307 h 184"/>
                  <a:gd name="T28" fmla="*/ 532190 w 180"/>
                  <a:gd name="T29" fmla="*/ 547016 h 184"/>
                  <a:gd name="T30" fmla="*/ 567669 w 180"/>
                  <a:gd name="T31" fmla="*/ 511725 h 184"/>
                  <a:gd name="T32" fmla="*/ 567669 w 180"/>
                  <a:gd name="T33" fmla="*/ 458788 h 184"/>
                  <a:gd name="T34" fmla="*/ 589844 w 180"/>
                  <a:gd name="T35" fmla="*/ 405851 h 184"/>
                  <a:gd name="T36" fmla="*/ 638628 w 180"/>
                  <a:gd name="T37" fmla="*/ 299976 h 184"/>
                  <a:gd name="T38" fmla="*/ 478971 w 180"/>
                  <a:gd name="T39" fmla="*/ 158811 h 184"/>
                  <a:gd name="T40" fmla="*/ 425752 w 180"/>
                  <a:gd name="T41" fmla="*/ 476433 h 184"/>
                  <a:gd name="T42" fmla="*/ 567669 w 180"/>
                  <a:gd name="T43" fmla="*/ 476433 h 184"/>
                  <a:gd name="T44" fmla="*/ 567669 w 180"/>
                  <a:gd name="T45" fmla="*/ 335268 h 184"/>
                  <a:gd name="T46" fmla="*/ 532190 w 180"/>
                  <a:gd name="T47" fmla="*/ 299976 h 184"/>
                  <a:gd name="T48" fmla="*/ 496711 w 180"/>
                  <a:gd name="T49" fmla="*/ 335268 h 184"/>
                  <a:gd name="T50" fmla="*/ 461231 w 180"/>
                  <a:gd name="T51" fmla="*/ 299976 h 184"/>
                  <a:gd name="T52" fmla="*/ 425752 w 180"/>
                  <a:gd name="T53" fmla="*/ 335268 h 184"/>
                  <a:gd name="T54" fmla="*/ 691847 w 180"/>
                  <a:gd name="T55" fmla="*/ 299976 h 184"/>
                  <a:gd name="T56" fmla="*/ 798285 w 180"/>
                  <a:gd name="T57" fmla="*/ 299976 h 184"/>
                  <a:gd name="T58" fmla="*/ 195136 w 180"/>
                  <a:gd name="T59" fmla="*/ 299976 h 184"/>
                  <a:gd name="T60" fmla="*/ 301574 w 180"/>
                  <a:gd name="T61" fmla="*/ 299976 h 184"/>
                  <a:gd name="T62" fmla="*/ 496711 w 180"/>
                  <a:gd name="T63" fmla="*/ 105874 h 184"/>
                  <a:gd name="T64" fmla="*/ 496711 w 180"/>
                  <a:gd name="T65" fmla="*/ 0 h 184"/>
                  <a:gd name="T66" fmla="*/ 399143 w 180"/>
                  <a:gd name="T67" fmla="*/ 132343 h 184"/>
                  <a:gd name="T68" fmla="*/ 345924 w 180"/>
                  <a:gd name="T69" fmla="*/ 39703 h 184"/>
                  <a:gd name="T70" fmla="*/ 758371 w 180"/>
                  <a:gd name="T71" fmla="*/ 149988 h 184"/>
                  <a:gd name="T72" fmla="*/ 665238 w 180"/>
                  <a:gd name="T73" fmla="*/ 202925 h 184"/>
                  <a:gd name="T74" fmla="*/ 235051 w 180"/>
                  <a:gd name="T75" fmla="*/ 149988 h 184"/>
                  <a:gd name="T76" fmla="*/ 328184 w 180"/>
                  <a:gd name="T77" fmla="*/ 202925 h 184"/>
                  <a:gd name="T78" fmla="*/ 758371 w 180"/>
                  <a:gd name="T79" fmla="*/ 449965 h 184"/>
                  <a:gd name="T80" fmla="*/ 665238 w 180"/>
                  <a:gd name="T81" fmla="*/ 397028 h 184"/>
                  <a:gd name="T82" fmla="*/ 647498 w 180"/>
                  <a:gd name="T83" fmla="*/ 39703 h 184"/>
                  <a:gd name="T84" fmla="*/ 594279 w 180"/>
                  <a:gd name="T85" fmla="*/ 132343 h 184"/>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80" h="184">
                    <a:moveTo>
                      <a:pt x="96" y="184"/>
                    </a:moveTo>
                    <a:cubicBezTo>
                      <a:pt x="68" y="156"/>
                      <a:pt x="68" y="156"/>
                      <a:pt x="68" y="156"/>
                    </a:cubicBezTo>
                    <a:moveTo>
                      <a:pt x="40" y="88"/>
                    </a:moveTo>
                    <a:cubicBezTo>
                      <a:pt x="18" y="88"/>
                      <a:pt x="0" y="106"/>
                      <a:pt x="0" y="128"/>
                    </a:cubicBezTo>
                    <a:cubicBezTo>
                      <a:pt x="0" y="150"/>
                      <a:pt x="18" y="168"/>
                      <a:pt x="40" y="168"/>
                    </a:cubicBezTo>
                    <a:cubicBezTo>
                      <a:pt x="62" y="168"/>
                      <a:pt x="80" y="150"/>
                      <a:pt x="80" y="128"/>
                    </a:cubicBezTo>
                    <a:cubicBezTo>
                      <a:pt x="80" y="106"/>
                      <a:pt x="62" y="88"/>
                      <a:pt x="40" y="88"/>
                    </a:cubicBezTo>
                    <a:close/>
                    <a:moveTo>
                      <a:pt x="108" y="36"/>
                    </a:moveTo>
                    <a:cubicBezTo>
                      <a:pt x="94" y="38"/>
                      <a:pt x="83" y="49"/>
                      <a:pt x="80" y="63"/>
                    </a:cubicBezTo>
                    <a:cubicBezTo>
                      <a:pt x="79" y="74"/>
                      <a:pt x="83" y="85"/>
                      <a:pt x="91" y="92"/>
                    </a:cubicBezTo>
                    <a:cubicBezTo>
                      <a:pt x="94" y="95"/>
                      <a:pt x="96" y="99"/>
                      <a:pt x="96" y="104"/>
                    </a:cubicBezTo>
                    <a:cubicBezTo>
                      <a:pt x="96" y="116"/>
                      <a:pt x="96" y="116"/>
                      <a:pt x="96" y="116"/>
                    </a:cubicBezTo>
                    <a:cubicBezTo>
                      <a:pt x="96" y="120"/>
                      <a:pt x="100" y="124"/>
                      <a:pt x="104" y="124"/>
                    </a:cubicBezTo>
                    <a:cubicBezTo>
                      <a:pt x="104" y="128"/>
                      <a:pt x="108" y="132"/>
                      <a:pt x="112" y="132"/>
                    </a:cubicBezTo>
                    <a:cubicBezTo>
                      <a:pt x="116" y="132"/>
                      <a:pt x="120" y="128"/>
                      <a:pt x="120" y="124"/>
                    </a:cubicBezTo>
                    <a:cubicBezTo>
                      <a:pt x="124" y="124"/>
                      <a:pt x="128" y="120"/>
                      <a:pt x="128" y="116"/>
                    </a:cubicBezTo>
                    <a:cubicBezTo>
                      <a:pt x="128" y="104"/>
                      <a:pt x="128" y="104"/>
                      <a:pt x="128" y="104"/>
                    </a:cubicBezTo>
                    <a:cubicBezTo>
                      <a:pt x="128" y="99"/>
                      <a:pt x="130" y="95"/>
                      <a:pt x="133" y="92"/>
                    </a:cubicBezTo>
                    <a:cubicBezTo>
                      <a:pt x="140" y="86"/>
                      <a:pt x="144" y="78"/>
                      <a:pt x="144" y="68"/>
                    </a:cubicBezTo>
                    <a:cubicBezTo>
                      <a:pt x="144" y="49"/>
                      <a:pt x="128" y="34"/>
                      <a:pt x="108" y="36"/>
                    </a:cubicBezTo>
                    <a:close/>
                    <a:moveTo>
                      <a:pt x="96" y="108"/>
                    </a:moveTo>
                    <a:cubicBezTo>
                      <a:pt x="128" y="108"/>
                      <a:pt x="128" y="108"/>
                      <a:pt x="128" y="108"/>
                    </a:cubicBezTo>
                    <a:moveTo>
                      <a:pt x="128" y="76"/>
                    </a:moveTo>
                    <a:cubicBezTo>
                      <a:pt x="120" y="68"/>
                      <a:pt x="120" y="68"/>
                      <a:pt x="120" y="68"/>
                    </a:cubicBezTo>
                    <a:cubicBezTo>
                      <a:pt x="112" y="76"/>
                      <a:pt x="112" y="76"/>
                      <a:pt x="112" y="76"/>
                    </a:cubicBezTo>
                    <a:cubicBezTo>
                      <a:pt x="104" y="68"/>
                      <a:pt x="104" y="68"/>
                      <a:pt x="104" y="68"/>
                    </a:cubicBezTo>
                    <a:cubicBezTo>
                      <a:pt x="96" y="76"/>
                      <a:pt x="96" y="76"/>
                      <a:pt x="96" y="76"/>
                    </a:cubicBezTo>
                    <a:moveTo>
                      <a:pt x="156" y="68"/>
                    </a:moveTo>
                    <a:cubicBezTo>
                      <a:pt x="180" y="68"/>
                      <a:pt x="180" y="68"/>
                      <a:pt x="180" y="68"/>
                    </a:cubicBezTo>
                    <a:moveTo>
                      <a:pt x="44" y="68"/>
                    </a:moveTo>
                    <a:cubicBezTo>
                      <a:pt x="68" y="68"/>
                      <a:pt x="68" y="68"/>
                      <a:pt x="68" y="68"/>
                    </a:cubicBezTo>
                    <a:moveTo>
                      <a:pt x="112" y="24"/>
                    </a:moveTo>
                    <a:cubicBezTo>
                      <a:pt x="112" y="0"/>
                      <a:pt x="112" y="0"/>
                      <a:pt x="112" y="0"/>
                    </a:cubicBezTo>
                    <a:moveTo>
                      <a:pt x="90" y="30"/>
                    </a:moveTo>
                    <a:cubicBezTo>
                      <a:pt x="78" y="9"/>
                      <a:pt x="78" y="9"/>
                      <a:pt x="78" y="9"/>
                    </a:cubicBezTo>
                    <a:moveTo>
                      <a:pt x="171" y="34"/>
                    </a:moveTo>
                    <a:cubicBezTo>
                      <a:pt x="150" y="46"/>
                      <a:pt x="150" y="46"/>
                      <a:pt x="150" y="46"/>
                    </a:cubicBezTo>
                    <a:moveTo>
                      <a:pt x="53" y="34"/>
                    </a:moveTo>
                    <a:cubicBezTo>
                      <a:pt x="74" y="46"/>
                      <a:pt x="74" y="46"/>
                      <a:pt x="74" y="46"/>
                    </a:cubicBezTo>
                    <a:moveTo>
                      <a:pt x="171" y="102"/>
                    </a:moveTo>
                    <a:cubicBezTo>
                      <a:pt x="150" y="90"/>
                      <a:pt x="150" y="90"/>
                      <a:pt x="150" y="90"/>
                    </a:cubicBezTo>
                    <a:moveTo>
                      <a:pt x="146" y="9"/>
                    </a:moveTo>
                    <a:cubicBezTo>
                      <a:pt x="134" y="30"/>
                      <a:pt x="134" y="30"/>
                      <a:pt x="134" y="30"/>
                    </a:cubicBezTo>
                  </a:path>
                </a:pathLst>
              </a:custGeom>
              <a:noFill/>
              <a:ln w="2540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0" u="none" strike="noStrike" kern="1200" cap="none" spc="0" normalizeH="0" baseline="0" dirty="0">
                  <a:ln>
                    <a:noFill/>
                  </a:ln>
                  <a:solidFill>
                    <a:sysClr val="windowText" lastClr="000000"/>
                  </a:solidFill>
                  <a:effectLst/>
                  <a:uLnTx/>
                  <a:uFillTx/>
                  <a:latin typeface="Calibri" panose="020F0502020204030204" pitchFamily="34" charset="0"/>
                  <a:ea typeface="+mn-ea"/>
                  <a:cs typeface="+mn-cs"/>
                </a:endParaRPr>
              </a:p>
            </p:txBody>
          </p:sp>
        </p:grpSp>
        <p:grpSp>
          <p:nvGrpSpPr>
            <p:cNvPr id="203" name="Group 107">
              <a:extLst>
                <a:ext uri="{FF2B5EF4-FFF2-40B4-BE49-F238E27FC236}">
                  <a16:creationId xmlns:a16="http://schemas.microsoft.com/office/drawing/2014/main" id="{36041329-066C-4D0A-9D49-AF7600B3A63F}"/>
                </a:ext>
              </a:extLst>
            </p:cNvPr>
            <p:cNvGrpSpPr>
              <a:grpSpLocks/>
            </p:cNvGrpSpPr>
            <p:nvPr/>
          </p:nvGrpSpPr>
          <p:grpSpPr bwMode="auto">
            <a:xfrm>
              <a:off x="247988" y="2240987"/>
              <a:ext cx="942975" cy="1184917"/>
              <a:chOff x="623888" y="2547962"/>
              <a:chExt cx="1649163" cy="1233600"/>
            </a:xfrm>
          </p:grpSpPr>
          <p:sp>
            <p:nvSpPr>
              <p:cNvPr id="206" name="TextBox 49">
                <a:extLst>
                  <a:ext uri="{FF2B5EF4-FFF2-40B4-BE49-F238E27FC236}">
                    <a16:creationId xmlns:a16="http://schemas.microsoft.com/office/drawing/2014/main" id="{2B4B6BC8-793D-EC85-9001-3530388B5A53}"/>
                  </a:ext>
                </a:extLst>
              </p:cNvPr>
              <p:cNvSpPr txBox="1">
                <a:spLocks noChangeArrowheads="1"/>
              </p:cNvSpPr>
              <p:nvPr/>
            </p:nvSpPr>
            <p:spPr bwMode="auto">
              <a:xfrm>
                <a:off x="623888" y="2547962"/>
                <a:ext cx="1649163" cy="987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108000" rIns="144000" bIns="10800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lang="es-ES" altLang="es-ES" sz="1200" b="1" kern="1200" dirty="0">
                    <a:solidFill>
                      <a:srgbClr val="06B3F9"/>
                    </a:solidFill>
                    <a:ea typeface="+mn-ea"/>
                    <a:cs typeface="+mn-cs"/>
                  </a:rPr>
                  <a:t>Entender el Negocio</a:t>
                </a:r>
                <a:endParaRPr kumimoji="0" lang="es-ES" altLang="es-ES" sz="1200" b="1" i="0" u="none" strike="noStrike" kern="1200" cap="none" spc="0" normalizeH="0" baseline="0" dirty="0">
                  <a:ln>
                    <a:noFill/>
                  </a:ln>
                  <a:solidFill>
                    <a:srgbClr val="06B3F9"/>
                  </a:solidFill>
                  <a:effectLst/>
                  <a:uLnTx/>
                  <a:uFillTx/>
                  <a:ea typeface="+mn-ea"/>
                  <a:cs typeface="+mn-cs"/>
                </a:endParaRPr>
              </a:p>
            </p:txBody>
          </p:sp>
          <p:cxnSp>
            <p:nvCxnSpPr>
              <p:cNvPr id="207" name="Straight Connector 21">
                <a:extLst>
                  <a:ext uri="{FF2B5EF4-FFF2-40B4-BE49-F238E27FC236}">
                    <a16:creationId xmlns:a16="http://schemas.microsoft.com/office/drawing/2014/main" id="{0A9FAA52-EC6F-DDAC-1607-1A97ED2FDDD6}"/>
                  </a:ext>
                </a:extLst>
              </p:cNvPr>
              <p:cNvCxnSpPr/>
              <p:nvPr/>
            </p:nvCxnSpPr>
            <p:spPr>
              <a:xfrm>
                <a:off x="623888" y="3781562"/>
                <a:ext cx="1649163" cy="0"/>
              </a:xfrm>
              <a:prstGeom prst="line">
                <a:avLst/>
              </a:prstGeom>
              <a:noFill/>
              <a:ln w="38100" cap="flat" cmpd="sng" algn="ctr">
                <a:solidFill>
                  <a:srgbClr val="06B3F9"/>
                </a:solidFill>
                <a:prstDash val="solid"/>
                <a:miter lim="800000"/>
                <a:headEnd type="none" w="med" len="med"/>
                <a:tailEnd type="none" w="med" len="med"/>
              </a:ln>
              <a:effectLst/>
            </p:spPr>
          </p:cxnSp>
        </p:grpSp>
        <p:sp>
          <p:nvSpPr>
            <p:cNvPr id="204" name="Oval 93">
              <a:extLst>
                <a:ext uri="{FF2B5EF4-FFF2-40B4-BE49-F238E27FC236}">
                  <a16:creationId xmlns:a16="http://schemas.microsoft.com/office/drawing/2014/main" id="{44519807-68E8-B0AF-2DDA-02CB080BA623}"/>
                </a:ext>
              </a:extLst>
            </p:cNvPr>
            <p:cNvSpPr/>
            <p:nvPr/>
          </p:nvSpPr>
          <p:spPr bwMode="auto">
            <a:xfrm>
              <a:off x="604667" y="3288551"/>
              <a:ext cx="229618" cy="266565"/>
            </a:xfrm>
            <a:prstGeom prst="ellipse">
              <a:avLst/>
            </a:prstGeom>
            <a:solidFill>
              <a:srgbClr val="FFFFFF"/>
            </a:solidFill>
            <a:ln w="76200" cap="flat" cmpd="sng" algn="ctr">
              <a:solidFill>
                <a:srgbClr val="06B3F9">
                  <a:alpha val="50000"/>
                </a:srgbClr>
              </a:solidFill>
              <a:prstDash val="solid"/>
              <a:miter lim="800000"/>
            </a:ln>
            <a:effectLst/>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dirty="0">
                  <a:ln>
                    <a:noFill/>
                  </a:ln>
                  <a:solidFill>
                    <a:srgbClr val="06B3F9"/>
                  </a:solidFill>
                  <a:effectLst/>
                  <a:uLnTx/>
                  <a:uFillTx/>
                  <a:latin typeface="Calibri"/>
                  <a:ea typeface="+mn-ea"/>
                  <a:cs typeface="+mn-cs"/>
                </a:rPr>
                <a:t>1</a:t>
              </a:r>
            </a:p>
          </p:txBody>
        </p:sp>
      </p:grpSp>
      <p:grpSp>
        <p:nvGrpSpPr>
          <p:cNvPr id="21" name="Grupo 20">
            <a:extLst>
              <a:ext uri="{FF2B5EF4-FFF2-40B4-BE49-F238E27FC236}">
                <a16:creationId xmlns:a16="http://schemas.microsoft.com/office/drawing/2014/main" id="{01A02F34-C17D-C045-40E7-2F9851810A9C}"/>
              </a:ext>
            </a:extLst>
          </p:cNvPr>
          <p:cNvGrpSpPr/>
          <p:nvPr/>
        </p:nvGrpSpPr>
        <p:grpSpPr>
          <a:xfrm>
            <a:off x="4872448" y="1427660"/>
            <a:ext cx="942975" cy="3319373"/>
            <a:chOff x="4872448" y="1427660"/>
            <a:chExt cx="942975" cy="3319373"/>
          </a:xfrm>
        </p:grpSpPr>
        <p:sp>
          <p:nvSpPr>
            <p:cNvPr id="231" name="Rectangle 89">
              <a:extLst>
                <a:ext uri="{FF2B5EF4-FFF2-40B4-BE49-F238E27FC236}">
                  <a16:creationId xmlns:a16="http://schemas.microsoft.com/office/drawing/2014/main" id="{B8B0017B-B704-0BD9-68C2-39FC80AD4B57}"/>
                </a:ext>
              </a:extLst>
            </p:cNvPr>
            <p:cNvSpPr/>
            <p:nvPr/>
          </p:nvSpPr>
          <p:spPr bwMode="auto">
            <a:xfrm>
              <a:off x="5121125" y="1917265"/>
              <a:ext cx="445621" cy="2829768"/>
            </a:xfrm>
            <a:prstGeom prst="rect">
              <a:avLst/>
            </a:prstGeom>
            <a:solidFill>
              <a:srgbClr val="88C43B">
                <a:lumMod val="20000"/>
                <a:lumOff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Calibri"/>
                <a:ea typeface="+mn-ea"/>
                <a:cs typeface="+mn-cs"/>
              </a:endParaRPr>
            </a:p>
          </p:txBody>
        </p:sp>
        <p:sp>
          <p:nvSpPr>
            <p:cNvPr id="239" name="Oval 206">
              <a:extLst>
                <a:ext uri="{FF2B5EF4-FFF2-40B4-BE49-F238E27FC236}">
                  <a16:creationId xmlns:a16="http://schemas.microsoft.com/office/drawing/2014/main" id="{231BB85F-AF36-42E3-B623-70AD51F0A956}"/>
                </a:ext>
              </a:extLst>
            </p:cNvPr>
            <p:cNvSpPr>
              <a:spLocks noChangeAspect="1" noChangeArrowheads="1"/>
            </p:cNvSpPr>
            <p:nvPr/>
          </p:nvSpPr>
          <p:spPr bwMode="auto">
            <a:xfrm>
              <a:off x="4978635" y="1427660"/>
              <a:ext cx="730602" cy="849142"/>
            </a:xfrm>
            <a:prstGeom prst="ellipse">
              <a:avLst/>
            </a:prstGeom>
            <a:solidFill>
              <a:srgbClr val="88C43B"/>
            </a:solidFill>
            <a:ln w="76200" cap="flat" cmpd="sng" algn="ctr">
              <a:solidFill>
                <a:srgbClr val="88C43B">
                  <a:alpha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000000"/>
                </a:solidFill>
                <a:effectLst/>
                <a:uLnTx/>
                <a:uFillTx/>
                <a:latin typeface="Calibri"/>
                <a:ea typeface="+mn-ea"/>
                <a:cs typeface="+mn-cs"/>
              </a:endParaRPr>
            </a:p>
          </p:txBody>
        </p:sp>
        <p:grpSp>
          <p:nvGrpSpPr>
            <p:cNvPr id="233" name="Group 110">
              <a:extLst>
                <a:ext uri="{FF2B5EF4-FFF2-40B4-BE49-F238E27FC236}">
                  <a16:creationId xmlns:a16="http://schemas.microsoft.com/office/drawing/2014/main" id="{08267D3A-BC4D-623B-8747-727BCEBDB5A7}"/>
                </a:ext>
              </a:extLst>
            </p:cNvPr>
            <p:cNvGrpSpPr>
              <a:grpSpLocks/>
            </p:cNvGrpSpPr>
            <p:nvPr/>
          </p:nvGrpSpPr>
          <p:grpSpPr bwMode="auto">
            <a:xfrm>
              <a:off x="4872448" y="2233447"/>
              <a:ext cx="942975" cy="1194034"/>
              <a:chOff x="6202604" y="2535553"/>
              <a:chExt cx="1649163" cy="1246083"/>
            </a:xfrm>
          </p:grpSpPr>
          <p:sp>
            <p:nvSpPr>
              <p:cNvPr id="237" name="TextBox 64">
                <a:extLst>
                  <a:ext uri="{FF2B5EF4-FFF2-40B4-BE49-F238E27FC236}">
                    <a16:creationId xmlns:a16="http://schemas.microsoft.com/office/drawing/2014/main" id="{A3FF88E6-B6EF-6CE2-80CC-88248698644B}"/>
                  </a:ext>
                </a:extLst>
              </p:cNvPr>
              <p:cNvSpPr txBox="1"/>
              <p:nvPr/>
            </p:nvSpPr>
            <p:spPr>
              <a:xfrm>
                <a:off x="6202604" y="2535553"/>
                <a:ext cx="1649163" cy="990558"/>
              </a:xfrm>
              <a:prstGeom prst="rect">
                <a:avLst/>
              </a:prstGeom>
              <a:noFill/>
            </p:spPr>
            <p:txBody>
              <a:bodyPr lIns="144000" tIns="108000" rIns="144000" bIns="108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dirty="0">
                    <a:ln>
                      <a:noFill/>
                    </a:ln>
                    <a:solidFill>
                      <a:srgbClr val="88C43B"/>
                    </a:solidFill>
                    <a:effectLst/>
                    <a:uLnTx/>
                    <a:uFillTx/>
                    <a:latin typeface="Calibri"/>
                    <a:ea typeface="+mn-ea"/>
                    <a:cs typeface="+mn-cs"/>
                  </a:rPr>
                  <a:t>Crear el Modelo</a:t>
                </a:r>
              </a:p>
            </p:txBody>
          </p:sp>
          <p:cxnSp>
            <p:nvCxnSpPr>
              <p:cNvPr id="238" name="Straight Connector 65">
                <a:extLst>
                  <a:ext uri="{FF2B5EF4-FFF2-40B4-BE49-F238E27FC236}">
                    <a16:creationId xmlns:a16="http://schemas.microsoft.com/office/drawing/2014/main" id="{681ACE2D-2546-E6E0-54AD-2795F5E4521B}"/>
                  </a:ext>
                </a:extLst>
              </p:cNvPr>
              <p:cNvCxnSpPr/>
              <p:nvPr/>
            </p:nvCxnSpPr>
            <p:spPr>
              <a:xfrm>
                <a:off x="6202604" y="3781636"/>
                <a:ext cx="1649163" cy="0"/>
              </a:xfrm>
              <a:prstGeom prst="line">
                <a:avLst/>
              </a:prstGeom>
              <a:noFill/>
              <a:ln w="38100" cap="flat" cmpd="sng" algn="ctr">
                <a:solidFill>
                  <a:srgbClr val="88C43B"/>
                </a:solidFill>
                <a:prstDash val="solid"/>
                <a:miter lim="800000"/>
                <a:headEnd type="none" w="med" len="med"/>
                <a:tailEnd type="none" w="med" len="med"/>
              </a:ln>
              <a:effectLst/>
            </p:spPr>
          </p:cxnSp>
        </p:grpSp>
        <p:sp>
          <p:nvSpPr>
            <p:cNvPr id="234" name="Oval 96">
              <a:extLst>
                <a:ext uri="{FF2B5EF4-FFF2-40B4-BE49-F238E27FC236}">
                  <a16:creationId xmlns:a16="http://schemas.microsoft.com/office/drawing/2014/main" id="{5DC82F62-DE34-6C8B-4AEA-94BCBC253E8B}"/>
                </a:ext>
              </a:extLst>
            </p:cNvPr>
            <p:cNvSpPr/>
            <p:nvPr/>
          </p:nvSpPr>
          <p:spPr bwMode="auto">
            <a:xfrm>
              <a:off x="5228216" y="3295605"/>
              <a:ext cx="229617" cy="266481"/>
            </a:xfrm>
            <a:prstGeom prst="ellipse">
              <a:avLst/>
            </a:prstGeom>
            <a:solidFill>
              <a:srgbClr val="FFFFFF"/>
            </a:solidFill>
            <a:ln w="76200" cap="flat" cmpd="sng" algn="ctr">
              <a:solidFill>
                <a:srgbClr val="88C43B">
                  <a:alpha val="50000"/>
                </a:srgbClr>
              </a:solidFill>
              <a:prstDash val="solid"/>
              <a:miter lim="800000"/>
            </a:ln>
            <a:effectLst/>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dirty="0">
                  <a:ln>
                    <a:noFill/>
                  </a:ln>
                  <a:solidFill>
                    <a:srgbClr val="88C43B"/>
                  </a:solidFill>
                  <a:effectLst/>
                  <a:uLnTx/>
                  <a:uFillTx/>
                  <a:latin typeface="Calibri"/>
                  <a:ea typeface="+mn-ea"/>
                  <a:cs typeface="+mn-cs"/>
                </a:rPr>
                <a:t>4</a:t>
              </a:r>
            </a:p>
          </p:txBody>
        </p:sp>
        <p:sp>
          <p:nvSpPr>
            <p:cNvPr id="250" name="Freeform 245">
              <a:extLst>
                <a:ext uri="{FF2B5EF4-FFF2-40B4-BE49-F238E27FC236}">
                  <a16:creationId xmlns:a16="http://schemas.microsoft.com/office/drawing/2014/main" id="{AC939009-75FC-BCAC-0E20-42F85A66189A}"/>
                </a:ext>
              </a:extLst>
            </p:cNvPr>
            <p:cNvSpPr>
              <a:spLocks noChangeAspect="1" noEditPoints="1"/>
            </p:cNvSpPr>
            <p:nvPr/>
          </p:nvSpPr>
          <p:spPr bwMode="auto">
            <a:xfrm>
              <a:off x="5156351" y="1586422"/>
              <a:ext cx="374262" cy="482638"/>
            </a:xfrm>
            <a:custGeom>
              <a:avLst/>
              <a:gdLst>
                <a:gd name="T0" fmla="*/ 495808 w 148"/>
                <a:gd name="T1" fmla="*/ 141364 h 164"/>
                <a:gd name="T2" fmla="*/ 247904 w 148"/>
                <a:gd name="T3" fmla="*/ 282729 h 164"/>
                <a:gd name="T4" fmla="*/ 0 w 148"/>
                <a:gd name="T5" fmla="*/ 141364 h 164"/>
                <a:gd name="T6" fmla="*/ 247904 w 148"/>
                <a:gd name="T7" fmla="*/ 0 h 164"/>
                <a:gd name="T8" fmla="*/ 495808 w 148"/>
                <a:gd name="T9" fmla="*/ 141364 h 164"/>
                <a:gd name="T10" fmla="*/ 495808 w 148"/>
                <a:gd name="T11" fmla="*/ 141364 h 164"/>
                <a:gd name="T12" fmla="*/ 495808 w 148"/>
                <a:gd name="T13" fmla="*/ 247388 h 164"/>
                <a:gd name="T14" fmla="*/ 495808 w 148"/>
                <a:gd name="T15" fmla="*/ 269476 h 164"/>
                <a:gd name="T16" fmla="*/ 0 w 148"/>
                <a:gd name="T17" fmla="*/ 141364 h 164"/>
                <a:gd name="T18" fmla="*/ 0 w 148"/>
                <a:gd name="T19" fmla="*/ 247388 h 164"/>
                <a:gd name="T20" fmla="*/ 0 w 148"/>
                <a:gd name="T21" fmla="*/ 353411 h 164"/>
                <a:gd name="T22" fmla="*/ 0 w 148"/>
                <a:gd name="T23" fmla="*/ 459435 h 164"/>
                <a:gd name="T24" fmla="*/ 199209 w 148"/>
                <a:gd name="T25" fmla="*/ 596381 h 164"/>
                <a:gd name="T26" fmla="*/ 0 w 148"/>
                <a:gd name="T27" fmla="*/ 353411 h 164"/>
                <a:gd name="T28" fmla="*/ 247904 w 148"/>
                <a:gd name="T29" fmla="*/ 494776 h 164"/>
                <a:gd name="T30" fmla="*/ 274465 w 148"/>
                <a:gd name="T31" fmla="*/ 494776 h 164"/>
                <a:gd name="T32" fmla="*/ 0 w 148"/>
                <a:gd name="T33" fmla="*/ 247388 h 164"/>
                <a:gd name="T34" fmla="*/ 247904 w 148"/>
                <a:gd name="T35" fmla="*/ 388752 h 164"/>
                <a:gd name="T36" fmla="*/ 309880 w 148"/>
                <a:gd name="T37" fmla="*/ 384335 h 164"/>
                <a:gd name="T38" fmla="*/ 265611 w 148"/>
                <a:gd name="T39" fmla="*/ 724493 h 164"/>
                <a:gd name="T40" fmla="*/ 655175 w 148"/>
                <a:gd name="T41" fmla="*/ 724493 h 164"/>
                <a:gd name="T42" fmla="*/ 655175 w 148"/>
                <a:gd name="T43" fmla="*/ 653811 h 164"/>
                <a:gd name="T44" fmla="*/ 460393 w 148"/>
                <a:gd name="T45" fmla="*/ 353411 h 164"/>
                <a:gd name="T46" fmla="*/ 265611 w 148"/>
                <a:gd name="T47" fmla="*/ 653811 h 164"/>
                <a:gd name="T48" fmla="*/ 460393 w 148"/>
                <a:gd name="T49" fmla="*/ 600799 h 164"/>
                <a:gd name="T50" fmla="*/ 460393 w 148"/>
                <a:gd name="T51" fmla="*/ 530117 h 164"/>
                <a:gd name="T52" fmla="*/ 460393 w 148"/>
                <a:gd name="T53" fmla="*/ 494776 h 164"/>
                <a:gd name="T54" fmla="*/ 460393 w 148"/>
                <a:gd name="T55" fmla="*/ 424093 h 164"/>
                <a:gd name="T56" fmla="*/ 460393 w 148"/>
                <a:gd name="T57" fmla="*/ 388752 h 164"/>
                <a:gd name="T58" fmla="*/ 460393 w 148"/>
                <a:gd name="T59" fmla="*/ 318070 h 164"/>
                <a:gd name="T60" fmla="*/ 460393 w 148"/>
                <a:gd name="T61" fmla="*/ 636140 h 164"/>
                <a:gd name="T62" fmla="*/ 460393 w 148"/>
                <a:gd name="T63" fmla="*/ 724493 h 16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48" h="164">
                  <a:moveTo>
                    <a:pt x="112" y="32"/>
                  </a:moveTo>
                  <a:cubicBezTo>
                    <a:pt x="112" y="50"/>
                    <a:pt x="87" y="64"/>
                    <a:pt x="56" y="64"/>
                  </a:cubicBezTo>
                  <a:cubicBezTo>
                    <a:pt x="25" y="64"/>
                    <a:pt x="0" y="50"/>
                    <a:pt x="0" y="32"/>
                  </a:cubicBezTo>
                  <a:cubicBezTo>
                    <a:pt x="0" y="14"/>
                    <a:pt x="25" y="0"/>
                    <a:pt x="56" y="0"/>
                  </a:cubicBezTo>
                  <a:cubicBezTo>
                    <a:pt x="87" y="0"/>
                    <a:pt x="112" y="14"/>
                    <a:pt x="112" y="32"/>
                  </a:cubicBezTo>
                  <a:close/>
                  <a:moveTo>
                    <a:pt x="112" y="32"/>
                  </a:moveTo>
                  <a:cubicBezTo>
                    <a:pt x="112" y="56"/>
                    <a:pt x="112" y="56"/>
                    <a:pt x="112" y="56"/>
                  </a:cubicBezTo>
                  <a:cubicBezTo>
                    <a:pt x="112" y="61"/>
                    <a:pt x="112" y="61"/>
                    <a:pt x="112" y="61"/>
                  </a:cubicBezTo>
                  <a:moveTo>
                    <a:pt x="0" y="32"/>
                  </a:moveTo>
                  <a:cubicBezTo>
                    <a:pt x="0" y="56"/>
                    <a:pt x="0" y="56"/>
                    <a:pt x="0" y="56"/>
                  </a:cubicBezTo>
                  <a:cubicBezTo>
                    <a:pt x="0" y="80"/>
                    <a:pt x="0" y="80"/>
                    <a:pt x="0" y="80"/>
                  </a:cubicBezTo>
                  <a:cubicBezTo>
                    <a:pt x="0" y="104"/>
                    <a:pt x="0" y="104"/>
                    <a:pt x="0" y="104"/>
                  </a:cubicBezTo>
                  <a:cubicBezTo>
                    <a:pt x="0" y="119"/>
                    <a:pt x="19" y="132"/>
                    <a:pt x="45" y="135"/>
                  </a:cubicBezTo>
                  <a:moveTo>
                    <a:pt x="0" y="80"/>
                  </a:moveTo>
                  <a:cubicBezTo>
                    <a:pt x="0" y="98"/>
                    <a:pt x="25" y="112"/>
                    <a:pt x="56" y="112"/>
                  </a:cubicBezTo>
                  <a:cubicBezTo>
                    <a:pt x="58" y="112"/>
                    <a:pt x="60" y="112"/>
                    <a:pt x="62" y="112"/>
                  </a:cubicBezTo>
                  <a:moveTo>
                    <a:pt x="0" y="56"/>
                  </a:moveTo>
                  <a:cubicBezTo>
                    <a:pt x="0" y="74"/>
                    <a:pt x="25" y="88"/>
                    <a:pt x="56" y="88"/>
                  </a:cubicBezTo>
                  <a:cubicBezTo>
                    <a:pt x="61" y="88"/>
                    <a:pt x="66" y="88"/>
                    <a:pt x="70" y="87"/>
                  </a:cubicBezTo>
                  <a:moveTo>
                    <a:pt x="60" y="164"/>
                  </a:moveTo>
                  <a:cubicBezTo>
                    <a:pt x="148" y="164"/>
                    <a:pt x="148" y="164"/>
                    <a:pt x="148" y="164"/>
                  </a:cubicBezTo>
                  <a:moveTo>
                    <a:pt x="148" y="148"/>
                  </a:moveTo>
                  <a:cubicBezTo>
                    <a:pt x="116" y="148"/>
                    <a:pt x="128" y="80"/>
                    <a:pt x="104" y="80"/>
                  </a:cubicBezTo>
                  <a:cubicBezTo>
                    <a:pt x="80" y="80"/>
                    <a:pt x="92" y="148"/>
                    <a:pt x="60" y="148"/>
                  </a:cubicBezTo>
                  <a:moveTo>
                    <a:pt x="104" y="136"/>
                  </a:moveTo>
                  <a:cubicBezTo>
                    <a:pt x="104" y="120"/>
                    <a:pt x="104" y="120"/>
                    <a:pt x="104" y="120"/>
                  </a:cubicBezTo>
                  <a:moveTo>
                    <a:pt x="104" y="112"/>
                  </a:moveTo>
                  <a:cubicBezTo>
                    <a:pt x="104" y="96"/>
                    <a:pt x="104" y="96"/>
                    <a:pt x="104" y="96"/>
                  </a:cubicBezTo>
                  <a:moveTo>
                    <a:pt x="104" y="88"/>
                  </a:moveTo>
                  <a:cubicBezTo>
                    <a:pt x="104" y="72"/>
                    <a:pt x="104" y="72"/>
                    <a:pt x="104" y="72"/>
                  </a:cubicBezTo>
                  <a:moveTo>
                    <a:pt x="104" y="144"/>
                  </a:moveTo>
                  <a:cubicBezTo>
                    <a:pt x="104" y="164"/>
                    <a:pt x="104" y="164"/>
                    <a:pt x="104" y="164"/>
                  </a:cubicBezTo>
                </a:path>
              </a:pathLst>
            </a:custGeom>
            <a:noFill/>
            <a:ln w="2540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0" u="none" strike="noStrike" kern="1200" cap="none" spc="0" normalizeH="0" baseline="0" dirty="0">
                <a:ln>
                  <a:noFill/>
                </a:ln>
                <a:solidFill>
                  <a:sysClr val="windowText" lastClr="000000"/>
                </a:solidFill>
                <a:effectLst/>
                <a:uLnTx/>
                <a:uFillTx/>
                <a:latin typeface="Calibri" panose="020F0502020204030204" pitchFamily="34" charset="0"/>
                <a:ea typeface="+mn-ea"/>
                <a:cs typeface="+mn-cs"/>
              </a:endParaRPr>
            </a:p>
          </p:txBody>
        </p:sp>
      </p:grpSp>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lvl="0"/>
            <a:r>
              <a:rPr lang="es-ES" dirty="0"/>
              <a:t>Ciclo de trabajo </a:t>
            </a:r>
            <a:r>
              <a:rPr lang="es-ES" dirty="0" err="1"/>
              <a:t>Crisp</a:t>
            </a:r>
            <a:r>
              <a:rPr lang="es-ES"/>
              <a:t>-DM</a:t>
            </a:r>
            <a:endParaRPr lang="es-ES" dirty="0"/>
          </a:p>
        </p:txBody>
      </p:sp>
      <p:cxnSp>
        <p:nvCxnSpPr>
          <p:cNvPr id="195" name="Straight Connector 7">
            <a:extLst>
              <a:ext uri="{FF2B5EF4-FFF2-40B4-BE49-F238E27FC236}">
                <a16:creationId xmlns:a16="http://schemas.microsoft.com/office/drawing/2014/main" id="{1E5CD153-886A-6CEC-1DBD-57AF0BDEACA6}"/>
              </a:ext>
            </a:extLst>
          </p:cNvPr>
          <p:cNvCxnSpPr>
            <a:stCxn id="208" idx="6"/>
            <a:endCxn id="218" idx="2"/>
          </p:cNvCxnSpPr>
          <p:nvPr/>
        </p:nvCxnSpPr>
        <p:spPr>
          <a:xfrm>
            <a:off x="1084776" y="1851839"/>
            <a:ext cx="810885" cy="391"/>
          </a:xfrm>
          <a:prstGeom prst="line">
            <a:avLst/>
          </a:prstGeom>
          <a:noFill/>
          <a:ln w="38100" cap="rnd" cmpd="sng" algn="ctr">
            <a:solidFill>
              <a:srgbClr val="E4E8EC">
                <a:lumMod val="90000"/>
              </a:srgbClr>
            </a:solidFill>
            <a:prstDash val="solid"/>
            <a:round/>
            <a:headEnd type="none" w="med" len="med"/>
            <a:tailEnd type="arrow" w="lg" len="lg"/>
          </a:ln>
          <a:effectLst/>
        </p:spPr>
      </p:cxnSp>
      <p:cxnSp>
        <p:nvCxnSpPr>
          <p:cNvPr id="196" name="Straight Connector 9">
            <a:extLst>
              <a:ext uri="{FF2B5EF4-FFF2-40B4-BE49-F238E27FC236}">
                <a16:creationId xmlns:a16="http://schemas.microsoft.com/office/drawing/2014/main" id="{47E40E95-4167-D42E-2AD9-AF65BF750369}"/>
              </a:ext>
            </a:extLst>
          </p:cNvPr>
          <p:cNvCxnSpPr>
            <a:stCxn id="218" idx="6"/>
            <a:endCxn id="228" idx="2"/>
          </p:cNvCxnSpPr>
          <p:nvPr/>
        </p:nvCxnSpPr>
        <p:spPr>
          <a:xfrm flipV="1">
            <a:off x="2626263" y="1851837"/>
            <a:ext cx="810885" cy="393"/>
          </a:xfrm>
          <a:prstGeom prst="line">
            <a:avLst/>
          </a:prstGeom>
          <a:noFill/>
          <a:ln w="38100" cap="rnd" cmpd="sng" algn="ctr">
            <a:solidFill>
              <a:srgbClr val="E4E8EC">
                <a:lumMod val="90000"/>
              </a:srgbClr>
            </a:solidFill>
            <a:prstDash val="solid"/>
            <a:round/>
            <a:headEnd type="none" w="med" len="med"/>
            <a:tailEnd type="arrow" w="lg" len="lg"/>
          </a:ln>
          <a:effectLst/>
        </p:spPr>
      </p:cxnSp>
      <p:cxnSp>
        <p:nvCxnSpPr>
          <p:cNvPr id="197" name="Straight Connector 11">
            <a:extLst>
              <a:ext uri="{FF2B5EF4-FFF2-40B4-BE49-F238E27FC236}">
                <a16:creationId xmlns:a16="http://schemas.microsoft.com/office/drawing/2014/main" id="{BC3FD144-6929-21BD-34C6-CD8BF8CB9601}"/>
              </a:ext>
            </a:extLst>
          </p:cNvPr>
          <p:cNvCxnSpPr>
            <a:stCxn id="228" idx="6"/>
            <a:endCxn id="239" idx="2"/>
          </p:cNvCxnSpPr>
          <p:nvPr/>
        </p:nvCxnSpPr>
        <p:spPr>
          <a:xfrm>
            <a:off x="4167750" y="1851837"/>
            <a:ext cx="810885" cy="394"/>
          </a:xfrm>
          <a:prstGeom prst="line">
            <a:avLst/>
          </a:prstGeom>
          <a:noFill/>
          <a:ln w="38100" cap="rnd" cmpd="sng" algn="ctr">
            <a:solidFill>
              <a:srgbClr val="E4E8EC">
                <a:lumMod val="90000"/>
              </a:srgbClr>
            </a:solidFill>
            <a:prstDash val="solid"/>
            <a:round/>
            <a:headEnd type="none" w="med" len="med"/>
            <a:tailEnd type="arrow" w="lg" len="lg"/>
          </a:ln>
          <a:effectLst/>
        </p:spPr>
      </p:cxnSp>
      <p:cxnSp>
        <p:nvCxnSpPr>
          <p:cNvPr id="198" name="Straight Connector 13">
            <a:extLst>
              <a:ext uri="{FF2B5EF4-FFF2-40B4-BE49-F238E27FC236}">
                <a16:creationId xmlns:a16="http://schemas.microsoft.com/office/drawing/2014/main" id="{ADAA4BC4-7FB5-12B6-E28B-994288E31059}"/>
              </a:ext>
            </a:extLst>
          </p:cNvPr>
          <p:cNvCxnSpPr>
            <a:stCxn id="239" idx="6"/>
            <a:endCxn id="249" idx="2"/>
          </p:cNvCxnSpPr>
          <p:nvPr/>
        </p:nvCxnSpPr>
        <p:spPr>
          <a:xfrm>
            <a:off x="5709237" y="1852231"/>
            <a:ext cx="810884" cy="1"/>
          </a:xfrm>
          <a:prstGeom prst="line">
            <a:avLst/>
          </a:prstGeom>
          <a:noFill/>
          <a:ln w="38100" cap="rnd" cmpd="sng" algn="ctr">
            <a:solidFill>
              <a:srgbClr val="E4E8EC">
                <a:lumMod val="90000"/>
              </a:srgbClr>
            </a:solidFill>
            <a:prstDash val="solid"/>
            <a:round/>
            <a:headEnd type="none" w="med" len="med"/>
            <a:tailEnd type="arrow" w="lg" len="lg"/>
          </a:ln>
          <a:effectLst/>
        </p:spPr>
      </p:cxnSp>
      <p:cxnSp>
        <p:nvCxnSpPr>
          <p:cNvPr id="199" name="Straight Connector 15">
            <a:extLst>
              <a:ext uri="{FF2B5EF4-FFF2-40B4-BE49-F238E27FC236}">
                <a16:creationId xmlns:a16="http://schemas.microsoft.com/office/drawing/2014/main" id="{8F791D99-2DAE-559A-055C-941064DA6871}"/>
              </a:ext>
            </a:extLst>
          </p:cNvPr>
          <p:cNvCxnSpPr>
            <a:stCxn id="249" idx="6"/>
            <a:endCxn id="259" idx="2"/>
          </p:cNvCxnSpPr>
          <p:nvPr/>
        </p:nvCxnSpPr>
        <p:spPr>
          <a:xfrm flipV="1">
            <a:off x="7249815" y="1851839"/>
            <a:ext cx="810884" cy="393"/>
          </a:xfrm>
          <a:prstGeom prst="line">
            <a:avLst/>
          </a:prstGeom>
          <a:noFill/>
          <a:ln w="38100" cap="rnd" cmpd="sng" algn="ctr">
            <a:solidFill>
              <a:srgbClr val="E4E8EC">
                <a:lumMod val="90000"/>
              </a:srgbClr>
            </a:solidFill>
            <a:prstDash val="solid"/>
            <a:round/>
            <a:headEnd type="none" w="med" len="med"/>
            <a:tailEnd type="arrow" w="lg" len="lg"/>
          </a:ln>
          <a:effectLst/>
        </p:spPr>
      </p:cxnSp>
      <p:grpSp>
        <p:nvGrpSpPr>
          <p:cNvPr id="19" name="Grupo 18">
            <a:extLst>
              <a:ext uri="{FF2B5EF4-FFF2-40B4-BE49-F238E27FC236}">
                <a16:creationId xmlns:a16="http://schemas.microsoft.com/office/drawing/2014/main" id="{7E27F67A-A10A-04B1-4E94-309C264C5A03}"/>
              </a:ext>
            </a:extLst>
          </p:cNvPr>
          <p:cNvGrpSpPr/>
          <p:nvPr/>
        </p:nvGrpSpPr>
        <p:grpSpPr>
          <a:xfrm>
            <a:off x="1789474" y="1427660"/>
            <a:ext cx="942976" cy="3319367"/>
            <a:chOff x="1789474" y="1427660"/>
            <a:chExt cx="942976" cy="3319367"/>
          </a:xfrm>
        </p:grpSpPr>
        <p:sp>
          <p:nvSpPr>
            <p:cNvPr id="211" name="Rectangle 87">
              <a:extLst>
                <a:ext uri="{FF2B5EF4-FFF2-40B4-BE49-F238E27FC236}">
                  <a16:creationId xmlns:a16="http://schemas.microsoft.com/office/drawing/2014/main" id="{6C96B46C-45CC-DDBE-9DAD-268225732D61}"/>
                </a:ext>
              </a:extLst>
            </p:cNvPr>
            <p:cNvSpPr/>
            <p:nvPr/>
          </p:nvSpPr>
          <p:spPr bwMode="auto">
            <a:xfrm>
              <a:off x="2038151" y="1917264"/>
              <a:ext cx="445622" cy="2829763"/>
            </a:xfrm>
            <a:prstGeom prst="rect">
              <a:avLst/>
            </a:prstGeom>
            <a:solidFill>
              <a:srgbClr val="658CA4">
                <a:lumMod val="20000"/>
                <a:lumOff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Calibri"/>
                <a:ea typeface="+mn-ea"/>
                <a:cs typeface="+mn-cs"/>
              </a:endParaRPr>
            </a:p>
          </p:txBody>
        </p:sp>
        <p:sp>
          <p:nvSpPr>
            <p:cNvPr id="218" name="Oval 218">
              <a:extLst>
                <a:ext uri="{FF2B5EF4-FFF2-40B4-BE49-F238E27FC236}">
                  <a16:creationId xmlns:a16="http://schemas.microsoft.com/office/drawing/2014/main" id="{0B98C828-C409-EEBA-FAF3-47BE43DEF5A5}"/>
                </a:ext>
              </a:extLst>
            </p:cNvPr>
            <p:cNvSpPr>
              <a:spLocks noChangeAspect="1" noChangeArrowheads="1"/>
            </p:cNvSpPr>
            <p:nvPr/>
          </p:nvSpPr>
          <p:spPr bwMode="auto">
            <a:xfrm>
              <a:off x="1895661" y="1427660"/>
              <a:ext cx="730602" cy="849140"/>
            </a:xfrm>
            <a:prstGeom prst="ellipse">
              <a:avLst/>
            </a:prstGeom>
            <a:solidFill>
              <a:srgbClr val="658CA4"/>
            </a:solidFill>
            <a:ln w="76200" cap="flat" cmpd="sng" algn="ctr">
              <a:solidFill>
                <a:srgbClr val="658CA4">
                  <a:alpha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000000"/>
                </a:solidFill>
                <a:effectLst/>
                <a:uLnTx/>
                <a:uFillTx/>
                <a:latin typeface="Calibri"/>
                <a:ea typeface="+mn-ea"/>
                <a:cs typeface="+mn-cs"/>
              </a:endParaRPr>
            </a:p>
          </p:txBody>
        </p:sp>
        <p:grpSp>
          <p:nvGrpSpPr>
            <p:cNvPr id="213" name="Group 108">
              <a:extLst>
                <a:ext uri="{FF2B5EF4-FFF2-40B4-BE49-F238E27FC236}">
                  <a16:creationId xmlns:a16="http://schemas.microsoft.com/office/drawing/2014/main" id="{2862048C-0C4D-8A45-0AE7-94B2DAA26C89}"/>
                </a:ext>
              </a:extLst>
            </p:cNvPr>
            <p:cNvGrpSpPr>
              <a:grpSpLocks/>
            </p:cNvGrpSpPr>
            <p:nvPr/>
          </p:nvGrpSpPr>
          <p:grpSpPr bwMode="auto">
            <a:xfrm>
              <a:off x="1789474" y="2233445"/>
              <a:ext cx="942976" cy="1197978"/>
              <a:chOff x="2483460" y="2535553"/>
              <a:chExt cx="1649163" cy="1246083"/>
            </a:xfrm>
          </p:grpSpPr>
          <p:sp>
            <p:nvSpPr>
              <p:cNvPr id="216" name="TextBox 56">
                <a:extLst>
                  <a:ext uri="{FF2B5EF4-FFF2-40B4-BE49-F238E27FC236}">
                    <a16:creationId xmlns:a16="http://schemas.microsoft.com/office/drawing/2014/main" id="{4BA2E8C5-F156-1251-BEFF-7810800C7013}"/>
                  </a:ext>
                </a:extLst>
              </p:cNvPr>
              <p:cNvSpPr txBox="1"/>
              <p:nvPr/>
            </p:nvSpPr>
            <p:spPr>
              <a:xfrm>
                <a:off x="2483460" y="2535553"/>
                <a:ext cx="1649163" cy="1000042"/>
              </a:xfrm>
              <a:prstGeom prst="rect">
                <a:avLst/>
              </a:prstGeom>
              <a:noFill/>
            </p:spPr>
            <p:txBody>
              <a:bodyPr lIns="144000" tIns="108000" rIns="144000" bIns="108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dirty="0">
                    <a:ln>
                      <a:noFill/>
                    </a:ln>
                    <a:solidFill>
                      <a:srgbClr val="658CA4"/>
                    </a:solidFill>
                    <a:effectLst/>
                    <a:uLnTx/>
                    <a:uFillTx/>
                    <a:latin typeface="Calibri"/>
                    <a:ea typeface="+mn-ea"/>
                    <a:cs typeface="+mn-cs"/>
                  </a:rPr>
                  <a:t>Entender los Datos</a:t>
                </a:r>
              </a:p>
            </p:txBody>
          </p:sp>
          <p:cxnSp>
            <p:nvCxnSpPr>
              <p:cNvPr id="217" name="Straight Connector 57">
                <a:extLst>
                  <a:ext uri="{FF2B5EF4-FFF2-40B4-BE49-F238E27FC236}">
                    <a16:creationId xmlns:a16="http://schemas.microsoft.com/office/drawing/2014/main" id="{03DD9E17-7617-DEE6-8834-1EB9E73C90D2}"/>
                  </a:ext>
                </a:extLst>
              </p:cNvPr>
              <p:cNvCxnSpPr/>
              <p:nvPr/>
            </p:nvCxnSpPr>
            <p:spPr>
              <a:xfrm>
                <a:off x="2483460" y="3781636"/>
                <a:ext cx="1649163" cy="0"/>
              </a:xfrm>
              <a:prstGeom prst="line">
                <a:avLst/>
              </a:prstGeom>
              <a:noFill/>
              <a:ln w="38100" cap="flat" cmpd="sng" algn="ctr">
                <a:solidFill>
                  <a:srgbClr val="658CA4"/>
                </a:solidFill>
                <a:prstDash val="solid"/>
                <a:miter lim="800000"/>
                <a:headEnd type="none" w="med" len="med"/>
                <a:tailEnd type="none" w="med" len="med"/>
              </a:ln>
              <a:effectLst/>
            </p:spPr>
          </p:cxnSp>
        </p:grpSp>
        <p:sp>
          <p:nvSpPr>
            <p:cNvPr id="214" name="Oval 94">
              <a:extLst>
                <a:ext uri="{FF2B5EF4-FFF2-40B4-BE49-F238E27FC236}">
                  <a16:creationId xmlns:a16="http://schemas.microsoft.com/office/drawing/2014/main" id="{5F7824B3-8B11-465A-5B3D-00C57C026354}"/>
                </a:ext>
              </a:extLst>
            </p:cNvPr>
            <p:cNvSpPr/>
            <p:nvPr/>
          </p:nvSpPr>
          <p:spPr bwMode="auto">
            <a:xfrm>
              <a:off x="2143430" y="3295597"/>
              <a:ext cx="229618" cy="266480"/>
            </a:xfrm>
            <a:prstGeom prst="ellipse">
              <a:avLst/>
            </a:prstGeom>
            <a:solidFill>
              <a:srgbClr val="FFFFFF"/>
            </a:solidFill>
            <a:ln w="76200" cap="flat" cmpd="sng" algn="ctr">
              <a:solidFill>
                <a:srgbClr val="658CA4">
                  <a:alpha val="50000"/>
                </a:srgbClr>
              </a:solidFill>
              <a:prstDash val="solid"/>
              <a:miter lim="800000"/>
            </a:ln>
            <a:effectLst/>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dirty="0">
                  <a:ln>
                    <a:noFill/>
                  </a:ln>
                  <a:solidFill>
                    <a:srgbClr val="658CA4"/>
                  </a:solidFill>
                  <a:effectLst/>
                  <a:uLnTx/>
                  <a:uFillTx/>
                  <a:latin typeface="Calibri"/>
                  <a:ea typeface="+mn-ea"/>
                  <a:cs typeface="+mn-cs"/>
                </a:rPr>
                <a:t>2</a:t>
              </a:r>
            </a:p>
          </p:txBody>
        </p:sp>
        <p:sp>
          <p:nvSpPr>
            <p:cNvPr id="265" name="Freeform 246">
              <a:extLst>
                <a:ext uri="{FF2B5EF4-FFF2-40B4-BE49-F238E27FC236}">
                  <a16:creationId xmlns:a16="http://schemas.microsoft.com/office/drawing/2014/main" id="{62869DBE-681E-B279-686B-6922A984039C}"/>
                </a:ext>
              </a:extLst>
            </p:cNvPr>
            <p:cNvSpPr>
              <a:spLocks noChangeAspect="1" noEditPoints="1"/>
            </p:cNvSpPr>
            <p:nvPr/>
          </p:nvSpPr>
          <p:spPr bwMode="auto">
            <a:xfrm>
              <a:off x="2085481" y="1604487"/>
              <a:ext cx="395080" cy="518373"/>
            </a:xfrm>
            <a:custGeom>
              <a:avLst/>
              <a:gdLst>
                <a:gd name="T0" fmla="*/ 248034 w 156"/>
                <a:gd name="T1" fmla="*/ 282967 h 176"/>
                <a:gd name="T2" fmla="*/ 248034 w 156"/>
                <a:gd name="T3" fmla="*/ 0 h 176"/>
                <a:gd name="T4" fmla="*/ 496068 w 156"/>
                <a:gd name="T5" fmla="*/ 212225 h 176"/>
                <a:gd name="T6" fmla="*/ 0 w 156"/>
                <a:gd name="T7" fmla="*/ 141483 h 176"/>
                <a:gd name="T8" fmla="*/ 0 w 156"/>
                <a:gd name="T9" fmla="*/ 353709 h 176"/>
                <a:gd name="T10" fmla="*/ 106300 w 156"/>
                <a:gd name="T11" fmla="*/ 574777 h 176"/>
                <a:gd name="T12" fmla="*/ 132875 w 156"/>
                <a:gd name="T13" fmla="*/ 477507 h 176"/>
                <a:gd name="T14" fmla="*/ 217030 w 156"/>
                <a:gd name="T15" fmla="*/ 389080 h 176"/>
                <a:gd name="T16" fmla="*/ 336618 w 156"/>
                <a:gd name="T17" fmla="*/ 442136 h 176"/>
                <a:gd name="T18" fmla="*/ 336618 w 156"/>
                <a:gd name="T19" fmla="*/ 725103 h 176"/>
                <a:gd name="T20" fmla="*/ 336618 w 156"/>
                <a:gd name="T21" fmla="*/ 442136 h 176"/>
                <a:gd name="T22" fmla="*/ 283467 w 156"/>
                <a:gd name="T23" fmla="*/ 583619 h 176"/>
                <a:gd name="T24" fmla="*/ 389768 w 156"/>
                <a:gd name="T25" fmla="*/ 583619 h 176"/>
                <a:gd name="T26" fmla="*/ 478351 w 156"/>
                <a:gd name="T27" fmla="*/ 583619 h 176"/>
                <a:gd name="T28" fmla="*/ 478351 w 156"/>
                <a:gd name="T29" fmla="*/ 583619 h 176"/>
                <a:gd name="T30" fmla="*/ 141734 w 156"/>
                <a:gd name="T31" fmla="*/ 583619 h 176"/>
                <a:gd name="T32" fmla="*/ 336618 w 156"/>
                <a:gd name="T33" fmla="*/ 442136 h 176"/>
                <a:gd name="T34" fmla="*/ 336618 w 156"/>
                <a:gd name="T35" fmla="*/ 778159 h 176"/>
                <a:gd name="T36" fmla="*/ 460635 w 156"/>
                <a:gd name="T37" fmla="*/ 512878 h 176"/>
                <a:gd name="T38" fmla="*/ 168309 w 156"/>
                <a:gd name="T39" fmla="*/ 680889 h 176"/>
                <a:gd name="T40" fmla="*/ 265751 w 156"/>
                <a:gd name="T41" fmla="*/ 459821 h 176"/>
                <a:gd name="T42" fmla="*/ 434060 w 156"/>
                <a:gd name="T43" fmla="*/ 751631 h 176"/>
                <a:gd name="T44" fmla="*/ 407485 w 156"/>
                <a:gd name="T45" fmla="*/ 459821 h 176"/>
                <a:gd name="T46" fmla="*/ 239176 w 156"/>
                <a:gd name="T47" fmla="*/ 751631 h 176"/>
                <a:gd name="T48" fmla="*/ 168309 w 156"/>
                <a:gd name="T49" fmla="*/ 486349 h 176"/>
                <a:gd name="T50" fmla="*/ 460635 w 156"/>
                <a:gd name="T51" fmla="*/ 654361 h 176"/>
                <a:gd name="T52" fmla="*/ 566935 w 156"/>
                <a:gd name="T53" fmla="*/ 282967 h 176"/>
                <a:gd name="T54" fmla="*/ 566935 w 156"/>
                <a:gd name="T55" fmla="*/ 424450 h 176"/>
                <a:gd name="T56" fmla="*/ 566935 w 156"/>
                <a:gd name="T57" fmla="*/ 282967 h 176"/>
                <a:gd name="T58" fmla="*/ 566935 w 156"/>
                <a:gd name="T59" fmla="*/ 477507 h 176"/>
                <a:gd name="T60" fmla="*/ 566935 w 156"/>
                <a:gd name="T61" fmla="*/ 229911 h 176"/>
                <a:gd name="T62" fmla="*/ 690952 w 156"/>
                <a:gd name="T63" fmla="*/ 353709 h 176"/>
                <a:gd name="T64" fmla="*/ 442918 w 156"/>
                <a:gd name="T65" fmla="*/ 353709 h 176"/>
                <a:gd name="T66" fmla="*/ 655519 w 156"/>
                <a:gd name="T67" fmla="*/ 442136 h 176"/>
                <a:gd name="T68" fmla="*/ 518214 w 156"/>
                <a:gd name="T69" fmla="*/ 305074 h 176"/>
                <a:gd name="T70" fmla="*/ 655519 w 156"/>
                <a:gd name="T71" fmla="*/ 265281 h 176"/>
                <a:gd name="T72" fmla="*/ 478351 w 156"/>
                <a:gd name="T73" fmla="*/ 442136 h 17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56" h="176">
                  <a:moveTo>
                    <a:pt x="112" y="32"/>
                  </a:moveTo>
                  <a:cubicBezTo>
                    <a:pt x="112" y="50"/>
                    <a:pt x="87" y="64"/>
                    <a:pt x="56" y="64"/>
                  </a:cubicBezTo>
                  <a:cubicBezTo>
                    <a:pt x="25" y="64"/>
                    <a:pt x="0" y="50"/>
                    <a:pt x="0" y="32"/>
                  </a:cubicBezTo>
                  <a:cubicBezTo>
                    <a:pt x="0" y="14"/>
                    <a:pt x="25" y="0"/>
                    <a:pt x="56" y="0"/>
                  </a:cubicBezTo>
                  <a:cubicBezTo>
                    <a:pt x="87" y="0"/>
                    <a:pt x="112" y="14"/>
                    <a:pt x="112" y="32"/>
                  </a:cubicBezTo>
                  <a:close/>
                  <a:moveTo>
                    <a:pt x="112" y="48"/>
                  </a:moveTo>
                  <a:cubicBezTo>
                    <a:pt x="112" y="32"/>
                    <a:pt x="112" y="32"/>
                    <a:pt x="112" y="32"/>
                  </a:cubicBezTo>
                  <a:moveTo>
                    <a:pt x="0" y="32"/>
                  </a:moveTo>
                  <a:cubicBezTo>
                    <a:pt x="0" y="56"/>
                    <a:pt x="0" y="56"/>
                    <a:pt x="0" y="56"/>
                  </a:cubicBezTo>
                  <a:cubicBezTo>
                    <a:pt x="0" y="80"/>
                    <a:pt x="0" y="80"/>
                    <a:pt x="0" y="80"/>
                  </a:cubicBezTo>
                  <a:cubicBezTo>
                    <a:pt x="0" y="104"/>
                    <a:pt x="0" y="104"/>
                    <a:pt x="0" y="104"/>
                  </a:cubicBezTo>
                  <a:cubicBezTo>
                    <a:pt x="0" y="115"/>
                    <a:pt x="10" y="124"/>
                    <a:pt x="24" y="130"/>
                  </a:cubicBezTo>
                  <a:moveTo>
                    <a:pt x="0" y="80"/>
                  </a:moveTo>
                  <a:cubicBezTo>
                    <a:pt x="0" y="92"/>
                    <a:pt x="12" y="103"/>
                    <a:pt x="30" y="108"/>
                  </a:cubicBezTo>
                  <a:moveTo>
                    <a:pt x="0" y="56"/>
                  </a:moveTo>
                  <a:cubicBezTo>
                    <a:pt x="0" y="72"/>
                    <a:pt x="21" y="86"/>
                    <a:pt x="49" y="88"/>
                  </a:cubicBezTo>
                  <a:cubicBezTo>
                    <a:pt x="49" y="88"/>
                    <a:pt x="49" y="88"/>
                    <a:pt x="49" y="88"/>
                  </a:cubicBezTo>
                  <a:moveTo>
                    <a:pt x="76" y="100"/>
                  </a:moveTo>
                  <a:cubicBezTo>
                    <a:pt x="58" y="100"/>
                    <a:pt x="44" y="114"/>
                    <a:pt x="44" y="132"/>
                  </a:cubicBezTo>
                  <a:cubicBezTo>
                    <a:pt x="44" y="150"/>
                    <a:pt x="58" y="164"/>
                    <a:pt x="76" y="164"/>
                  </a:cubicBezTo>
                  <a:cubicBezTo>
                    <a:pt x="94" y="164"/>
                    <a:pt x="108" y="150"/>
                    <a:pt x="108" y="132"/>
                  </a:cubicBezTo>
                  <a:cubicBezTo>
                    <a:pt x="108" y="114"/>
                    <a:pt x="94" y="100"/>
                    <a:pt x="76" y="100"/>
                  </a:cubicBezTo>
                  <a:close/>
                  <a:moveTo>
                    <a:pt x="76" y="120"/>
                  </a:moveTo>
                  <a:cubicBezTo>
                    <a:pt x="69" y="120"/>
                    <a:pt x="64" y="125"/>
                    <a:pt x="64" y="132"/>
                  </a:cubicBezTo>
                  <a:cubicBezTo>
                    <a:pt x="64" y="139"/>
                    <a:pt x="69" y="144"/>
                    <a:pt x="76" y="144"/>
                  </a:cubicBezTo>
                  <a:cubicBezTo>
                    <a:pt x="83" y="144"/>
                    <a:pt x="88" y="139"/>
                    <a:pt x="88" y="132"/>
                  </a:cubicBezTo>
                  <a:cubicBezTo>
                    <a:pt x="88" y="125"/>
                    <a:pt x="83" y="120"/>
                    <a:pt x="76" y="120"/>
                  </a:cubicBezTo>
                  <a:close/>
                  <a:moveTo>
                    <a:pt x="108" y="132"/>
                  </a:moveTo>
                  <a:cubicBezTo>
                    <a:pt x="120" y="132"/>
                    <a:pt x="120" y="132"/>
                    <a:pt x="120" y="132"/>
                  </a:cubicBezTo>
                  <a:moveTo>
                    <a:pt x="108" y="132"/>
                  </a:moveTo>
                  <a:cubicBezTo>
                    <a:pt x="120" y="132"/>
                    <a:pt x="120" y="132"/>
                    <a:pt x="120" y="132"/>
                  </a:cubicBezTo>
                  <a:moveTo>
                    <a:pt x="32" y="132"/>
                  </a:moveTo>
                  <a:cubicBezTo>
                    <a:pt x="44" y="132"/>
                    <a:pt x="44" y="132"/>
                    <a:pt x="44" y="132"/>
                  </a:cubicBezTo>
                  <a:moveTo>
                    <a:pt x="76" y="100"/>
                  </a:moveTo>
                  <a:cubicBezTo>
                    <a:pt x="76" y="88"/>
                    <a:pt x="76" y="88"/>
                    <a:pt x="76" y="88"/>
                  </a:cubicBezTo>
                  <a:moveTo>
                    <a:pt x="76" y="176"/>
                  </a:moveTo>
                  <a:cubicBezTo>
                    <a:pt x="76" y="164"/>
                    <a:pt x="76" y="164"/>
                    <a:pt x="76" y="164"/>
                  </a:cubicBezTo>
                  <a:moveTo>
                    <a:pt x="104" y="116"/>
                  </a:moveTo>
                  <a:cubicBezTo>
                    <a:pt x="114" y="110"/>
                    <a:pt x="114" y="110"/>
                    <a:pt x="114" y="110"/>
                  </a:cubicBezTo>
                  <a:moveTo>
                    <a:pt x="38" y="154"/>
                  </a:moveTo>
                  <a:cubicBezTo>
                    <a:pt x="48" y="148"/>
                    <a:pt x="48" y="148"/>
                    <a:pt x="48" y="148"/>
                  </a:cubicBezTo>
                  <a:moveTo>
                    <a:pt x="60" y="104"/>
                  </a:moveTo>
                  <a:cubicBezTo>
                    <a:pt x="54" y="94"/>
                    <a:pt x="54" y="94"/>
                    <a:pt x="54" y="94"/>
                  </a:cubicBezTo>
                  <a:moveTo>
                    <a:pt x="98" y="170"/>
                  </a:moveTo>
                  <a:cubicBezTo>
                    <a:pt x="92" y="160"/>
                    <a:pt x="92" y="160"/>
                    <a:pt x="92" y="160"/>
                  </a:cubicBezTo>
                  <a:moveTo>
                    <a:pt x="92" y="104"/>
                  </a:moveTo>
                  <a:cubicBezTo>
                    <a:pt x="98" y="94"/>
                    <a:pt x="98" y="94"/>
                    <a:pt x="98" y="94"/>
                  </a:cubicBezTo>
                  <a:moveTo>
                    <a:pt x="54" y="170"/>
                  </a:moveTo>
                  <a:cubicBezTo>
                    <a:pt x="60" y="160"/>
                    <a:pt x="60" y="160"/>
                    <a:pt x="60" y="160"/>
                  </a:cubicBezTo>
                  <a:moveTo>
                    <a:pt x="38" y="110"/>
                  </a:moveTo>
                  <a:cubicBezTo>
                    <a:pt x="48" y="116"/>
                    <a:pt x="48" y="116"/>
                    <a:pt x="48" y="116"/>
                  </a:cubicBezTo>
                  <a:moveTo>
                    <a:pt x="104" y="148"/>
                  </a:moveTo>
                  <a:cubicBezTo>
                    <a:pt x="114" y="154"/>
                    <a:pt x="114" y="154"/>
                    <a:pt x="114" y="154"/>
                  </a:cubicBezTo>
                  <a:moveTo>
                    <a:pt x="128" y="64"/>
                  </a:moveTo>
                  <a:cubicBezTo>
                    <a:pt x="119" y="64"/>
                    <a:pt x="112" y="71"/>
                    <a:pt x="112" y="80"/>
                  </a:cubicBezTo>
                  <a:cubicBezTo>
                    <a:pt x="112" y="89"/>
                    <a:pt x="119" y="96"/>
                    <a:pt x="128" y="96"/>
                  </a:cubicBezTo>
                  <a:cubicBezTo>
                    <a:pt x="137" y="96"/>
                    <a:pt x="144" y="89"/>
                    <a:pt x="144" y="80"/>
                  </a:cubicBezTo>
                  <a:cubicBezTo>
                    <a:pt x="144" y="71"/>
                    <a:pt x="137" y="64"/>
                    <a:pt x="128" y="64"/>
                  </a:cubicBezTo>
                  <a:close/>
                  <a:moveTo>
                    <a:pt x="128" y="96"/>
                  </a:moveTo>
                  <a:cubicBezTo>
                    <a:pt x="128" y="108"/>
                    <a:pt x="128" y="108"/>
                    <a:pt x="128" y="108"/>
                  </a:cubicBezTo>
                  <a:moveTo>
                    <a:pt x="128" y="64"/>
                  </a:moveTo>
                  <a:cubicBezTo>
                    <a:pt x="128" y="52"/>
                    <a:pt x="128" y="52"/>
                    <a:pt x="128" y="52"/>
                  </a:cubicBezTo>
                  <a:moveTo>
                    <a:pt x="144" y="80"/>
                  </a:moveTo>
                  <a:cubicBezTo>
                    <a:pt x="156" y="80"/>
                    <a:pt x="156" y="80"/>
                    <a:pt x="156" y="80"/>
                  </a:cubicBezTo>
                  <a:moveTo>
                    <a:pt x="112" y="80"/>
                  </a:moveTo>
                  <a:cubicBezTo>
                    <a:pt x="100" y="80"/>
                    <a:pt x="100" y="80"/>
                    <a:pt x="100" y="80"/>
                  </a:cubicBezTo>
                  <a:moveTo>
                    <a:pt x="139" y="91"/>
                  </a:moveTo>
                  <a:cubicBezTo>
                    <a:pt x="148" y="100"/>
                    <a:pt x="148" y="100"/>
                    <a:pt x="148" y="100"/>
                  </a:cubicBezTo>
                  <a:moveTo>
                    <a:pt x="108" y="60"/>
                  </a:moveTo>
                  <a:cubicBezTo>
                    <a:pt x="117" y="69"/>
                    <a:pt x="117" y="69"/>
                    <a:pt x="117" y="69"/>
                  </a:cubicBezTo>
                  <a:moveTo>
                    <a:pt x="139" y="69"/>
                  </a:moveTo>
                  <a:cubicBezTo>
                    <a:pt x="148" y="60"/>
                    <a:pt x="148" y="60"/>
                    <a:pt x="148" y="60"/>
                  </a:cubicBezTo>
                  <a:moveTo>
                    <a:pt x="117" y="91"/>
                  </a:moveTo>
                  <a:cubicBezTo>
                    <a:pt x="108" y="100"/>
                    <a:pt x="108" y="100"/>
                    <a:pt x="108" y="100"/>
                  </a:cubicBezTo>
                </a:path>
              </a:pathLst>
            </a:custGeom>
            <a:noFill/>
            <a:ln w="2540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0" u="none" strike="noStrike" kern="1200" cap="none" spc="0" normalizeH="0" baseline="0" dirty="0">
                <a:ln>
                  <a:noFill/>
                </a:ln>
                <a:solidFill>
                  <a:sysClr val="windowText" lastClr="000000"/>
                </a:solidFill>
                <a:effectLst/>
                <a:uLnTx/>
                <a:uFillTx/>
                <a:latin typeface="Calibri" panose="020F0502020204030204" pitchFamily="34" charset="0"/>
                <a:ea typeface="+mn-ea"/>
                <a:cs typeface="+mn-cs"/>
              </a:endParaRPr>
            </a:p>
          </p:txBody>
        </p:sp>
      </p:grpSp>
      <p:grpSp>
        <p:nvGrpSpPr>
          <p:cNvPr id="22" name="Grupo 21">
            <a:extLst>
              <a:ext uri="{FF2B5EF4-FFF2-40B4-BE49-F238E27FC236}">
                <a16:creationId xmlns:a16="http://schemas.microsoft.com/office/drawing/2014/main" id="{17FED6F7-4C90-8DBA-F173-BC2326271C46}"/>
              </a:ext>
            </a:extLst>
          </p:cNvPr>
          <p:cNvGrpSpPr/>
          <p:nvPr/>
        </p:nvGrpSpPr>
        <p:grpSpPr>
          <a:xfrm>
            <a:off x="6413934" y="1427660"/>
            <a:ext cx="942068" cy="3319377"/>
            <a:chOff x="6413934" y="1427660"/>
            <a:chExt cx="942068" cy="3319377"/>
          </a:xfrm>
        </p:grpSpPr>
        <p:sp>
          <p:nvSpPr>
            <p:cNvPr id="242" name="Rectangle 90">
              <a:extLst>
                <a:ext uri="{FF2B5EF4-FFF2-40B4-BE49-F238E27FC236}">
                  <a16:creationId xmlns:a16="http://schemas.microsoft.com/office/drawing/2014/main" id="{184C5397-9467-10C6-7B29-BC78EBD50132}"/>
                </a:ext>
              </a:extLst>
            </p:cNvPr>
            <p:cNvSpPr/>
            <p:nvPr/>
          </p:nvSpPr>
          <p:spPr bwMode="auto">
            <a:xfrm>
              <a:off x="6661703" y="1917265"/>
              <a:ext cx="446529" cy="2829772"/>
            </a:xfrm>
            <a:prstGeom prst="rect">
              <a:avLst/>
            </a:prstGeom>
            <a:solidFill>
              <a:srgbClr val="F3AC2B">
                <a:lumMod val="20000"/>
                <a:lumOff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Calibri"/>
                <a:ea typeface="+mn-ea"/>
                <a:cs typeface="+mn-cs"/>
              </a:endParaRPr>
            </a:p>
          </p:txBody>
        </p:sp>
        <p:sp>
          <p:nvSpPr>
            <p:cNvPr id="249" name="Oval 237">
              <a:extLst>
                <a:ext uri="{FF2B5EF4-FFF2-40B4-BE49-F238E27FC236}">
                  <a16:creationId xmlns:a16="http://schemas.microsoft.com/office/drawing/2014/main" id="{20CF1D7A-2B60-E05D-9E5A-199E9EBC0167}"/>
                </a:ext>
              </a:extLst>
            </p:cNvPr>
            <p:cNvSpPr>
              <a:spLocks noChangeAspect="1" noChangeArrowheads="1"/>
            </p:cNvSpPr>
            <p:nvPr/>
          </p:nvSpPr>
          <p:spPr bwMode="auto">
            <a:xfrm>
              <a:off x="6520121" y="1427660"/>
              <a:ext cx="729694" cy="849143"/>
            </a:xfrm>
            <a:prstGeom prst="ellipse">
              <a:avLst/>
            </a:prstGeom>
            <a:solidFill>
              <a:srgbClr val="F3AC2B"/>
            </a:solidFill>
            <a:ln w="76200" cap="flat" cmpd="sng" algn="ctr">
              <a:solidFill>
                <a:srgbClr val="F3AC2B">
                  <a:alpha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000000"/>
                </a:solidFill>
                <a:effectLst/>
                <a:uLnTx/>
                <a:uFillTx/>
                <a:latin typeface="Calibri"/>
                <a:ea typeface="+mn-ea"/>
                <a:cs typeface="+mn-cs"/>
              </a:endParaRPr>
            </a:p>
          </p:txBody>
        </p:sp>
        <p:grpSp>
          <p:nvGrpSpPr>
            <p:cNvPr id="244" name="Group 111">
              <a:extLst>
                <a:ext uri="{FF2B5EF4-FFF2-40B4-BE49-F238E27FC236}">
                  <a16:creationId xmlns:a16="http://schemas.microsoft.com/office/drawing/2014/main" id="{215B5B18-2626-EE00-3882-2AD5CFA04AFF}"/>
                </a:ext>
              </a:extLst>
            </p:cNvPr>
            <p:cNvGrpSpPr>
              <a:grpSpLocks/>
            </p:cNvGrpSpPr>
            <p:nvPr/>
          </p:nvGrpSpPr>
          <p:grpSpPr bwMode="auto">
            <a:xfrm>
              <a:off x="6413934" y="2233445"/>
              <a:ext cx="942068" cy="1196401"/>
              <a:chOff x="8062176" y="2535553"/>
              <a:chExt cx="1649163" cy="1246083"/>
            </a:xfrm>
          </p:grpSpPr>
          <p:sp>
            <p:nvSpPr>
              <p:cNvPr id="247" name="TextBox 68">
                <a:extLst>
                  <a:ext uri="{FF2B5EF4-FFF2-40B4-BE49-F238E27FC236}">
                    <a16:creationId xmlns:a16="http://schemas.microsoft.com/office/drawing/2014/main" id="{88F0970B-3FA6-5426-C76C-4285A6CB6FFC}"/>
                  </a:ext>
                </a:extLst>
              </p:cNvPr>
              <p:cNvSpPr txBox="1"/>
              <p:nvPr/>
            </p:nvSpPr>
            <p:spPr>
              <a:xfrm>
                <a:off x="8062176" y="2535553"/>
                <a:ext cx="1649163" cy="1000042"/>
              </a:xfrm>
              <a:prstGeom prst="rect">
                <a:avLst/>
              </a:prstGeom>
              <a:noFill/>
            </p:spPr>
            <p:txBody>
              <a:bodyPr lIns="144000" tIns="108000" rIns="144000" bIns="108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dirty="0">
                    <a:ln>
                      <a:noFill/>
                    </a:ln>
                    <a:solidFill>
                      <a:srgbClr val="F3AC2B"/>
                    </a:solidFill>
                    <a:effectLst/>
                    <a:uLnTx/>
                    <a:uFillTx/>
                    <a:latin typeface="Calibri"/>
                    <a:ea typeface="+mn-ea"/>
                    <a:cs typeface="+mn-cs"/>
                  </a:rPr>
                  <a:t>Evaluar el Modelo</a:t>
                </a:r>
              </a:p>
            </p:txBody>
          </p:sp>
          <p:cxnSp>
            <p:nvCxnSpPr>
              <p:cNvPr id="248" name="Straight Connector 69">
                <a:extLst>
                  <a:ext uri="{FF2B5EF4-FFF2-40B4-BE49-F238E27FC236}">
                    <a16:creationId xmlns:a16="http://schemas.microsoft.com/office/drawing/2014/main" id="{6C7E7366-05B9-8C6E-216F-0B3FBDF005F3}"/>
                  </a:ext>
                </a:extLst>
              </p:cNvPr>
              <p:cNvCxnSpPr/>
              <p:nvPr/>
            </p:nvCxnSpPr>
            <p:spPr>
              <a:xfrm>
                <a:off x="8062176" y="3781636"/>
                <a:ext cx="1649163" cy="0"/>
              </a:xfrm>
              <a:prstGeom prst="line">
                <a:avLst/>
              </a:prstGeom>
              <a:noFill/>
              <a:ln w="38100" cap="flat" cmpd="sng" algn="ctr">
                <a:solidFill>
                  <a:srgbClr val="F3AC2B"/>
                </a:solidFill>
                <a:prstDash val="solid"/>
                <a:miter lim="800000"/>
                <a:headEnd type="none" w="med" len="med"/>
                <a:tailEnd type="none" w="med" len="med"/>
              </a:ln>
              <a:effectLst/>
            </p:spPr>
          </p:cxnSp>
        </p:grpSp>
        <p:sp>
          <p:nvSpPr>
            <p:cNvPr id="245" name="Oval 97">
              <a:extLst>
                <a:ext uri="{FF2B5EF4-FFF2-40B4-BE49-F238E27FC236}">
                  <a16:creationId xmlns:a16="http://schemas.microsoft.com/office/drawing/2014/main" id="{800F1121-0B56-95BB-1097-C778502D5A50}"/>
                </a:ext>
              </a:extLst>
            </p:cNvPr>
            <p:cNvSpPr/>
            <p:nvPr/>
          </p:nvSpPr>
          <p:spPr bwMode="auto">
            <a:xfrm>
              <a:off x="6774243" y="3302067"/>
              <a:ext cx="228710" cy="266481"/>
            </a:xfrm>
            <a:prstGeom prst="ellipse">
              <a:avLst/>
            </a:prstGeom>
            <a:solidFill>
              <a:srgbClr val="FFFFFF"/>
            </a:solidFill>
            <a:ln w="76200" cap="flat" cmpd="sng" algn="ctr">
              <a:solidFill>
                <a:srgbClr val="F3AC2B">
                  <a:alpha val="50000"/>
                </a:srgbClr>
              </a:solidFill>
              <a:prstDash val="solid"/>
              <a:miter lim="800000"/>
            </a:ln>
            <a:effectLst/>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dirty="0">
                  <a:ln>
                    <a:noFill/>
                  </a:ln>
                  <a:solidFill>
                    <a:srgbClr val="F3AC2B"/>
                  </a:solidFill>
                  <a:effectLst/>
                  <a:uLnTx/>
                  <a:uFillTx/>
                  <a:latin typeface="Calibri"/>
                  <a:ea typeface="+mn-ea"/>
                  <a:cs typeface="+mn-cs"/>
                </a:rPr>
                <a:t>5</a:t>
              </a:r>
            </a:p>
          </p:txBody>
        </p:sp>
        <p:sp>
          <p:nvSpPr>
            <p:cNvPr id="273" name="Freeform 239">
              <a:extLst>
                <a:ext uri="{FF2B5EF4-FFF2-40B4-BE49-F238E27FC236}">
                  <a16:creationId xmlns:a16="http://schemas.microsoft.com/office/drawing/2014/main" id="{FC1D04BF-71AC-312F-14F6-B6247E8870E4}"/>
                </a:ext>
              </a:extLst>
            </p:cNvPr>
            <p:cNvSpPr>
              <a:spLocks noChangeAspect="1" noEditPoints="1"/>
            </p:cNvSpPr>
            <p:nvPr/>
          </p:nvSpPr>
          <p:spPr bwMode="auto">
            <a:xfrm>
              <a:off x="6710290" y="1616316"/>
              <a:ext cx="395079" cy="494713"/>
            </a:xfrm>
            <a:custGeom>
              <a:avLst/>
              <a:gdLst>
                <a:gd name="T0" fmla="*/ 690952 w 156"/>
                <a:gd name="T1" fmla="*/ 742382 h 168"/>
                <a:gd name="T2" fmla="*/ 566935 w 156"/>
                <a:gd name="T3" fmla="*/ 618652 h 168"/>
                <a:gd name="T4" fmla="*/ 248034 w 156"/>
                <a:gd name="T5" fmla="*/ 0 h 168"/>
                <a:gd name="T6" fmla="*/ 0 w 156"/>
                <a:gd name="T7" fmla="*/ 141406 h 168"/>
                <a:gd name="T8" fmla="*/ 248034 w 156"/>
                <a:gd name="T9" fmla="*/ 282812 h 168"/>
                <a:gd name="T10" fmla="*/ 496068 w 156"/>
                <a:gd name="T11" fmla="*/ 141406 h 168"/>
                <a:gd name="T12" fmla="*/ 248034 w 156"/>
                <a:gd name="T13" fmla="*/ 0 h 168"/>
                <a:gd name="T14" fmla="*/ 496068 w 156"/>
                <a:gd name="T15" fmla="*/ 269555 h 168"/>
                <a:gd name="T16" fmla="*/ 496068 w 156"/>
                <a:gd name="T17" fmla="*/ 247461 h 168"/>
                <a:gd name="T18" fmla="*/ 496068 w 156"/>
                <a:gd name="T19" fmla="*/ 141406 h 168"/>
                <a:gd name="T20" fmla="*/ 0 w 156"/>
                <a:gd name="T21" fmla="*/ 141406 h 168"/>
                <a:gd name="T22" fmla="*/ 0 w 156"/>
                <a:gd name="T23" fmla="*/ 247461 h 168"/>
                <a:gd name="T24" fmla="*/ 0 w 156"/>
                <a:gd name="T25" fmla="*/ 353515 h 168"/>
                <a:gd name="T26" fmla="*/ 0 w 156"/>
                <a:gd name="T27" fmla="*/ 459570 h 168"/>
                <a:gd name="T28" fmla="*/ 239176 w 156"/>
                <a:gd name="T29" fmla="*/ 600976 h 168"/>
                <a:gd name="T30" fmla="*/ 0 w 156"/>
                <a:gd name="T31" fmla="*/ 353515 h 168"/>
                <a:gd name="T32" fmla="*/ 212601 w 156"/>
                <a:gd name="T33" fmla="*/ 494921 h 168"/>
                <a:gd name="T34" fmla="*/ 0 w 156"/>
                <a:gd name="T35" fmla="*/ 247461 h 168"/>
                <a:gd name="T36" fmla="*/ 239176 w 156"/>
                <a:gd name="T37" fmla="*/ 388867 h 168"/>
                <a:gd name="T38" fmla="*/ 442918 w 156"/>
                <a:gd name="T39" fmla="*/ 318164 h 168"/>
                <a:gd name="T40" fmla="*/ 265751 w 156"/>
                <a:gd name="T41" fmla="*/ 494921 h 168"/>
                <a:gd name="T42" fmla="*/ 442918 w 156"/>
                <a:gd name="T43" fmla="*/ 671679 h 168"/>
                <a:gd name="T44" fmla="*/ 620085 w 156"/>
                <a:gd name="T45" fmla="*/ 494921 h 168"/>
                <a:gd name="T46" fmla="*/ 442918 w 156"/>
                <a:gd name="T47" fmla="*/ 318164 h 16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56" h="168">
                  <a:moveTo>
                    <a:pt x="156" y="168"/>
                  </a:moveTo>
                  <a:cubicBezTo>
                    <a:pt x="128" y="140"/>
                    <a:pt x="128" y="140"/>
                    <a:pt x="128" y="140"/>
                  </a:cubicBezTo>
                  <a:moveTo>
                    <a:pt x="56" y="0"/>
                  </a:moveTo>
                  <a:cubicBezTo>
                    <a:pt x="25" y="0"/>
                    <a:pt x="0" y="14"/>
                    <a:pt x="0" y="32"/>
                  </a:cubicBezTo>
                  <a:cubicBezTo>
                    <a:pt x="0" y="50"/>
                    <a:pt x="25" y="64"/>
                    <a:pt x="56" y="64"/>
                  </a:cubicBezTo>
                  <a:cubicBezTo>
                    <a:pt x="87" y="64"/>
                    <a:pt x="112" y="50"/>
                    <a:pt x="112" y="32"/>
                  </a:cubicBezTo>
                  <a:cubicBezTo>
                    <a:pt x="112" y="14"/>
                    <a:pt x="87" y="0"/>
                    <a:pt x="56" y="0"/>
                  </a:cubicBezTo>
                  <a:close/>
                  <a:moveTo>
                    <a:pt x="112" y="61"/>
                  </a:moveTo>
                  <a:cubicBezTo>
                    <a:pt x="112" y="56"/>
                    <a:pt x="112" y="56"/>
                    <a:pt x="112" y="56"/>
                  </a:cubicBezTo>
                  <a:cubicBezTo>
                    <a:pt x="112" y="32"/>
                    <a:pt x="112" y="32"/>
                    <a:pt x="112" y="32"/>
                  </a:cubicBezTo>
                  <a:moveTo>
                    <a:pt x="0" y="32"/>
                  </a:moveTo>
                  <a:cubicBezTo>
                    <a:pt x="0" y="56"/>
                    <a:pt x="0" y="56"/>
                    <a:pt x="0" y="56"/>
                  </a:cubicBezTo>
                  <a:cubicBezTo>
                    <a:pt x="0" y="80"/>
                    <a:pt x="0" y="80"/>
                    <a:pt x="0" y="80"/>
                  </a:cubicBezTo>
                  <a:cubicBezTo>
                    <a:pt x="0" y="104"/>
                    <a:pt x="0" y="104"/>
                    <a:pt x="0" y="104"/>
                  </a:cubicBezTo>
                  <a:cubicBezTo>
                    <a:pt x="0" y="121"/>
                    <a:pt x="24" y="135"/>
                    <a:pt x="54" y="136"/>
                  </a:cubicBezTo>
                  <a:moveTo>
                    <a:pt x="0" y="80"/>
                  </a:moveTo>
                  <a:cubicBezTo>
                    <a:pt x="0" y="96"/>
                    <a:pt x="21" y="109"/>
                    <a:pt x="48" y="112"/>
                  </a:cubicBezTo>
                  <a:moveTo>
                    <a:pt x="0" y="56"/>
                  </a:moveTo>
                  <a:cubicBezTo>
                    <a:pt x="0" y="73"/>
                    <a:pt x="24" y="87"/>
                    <a:pt x="54" y="88"/>
                  </a:cubicBezTo>
                  <a:moveTo>
                    <a:pt x="100" y="72"/>
                  </a:moveTo>
                  <a:cubicBezTo>
                    <a:pt x="78" y="72"/>
                    <a:pt x="60" y="90"/>
                    <a:pt x="60" y="112"/>
                  </a:cubicBezTo>
                  <a:cubicBezTo>
                    <a:pt x="60" y="134"/>
                    <a:pt x="78" y="152"/>
                    <a:pt x="100" y="152"/>
                  </a:cubicBezTo>
                  <a:cubicBezTo>
                    <a:pt x="122" y="152"/>
                    <a:pt x="140" y="134"/>
                    <a:pt x="140" y="112"/>
                  </a:cubicBezTo>
                  <a:cubicBezTo>
                    <a:pt x="140" y="90"/>
                    <a:pt x="122" y="72"/>
                    <a:pt x="100" y="72"/>
                  </a:cubicBezTo>
                  <a:close/>
                </a:path>
              </a:pathLst>
            </a:custGeom>
            <a:noFill/>
            <a:ln w="2540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0" u="none" strike="noStrike" kern="1200" cap="none" spc="0" normalizeH="0" baseline="0" dirty="0">
                <a:ln>
                  <a:noFill/>
                </a:ln>
                <a:solidFill>
                  <a:sysClr val="windowText" lastClr="000000"/>
                </a:solidFill>
                <a:effectLst/>
                <a:uLnTx/>
                <a:uFillTx/>
                <a:latin typeface="Calibri" panose="020F0502020204030204" pitchFamily="34" charset="0"/>
                <a:ea typeface="+mn-ea"/>
                <a:cs typeface="+mn-cs"/>
              </a:endParaRPr>
            </a:p>
          </p:txBody>
        </p:sp>
      </p:grpSp>
      <p:grpSp>
        <p:nvGrpSpPr>
          <p:cNvPr id="20" name="Grupo 19">
            <a:extLst>
              <a:ext uri="{FF2B5EF4-FFF2-40B4-BE49-F238E27FC236}">
                <a16:creationId xmlns:a16="http://schemas.microsoft.com/office/drawing/2014/main" id="{41EC5168-D3E3-8A77-1AA2-8927C8CF4538}"/>
              </a:ext>
            </a:extLst>
          </p:cNvPr>
          <p:cNvGrpSpPr/>
          <p:nvPr/>
        </p:nvGrpSpPr>
        <p:grpSpPr>
          <a:xfrm>
            <a:off x="3330961" y="1427660"/>
            <a:ext cx="942976" cy="3319369"/>
            <a:chOff x="3330961" y="1427660"/>
            <a:chExt cx="942976" cy="3319369"/>
          </a:xfrm>
        </p:grpSpPr>
        <p:sp>
          <p:nvSpPr>
            <p:cNvPr id="221" name="Rectangle 88">
              <a:extLst>
                <a:ext uri="{FF2B5EF4-FFF2-40B4-BE49-F238E27FC236}">
                  <a16:creationId xmlns:a16="http://schemas.microsoft.com/office/drawing/2014/main" id="{63849E0D-2FDB-DAB8-DE77-3C534F5B2CA2}"/>
                </a:ext>
              </a:extLst>
            </p:cNvPr>
            <p:cNvSpPr/>
            <p:nvPr/>
          </p:nvSpPr>
          <p:spPr bwMode="auto">
            <a:xfrm>
              <a:off x="3579638" y="1916363"/>
              <a:ext cx="445622" cy="2830666"/>
            </a:xfrm>
            <a:prstGeom prst="rect">
              <a:avLst/>
            </a:prstGeom>
            <a:solidFill>
              <a:srgbClr val="1790A6">
                <a:lumMod val="20000"/>
                <a:lumOff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Calibri"/>
                <a:ea typeface="+mn-ea"/>
                <a:cs typeface="+mn-cs"/>
              </a:endParaRPr>
            </a:p>
          </p:txBody>
        </p:sp>
        <p:sp>
          <p:nvSpPr>
            <p:cNvPr id="228" name="Oval 226">
              <a:extLst>
                <a:ext uri="{FF2B5EF4-FFF2-40B4-BE49-F238E27FC236}">
                  <a16:creationId xmlns:a16="http://schemas.microsoft.com/office/drawing/2014/main" id="{E7472656-F7D2-10B0-AA06-60A9CE86D44A}"/>
                </a:ext>
              </a:extLst>
            </p:cNvPr>
            <p:cNvSpPr>
              <a:spLocks noChangeAspect="1" noChangeArrowheads="1"/>
            </p:cNvSpPr>
            <p:nvPr/>
          </p:nvSpPr>
          <p:spPr bwMode="auto">
            <a:xfrm>
              <a:off x="3437148" y="1427660"/>
              <a:ext cx="730602" cy="848354"/>
            </a:xfrm>
            <a:prstGeom prst="ellipse">
              <a:avLst/>
            </a:prstGeom>
            <a:solidFill>
              <a:srgbClr val="1790A6"/>
            </a:solidFill>
            <a:ln w="76200" cap="flat" cmpd="sng" algn="ctr">
              <a:solidFill>
                <a:srgbClr val="1790A6">
                  <a:alpha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000000"/>
                </a:solidFill>
                <a:effectLst/>
                <a:uLnTx/>
                <a:uFillTx/>
                <a:latin typeface="Calibri"/>
                <a:ea typeface="+mn-ea"/>
                <a:cs typeface="+mn-cs"/>
              </a:endParaRPr>
            </a:p>
          </p:txBody>
        </p:sp>
        <p:grpSp>
          <p:nvGrpSpPr>
            <p:cNvPr id="223" name="Group 109">
              <a:extLst>
                <a:ext uri="{FF2B5EF4-FFF2-40B4-BE49-F238E27FC236}">
                  <a16:creationId xmlns:a16="http://schemas.microsoft.com/office/drawing/2014/main" id="{9C899563-C1C4-2C44-8325-27B381B8D4BB}"/>
                </a:ext>
              </a:extLst>
            </p:cNvPr>
            <p:cNvGrpSpPr>
              <a:grpSpLocks/>
            </p:cNvGrpSpPr>
            <p:nvPr/>
          </p:nvGrpSpPr>
          <p:grpSpPr bwMode="auto">
            <a:xfrm>
              <a:off x="3330961" y="2232645"/>
              <a:ext cx="942976" cy="1193260"/>
              <a:chOff x="4343032" y="2535443"/>
              <a:chExt cx="1649163" cy="1246119"/>
            </a:xfrm>
          </p:grpSpPr>
          <p:sp>
            <p:nvSpPr>
              <p:cNvPr id="226" name="TextBox 60">
                <a:extLst>
                  <a:ext uri="{FF2B5EF4-FFF2-40B4-BE49-F238E27FC236}">
                    <a16:creationId xmlns:a16="http://schemas.microsoft.com/office/drawing/2014/main" id="{EE6FB089-7521-45AE-04FD-1EBAA9C158D0}"/>
                  </a:ext>
                </a:extLst>
              </p:cNvPr>
              <p:cNvSpPr txBox="1"/>
              <p:nvPr/>
            </p:nvSpPr>
            <p:spPr>
              <a:xfrm>
                <a:off x="4343032" y="2535443"/>
                <a:ext cx="1649163" cy="1000071"/>
              </a:xfrm>
              <a:prstGeom prst="rect">
                <a:avLst/>
              </a:prstGeom>
              <a:noFill/>
            </p:spPr>
            <p:txBody>
              <a:bodyPr lIns="144000" tIns="108000" rIns="144000" bIns="108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1200" b="1" i="0" u="none" strike="noStrike" kern="1200" cap="none" spc="0" normalizeH="0" baseline="0" dirty="0">
                    <a:ln>
                      <a:noFill/>
                    </a:ln>
                    <a:solidFill>
                      <a:srgbClr val="1790A6"/>
                    </a:solidFill>
                    <a:effectLst/>
                    <a:uLnTx/>
                    <a:uFillTx/>
                    <a:latin typeface="Calibri"/>
                    <a:ea typeface="+mn-ea"/>
                    <a:cs typeface="+mn-cs"/>
                  </a:rPr>
                  <a:t>Preparar los Datos</a:t>
                </a:r>
              </a:p>
            </p:txBody>
          </p:sp>
          <p:cxnSp>
            <p:nvCxnSpPr>
              <p:cNvPr id="227" name="Straight Connector 61">
                <a:extLst>
                  <a:ext uri="{FF2B5EF4-FFF2-40B4-BE49-F238E27FC236}">
                    <a16:creationId xmlns:a16="http://schemas.microsoft.com/office/drawing/2014/main" id="{846551E1-33E0-4513-034C-E9CA0D80C25E}"/>
                  </a:ext>
                </a:extLst>
              </p:cNvPr>
              <p:cNvCxnSpPr/>
              <p:nvPr/>
            </p:nvCxnSpPr>
            <p:spPr>
              <a:xfrm>
                <a:off x="4343032" y="3781562"/>
                <a:ext cx="1649163" cy="0"/>
              </a:xfrm>
              <a:prstGeom prst="line">
                <a:avLst/>
              </a:prstGeom>
              <a:noFill/>
              <a:ln w="38100" cap="flat" cmpd="sng" algn="ctr">
                <a:solidFill>
                  <a:srgbClr val="1790A6"/>
                </a:solidFill>
                <a:prstDash val="solid"/>
                <a:miter lim="800000"/>
                <a:headEnd type="none" w="med" len="med"/>
                <a:tailEnd type="none" w="med" len="med"/>
              </a:ln>
              <a:effectLst/>
            </p:spPr>
          </p:cxnSp>
        </p:grpSp>
        <p:sp>
          <p:nvSpPr>
            <p:cNvPr id="224" name="Oval 95">
              <a:extLst>
                <a:ext uri="{FF2B5EF4-FFF2-40B4-BE49-F238E27FC236}">
                  <a16:creationId xmlns:a16="http://schemas.microsoft.com/office/drawing/2014/main" id="{66860A6C-66E2-AE0E-FF16-0D47A0349357}"/>
                </a:ext>
              </a:extLst>
            </p:cNvPr>
            <p:cNvSpPr/>
            <p:nvPr/>
          </p:nvSpPr>
          <p:spPr bwMode="auto">
            <a:xfrm>
              <a:off x="3688547" y="3295019"/>
              <a:ext cx="229618" cy="266565"/>
            </a:xfrm>
            <a:prstGeom prst="ellipse">
              <a:avLst/>
            </a:prstGeom>
            <a:solidFill>
              <a:srgbClr val="FFFFFF"/>
            </a:solidFill>
            <a:ln w="76200" cap="flat" cmpd="sng" algn="ctr">
              <a:solidFill>
                <a:srgbClr val="1790A6">
                  <a:alpha val="50000"/>
                </a:srgbClr>
              </a:solidFill>
              <a:prstDash val="solid"/>
              <a:miter lim="800000"/>
            </a:ln>
            <a:effectLst/>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dirty="0">
                  <a:ln>
                    <a:noFill/>
                  </a:ln>
                  <a:solidFill>
                    <a:srgbClr val="1790A6"/>
                  </a:solidFill>
                  <a:effectLst/>
                  <a:uLnTx/>
                  <a:uFillTx/>
                  <a:latin typeface="Calibri"/>
                  <a:ea typeface="+mn-ea"/>
                  <a:cs typeface="+mn-cs"/>
                </a:rPr>
                <a:t>3</a:t>
              </a:r>
            </a:p>
          </p:txBody>
        </p:sp>
        <p:sp>
          <p:nvSpPr>
            <p:cNvPr id="12" name="Freeform 260">
              <a:extLst>
                <a:ext uri="{FF2B5EF4-FFF2-40B4-BE49-F238E27FC236}">
                  <a16:creationId xmlns:a16="http://schemas.microsoft.com/office/drawing/2014/main" id="{71C1097E-A197-C753-8E2C-FAFEEE486F0B}"/>
                </a:ext>
              </a:extLst>
            </p:cNvPr>
            <p:cNvSpPr>
              <a:spLocks noChangeAspect="1" noEditPoints="1"/>
            </p:cNvSpPr>
            <p:nvPr/>
          </p:nvSpPr>
          <p:spPr bwMode="auto">
            <a:xfrm>
              <a:off x="3630480" y="1599379"/>
              <a:ext cx="343937" cy="482638"/>
            </a:xfrm>
            <a:custGeom>
              <a:avLst/>
              <a:gdLst>
                <a:gd name="T0" fmla="*/ 530743 w 136"/>
                <a:gd name="T1" fmla="*/ 724493 h 164"/>
                <a:gd name="T2" fmla="*/ 247680 w 136"/>
                <a:gd name="T3" fmla="*/ 724493 h 164"/>
                <a:gd name="T4" fmla="*/ 212297 w 136"/>
                <a:gd name="T5" fmla="*/ 689152 h 164"/>
                <a:gd name="T6" fmla="*/ 212297 w 136"/>
                <a:gd name="T7" fmla="*/ 229717 h 164"/>
                <a:gd name="T8" fmla="*/ 247680 w 136"/>
                <a:gd name="T9" fmla="*/ 194376 h 164"/>
                <a:gd name="T10" fmla="*/ 566126 w 136"/>
                <a:gd name="T11" fmla="*/ 194376 h 164"/>
                <a:gd name="T12" fmla="*/ 601509 w 136"/>
                <a:gd name="T13" fmla="*/ 229717 h 164"/>
                <a:gd name="T14" fmla="*/ 601509 w 136"/>
                <a:gd name="T15" fmla="*/ 653811 h 164"/>
                <a:gd name="T16" fmla="*/ 530743 w 136"/>
                <a:gd name="T17" fmla="*/ 724493 h 164"/>
                <a:gd name="T18" fmla="*/ 495360 w 136"/>
                <a:gd name="T19" fmla="*/ 141364 h 164"/>
                <a:gd name="T20" fmla="*/ 495360 w 136"/>
                <a:gd name="T21" fmla="*/ 123694 h 164"/>
                <a:gd name="T22" fmla="*/ 459977 w 136"/>
                <a:gd name="T23" fmla="*/ 88353 h 164"/>
                <a:gd name="T24" fmla="*/ 141532 w 136"/>
                <a:gd name="T25" fmla="*/ 88353 h 164"/>
                <a:gd name="T26" fmla="*/ 106149 w 136"/>
                <a:gd name="T27" fmla="*/ 123694 h 164"/>
                <a:gd name="T28" fmla="*/ 106149 w 136"/>
                <a:gd name="T29" fmla="*/ 583129 h 164"/>
                <a:gd name="T30" fmla="*/ 141532 w 136"/>
                <a:gd name="T31" fmla="*/ 618470 h 164"/>
                <a:gd name="T32" fmla="*/ 159223 w 136"/>
                <a:gd name="T33" fmla="*/ 618470 h 164"/>
                <a:gd name="T34" fmla="*/ 389212 w 136"/>
                <a:gd name="T35" fmla="*/ 53012 h 164"/>
                <a:gd name="T36" fmla="*/ 389212 w 136"/>
                <a:gd name="T37" fmla="*/ 35341 h 164"/>
                <a:gd name="T38" fmla="*/ 353829 w 136"/>
                <a:gd name="T39" fmla="*/ 0 h 164"/>
                <a:gd name="T40" fmla="*/ 35383 w 136"/>
                <a:gd name="T41" fmla="*/ 0 h 164"/>
                <a:gd name="T42" fmla="*/ 0 w 136"/>
                <a:gd name="T43" fmla="*/ 35341 h 164"/>
                <a:gd name="T44" fmla="*/ 0 w 136"/>
                <a:gd name="T45" fmla="*/ 494776 h 164"/>
                <a:gd name="T46" fmla="*/ 35383 w 136"/>
                <a:gd name="T47" fmla="*/ 530117 h 164"/>
                <a:gd name="T48" fmla="*/ 53074 w 136"/>
                <a:gd name="T49" fmla="*/ 530117 h 164"/>
                <a:gd name="T50" fmla="*/ 513052 w 136"/>
                <a:gd name="T51" fmla="*/ 530117 h 164"/>
                <a:gd name="T52" fmla="*/ 442286 w 136"/>
                <a:gd name="T53" fmla="*/ 530117 h 164"/>
                <a:gd name="T54" fmla="*/ 442286 w 136"/>
                <a:gd name="T55" fmla="*/ 600799 h 164"/>
                <a:gd name="T56" fmla="*/ 513052 w 136"/>
                <a:gd name="T57" fmla="*/ 600799 h 164"/>
                <a:gd name="T58" fmla="*/ 513052 w 136"/>
                <a:gd name="T59" fmla="*/ 530117 h 164"/>
                <a:gd name="T60" fmla="*/ 371520 w 136"/>
                <a:gd name="T61" fmla="*/ 530117 h 164"/>
                <a:gd name="T62" fmla="*/ 300755 w 136"/>
                <a:gd name="T63" fmla="*/ 530117 h 164"/>
                <a:gd name="T64" fmla="*/ 300755 w 136"/>
                <a:gd name="T65" fmla="*/ 600799 h 164"/>
                <a:gd name="T66" fmla="*/ 371520 w 136"/>
                <a:gd name="T67" fmla="*/ 600799 h 164"/>
                <a:gd name="T68" fmla="*/ 371520 w 136"/>
                <a:gd name="T69" fmla="*/ 530117 h 164"/>
                <a:gd name="T70" fmla="*/ 513052 w 136"/>
                <a:gd name="T71" fmla="*/ 388752 h 164"/>
                <a:gd name="T72" fmla="*/ 442286 w 136"/>
                <a:gd name="T73" fmla="*/ 388752 h 164"/>
                <a:gd name="T74" fmla="*/ 442286 w 136"/>
                <a:gd name="T75" fmla="*/ 459435 h 164"/>
                <a:gd name="T76" fmla="*/ 513052 w 136"/>
                <a:gd name="T77" fmla="*/ 459435 h 164"/>
                <a:gd name="T78" fmla="*/ 513052 w 136"/>
                <a:gd name="T79" fmla="*/ 388752 h 164"/>
                <a:gd name="T80" fmla="*/ 371520 w 136"/>
                <a:gd name="T81" fmla="*/ 388752 h 164"/>
                <a:gd name="T82" fmla="*/ 300755 w 136"/>
                <a:gd name="T83" fmla="*/ 388752 h 164"/>
                <a:gd name="T84" fmla="*/ 300755 w 136"/>
                <a:gd name="T85" fmla="*/ 459435 h 164"/>
                <a:gd name="T86" fmla="*/ 371520 w 136"/>
                <a:gd name="T87" fmla="*/ 459435 h 164"/>
                <a:gd name="T88" fmla="*/ 371520 w 136"/>
                <a:gd name="T89" fmla="*/ 388752 h 164"/>
                <a:gd name="T90" fmla="*/ 424595 w 136"/>
                <a:gd name="T91" fmla="*/ 318070 h 164"/>
                <a:gd name="T92" fmla="*/ 530743 w 136"/>
                <a:gd name="T93" fmla="*/ 318070 h 164"/>
                <a:gd name="T94" fmla="*/ 389212 w 136"/>
                <a:gd name="T95" fmla="*/ 318070 h 164"/>
                <a:gd name="T96" fmla="*/ 283063 w 136"/>
                <a:gd name="T97" fmla="*/ 318070 h 16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136" h="164">
                  <a:moveTo>
                    <a:pt x="120" y="164"/>
                  </a:moveTo>
                  <a:cubicBezTo>
                    <a:pt x="56" y="164"/>
                    <a:pt x="56" y="164"/>
                    <a:pt x="56" y="164"/>
                  </a:cubicBezTo>
                  <a:cubicBezTo>
                    <a:pt x="52" y="164"/>
                    <a:pt x="48" y="160"/>
                    <a:pt x="48" y="156"/>
                  </a:cubicBezTo>
                  <a:cubicBezTo>
                    <a:pt x="48" y="52"/>
                    <a:pt x="48" y="52"/>
                    <a:pt x="48" y="52"/>
                  </a:cubicBezTo>
                  <a:cubicBezTo>
                    <a:pt x="48" y="48"/>
                    <a:pt x="52" y="44"/>
                    <a:pt x="56" y="44"/>
                  </a:cubicBezTo>
                  <a:cubicBezTo>
                    <a:pt x="128" y="44"/>
                    <a:pt x="128" y="44"/>
                    <a:pt x="128" y="44"/>
                  </a:cubicBezTo>
                  <a:cubicBezTo>
                    <a:pt x="132" y="44"/>
                    <a:pt x="136" y="48"/>
                    <a:pt x="136" y="52"/>
                  </a:cubicBezTo>
                  <a:cubicBezTo>
                    <a:pt x="136" y="148"/>
                    <a:pt x="136" y="148"/>
                    <a:pt x="136" y="148"/>
                  </a:cubicBezTo>
                  <a:lnTo>
                    <a:pt x="120" y="164"/>
                  </a:lnTo>
                  <a:close/>
                  <a:moveTo>
                    <a:pt x="112" y="32"/>
                  </a:moveTo>
                  <a:cubicBezTo>
                    <a:pt x="112" y="28"/>
                    <a:pt x="112" y="28"/>
                    <a:pt x="112" y="28"/>
                  </a:cubicBezTo>
                  <a:cubicBezTo>
                    <a:pt x="112" y="24"/>
                    <a:pt x="108" y="20"/>
                    <a:pt x="104" y="20"/>
                  </a:cubicBezTo>
                  <a:cubicBezTo>
                    <a:pt x="32" y="20"/>
                    <a:pt x="32" y="20"/>
                    <a:pt x="32" y="20"/>
                  </a:cubicBezTo>
                  <a:cubicBezTo>
                    <a:pt x="28" y="20"/>
                    <a:pt x="24" y="24"/>
                    <a:pt x="24" y="28"/>
                  </a:cubicBezTo>
                  <a:cubicBezTo>
                    <a:pt x="24" y="132"/>
                    <a:pt x="24" y="132"/>
                    <a:pt x="24" y="132"/>
                  </a:cubicBezTo>
                  <a:cubicBezTo>
                    <a:pt x="24" y="136"/>
                    <a:pt x="28" y="140"/>
                    <a:pt x="32" y="140"/>
                  </a:cubicBezTo>
                  <a:cubicBezTo>
                    <a:pt x="36" y="140"/>
                    <a:pt x="36" y="140"/>
                    <a:pt x="36" y="140"/>
                  </a:cubicBezTo>
                  <a:moveTo>
                    <a:pt x="88" y="12"/>
                  </a:moveTo>
                  <a:cubicBezTo>
                    <a:pt x="88" y="8"/>
                    <a:pt x="88" y="8"/>
                    <a:pt x="88" y="8"/>
                  </a:cubicBezTo>
                  <a:cubicBezTo>
                    <a:pt x="88" y="4"/>
                    <a:pt x="84" y="0"/>
                    <a:pt x="80" y="0"/>
                  </a:cubicBezTo>
                  <a:cubicBezTo>
                    <a:pt x="8" y="0"/>
                    <a:pt x="8" y="0"/>
                    <a:pt x="8" y="0"/>
                  </a:cubicBezTo>
                  <a:cubicBezTo>
                    <a:pt x="4" y="0"/>
                    <a:pt x="0" y="4"/>
                    <a:pt x="0" y="8"/>
                  </a:cubicBezTo>
                  <a:cubicBezTo>
                    <a:pt x="0" y="112"/>
                    <a:pt x="0" y="112"/>
                    <a:pt x="0" y="112"/>
                  </a:cubicBezTo>
                  <a:cubicBezTo>
                    <a:pt x="0" y="116"/>
                    <a:pt x="4" y="120"/>
                    <a:pt x="8" y="120"/>
                  </a:cubicBezTo>
                  <a:cubicBezTo>
                    <a:pt x="12" y="120"/>
                    <a:pt x="12" y="120"/>
                    <a:pt x="12" y="120"/>
                  </a:cubicBezTo>
                  <a:moveTo>
                    <a:pt x="116" y="120"/>
                  </a:moveTo>
                  <a:cubicBezTo>
                    <a:pt x="100" y="120"/>
                    <a:pt x="100" y="120"/>
                    <a:pt x="100" y="120"/>
                  </a:cubicBezTo>
                  <a:cubicBezTo>
                    <a:pt x="100" y="136"/>
                    <a:pt x="100" y="136"/>
                    <a:pt x="100" y="136"/>
                  </a:cubicBezTo>
                  <a:cubicBezTo>
                    <a:pt x="116" y="136"/>
                    <a:pt x="116" y="136"/>
                    <a:pt x="116" y="136"/>
                  </a:cubicBezTo>
                  <a:lnTo>
                    <a:pt x="116" y="120"/>
                  </a:lnTo>
                  <a:close/>
                  <a:moveTo>
                    <a:pt x="84" y="120"/>
                  </a:moveTo>
                  <a:cubicBezTo>
                    <a:pt x="68" y="120"/>
                    <a:pt x="68" y="120"/>
                    <a:pt x="68" y="120"/>
                  </a:cubicBezTo>
                  <a:cubicBezTo>
                    <a:pt x="68" y="136"/>
                    <a:pt x="68" y="136"/>
                    <a:pt x="68" y="136"/>
                  </a:cubicBezTo>
                  <a:cubicBezTo>
                    <a:pt x="84" y="136"/>
                    <a:pt x="84" y="136"/>
                    <a:pt x="84" y="136"/>
                  </a:cubicBezTo>
                  <a:lnTo>
                    <a:pt x="84" y="120"/>
                  </a:lnTo>
                  <a:close/>
                  <a:moveTo>
                    <a:pt x="116" y="88"/>
                  </a:moveTo>
                  <a:cubicBezTo>
                    <a:pt x="100" y="88"/>
                    <a:pt x="100" y="88"/>
                    <a:pt x="100" y="88"/>
                  </a:cubicBezTo>
                  <a:cubicBezTo>
                    <a:pt x="100" y="104"/>
                    <a:pt x="100" y="104"/>
                    <a:pt x="100" y="104"/>
                  </a:cubicBezTo>
                  <a:cubicBezTo>
                    <a:pt x="116" y="104"/>
                    <a:pt x="116" y="104"/>
                    <a:pt x="116" y="104"/>
                  </a:cubicBezTo>
                  <a:lnTo>
                    <a:pt x="116" y="88"/>
                  </a:lnTo>
                  <a:close/>
                  <a:moveTo>
                    <a:pt x="84" y="88"/>
                  </a:moveTo>
                  <a:cubicBezTo>
                    <a:pt x="68" y="88"/>
                    <a:pt x="68" y="88"/>
                    <a:pt x="68" y="88"/>
                  </a:cubicBezTo>
                  <a:cubicBezTo>
                    <a:pt x="68" y="104"/>
                    <a:pt x="68" y="104"/>
                    <a:pt x="68" y="104"/>
                  </a:cubicBezTo>
                  <a:cubicBezTo>
                    <a:pt x="84" y="104"/>
                    <a:pt x="84" y="104"/>
                    <a:pt x="84" y="104"/>
                  </a:cubicBezTo>
                  <a:lnTo>
                    <a:pt x="84" y="88"/>
                  </a:lnTo>
                  <a:close/>
                  <a:moveTo>
                    <a:pt x="96" y="72"/>
                  </a:moveTo>
                  <a:cubicBezTo>
                    <a:pt x="120" y="72"/>
                    <a:pt x="120" y="72"/>
                    <a:pt x="120" y="72"/>
                  </a:cubicBezTo>
                  <a:moveTo>
                    <a:pt x="88" y="72"/>
                  </a:moveTo>
                  <a:cubicBezTo>
                    <a:pt x="64" y="72"/>
                    <a:pt x="64" y="72"/>
                    <a:pt x="64" y="72"/>
                  </a:cubicBezTo>
                </a:path>
              </a:pathLst>
            </a:custGeom>
            <a:noFill/>
            <a:ln w="25400" cap="flat">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s-ES" sz="1800" b="0" i="0" u="none" strike="noStrike" kern="1200" cap="none" spc="0" normalizeH="0" baseline="0" dirty="0">
                <a:ln>
                  <a:noFill/>
                </a:ln>
                <a:solidFill>
                  <a:sysClr val="windowText" lastClr="000000"/>
                </a:solidFill>
                <a:effectLst/>
                <a:uLnTx/>
                <a:uFillTx/>
                <a:latin typeface="Calibri" panose="020F0502020204030204" pitchFamily="34" charset="0"/>
                <a:ea typeface="+mn-ea"/>
                <a:cs typeface="+mn-cs"/>
              </a:endParaRPr>
            </a:p>
          </p:txBody>
        </p:sp>
      </p:grpSp>
      <p:grpSp>
        <p:nvGrpSpPr>
          <p:cNvPr id="23" name="Grupo 22">
            <a:extLst>
              <a:ext uri="{FF2B5EF4-FFF2-40B4-BE49-F238E27FC236}">
                <a16:creationId xmlns:a16="http://schemas.microsoft.com/office/drawing/2014/main" id="{7CB684EB-B39E-82A8-3014-D0FA4237617A}"/>
              </a:ext>
            </a:extLst>
          </p:cNvPr>
          <p:cNvGrpSpPr/>
          <p:nvPr/>
        </p:nvGrpSpPr>
        <p:grpSpPr>
          <a:xfrm>
            <a:off x="7954512" y="1427661"/>
            <a:ext cx="942976" cy="3316147"/>
            <a:chOff x="7954512" y="1427661"/>
            <a:chExt cx="942976" cy="3316147"/>
          </a:xfrm>
        </p:grpSpPr>
        <p:sp>
          <p:nvSpPr>
            <p:cNvPr id="252" name="Rectangle 91">
              <a:extLst>
                <a:ext uri="{FF2B5EF4-FFF2-40B4-BE49-F238E27FC236}">
                  <a16:creationId xmlns:a16="http://schemas.microsoft.com/office/drawing/2014/main" id="{E93AE41D-826A-DCBD-565F-09CACCED247B}"/>
                </a:ext>
              </a:extLst>
            </p:cNvPr>
            <p:cNvSpPr/>
            <p:nvPr/>
          </p:nvSpPr>
          <p:spPr bwMode="auto">
            <a:xfrm>
              <a:off x="8203189" y="1913134"/>
              <a:ext cx="445622" cy="2830674"/>
            </a:xfrm>
            <a:prstGeom prst="rect">
              <a:avLst/>
            </a:prstGeom>
            <a:solidFill>
              <a:srgbClr val="EF6252">
                <a:lumMod val="20000"/>
                <a:lumOff val="80000"/>
              </a:srgbClr>
            </a:solid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FFFFFF"/>
                </a:solidFill>
                <a:effectLst/>
                <a:uLnTx/>
                <a:uFillTx/>
                <a:latin typeface="Calibri"/>
                <a:ea typeface="+mn-ea"/>
                <a:cs typeface="+mn-cs"/>
              </a:endParaRPr>
            </a:p>
          </p:txBody>
        </p:sp>
        <p:grpSp>
          <p:nvGrpSpPr>
            <p:cNvPr id="254" name="Group 112">
              <a:extLst>
                <a:ext uri="{FF2B5EF4-FFF2-40B4-BE49-F238E27FC236}">
                  <a16:creationId xmlns:a16="http://schemas.microsoft.com/office/drawing/2014/main" id="{5B448C97-0E5C-B735-F0CF-5228FFE9A085}"/>
                </a:ext>
              </a:extLst>
            </p:cNvPr>
            <p:cNvGrpSpPr>
              <a:grpSpLocks/>
            </p:cNvGrpSpPr>
            <p:nvPr/>
          </p:nvGrpSpPr>
          <p:grpSpPr bwMode="auto">
            <a:xfrm>
              <a:off x="7954512" y="2232331"/>
              <a:ext cx="942976" cy="1199092"/>
              <a:chOff x="9921748" y="2534966"/>
              <a:chExt cx="1649163" cy="1246596"/>
            </a:xfrm>
          </p:grpSpPr>
          <p:cxnSp>
            <p:nvCxnSpPr>
              <p:cNvPr id="258" name="Straight Connector 77">
                <a:extLst>
                  <a:ext uri="{FF2B5EF4-FFF2-40B4-BE49-F238E27FC236}">
                    <a16:creationId xmlns:a16="http://schemas.microsoft.com/office/drawing/2014/main" id="{060718B6-5215-2593-7431-F02E2567E0E9}"/>
                  </a:ext>
                </a:extLst>
              </p:cNvPr>
              <p:cNvCxnSpPr/>
              <p:nvPr/>
            </p:nvCxnSpPr>
            <p:spPr>
              <a:xfrm>
                <a:off x="9921748" y="3781562"/>
                <a:ext cx="1649163" cy="0"/>
              </a:xfrm>
              <a:prstGeom prst="line">
                <a:avLst/>
              </a:prstGeom>
              <a:noFill/>
              <a:ln w="38100" cap="flat" cmpd="sng" algn="ctr">
                <a:solidFill>
                  <a:srgbClr val="EF6252"/>
                </a:solidFill>
                <a:prstDash val="solid"/>
                <a:miter lim="800000"/>
                <a:headEnd type="none" w="med" len="med"/>
                <a:tailEnd type="none" w="med" len="med"/>
              </a:ln>
              <a:effectLst/>
            </p:spPr>
          </p:cxnSp>
          <p:sp>
            <p:nvSpPr>
              <p:cNvPr id="257" name="TextBox 76">
                <a:extLst>
                  <a:ext uri="{FF2B5EF4-FFF2-40B4-BE49-F238E27FC236}">
                    <a16:creationId xmlns:a16="http://schemas.microsoft.com/office/drawing/2014/main" id="{0A79E1D5-6C94-1FD3-AEF8-C89DE56BD2A9}"/>
                  </a:ext>
                </a:extLst>
              </p:cNvPr>
              <p:cNvSpPr txBox="1">
                <a:spLocks noChangeArrowheads="1"/>
              </p:cNvSpPr>
              <p:nvPr/>
            </p:nvSpPr>
            <p:spPr bwMode="auto">
              <a:xfrm>
                <a:off x="9921748" y="2534966"/>
                <a:ext cx="1649163" cy="1000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tIns="108000" rIns="144000" bIns="108000"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ES" altLang="es-ES" sz="1100" b="1" i="0" u="none" strike="noStrike" kern="1200" cap="none" spc="0" normalizeH="0" baseline="0" dirty="0">
                    <a:ln>
                      <a:noFill/>
                    </a:ln>
                    <a:solidFill>
                      <a:srgbClr val="EF6252"/>
                    </a:solidFill>
                    <a:effectLst/>
                    <a:uLnTx/>
                    <a:uFillTx/>
                    <a:latin typeface="Calibri" panose="020F0502020204030204" pitchFamily="34" charset="0"/>
                    <a:ea typeface="+mn-ea"/>
                    <a:cs typeface="+mn-cs"/>
                  </a:rPr>
                  <a:t>Desplegar el Modelo</a:t>
                </a:r>
              </a:p>
            </p:txBody>
          </p:sp>
        </p:grpSp>
        <p:sp>
          <p:nvSpPr>
            <p:cNvPr id="259" name="Oval 225">
              <a:extLst>
                <a:ext uri="{FF2B5EF4-FFF2-40B4-BE49-F238E27FC236}">
                  <a16:creationId xmlns:a16="http://schemas.microsoft.com/office/drawing/2014/main" id="{9E7E03C5-1F3F-7F6C-6E27-26510CEE9432}"/>
                </a:ext>
              </a:extLst>
            </p:cNvPr>
            <p:cNvSpPr>
              <a:spLocks noChangeAspect="1" noChangeArrowheads="1"/>
            </p:cNvSpPr>
            <p:nvPr/>
          </p:nvSpPr>
          <p:spPr bwMode="auto">
            <a:xfrm>
              <a:off x="8060699" y="1427661"/>
              <a:ext cx="730602" cy="848356"/>
            </a:xfrm>
            <a:prstGeom prst="ellipse">
              <a:avLst/>
            </a:prstGeom>
            <a:solidFill>
              <a:srgbClr val="EF6252"/>
            </a:solidFill>
            <a:ln w="76200" cap="flat" cmpd="sng" algn="ctr">
              <a:solidFill>
                <a:srgbClr val="EF6252">
                  <a:alpha val="50000"/>
                </a:srgbClr>
              </a:solid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dirty="0">
                <a:ln>
                  <a:noFill/>
                </a:ln>
                <a:solidFill>
                  <a:srgbClr val="000000"/>
                </a:solidFill>
                <a:effectLst/>
                <a:uLnTx/>
                <a:uFillTx/>
                <a:latin typeface="Calibri"/>
                <a:ea typeface="+mn-ea"/>
                <a:cs typeface="+mn-cs"/>
              </a:endParaRPr>
            </a:p>
          </p:txBody>
        </p:sp>
        <p:sp>
          <p:nvSpPr>
            <p:cNvPr id="255" name="Oval 98">
              <a:extLst>
                <a:ext uri="{FF2B5EF4-FFF2-40B4-BE49-F238E27FC236}">
                  <a16:creationId xmlns:a16="http://schemas.microsoft.com/office/drawing/2014/main" id="{9BAA83C6-362F-B43D-594A-0BDAF073A5FC}"/>
                </a:ext>
              </a:extLst>
            </p:cNvPr>
            <p:cNvSpPr/>
            <p:nvPr/>
          </p:nvSpPr>
          <p:spPr bwMode="auto">
            <a:xfrm>
              <a:off x="8310284" y="3301485"/>
              <a:ext cx="229618" cy="266566"/>
            </a:xfrm>
            <a:prstGeom prst="ellipse">
              <a:avLst/>
            </a:prstGeom>
            <a:solidFill>
              <a:srgbClr val="FFFFFF"/>
            </a:solidFill>
            <a:ln w="76200" cap="flat" cmpd="sng" algn="ctr">
              <a:solidFill>
                <a:srgbClr val="EF6252">
                  <a:alpha val="50000"/>
                </a:srgbClr>
              </a:solidFill>
              <a:prstDash val="solid"/>
              <a:miter lim="800000"/>
            </a:ln>
            <a:effectLst/>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s-ES" sz="2000" b="1" i="0" u="none" strike="noStrike" kern="1200" cap="none" spc="0" normalizeH="0" baseline="0" dirty="0">
                  <a:ln>
                    <a:noFill/>
                  </a:ln>
                  <a:solidFill>
                    <a:srgbClr val="EF6252"/>
                  </a:solidFill>
                  <a:effectLst/>
                  <a:uLnTx/>
                  <a:uFillTx/>
                  <a:latin typeface="Calibri"/>
                  <a:ea typeface="+mn-ea"/>
                  <a:cs typeface="+mn-cs"/>
                </a:rPr>
                <a:t>6</a:t>
              </a:r>
            </a:p>
          </p:txBody>
        </p:sp>
        <p:pic>
          <p:nvPicPr>
            <p:cNvPr id="17" name="Gráfico 16" descr="Informática en la nube contorno">
              <a:extLst>
                <a:ext uri="{FF2B5EF4-FFF2-40B4-BE49-F238E27FC236}">
                  <a16:creationId xmlns:a16="http://schemas.microsoft.com/office/drawing/2014/main" id="{997FE06F-55E3-49BB-9EC2-341A69C32F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30972" y="1546577"/>
              <a:ext cx="588241" cy="588241"/>
            </a:xfrm>
            <a:prstGeom prst="rect">
              <a:avLst/>
            </a:prstGeom>
          </p:spPr>
        </p:pic>
      </p:grpSp>
      <p:cxnSp>
        <p:nvCxnSpPr>
          <p:cNvPr id="30" name="Conector: curvado 29">
            <a:extLst>
              <a:ext uri="{FF2B5EF4-FFF2-40B4-BE49-F238E27FC236}">
                <a16:creationId xmlns:a16="http://schemas.microsoft.com/office/drawing/2014/main" id="{35FF9F5F-B202-D03C-B711-6C98FE9EB98E}"/>
              </a:ext>
            </a:extLst>
          </p:cNvPr>
          <p:cNvCxnSpPr>
            <a:cxnSpLocks/>
            <a:stCxn id="259" idx="0"/>
            <a:endCxn id="208" idx="0"/>
          </p:cNvCxnSpPr>
          <p:nvPr/>
        </p:nvCxnSpPr>
        <p:spPr>
          <a:xfrm rot="16200000" flipH="1" flipV="1">
            <a:off x="4572737" y="-2425602"/>
            <a:ext cx="1" cy="7706525"/>
          </a:xfrm>
          <a:prstGeom prst="curvedConnector3">
            <a:avLst>
              <a:gd name="adj1" fmla="val -22860000000"/>
            </a:avLst>
          </a:prstGeom>
          <a:ln w="38100" cap="rnd">
            <a:solidFill>
              <a:srgbClr val="C9D1D9"/>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500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lvl="0"/>
            <a:r>
              <a:rPr lang="es-ES" dirty="0"/>
              <a:t>Fase 1-Entender el Negocio</a:t>
            </a:r>
            <a:endParaRPr dirty="0"/>
          </a:p>
        </p:txBody>
      </p:sp>
      <p:sp>
        <p:nvSpPr>
          <p:cNvPr id="14" name="Google Shape;673;p64"/>
          <p:cNvSpPr txBox="1">
            <a:spLocks/>
          </p:cNvSpPr>
          <p:nvPr/>
        </p:nvSpPr>
        <p:spPr>
          <a:xfrm>
            <a:off x="435339" y="870530"/>
            <a:ext cx="8568176" cy="38204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114300" indent="0" algn="l"/>
            <a:r>
              <a:rPr lang="en-US" sz="2000" dirty="0">
                <a:latin typeface="Calibri" panose="020F0502020204030204" pitchFamily="34" charset="0"/>
                <a:cs typeface="Calibri" panose="020F0502020204030204" pitchFamily="34" charset="0"/>
              </a:rPr>
              <a:t>Todo </a:t>
            </a:r>
            <a:r>
              <a:rPr lang="en-US" sz="2000" dirty="0" err="1">
                <a:latin typeface="Calibri" panose="020F0502020204030204" pitchFamily="34" charset="0"/>
                <a:cs typeface="Calibri" panose="020F0502020204030204" pitchFamily="34" charset="0"/>
              </a:rPr>
              <a:t>proyecto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comienza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por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entender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el</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modelo</a:t>
            </a:r>
            <a:r>
              <a:rPr lang="en-US" sz="2000" dirty="0">
                <a:latin typeface="Calibri" panose="020F0502020204030204" pitchFamily="34" charset="0"/>
                <a:cs typeface="Calibri" panose="020F0502020204030204" pitchFamily="34" charset="0"/>
              </a:rPr>
              <a:t> de </a:t>
            </a:r>
            <a:r>
              <a:rPr lang="en-US" sz="2000" dirty="0" err="1">
                <a:latin typeface="Calibri" panose="020F0502020204030204" pitchFamily="34" charset="0"/>
                <a:cs typeface="Calibri" panose="020F0502020204030204" pitchFamily="34" charset="0"/>
              </a:rPr>
              <a:t>negocio</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el</a:t>
            </a:r>
            <a:r>
              <a:rPr lang="en-US" sz="2000" dirty="0">
                <a:latin typeface="Calibri" panose="020F0502020204030204" pitchFamily="34" charset="0"/>
                <a:cs typeface="Calibri" panose="020F0502020204030204" pitchFamily="34" charset="0"/>
              </a:rPr>
              <a:t> que se </a:t>
            </a:r>
            <a:r>
              <a:rPr lang="en-US" sz="2000" dirty="0" err="1">
                <a:latin typeface="Calibri" panose="020F0502020204030204" pitchFamily="34" charset="0"/>
                <a:cs typeface="Calibri" panose="020F0502020204030204" pitchFamily="34" charset="0"/>
              </a:rPr>
              <a:t>va</a:t>
            </a:r>
            <a:r>
              <a:rPr lang="en-US" sz="2000" dirty="0">
                <a:latin typeface="Calibri" panose="020F0502020204030204" pitchFamily="34" charset="0"/>
                <a:cs typeface="Calibri" panose="020F0502020204030204" pitchFamily="34" charset="0"/>
              </a:rPr>
              <a:t> a </a:t>
            </a:r>
            <a:r>
              <a:rPr lang="en-US" sz="2000" dirty="0" err="1">
                <a:latin typeface="Calibri" panose="020F0502020204030204" pitchFamily="34" charset="0"/>
                <a:cs typeface="Calibri" panose="020F0502020204030204" pitchFamily="34" charset="0"/>
              </a:rPr>
              <a:t>desarrollar</a:t>
            </a:r>
            <a:r>
              <a:rPr lang="en-US" sz="2000" dirty="0">
                <a:latin typeface="Calibri" panose="020F0502020204030204" pitchFamily="34" charset="0"/>
                <a:cs typeface="Calibri" panose="020F0502020204030204" pitchFamily="34" charset="0"/>
              </a:rPr>
              <a:t>.</a:t>
            </a:r>
          </a:p>
          <a:p>
            <a:pPr marL="114300" indent="0" algn="l"/>
            <a:endParaRPr lang="es-ES" sz="2000" dirty="0">
              <a:latin typeface="Calibri" panose="020F0502020204030204" pitchFamily="34" charset="0"/>
              <a:cs typeface="Calibri" panose="020F0502020204030204" pitchFamily="34" charset="0"/>
            </a:endParaRPr>
          </a:p>
          <a:p>
            <a:pPr marL="114300" indent="0" algn="l"/>
            <a:r>
              <a:rPr lang="en-US" sz="2000" dirty="0">
                <a:latin typeface="Calibri" panose="020F0502020204030204" pitchFamily="34" charset="0"/>
                <a:cs typeface="Calibri" panose="020F0502020204030204" pitchFamily="34" charset="0"/>
              </a:rPr>
              <a:t>Para </a:t>
            </a:r>
            <a:r>
              <a:rPr lang="es-ES" sz="2000" dirty="0">
                <a:latin typeface="Calibri" panose="020F0502020204030204" pitchFamily="34" charset="0"/>
                <a:cs typeface="Calibri" panose="020F0502020204030204" pitchFamily="34" charset="0"/>
              </a:rPr>
              <a:t>ello</a:t>
            </a:r>
            <a:r>
              <a:rPr lang="en-US" sz="2000" dirty="0">
                <a:latin typeface="Calibri" panose="020F0502020204030204" pitchFamily="34" charset="0"/>
                <a:cs typeface="Calibri" panose="020F0502020204030204" pitchFamily="34" charset="0"/>
              </a:rPr>
              <a:t> es </a:t>
            </a:r>
            <a:r>
              <a:rPr lang="en-US" sz="2000" dirty="0" err="1">
                <a:latin typeface="Calibri" panose="020F0502020204030204" pitchFamily="34" charset="0"/>
                <a:cs typeface="Calibri" panose="020F0502020204030204" pitchFamily="34" charset="0"/>
              </a:rPr>
              <a:t>necesario</a:t>
            </a:r>
            <a:r>
              <a:rPr lang="en-US" sz="2000" dirty="0">
                <a:latin typeface="Calibri" panose="020F0502020204030204" pitchFamily="34" charset="0"/>
                <a:cs typeface="Calibri" panose="020F0502020204030204" pitchFamily="34" charset="0"/>
              </a:rPr>
              <a:t>:</a:t>
            </a:r>
          </a:p>
          <a:p>
            <a:pPr algn="l">
              <a:buFont typeface="+mj-lt"/>
              <a:buAutoNum type="arabicPeriod"/>
            </a:pPr>
            <a:r>
              <a:rPr lang="es-ES" sz="1600" dirty="0">
                <a:latin typeface="Calibri" panose="020F0502020204030204" pitchFamily="34" charset="0"/>
                <a:cs typeface="Calibri" panose="020F0502020204030204" pitchFamily="34" charset="0"/>
              </a:rPr>
              <a:t>Determinar los objetivos de negocio: </a:t>
            </a:r>
            <a:r>
              <a:rPr lang="es-ES" sz="1600" b="0" dirty="0">
                <a:latin typeface="Calibri" panose="020F0502020204030204" pitchFamily="34" charset="0"/>
                <a:cs typeface="Calibri" panose="020F0502020204030204" pitchFamily="34" charset="0"/>
              </a:rPr>
              <a:t>es necesario "comprender a fondo, desde una perspectiva comercial, lo que el cliente realmente quiere lograr“ y luego definir los criterios de éxito del proyecto.</a:t>
            </a:r>
            <a:r>
              <a:rPr lang="es-ES" sz="1600" dirty="0">
                <a:latin typeface="Calibri" panose="020F0502020204030204" pitchFamily="34" charset="0"/>
                <a:cs typeface="Calibri" panose="020F0502020204030204" pitchFamily="34" charset="0"/>
              </a:rPr>
              <a:t>
Evaluar la situación: </a:t>
            </a:r>
            <a:r>
              <a:rPr lang="es-ES" sz="1600" b="0" dirty="0">
                <a:latin typeface="Calibri" panose="020F0502020204030204" pitchFamily="34" charset="0"/>
                <a:cs typeface="Calibri" panose="020F0502020204030204" pitchFamily="34" charset="0"/>
              </a:rPr>
              <a:t>determinar la disponibilidad de recursos, los requisitos del proyecto, evaluar los riesgos y contingencias, y realizar un análisis de costo-beneficio.
</a:t>
            </a:r>
            <a:r>
              <a:rPr lang="es-ES" sz="1600" dirty="0">
                <a:latin typeface="Calibri" panose="020F0502020204030204" pitchFamily="34" charset="0"/>
                <a:cs typeface="Calibri" panose="020F0502020204030204" pitchFamily="34" charset="0"/>
              </a:rPr>
              <a:t>Determinar los objetivos técnicos de datos: </a:t>
            </a:r>
            <a:r>
              <a:rPr lang="es-ES" sz="1600" b="0" dirty="0">
                <a:latin typeface="Calibri" panose="020F0502020204030204" pitchFamily="34" charset="0"/>
                <a:cs typeface="Calibri" panose="020F0502020204030204" pitchFamily="34" charset="0"/>
              </a:rPr>
              <a:t>además de definir los objetivos empresariales, también se deben definir cómo se ve el éxito desde una perspectiva técnica de minería de datos.</a:t>
            </a:r>
            <a:r>
              <a:rPr lang="es-ES" sz="1600" dirty="0">
                <a:latin typeface="Calibri" panose="020F0502020204030204" pitchFamily="34" charset="0"/>
                <a:cs typeface="Calibri" panose="020F0502020204030204" pitchFamily="34" charset="0"/>
              </a:rPr>
              <a:t>
Producir un plan de proyecto: </a:t>
            </a:r>
            <a:r>
              <a:rPr lang="es-ES" sz="1600" b="0" dirty="0">
                <a:latin typeface="Calibri" panose="020F0502020204030204" pitchFamily="34" charset="0"/>
                <a:cs typeface="Calibri" panose="020F0502020204030204" pitchFamily="34" charset="0"/>
              </a:rPr>
              <a:t>seleccionar tecnologías y herramientas que se van a utilizar en el proyecto, y definir planes detallados para cada fase del proyecto.</a:t>
            </a:r>
            <a:endParaRPr lang="en-US" sz="1600" b="0" dirty="0">
              <a:solidFill>
                <a:srgbClr val="233452"/>
              </a:solidFill>
              <a:latin typeface="Calibri" panose="020F0502020204030204" pitchFamily="34" charset="0"/>
            </a:endParaRPr>
          </a:p>
        </p:txBody>
      </p:sp>
    </p:spTree>
    <p:extLst>
      <p:ext uri="{BB962C8B-B14F-4D97-AF65-F5344CB8AC3E}">
        <p14:creationId xmlns:p14="http://schemas.microsoft.com/office/powerpoint/2010/main" val="3065783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lvl="0"/>
            <a:r>
              <a:rPr lang="es-ES" dirty="0"/>
              <a:t>Fase 2-Entender los Datos</a:t>
            </a:r>
            <a:endParaRPr dirty="0"/>
          </a:p>
        </p:txBody>
      </p:sp>
      <p:sp>
        <p:nvSpPr>
          <p:cNvPr id="14" name="Google Shape;673;p64"/>
          <p:cNvSpPr txBox="1">
            <a:spLocks/>
          </p:cNvSpPr>
          <p:nvPr/>
        </p:nvSpPr>
        <p:spPr>
          <a:xfrm>
            <a:off x="435339" y="870531"/>
            <a:ext cx="8568176" cy="35632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115200" indent="0" algn="l"/>
            <a:r>
              <a:rPr lang="es-ES" sz="2000" b="0" dirty="0">
                <a:latin typeface="Calibri" panose="020F0502020204030204" pitchFamily="34" charset="0"/>
                <a:cs typeface="Calibri" panose="020F0502020204030204" pitchFamily="34" charset="0"/>
              </a:rPr>
              <a:t>Esta fase se centra en identificar, recopilar y analizar los conjuntos de datos con los que deberemos obtener los resultados del proyecto.</a:t>
            </a:r>
          </a:p>
          <a:p>
            <a:pPr algn="l"/>
            <a:endParaRPr lang="es-ES" sz="2000" dirty="0">
              <a:latin typeface="Calibri" panose="020F0502020204030204" pitchFamily="34" charset="0"/>
              <a:cs typeface="Calibri" panose="020F0502020204030204" pitchFamily="34" charset="0"/>
            </a:endParaRPr>
          </a:p>
          <a:p>
            <a:pPr marL="114300" indent="0" algn="l"/>
            <a:r>
              <a:rPr lang="es-ES" sz="2000" b="0" dirty="0">
                <a:latin typeface="Calibri" panose="020F0502020204030204" pitchFamily="34" charset="0"/>
                <a:cs typeface="Calibri" panose="020F0502020204030204" pitchFamily="34" charset="0"/>
              </a:rPr>
              <a:t>Esta fase también tiene cuatro tareas:</a:t>
            </a:r>
            <a:r>
              <a:rPr lang="es-ES" sz="2000" b="0" dirty="0">
                <a:solidFill>
                  <a:srgbClr val="233452"/>
                </a:solidFill>
                <a:latin typeface="Calibri" panose="020F0502020204030204" pitchFamily="34" charset="0"/>
                <a:cs typeface="Calibri" panose="020F0502020204030204" pitchFamily="34" charset="0"/>
              </a:rPr>
              <a:t>
</a:t>
            </a:r>
          </a:p>
          <a:p>
            <a:pPr marL="571500" indent="-457200" algn="l">
              <a:buFont typeface="+mj-lt"/>
              <a:buAutoNum type="arabicPeriod"/>
            </a:pPr>
            <a:r>
              <a:rPr lang="es-ES" sz="1600" dirty="0">
                <a:latin typeface="Calibri" panose="020F0502020204030204" pitchFamily="34" charset="0"/>
                <a:cs typeface="Calibri" panose="020F0502020204030204" pitchFamily="34" charset="0"/>
              </a:rPr>
              <a:t>Recopilar los datos iniciales: </a:t>
            </a:r>
            <a:r>
              <a:rPr lang="es-ES" sz="1600" b="0" dirty="0">
                <a:latin typeface="Calibri" panose="020F0502020204030204" pitchFamily="34" charset="0"/>
                <a:cs typeface="Calibri" panose="020F0502020204030204" pitchFamily="34" charset="0"/>
              </a:rPr>
              <a:t>obtener los datos necesarios y (si es necesario) cargarlos en herramientas para su análisis.</a:t>
            </a:r>
            <a:r>
              <a:rPr lang="es-ES" sz="1600" dirty="0">
                <a:latin typeface="Calibri" panose="020F0502020204030204" pitchFamily="34" charset="0"/>
                <a:cs typeface="Calibri" panose="020F0502020204030204" pitchFamily="34" charset="0"/>
              </a:rPr>
              <a:t>
Describir datos: </a:t>
            </a:r>
            <a:r>
              <a:rPr lang="es-ES" sz="1600" b="0" dirty="0">
                <a:latin typeface="Calibri" panose="020F0502020204030204" pitchFamily="34" charset="0"/>
                <a:cs typeface="Calibri" panose="020F0502020204030204" pitchFamily="34" charset="0"/>
              </a:rPr>
              <a:t>examinar los datos y documentar sus propiedades iniciales, como el formato de datos, el número de registros o las identidades(</a:t>
            </a:r>
            <a:r>
              <a:rPr lang="es-ES" sz="1600" b="0" dirty="0" err="1">
                <a:latin typeface="Calibri" panose="020F0502020204030204" pitchFamily="34" charset="0"/>
                <a:cs typeface="Calibri" panose="020F0502020204030204" pitchFamily="34" charset="0"/>
              </a:rPr>
              <a:t>pk</a:t>
            </a:r>
            <a:r>
              <a:rPr lang="es-ES" sz="1600" b="0" dirty="0">
                <a:latin typeface="Calibri" panose="020F0502020204030204" pitchFamily="34" charset="0"/>
                <a:cs typeface="Calibri" panose="020F0502020204030204" pitchFamily="34" charset="0"/>
              </a:rPr>
              <a:t>) de campo.
</a:t>
            </a:r>
            <a:r>
              <a:rPr lang="es-ES" sz="1600" dirty="0">
                <a:latin typeface="Calibri" panose="020F0502020204030204" pitchFamily="34" charset="0"/>
                <a:cs typeface="Calibri" panose="020F0502020204030204" pitchFamily="34" charset="0"/>
              </a:rPr>
              <a:t>Explore los datos: </a:t>
            </a:r>
            <a:r>
              <a:rPr lang="es-ES" sz="1600" b="0" dirty="0">
                <a:latin typeface="Calibri" panose="020F0502020204030204" pitchFamily="34" charset="0"/>
                <a:cs typeface="Calibri" panose="020F0502020204030204" pitchFamily="34" charset="0"/>
              </a:rPr>
              <a:t>profundizar en los datos. Consultar, visualizar e identificar las relaciones entre los datos.</a:t>
            </a:r>
            <a:r>
              <a:rPr lang="es-ES" sz="1600" dirty="0">
                <a:latin typeface="Calibri" panose="020F0502020204030204" pitchFamily="34" charset="0"/>
                <a:cs typeface="Calibri" panose="020F0502020204030204" pitchFamily="34" charset="0"/>
              </a:rPr>
              <a:t>
Verificar la calidad de los datos: </a:t>
            </a:r>
            <a:r>
              <a:rPr lang="es-ES" sz="1600" b="0" dirty="0">
                <a:latin typeface="Calibri" panose="020F0502020204030204" pitchFamily="34" charset="0"/>
                <a:cs typeface="Calibri" panose="020F0502020204030204" pitchFamily="34" charset="0"/>
              </a:rPr>
              <a:t>¿Qué tan limpios / sucios están los datos? Documentar cualquier problema de calidad.</a:t>
            </a:r>
            <a:br>
              <a:rPr lang="en-US" sz="1600" dirty="0">
                <a:latin typeface="Calibri" panose="020F0502020204030204" pitchFamily="34" charset="0"/>
                <a:cs typeface="Calibri" panose="020F0502020204030204" pitchFamily="34" charset="0"/>
              </a:rPr>
            </a:br>
            <a:endParaRPr lang="es-E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49146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lvl="0"/>
            <a:r>
              <a:rPr lang="es-ES" dirty="0"/>
              <a:t>Fase 3-Preparar los Datos</a:t>
            </a:r>
            <a:endParaRPr dirty="0"/>
          </a:p>
        </p:txBody>
      </p:sp>
      <p:sp>
        <p:nvSpPr>
          <p:cNvPr id="14" name="Google Shape;673;p64"/>
          <p:cNvSpPr txBox="1">
            <a:spLocks/>
          </p:cNvSpPr>
          <p:nvPr/>
        </p:nvSpPr>
        <p:spPr>
          <a:xfrm>
            <a:off x="435339" y="870531"/>
            <a:ext cx="8568176" cy="3889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115200" indent="0" algn="l"/>
            <a:r>
              <a:rPr lang="es-ES" sz="2000" b="0" dirty="0">
                <a:latin typeface="Calibri" panose="020F0502020204030204" pitchFamily="34" charset="0"/>
                <a:cs typeface="Calibri" panose="020F0502020204030204" pitchFamily="34" charset="0"/>
              </a:rPr>
              <a:t>El 80% del tiempo de desarrollo de un proyecto de datos es la preparación de los datos. Esta fase, prepara los conjuntos de datos finales para el modelado. </a:t>
            </a:r>
          </a:p>
          <a:p>
            <a:pPr marL="115200" indent="0" algn="l"/>
            <a:endParaRPr lang="es-ES" sz="2000" b="0" dirty="0">
              <a:latin typeface="Calibri" panose="020F0502020204030204" pitchFamily="34" charset="0"/>
              <a:cs typeface="Calibri" panose="020F0502020204030204" pitchFamily="34" charset="0"/>
            </a:endParaRPr>
          </a:p>
          <a:p>
            <a:pPr marL="115200" indent="0" algn="l"/>
            <a:r>
              <a:rPr lang="es-ES" sz="2000" b="0" dirty="0">
                <a:latin typeface="Calibri" panose="020F0502020204030204" pitchFamily="34" charset="0"/>
                <a:cs typeface="Calibri" panose="020F0502020204030204" pitchFamily="34" charset="0"/>
              </a:rPr>
              <a:t>Tiene cinco tareas:
</a:t>
            </a:r>
          </a:p>
          <a:p>
            <a:pPr marL="572400" indent="-457200" algn="l">
              <a:buFont typeface="+mj-lt"/>
              <a:buAutoNum type="arabicPeriod"/>
            </a:pPr>
            <a:r>
              <a:rPr lang="es-ES" sz="1600" dirty="0">
                <a:latin typeface="Calibri" panose="020F0502020204030204" pitchFamily="34" charset="0"/>
                <a:cs typeface="Calibri" panose="020F0502020204030204" pitchFamily="34" charset="0"/>
              </a:rPr>
              <a:t>Seleccionar datos: </a:t>
            </a:r>
            <a:r>
              <a:rPr lang="es-ES" sz="1600" b="0" dirty="0">
                <a:latin typeface="Calibri" panose="020F0502020204030204" pitchFamily="34" charset="0"/>
                <a:cs typeface="Calibri" panose="020F0502020204030204" pitchFamily="34" charset="0"/>
              </a:rPr>
              <a:t>determinar qué conjuntos de datos se utilizarán y documente los motivos de la inclusión/exclusión.
</a:t>
            </a:r>
            <a:r>
              <a:rPr lang="es-ES" sz="1600" dirty="0">
                <a:latin typeface="Calibri" panose="020F0502020204030204" pitchFamily="34" charset="0"/>
                <a:cs typeface="Calibri" panose="020F0502020204030204" pitchFamily="34" charset="0"/>
              </a:rPr>
              <a:t>Datos limpios: </a:t>
            </a:r>
            <a:r>
              <a:rPr lang="es-ES" sz="1600" b="0" dirty="0">
                <a:latin typeface="Calibri" panose="020F0502020204030204" pitchFamily="34" charset="0"/>
                <a:cs typeface="Calibri" panose="020F0502020204030204" pitchFamily="34" charset="0"/>
              </a:rPr>
              <a:t>a menudo esta es la tarea más larga. Sin él, es probable que seas víctima de basura dentro, basura fuera. Una práctica común durante esta tarea es corregir, imputar o eliminar valores erróneos.
</a:t>
            </a:r>
            <a:r>
              <a:rPr lang="es-ES" sz="1600" dirty="0">
                <a:latin typeface="Calibri" panose="020F0502020204030204" pitchFamily="34" charset="0"/>
                <a:cs typeface="Calibri" panose="020F0502020204030204" pitchFamily="34" charset="0"/>
              </a:rPr>
              <a:t>Construir datos: </a:t>
            </a:r>
            <a:r>
              <a:rPr lang="es-ES" sz="1600" b="0" dirty="0">
                <a:latin typeface="Calibri" panose="020F0502020204030204" pitchFamily="34" charset="0"/>
                <a:cs typeface="Calibri" panose="020F0502020204030204" pitchFamily="34" charset="0"/>
              </a:rPr>
              <a:t>calcular nuevos atributos que serán útiles. Por ejemplo, calcular el índice de masa corporal de alguien a partir de los campos de altura y peso.
</a:t>
            </a:r>
            <a:r>
              <a:rPr lang="es-ES" sz="1600" dirty="0">
                <a:latin typeface="Calibri" panose="020F0502020204030204" pitchFamily="34" charset="0"/>
                <a:cs typeface="Calibri" panose="020F0502020204030204" pitchFamily="34" charset="0"/>
              </a:rPr>
              <a:t>Integrar datos: </a:t>
            </a:r>
            <a:r>
              <a:rPr lang="es-ES" sz="1600" b="0" dirty="0">
                <a:latin typeface="Calibri" panose="020F0502020204030204" pitchFamily="34" charset="0"/>
                <a:cs typeface="Calibri" panose="020F0502020204030204" pitchFamily="34" charset="0"/>
              </a:rPr>
              <a:t>crear nuevos conjuntos de datos combinando datos de varias fuentes.
</a:t>
            </a:r>
            <a:r>
              <a:rPr lang="es-ES" sz="1600" dirty="0">
                <a:latin typeface="Calibri" panose="020F0502020204030204" pitchFamily="34" charset="0"/>
                <a:cs typeface="Calibri" panose="020F0502020204030204" pitchFamily="34" charset="0"/>
              </a:rPr>
              <a:t>Dar formato a los datos: </a:t>
            </a:r>
            <a:r>
              <a:rPr lang="es-ES" sz="1600" b="0" dirty="0">
                <a:latin typeface="Calibri" panose="020F0502020204030204" pitchFamily="34" charset="0"/>
                <a:cs typeface="Calibri" panose="020F0502020204030204" pitchFamily="34" charset="0"/>
              </a:rPr>
              <a:t>volver a formatear los datos según sea necesario. </a:t>
            </a:r>
          </a:p>
        </p:txBody>
      </p:sp>
    </p:spTree>
    <p:extLst>
      <p:ext uri="{BB962C8B-B14F-4D97-AF65-F5344CB8AC3E}">
        <p14:creationId xmlns:p14="http://schemas.microsoft.com/office/powerpoint/2010/main" val="4126695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lvl="0"/>
            <a:r>
              <a:rPr lang="es-ES" dirty="0"/>
              <a:t>Fase 4-Crear el Modelo</a:t>
            </a:r>
            <a:endParaRPr dirty="0"/>
          </a:p>
        </p:txBody>
      </p:sp>
      <p:sp>
        <p:nvSpPr>
          <p:cNvPr id="14" name="Google Shape;673;p64"/>
          <p:cNvSpPr txBox="1">
            <a:spLocks/>
          </p:cNvSpPr>
          <p:nvPr/>
        </p:nvSpPr>
        <p:spPr>
          <a:xfrm>
            <a:off x="435339" y="880506"/>
            <a:ext cx="8568176" cy="35632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115200" indent="0" algn="l"/>
            <a:r>
              <a:rPr lang="es-ES" sz="2000" b="0" dirty="0">
                <a:latin typeface="Calibri" panose="020F0502020204030204" pitchFamily="34" charset="0"/>
                <a:cs typeface="Calibri" panose="020F0502020204030204" pitchFamily="34" charset="0"/>
              </a:rPr>
              <a:t>Suele ser la fase más corta del proyecto.
Es probable que se construyan y evalúen varios modelos basados en varias técnicas de modelado diferentes con el fin de quedarnos con la que mejores resultados se obtengan. </a:t>
            </a:r>
          </a:p>
          <a:p>
            <a:pPr marL="115200" indent="0" algn="l"/>
            <a:r>
              <a:rPr lang="es-ES" sz="2000" b="0" dirty="0">
                <a:latin typeface="Calibri" panose="020F0502020204030204" pitchFamily="34" charset="0"/>
                <a:cs typeface="Calibri" panose="020F0502020204030204" pitchFamily="34" charset="0"/>
              </a:rPr>
              <a:t>Esta fase tiene cuatro tareas:</a:t>
            </a:r>
          </a:p>
          <a:p>
            <a:pPr marL="572400" indent="-457200" algn="l">
              <a:buFont typeface="+mj-lt"/>
              <a:buAutoNum type="arabicPeriod"/>
            </a:pPr>
            <a:r>
              <a:rPr lang="es-ES" sz="1600" dirty="0">
                <a:latin typeface="Calibri" panose="020F0502020204030204" pitchFamily="34" charset="0"/>
                <a:cs typeface="Calibri" panose="020F0502020204030204" pitchFamily="34" charset="0"/>
              </a:rPr>
              <a:t>Seleccionar técnicas de modelado: </a:t>
            </a:r>
            <a:r>
              <a:rPr lang="es-ES" sz="1600" b="0" dirty="0">
                <a:latin typeface="Calibri" panose="020F0502020204030204" pitchFamily="34" charset="0"/>
                <a:cs typeface="Calibri" panose="020F0502020204030204" pitchFamily="34" charset="0"/>
              </a:rPr>
              <a:t>determinar qué algoritmos se aplicarán. 
</a:t>
            </a:r>
            <a:r>
              <a:rPr lang="es-ES" sz="1600" dirty="0">
                <a:latin typeface="Calibri" panose="020F0502020204030204" pitchFamily="34" charset="0"/>
                <a:cs typeface="Calibri" panose="020F0502020204030204" pitchFamily="34" charset="0"/>
              </a:rPr>
              <a:t>Generar diseño de prueba: </a:t>
            </a:r>
            <a:r>
              <a:rPr lang="es-ES" sz="1600" b="0" dirty="0">
                <a:latin typeface="Calibri" panose="020F0502020204030204" pitchFamily="34" charset="0"/>
                <a:cs typeface="Calibri" panose="020F0502020204030204" pitchFamily="34" charset="0"/>
              </a:rPr>
              <a:t>en función del enfoque de modelado, es posible que deba dividir los datos en conjuntos de entrenamiento, prueba y validación.
</a:t>
            </a:r>
            <a:r>
              <a:rPr lang="es-ES" sz="1600" dirty="0">
                <a:latin typeface="Calibri" panose="020F0502020204030204" pitchFamily="34" charset="0"/>
                <a:cs typeface="Calibri" panose="020F0502020204030204" pitchFamily="34" charset="0"/>
              </a:rPr>
              <a:t>Modelo de compilación: </a:t>
            </a:r>
            <a:r>
              <a:rPr lang="es-ES" sz="1600" b="0" dirty="0">
                <a:latin typeface="Calibri" panose="020F0502020204030204" pitchFamily="34" charset="0"/>
                <a:cs typeface="Calibri" panose="020F0502020204030204" pitchFamily="34" charset="0"/>
              </a:rPr>
              <a:t>aunque esto suena muy bien, esto podría limitarse a ejecutar una función que nos genere una regresión </a:t>
            </a:r>
            <a:r>
              <a:rPr lang="es-ES" sz="1600" b="0" dirty="0" err="1">
                <a:latin typeface="Calibri" panose="020F0502020204030204" pitchFamily="34" charset="0"/>
                <a:cs typeface="Calibri" panose="020F0502020204030204" pitchFamily="34" charset="0"/>
              </a:rPr>
              <a:t>líneal</a:t>
            </a:r>
            <a:r>
              <a:rPr lang="es-ES" sz="1600" b="0" dirty="0">
                <a:latin typeface="Calibri" panose="020F0502020204030204" pitchFamily="34" charset="0"/>
                <a:cs typeface="Calibri" panose="020F0502020204030204" pitchFamily="34" charset="0"/>
              </a:rPr>
              <a:t>.</a:t>
            </a:r>
            <a:r>
              <a:rPr lang="es-ES" sz="1600" dirty="0">
                <a:latin typeface="Calibri" panose="020F0502020204030204" pitchFamily="34" charset="0"/>
                <a:cs typeface="Calibri" panose="020F0502020204030204" pitchFamily="34" charset="0"/>
              </a:rPr>
              <a:t> </a:t>
            </a:r>
          </a:p>
          <a:p>
            <a:pPr marL="572400" indent="-457200" algn="l">
              <a:buFont typeface="+mj-lt"/>
              <a:buAutoNum type="arabicPeriod"/>
            </a:pPr>
            <a:r>
              <a:rPr lang="es-ES" sz="1600" dirty="0">
                <a:latin typeface="Calibri" panose="020F0502020204030204" pitchFamily="34" charset="0"/>
                <a:cs typeface="Calibri" panose="020F0502020204030204" pitchFamily="34" charset="0"/>
              </a:rPr>
              <a:t>Evaluar el modelo: </a:t>
            </a:r>
            <a:r>
              <a:rPr lang="es-ES" sz="1600" b="0" dirty="0">
                <a:latin typeface="Calibri" panose="020F0502020204030204" pitchFamily="34" charset="0"/>
                <a:cs typeface="Calibri" panose="020F0502020204030204" pitchFamily="34" charset="0"/>
              </a:rPr>
              <a:t>de los modelos seleccionados evaluar cual es el que proporciona mejores resultados. Se necesitan interpretar los resultados del modelo en función del conocimiento del dominio, los criterios de éxito predefinidos y el diseño de la prueba.</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14483220"/>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1262</TotalTime>
  <Words>1085</Words>
  <Application>Microsoft Office PowerPoint</Application>
  <PresentationFormat>Presentación en pantalla (16:9)</PresentationFormat>
  <Paragraphs>71</Paragraphs>
  <Slides>12</Slides>
  <Notes>12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Calibri</vt:lpstr>
      <vt:lpstr>Montserrat</vt:lpstr>
      <vt:lpstr>Management Consulting Toolkit by Slidesgo</vt:lpstr>
      <vt:lpstr>Presentación de PowerPoint</vt:lpstr>
      <vt:lpstr>CRISP-DM</vt:lpstr>
      <vt:lpstr>Otras metodologías</vt:lpstr>
      <vt:lpstr>Ciclo de trabajo iterativo</vt:lpstr>
      <vt:lpstr>Ciclo de trabajo Crisp-DM</vt:lpstr>
      <vt:lpstr>Fase 1-Entender el Negocio</vt:lpstr>
      <vt:lpstr>Fase 2-Entender los Datos</vt:lpstr>
      <vt:lpstr>Fase 3-Preparar los Datos</vt:lpstr>
      <vt:lpstr>Fase 4-Crear el Modelo</vt:lpstr>
      <vt:lpstr>Fase 5-Evaluar el Modelo</vt:lpstr>
      <vt:lpstr>Fase 6-Desplegar el Modelo</vt:lpstr>
      <vt:lpstr>IMAGEN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Dirección Estratégica</dc:title>
  <dc:creator>Manuel Luna Garcia</dc:creator>
  <cp:lastModifiedBy>Nahum De La Ballina Tamargo</cp:lastModifiedBy>
  <cp:revision>63</cp:revision>
  <dcterms:modified xsi:type="dcterms:W3CDTF">2023-09-27T15:41:53Z</dcterms:modified>
</cp:coreProperties>
</file>