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c01cd31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c01cd31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c01cd31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c01cd31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c01cd316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c01cd316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c01cd316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c01cd316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c01cd316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c01cd316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c01cd316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c01cd316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c0cddfe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c0cddfe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c0cddfe3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c0cddfe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c0cddfe3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c0cddfe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c0cddfe3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c0cddfe3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c0cddfe3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c0cddfe3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c01cd31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c01cd31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d23cf2a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d23cf2a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c01cd316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c01cd316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c01cd316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c01cd316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c01cd316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01cd316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c01cd316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c01cd316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c01cd316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c01cd316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c01cd316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c01cd316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c01cd316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c01cd316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68500"/>
            <a:ext cx="8520600" cy="116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Airline Data Warehouse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Dhanur Sharma</a:t>
            </a:r>
            <a:endParaRPr/>
          </a:p>
          <a:p>
            <a:pPr indent="0" lvl="0" marL="0" rtl="0" algn="ctr">
              <a:spcBef>
                <a:spcPts val="0"/>
              </a:spcBef>
              <a:spcAft>
                <a:spcPts val="0"/>
              </a:spcAft>
              <a:buNone/>
            </a:pPr>
            <a:r>
              <a:rPr lang="en"/>
              <a:t>Nahush Bhobe</a:t>
            </a:r>
            <a:endParaRPr/>
          </a:p>
          <a:p>
            <a:pPr indent="0" lvl="0" marL="0" rtl="0" algn="ctr">
              <a:spcBef>
                <a:spcPts val="0"/>
              </a:spcBef>
              <a:spcAft>
                <a:spcPts val="0"/>
              </a:spcAft>
              <a:buNone/>
            </a:pPr>
            <a:r>
              <a:rPr lang="en"/>
              <a:t>Aadhar Gautam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Benefits of</a:t>
            </a:r>
            <a:r>
              <a:rPr lang="en" sz="2400"/>
              <a:t> using a Data warehouse</a:t>
            </a:r>
            <a:endParaRPr sz="2400"/>
          </a:p>
        </p:txBody>
      </p:sp>
      <p:sp>
        <p:nvSpPr>
          <p:cNvPr id="115" name="Google Shape;115;p22"/>
          <p:cNvSpPr txBox="1"/>
          <p:nvPr>
            <p:ph idx="1" type="body"/>
          </p:nvPr>
        </p:nvSpPr>
        <p:spPr>
          <a:xfrm>
            <a:off x="249725" y="1189650"/>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airline industry runs multiple types of operations simultaneously, such as customer service, baggage handling, flight scheduling, ticket sales, and overall business management. As a result, airlines collect and store large amount of heterogeneous data from a wide variety of sources that they can leverage to identify opportunities to improve processes, reduce costs, and increase revenues. </a:t>
            </a:r>
            <a:endParaRPr sz="1600"/>
          </a:p>
          <a:p>
            <a:pPr indent="-330200" lvl="0" marL="457200" rtl="0" algn="l">
              <a:spcBef>
                <a:spcPts val="0"/>
              </a:spcBef>
              <a:spcAft>
                <a:spcPts val="0"/>
              </a:spcAft>
              <a:buSzPts val="1600"/>
              <a:buChar char="●"/>
            </a:pPr>
            <a:r>
              <a:rPr lang="en" sz="1600"/>
              <a:t>Data warehousing provides a centralized repository for corporate data and information assets. A data warehouse is not identical to the organization’s database used for transaction processing. </a:t>
            </a:r>
            <a:endParaRPr sz="1600"/>
          </a:p>
          <a:p>
            <a:pPr indent="-330200" lvl="0" marL="457200" rtl="0" algn="l">
              <a:spcBef>
                <a:spcPts val="0"/>
              </a:spcBef>
              <a:spcAft>
                <a:spcPts val="0"/>
              </a:spcAft>
              <a:buSzPts val="1600"/>
              <a:buChar char="●"/>
            </a:pPr>
            <a:r>
              <a:rPr lang="en" sz="1600"/>
              <a:t>This process of centralized data management and retrieval rely on data warehouses, which is defined as a subject-oriented, integrated, time-variant, nonvolatile collection of data in support of management's decision making process.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311700" y="577125"/>
            <a:ext cx="8520600" cy="314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company</a:t>
            </a:r>
            <a:r>
              <a:rPr lang="en"/>
              <a:t> can leverage data mining techniques to improve customers’ loyalty through market segmentation, understand what their competitors are doing, forecast sales, monitor business performance, and detect fraud, waste, and abuse.</a:t>
            </a:r>
            <a:endParaRPr/>
          </a:p>
          <a:p>
            <a:pPr indent="-342900" lvl="0" marL="457200" rtl="0" algn="l">
              <a:spcBef>
                <a:spcPts val="0"/>
              </a:spcBef>
              <a:spcAft>
                <a:spcPts val="0"/>
              </a:spcAft>
              <a:buSzPts val="1800"/>
              <a:buChar char="●"/>
            </a:pPr>
            <a:r>
              <a:rPr lang="en"/>
              <a:t>It also allows organizations to analyze data from multiple perspectives, categorize it, and uses the information to predict future trends and behaviors, decrease costs, increase revenues, and improve processes. </a:t>
            </a:r>
            <a:endParaRPr/>
          </a:p>
          <a:p>
            <a:pPr indent="-342900" lvl="0" marL="457200" rtl="0" algn="l">
              <a:spcBef>
                <a:spcPts val="0"/>
              </a:spcBef>
              <a:spcAft>
                <a:spcPts val="0"/>
              </a:spcAft>
              <a:buSzPts val="1800"/>
              <a:buChar char="●"/>
            </a:pPr>
            <a:r>
              <a:rPr lang="en"/>
              <a:t> The architecture is open and scalable and built in such ways that it can support the future expansion of data.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 while creating a data warehouse</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key implementation challenge for data warehouses is integrating conflicting or redundant data from different sources. Furthermore, the size of the database and query complexity will affect the type of system needed by organizations.</a:t>
            </a:r>
            <a:endParaRPr sz="1600"/>
          </a:p>
          <a:p>
            <a:pPr indent="-330200" lvl="0" marL="457200" rtl="0" algn="l">
              <a:spcBef>
                <a:spcPts val="0"/>
              </a:spcBef>
              <a:spcAft>
                <a:spcPts val="0"/>
              </a:spcAft>
              <a:buSzPts val="1600"/>
              <a:buChar char="●"/>
            </a:pPr>
            <a:r>
              <a:rPr lang="en" sz="1600"/>
              <a:t>The implementation of a data warehouse is often a long-term, time-consuming, and resource intensive process. Organizations may not have the necessary expertise to setup and maintain a data warehouse or they may over-estimate the needs of the system, thus leading to higher costs. </a:t>
            </a:r>
            <a:endParaRPr sz="1600"/>
          </a:p>
          <a:p>
            <a:pPr indent="-330200" lvl="0" marL="457200" rtl="0" algn="l">
              <a:spcBef>
                <a:spcPts val="0"/>
              </a:spcBef>
              <a:spcAft>
                <a:spcPts val="0"/>
              </a:spcAft>
              <a:buSzPts val="1600"/>
              <a:buChar char="●"/>
            </a:pPr>
            <a:r>
              <a:rPr lang="en" sz="1600"/>
              <a:t>Data warehouses capture only a fraction of the information needed by managers for decision-making activities and they often cannot collect, retrieve, and disperse worker’s knowledge.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333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Challenges in the Airline industry for data warehousing</a:t>
            </a:r>
            <a:endParaRPr sz="2700"/>
          </a:p>
        </p:txBody>
      </p:sp>
      <p:sp>
        <p:nvSpPr>
          <p:cNvPr id="132" name="Google Shape;132;p25"/>
          <p:cNvSpPr txBox="1"/>
          <p:nvPr>
            <p:ph idx="1" type="body"/>
          </p:nvPr>
        </p:nvSpPr>
        <p:spPr>
          <a:xfrm>
            <a:off x="311700" y="1226850"/>
            <a:ext cx="8520600" cy="378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airlines industry faces interoperability issues as it uses multiple and complex information technology (IT) systems to support their operations.</a:t>
            </a:r>
            <a:endParaRPr sz="1600"/>
          </a:p>
          <a:p>
            <a:pPr indent="-330200" lvl="0" marL="457200" rtl="0" algn="l">
              <a:spcBef>
                <a:spcPts val="0"/>
              </a:spcBef>
              <a:spcAft>
                <a:spcPts val="0"/>
              </a:spcAft>
              <a:buSzPts val="1600"/>
              <a:buChar char="●"/>
            </a:pPr>
            <a:r>
              <a:rPr lang="en" sz="1600"/>
              <a:t> Many airlines operate older legacy systems, which can create IT systems integration issues and make it difficult to deploy data warehouses and data mining software.</a:t>
            </a:r>
            <a:endParaRPr sz="1600"/>
          </a:p>
          <a:p>
            <a:pPr indent="-330200" lvl="0" marL="457200" rtl="0" algn="l">
              <a:spcBef>
                <a:spcPts val="0"/>
              </a:spcBef>
              <a:spcAft>
                <a:spcPts val="0"/>
              </a:spcAft>
              <a:buSzPts val="1600"/>
              <a:buChar char="●"/>
            </a:pPr>
            <a:r>
              <a:rPr lang="en" sz="1600"/>
              <a:t> Multiple mergers and acquisition can also complicate the integration and reconciliation of conflicting or redundant data and can comprise data integrity and security. </a:t>
            </a:r>
            <a:endParaRPr sz="1600"/>
          </a:p>
          <a:p>
            <a:pPr indent="-330200" lvl="0" marL="457200" rtl="0" algn="l">
              <a:spcBef>
                <a:spcPts val="0"/>
              </a:spcBef>
              <a:spcAft>
                <a:spcPts val="0"/>
              </a:spcAft>
              <a:buSzPts val="1600"/>
              <a:buChar char="●"/>
            </a:pPr>
            <a:r>
              <a:rPr lang="en" sz="1600"/>
              <a:t>Implementing a data warehouse can be costly and cash- strapped airlines may be unable to secure the necessary funding.</a:t>
            </a:r>
            <a:endParaRPr sz="1600"/>
          </a:p>
          <a:p>
            <a:pPr indent="-330200" lvl="0" marL="457200" rtl="0" algn="l">
              <a:spcBef>
                <a:spcPts val="0"/>
              </a:spcBef>
              <a:spcAft>
                <a:spcPts val="0"/>
              </a:spcAft>
              <a:buSzPts val="1600"/>
              <a:buChar char="●"/>
            </a:pPr>
            <a:r>
              <a:rPr lang="en" sz="1600"/>
              <a:t> Another challenge for airlines as they collect information on passengers is the need to balance the privacy of their customers with the requirements of providing government agencies with the necessary information to support national security efforts.</a:t>
            </a:r>
            <a:endParaRPr sz="1600"/>
          </a:p>
          <a:p>
            <a:pPr indent="-330200" lvl="0" marL="457200" rtl="0" algn="l">
              <a:spcBef>
                <a:spcPts val="0"/>
              </a:spcBef>
              <a:spcAft>
                <a:spcPts val="0"/>
              </a:spcAft>
              <a:buSzPts val="1600"/>
              <a:buChar char="●"/>
            </a:pPr>
            <a:r>
              <a:rPr lang="en" sz="1600"/>
              <a:t>Airlines must be able to exchange data and information with their multiple business partners, thus complicating further the need for IT systems integration.</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296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Success story in the airline Industry to further endorse the implementation of data warehousing</a:t>
            </a:r>
            <a:endParaRPr/>
          </a:p>
        </p:txBody>
      </p:sp>
      <p:sp>
        <p:nvSpPr>
          <p:cNvPr id="138" name="Google Shape;138;p26"/>
          <p:cNvSpPr txBox="1"/>
          <p:nvPr>
            <p:ph idx="1" type="body"/>
          </p:nvPr>
        </p:nvSpPr>
        <p:spPr>
          <a:xfrm>
            <a:off x="212550" y="1326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Continental Airlines (Continental) ranked the lowest among major U.S. Airlines in regards to on-time performance, mishandled baggage, and customer complaints. Historically, Continental had outsourced its operational systems and only received a limited set of scheduled reports and no support for ad hoc queries.Continental decided to develop an enterprise data warehouse, which the CIO identified as “core to Continental strategy and thus should not be outsourced”.The real-time information came from multiple sources including the mainframe reservation system, satellite feeds from airplanes, and a central customer database. The airline leveraged the real-time information to improve the recovery of lost airline reservations, customer value analysis, marketing insight, flight management dashboard, and fraud investigations. Over six years, Continental invested US $30 million in hardware and software that realized over US $500 million in increased revenues and cost savings, and went from “worst to first”.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queries</a:t>
            </a:r>
            <a:endParaRPr/>
          </a:p>
        </p:txBody>
      </p:sp>
      <p:pic>
        <p:nvPicPr>
          <p:cNvPr id="144" name="Google Shape;144;p27"/>
          <p:cNvPicPr preferRelativeResize="0"/>
          <p:nvPr/>
        </p:nvPicPr>
        <p:blipFill>
          <a:blip r:embed="rId3">
            <a:alphaModFix/>
          </a:blip>
          <a:stretch>
            <a:fillRect/>
          </a:stretch>
        </p:blipFill>
        <p:spPr>
          <a:xfrm>
            <a:off x="400050" y="1270500"/>
            <a:ext cx="8343900" cy="361950"/>
          </a:xfrm>
          <a:prstGeom prst="rect">
            <a:avLst/>
          </a:prstGeom>
          <a:noFill/>
          <a:ln>
            <a:noFill/>
          </a:ln>
        </p:spPr>
      </p:pic>
      <p:pic>
        <p:nvPicPr>
          <p:cNvPr id="145" name="Google Shape;145;p27"/>
          <p:cNvPicPr preferRelativeResize="0"/>
          <p:nvPr/>
        </p:nvPicPr>
        <p:blipFill>
          <a:blip r:embed="rId4">
            <a:alphaModFix/>
          </a:blip>
          <a:stretch>
            <a:fillRect/>
          </a:stretch>
        </p:blipFill>
        <p:spPr>
          <a:xfrm>
            <a:off x="3529013" y="2261550"/>
            <a:ext cx="2085975" cy="243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queries</a:t>
            </a:r>
            <a:endParaRPr/>
          </a:p>
        </p:txBody>
      </p:sp>
      <p:pic>
        <p:nvPicPr>
          <p:cNvPr id="151" name="Google Shape;151;p28"/>
          <p:cNvPicPr preferRelativeResize="0"/>
          <p:nvPr/>
        </p:nvPicPr>
        <p:blipFill>
          <a:blip r:embed="rId3">
            <a:alphaModFix/>
          </a:blip>
          <a:stretch>
            <a:fillRect/>
          </a:stretch>
        </p:blipFill>
        <p:spPr>
          <a:xfrm>
            <a:off x="426900" y="1157575"/>
            <a:ext cx="8290200" cy="674000"/>
          </a:xfrm>
          <a:prstGeom prst="rect">
            <a:avLst/>
          </a:prstGeom>
          <a:noFill/>
          <a:ln>
            <a:noFill/>
          </a:ln>
        </p:spPr>
      </p:pic>
      <p:pic>
        <p:nvPicPr>
          <p:cNvPr id="152" name="Google Shape;152;p28"/>
          <p:cNvPicPr preferRelativeResize="0"/>
          <p:nvPr/>
        </p:nvPicPr>
        <p:blipFill>
          <a:blip r:embed="rId4">
            <a:alphaModFix/>
          </a:blip>
          <a:stretch>
            <a:fillRect/>
          </a:stretch>
        </p:blipFill>
        <p:spPr>
          <a:xfrm>
            <a:off x="3515700" y="1971425"/>
            <a:ext cx="2112600" cy="3007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queries</a:t>
            </a:r>
            <a:endParaRPr/>
          </a:p>
        </p:txBody>
      </p:sp>
      <p:pic>
        <p:nvPicPr>
          <p:cNvPr id="158" name="Google Shape;158;p29"/>
          <p:cNvPicPr preferRelativeResize="0"/>
          <p:nvPr/>
        </p:nvPicPr>
        <p:blipFill>
          <a:blip r:embed="rId3">
            <a:alphaModFix/>
          </a:blip>
          <a:stretch>
            <a:fillRect/>
          </a:stretch>
        </p:blipFill>
        <p:spPr>
          <a:xfrm>
            <a:off x="232050" y="1383375"/>
            <a:ext cx="8679901" cy="26928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queries</a:t>
            </a:r>
            <a:endParaRPr/>
          </a:p>
        </p:txBody>
      </p:sp>
      <p:pic>
        <p:nvPicPr>
          <p:cNvPr id="164" name="Google Shape;164;p30"/>
          <p:cNvPicPr preferRelativeResize="0"/>
          <p:nvPr/>
        </p:nvPicPr>
        <p:blipFill>
          <a:blip r:embed="rId3">
            <a:alphaModFix/>
          </a:blip>
          <a:stretch>
            <a:fillRect/>
          </a:stretch>
        </p:blipFill>
        <p:spPr>
          <a:xfrm>
            <a:off x="152400" y="1350138"/>
            <a:ext cx="8679901" cy="24432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queries</a:t>
            </a:r>
            <a:endParaRPr/>
          </a:p>
        </p:txBody>
      </p:sp>
      <p:pic>
        <p:nvPicPr>
          <p:cNvPr id="170" name="Google Shape;170;p31"/>
          <p:cNvPicPr preferRelativeResize="0"/>
          <p:nvPr/>
        </p:nvPicPr>
        <p:blipFill>
          <a:blip r:embed="rId3">
            <a:alphaModFix/>
          </a:blip>
          <a:stretch>
            <a:fillRect/>
          </a:stretch>
        </p:blipFill>
        <p:spPr>
          <a:xfrm>
            <a:off x="205588" y="1860100"/>
            <a:ext cx="8732825" cy="174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To design a data warehouse for an airline to be able to answer key business questions and provide optimal solutions for pertinent issues.</a:t>
            </a:r>
            <a:endParaRPr sz="2200"/>
          </a:p>
          <a:p>
            <a:pPr indent="0" lvl="0" marL="0" rtl="0" algn="l">
              <a:spcBef>
                <a:spcPts val="1600"/>
              </a:spcBef>
              <a:spcAft>
                <a:spcPts val="1600"/>
              </a:spcAft>
              <a:buNone/>
            </a:pPr>
            <a:r>
              <a:rPr lang="en" sz="2200"/>
              <a:t>We will be using 5 dimensions, namely, Time, Ticket, Flight, Agent, and Customer, and arranging it in a star model connected to the Fact table.</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2904750" y="2125650"/>
            <a:ext cx="3334500" cy="8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1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Model</a:t>
            </a:r>
            <a:endParaRPr/>
          </a:p>
        </p:txBody>
      </p:sp>
      <p:pic>
        <p:nvPicPr>
          <p:cNvPr id="67" name="Google Shape;67;p15"/>
          <p:cNvPicPr preferRelativeResize="0"/>
          <p:nvPr/>
        </p:nvPicPr>
        <p:blipFill>
          <a:blip r:embed="rId3">
            <a:alphaModFix/>
          </a:blip>
          <a:stretch>
            <a:fillRect/>
          </a:stretch>
        </p:blipFill>
        <p:spPr>
          <a:xfrm>
            <a:off x="875049" y="689113"/>
            <a:ext cx="7393900" cy="43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 table</a:t>
            </a:r>
            <a:endParaRPr/>
          </a:p>
        </p:txBody>
      </p:sp>
      <p:sp>
        <p:nvSpPr>
          <p:cNvPr id="73" name="Google Shape;73;p16"/>
          <p:cNvSpPr txBox="1"/>
          <p:nvPr>
            <p:ph idx="1" type="body"/>
          </p:nvPr>
        </p:nvSpPr>
        <p:spPr>
          <a:xfrm>
            <a:off x="311700" y="1152475"/>
            <a:ext cx="42603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Inherits the following Primary keys from the Dimension tables:</a:t>
            </a:r>
            <a:endParaRPr u="sng"/>
          </a:p>
          <a:p>
            <a:pPr indent="-342900" lvl="0" marL="457200" rtl="0" algn="l">
              <a:lnSpc>
                <a:spcPct val="110000"/>
              </a:lnSpc>
              <a:spcBef>
                <a:spcPts val="1600"/>
              </a:spcBef>
              <a:spcAft>
                <a:spcPts val="0"/>
              </a:spcAft>
              <a:buSzPts val="1800"/>
              <a:buChar char="●"/>
            </a:pPr>
            <a:r>
              <a:rPr lang="en"/>
              <a:t>f</a:t>
            </a:r>
            <a:r>
              <a:rPr lang="en"/>
              <a:t>light_id</a:t>
            </a:r>
            <a:endParaRPr/>
          </a:p>
          <a:p>
            <a:pPr indent="-342900" lvl="0" marL="457200" rtl="0" algn="l">
              <a:lnSpc>
                <a:spcPct val="110000"/>
              </a:lnSpc>
              <a:spcBef>
                <a:spcPts val="0"/>
              </a:spcBef>
              <a:spcAft>
                <a:spcPts val="0"/>
              </a:spcAft>
              <a:buSzPts val="1800"/>
              <a:buChar char="●"/>
            </a:pPr>
            <a:r>
              <a:rPr lang="en"/>
              <a:t>c</a:t>
            </a:r>
            <a:r>
              <a:rPr lang="en"/>
              <a:t>ustomer_id</a:t>
            </a:r>
            <a:endParaRPr/>
          </a:p>
          <a:p>
            <a:pPr indent="-342900" lvl="0" marL="457200" rtl="0" algn="l">
              <a:lnSpc>
                <a:spcPct val="110000"/>
              </a:lnSpc>
              <a:spcBef>
                <a:spcPts val="0"/>
              </a:spcBef>
              <a:spcAft>
                <a:spcPts val="0"/>
              </a:spcAft>
              <a:buSzPts val="1800"/>
              <a:buChar char="●"/>
            </a:pPr>
            <a:r>
              <a:rPr lang="en"/>
              <a:t>t</a:t>
            </a:r>
            <a:r>
              <a:rPr lang="en"/>
              <a:t>icket_id</a:t>
            </a:r>
            <a:endParaRPr/>
          </a:p>
          <a:p>
            <a:pPr indent="-342900" lvl="0" marL="457200" rtl="0" algn="l">
              <a:lnSpc>
                <a:spcPct val="110000"/>
              </a:lnSpc>
              <a:spcBef>
                <a:spcPts val="0"/>
              </a:spcBef>
              <a:spcAft>
                <a:spcPts val="0"/>
              </a:spcAft>
              <a:buSzPts val="1800"/>
              <a:buChar char="●"/>
            </a:pPr>
            <a:r>
              <a:rPr lang="en"/>
              <a:t>b</a:t>
            </a:r>
            <a:r>
              <a:rPr lang="en"/>
              <a:t>ookingdate</a:t>
            </a:r>
            <a:endParaRPr/>
          </a:p>
          <a:p>
            <a:pPr indent="-342900" lvl="0" marL="457200" rtl="0" algn="l">
              <a:lnSpc>
                <a:spcPct val="110000"/>
              </a:lnSpc>
              <a:spcBef>
                <a:spcPts val="0"/>
              </a:spcBef>
              <a:spcAft>
                <a:spcPts val="0"/>
              </a:spcAft>
              <a:buSzPts val="1800"/>
              <a:buChar char="●"/>
            </a:pPr>
            <a:r>
              <a:rPr lang="en"/>
              <a:t>journey</a:t>
            </a:r>
            <a:r>
              <a:rPr lang="en"/>
              <a:t>date</a:t>
            </a:r>
            <a:endParaRPr/>
          </a:p>
          <a:p>
            <a:pPr indent="-342900" lvl="0" marL="457200" rtl="0" algn="l">
              <a:lnSpc>
                <a:spcPct val="110000"/>
              </a:lnSpc>
              <a:spcBef>
                <a:spcPts val="0"/>
              </a:spcBef>
              <a:spcAft>
                <a:spcPts val="0"/>
              </a:spcAft>
              <a:buSzPts val="1800"/>
              <a:buChar char="●"/>
            </a:pPr>
            <a:r>
              <a:rPr lang="en"/>
              <a:t>agency_id</a:t>
            </a:r>
            <a:endParaRPr/>
          </a:p>
          <a:p>
            <a:pPr indent="0" lvl="0" marL="0" rtl="0" algn="l">
              <a:lnSpc>
                <a:spcPct val="110000"/>
              </a:lnSpc>
              <a:spcBef>
                <a:spcPts val="0"/>
              </a:spcBef>
              <a:spcAft>
                <a:spcPts val="0"/>
              </a:spcAft>
              <a:buNone/>
            </a:pPr>
            <a:r>
              <a:rPr lang="en" u="sng"/>
              <a:t>Measures used: </a:t>
            </a:r>
            <a:endParaRPr u="sng"/>
          </a:p>
          <a:p>
            <a:pPr indent="0" lvl="0" marL="0" rtl="0" algn="l">
              <a:lnSpc>
                <a:spcPct val="110000"/>
              </a:lnSpc>
              <a:spcBef>
                <a:spcPts val="0"/>
              </a:spcBef>
              <a:spcAft>
                <a:spcPts val="0"/>
              </a:spcAft>
              <a:buNone/>
            </a:pPr>
            <a:r>
              <a:rPr lang="en"/>
              <a:t>t</a:t>
            </a:r>
            <a:r>
              <a:rPr lang="en"/>
              <a:t>otal_revenue</a:t>
            </a:r>
            <a:endParaRPr/>
          </a:p>
        </p:txBody>
      </p:sp>
      <p:pic>
        <p:nvPicPr>
          <p:cNvPr id="74" name="Google Shape;74;p16"/>
          <p:cNvPicPr preferRelativeResize="0"/>
          <p:nvPr/>
        </p:nvPicPr>
        <p:blipFill>
          <a:blip r:embed="rId3">
            <a:alphaModFix/>
          </a:blip>
          <a:stretch>
            <a:fillRect/>
          </a:stretch>
        </p:blipFill>
        <p:spPr>
          <a:xfrm>
            <a:off x="4724400" y="1170125"/>
            <a:ext cx="4267200" cy="21294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table</a:t>
            </a:r>
            <a:endParaRPr/>
          </a:p>
        </p:txBody>
      </p:sp>
      <p:sp>
        <p:nvSpPr>
          <p:cNvPr id="80" name="Google Shape;80;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Contains the following attributes:</a:t>
            </a:r>
            <a:endParaRPr/>
          </a:p>
          <a:p>
            <a:pPr indent="-342900" lvl="0" marL="457200" rtl="0" algn="l">
              <a:lnSpc>
                <a:spcPct val="150000"/>
              </a:lnSpc>
              <a:spcBef>
                <a:spcPts val="1600"/>
              </a:spcBef>
              <a:spcAft>
                <a:spcPts val="0"/>
              </a:spcAft>
              <a:buSzPts val="1800"/>
              <a:buChar char="●"/>
            </a:pPr>
            <a:r>
              <a:rPr lang="en" u="sng"/>
              <a:t>c</a:t>
            </a:r>
            <a:r>
              <a:rPr lang="en" u="sng"/>
              <a:t>ust_id</a:t>
            </a:r>
            <a:endParaRPr/>
          </a:p>
          <a:p>
            <a:pPr indent="-342900" lvl="0" marL="457200" rtl="0" algn="l">
              <a:lnSpc>
                <a:spcPct val="150000"/>
              </a:lnSpc>
              <a:spcBef>
                <a:spcPts val="0"/>
              </a:spcBef>
              <a:spcAft>
                <a:spcPts val="0"/>
              </a:spcAft>
              <a:buSzPts val="1800"/>
              <a:buChar char="●"/>
            </a:pPr>
            <a:r>
              <a:rPr lang="en"/>
              <a:t>f</a:t>
            </a:r>
            <a:r>
              <a:rPr lang="en"/>
              <a:t>irst_name</a:t>
            </a:r>
            <a:endParaRPr/>
          </a:p>
          <a:p>
            <a:pPr indent="-342900" lvl="0" marL="457200" rtl="0" algn="l">
              <a:lnSpc>
                <a:spcPct val="150000"/>
              </a:lnSpc>
              <a:spcBef>
                <a:spcPts val="0"/>
              </a:spcBef>
              <a:spcAft>
                <a:spcPts val="0"/>
              </a:spcAft>
              <a:buSzPts val="1800"/>
              <a:buChar char="●"/>
            </a:pPr>
            <a:r>
              <a:rPr lang="en"/>
              <a:t>l</a:t>
            </a:r>
            <a:r>
              <a:rPr lang="en"/>
              <a:t>ast_name</a:t>
            </a:r>
            <a:endParaRPr/>
          </a:p>
          <a:p>
            <a:pPr indent="-342900" lvl="0" marL="457200" rtl="0" algn="l">
              <a:lnSpc>
                <a:spcPct val="150000"/>
              </a:lnSpc>
              <a:spcBef>
                <a:spcPts val="0"/>
              </a:spcBef>
              <a:spcAft>
                <a:spcPts val="0"/>
              </a:spcAft>
              <a:buSzPts val="1800"/>
              <a:buChar char="●"/>
            </a:pPr>
            <a:r>
              <a:rPr lang="en"/>
              <a:t>a</a:t>
            </a:r>
            <a:r>
              <a:rPr lang="en"/>
              <a:t>ge</a:t>
            </a:r>
            <a:endParaRPr/>
          </a:p>
          <a:p>
            <a:pPr indent="-342900" lvl="0" marL="457200" rtl="0" algn="l">
              <a:lnSpc>
                <a:spcPct val="150000"/>
              </a:lnSpc>
              <a:spcBef>
                <a:spcPts val="0"/>
              </a:spcBef>
              <a:spcAft>
                <a:spcPts val="0"/>
              </a:spcAft>
              <a:buSzPts val="1800"/>
              <a:buChar char="●"/>
            </a:pPr>
            <a:r>
              <a:rPr lang="en"/>
              <a:t>sex</a:t>
            </a:r>
            <a:endParaRPr/>
          </a:p>
          <a:p>
            <a:pPr indent="-342900" lvl="0" marL="457200" rtl="0" algn="l">
              <a:lnSpc>
                <a:spcPct val="150000"/>
              </a:lnSpc>
              <a:spcBef>
                <a:spcPts val="0"/>
              </a:spcBef>
              <a:spcAft>
                <a:spcPts val="0"/>
              </a:spcAft>
              <a:buSzPts val="1800"/>
              <a:buChar char="●"/>
            </a:pPr>
            <a:r>
              <a:rPr lang="en"/>
              <a:t>a</a:t>
            </a:r>
            <a:r>
              <a:rPr lang="en"/>
              <a:t>ddress</a:t>
            </a:r>
            <a:endParaRPr/>
          </a:p>
          <a:p>
            <a:pPr indent="-342900" lvl="0" marL="457200" rtl="0" algn="l">
              <a:lnSpc>
                <a:spcPct val="150000"/>
              </a:lnSpc>
              <a:spcBef>
                <a:spcPts val="0"/>
              </a:spcBef>
              <a:spcAft>
                <a:spcPts val="0"/>
              </a:spcAft>
              <a:buSzPts val="1800"/>
              <a:buChar char="●"/>
            </a:pPr>
            <a:r>
              <a:rPr lang="en"/>
              <a:t>loyalty_pts</a:t>
            </a:r>
            <a:endParaRPr/>
          </a:p>
          <a:p>
            <a:pPr indent="0" lvl="0" marL="0" rtl="0" algn="l">
              <a:spcBef>
                <a:spcPts val="16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4724400" y="1170125"/>
            <a:ext cx="4107900" cy="27783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Flight</a:t>
            </a:r>
            <a:r>
              <a:rPr lang="en"/>
              <a:t> table</a:t>
            </a:r>
            <a:endParaRPr/>
          </a:p>
        </p:txBody>
      </p:sp>
      <p:sp>
        <p:nvSpPr>
          <p:cNvPr id="87" name="Google Shape;87;p1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Contains the following attributes:</a:t>
            </a:r>
            <a:endParaRPr/>
          </a:p>
          <a:p>
            <a:pPr indent="-342900" lvl="0" marL="457200" rtl="0" algn="l">
              <a:lnSpc>
                <a:spcPct val="150000"/>
              </a:lnSpc>
              <a:spcBef>
                <a:spcPts val="1600"/>
              </a:spcBef>
              <a:spcAft>
                <a:spcPts val="0"/>
              </a:spcAft>
              <a:buSzPts val="1800"/>
              <a:buChar char="●"/>
            </a:pPr>
            <a:r>
              <a:rPr lang="en" u="sng"/>
              <a:t>flight</a:t>
            </a:r>
            <a:r>
              <a:rPr lang="en" u="sng"/>
              <a:t>_id</a:t>
            </a:r>
            <a:endParaRPr/>
          </a:p>
          <a:p>
            <a:pPr indent="-342900" lvl="0" marL="457200" rtl="0" algn="l">
              <a:lnSpc>
                <a:spcPct val="150000"/>
              </a:lnSpc>
              <a:spcBef>
                <a:spcPts val="0"/>
              </a:spcBef>
              <a:spcAft>
                <a:spcPts val="0"/>
              </a:spcAft>
              <a:buSzPts val="1800"/>
              <a:buChar char="●"/>
            </a:pPr>
            <a:r>
              <a:rPr lang="en"/>
              <a:t>destination</a:t>
            </a:r>
            <a:endParaRPr/>
          </a:p>
          <a:p>
            <a:pPr indent="-342900" lvl="0" marL="457200" rtl="0" algn="l">
              <a:lnSpc>
                <a:spcPct val="150000"/>
              </a:lnSpc>
              <a:spcBef>
                <a:spcPts val="0"/>
              </a:spcBef>
              <a:spcAft>
                <a:spcPts val="0"/>
              </a:spcAft>
              <a:buSzPts val="1800"/>
              <a:buChar char="●"/>
            </a:pPr>
            <a:r>
              <a:rPr lang="en"/>
              <a:t>srcloc (source)</a:t>
            </a:r>
            <a:endParaRPr/>
          </a:p>
          <a:p>
            <a:pPr indent="-342900" lvl="0" marL="457200" rtl="0" algn="l">
              <a:lnSpc>
                <a:spcPct val="150000"/>
              </a:lnSpc>
              <a:spcBef>
                <a:spcPts val="0"/>
              </a:spcBef>
              <a:spcAft>
                <a:spcPts val="0"/>
              </a:spcAft>
              <a:buSzPts val="1800"/>
              <a:buChar char="●"/>
            </a:pPr>
            <a:r>
              <a:rPr lang="en"/>
              <a:t>capacity </a:t>
            </a:r>
            <a:endParaRPr/>
          </a:p>
          <a:p>
            <a:pPr indent="0" lvl="0" marL="0" rtl="0" algn="l">
              <a:spcBef>
                <a:spcPts val="160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4724400" y="1170125"/>
            <a:ext cx="4107900" cy="20713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Ticket </a:t>
            </a:r>
            <a:r>
              <a:rPr lang="en"/>
              <a:t>table</a:t>
            </a:r>
            <a:endParaRPr/>
          </a:p>
        </p:txBody>
      </p:sp>
      <p:sp>
        <p:nvSpPr>
          <p:cNvPr id="94" name="Google Shape;94;p19"/>
          <p:cNvSpPr txBox="1"/>
          <p:nvPr>
            <p:ph idx="1" type="body"/>
          </p:nvPr>
        </p:nvSpPr>
        <p:spPr>
          <a:xfrm>
            <a:off x="311700" y="1152475"/>
            <a:ext cx="4260300" cy="37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Contains the following attributes:</a:t>
            </a:r>
            <a:endParaRPr/>
          </a:p>
          <a:p>
            <a:pPr indent="-342900" lvl="0" marL="457200" rtl="0" algn="l">
              <a:lnSpc>
                <a:spcPct val="150000"/>
              </a:lnSpc>
              <a:spcBef>
                <a:spcPts val="1600"/>
              </a:spcBef>
              <a:spcAft>
                <a:spcPts val="0"/>
              </a:spcAft>
              <a:buSzPts val="1800"/>
              <a:buChar char="●"/>
            </a:pPr>
            <a:r>
              <a:rPr lang="en" u="sng"/>
              <a:t>ticket</a:t>
            </a:r>
            <a:r>
              <a:rPr lang="en" u="sng"/>
              <a:t>_id</a:t>
            </a:r>
            <a:endParaRPr/>
          </a:p>
          <a:p>
            <a:pPr indent="-342900" lvl="0" marL="457200" rtl="0" algn="l">
              <a:lnSpc>
                <a:spcPct val="150000"/>
              </a:lnSpc>
              <a:spcBef>
                <a:spcPts val="0"/>
              </a:spcBef>
              <a:spcAft>
                <a:spcPts val="0"/>
              </a:spcAft>
              <a:buSzPts val="1800"/>
              <a:buChar char="●"/>
            </a:pPr>
            <a:r>
              <a:rPr lang="en"/>
              <a:t>class_</a:t>
            </a:r>
            <a:endParaRPr/>
          </a:p>
          <a:p>
            <a:pPr indent="-342900" lvl="0" marL="457200" rtl="0" algn="l">
              <a:lnSpc>
                <a:spcPct val="150000"/>
              </a:lnSpc>
              <a:spcBef>
                <a:spcPts val="0"/>
              </a:spcBef>
              <a:spcAft>
                <a:spcPts val="0"/>
              </a:spcAft>
              <a:buSzPts val="1800"/>
              <a:buChar char="●"/>
            </a:pPr>
            <a:r>
              <a:rPr lang="en"/>
              <a:t>price</a:t>
            </a:r>
            <a:endParaRPr/>
          </a:p>
          <a:p>
            <a:pPr indent="-342900" lvl="0" marL="457200" rtl="0" algn="l">
              <a:lnSpc>
                <a:spcPct val="150000"/>
              </a:lnSpc>
              <a:spcBef>
                <a:spcPts val="0"/>
              </a:spcBef>
              <a:spcAft>
                <a:spcPts val="0"/>
              </a:spcAft>
              <a:buSzPts val="1800"/>
              <a:buChar char="●"/>
            </a:pPr>
            <a:r>
              <a:rPr lang="en"/>
              <a:t>d</a:t>
            </a:r>
            <a:r>
              <a:rPr lang="en"/>
              <a:t>iscount_pct</a:t>
            </a:r>
            <a:endParaRPr/>
          </a:p>
        </p:txBody>
      </p:sp>
      <p:pic>
        <p:nvPicPr>
          <p:cNvPr id="95" name="Google Shape;95;p19"/>
          <p:cNvPicPr preferRelativeResize="0"/>
          <p:nvPr/>
        </p:nvPicPr>
        <p:blipFill>
          <a:blip r:embed="rId3">
            <a:alphaModFix/>
          </a:blip>
          <a:stretch>
            <a:fillRect/>
          </a:stretch>
        </p:blipFill>
        <p:spPr>
          <a:xfrm>
            <a:off x="4724400" y="1170125"/>
            <a:ext cx="4107900" cy="20797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a:t>
            </a:r>
            <a:r>
              <a:rPr lang="en"/>
              <a:t>table</a:t>
            </a:r>
            <a:endParaRPr/>
          </a:p>
        </p:txBody>
      </p:sp>
      <p:sp>
        <p:nvSpPr>
          <p:cNvPr id="101" name="Google Shape;101;p20"/>
          <p:cNvSpPr txBox="1"/>
          <p:nvPr>
            <p:ph idx="1" type="body"/>
          </p:nvPr>
        </p:nvSpPr>
        <p:spPr>
          <a:xfrm>
            <a:off x="311700" y="1152475"/>
            <a:ext cx="4260300" cy="3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Contains the following attributes:</a:t>
            </a:r>
            <a:endParaRPr/>
          </a:p>
          <a:p>
            <a:pPr indent="-336550" lvl="0" marL="457200" rtl="0" algn="l">
              <a:lnSpc>
                <a:spcPct val="150000"/>
              </a:lnSpc>
              <a:spcBef>
                <a:spcPts val="1600"/>
              </a:spcBef>
              <a:spcAft>
                <a:spcPts val="0"/>
              </a:spcAft>
              <a:buSzPts val="1700"/>
              <a:buChar char="●"/>
            </a:pPr>
            <a:r>
              <a:rPr lang="en" sz="1700" u="sng"/>
              <a:t>time_id</a:t>
            </a:r>
            <a:endParaRPr sz="1700"/>
          </a:p>
          <a:p>
            <a:pPr indent="-336550" lvl="0" marL="457200" rtl="0" algn="l">
              <a:lnSpc>
                <a:spcPct val="150000"/>
              </a:lnSpc>
              <a:spcBef>
                <a:spcPts val="0"/>
              </a:spcBef>
              <a:spcAft>
                <a:spcPts val="0"/>
              </a:spcAft>
              <a:buSzPts val="1700"/>
              <a:buChar char="●"/>
            </a:pPr>
            <a:r>
              <a:rPr lang="en" sz="1700"/>
              <a:t>time_day</a:t>
            </a:r>
            <a:endParaRPr sz="1700"/>
          </a:p>
          <a:p>
            <a:pPr indent="-336550" lvl="0" marL="457200" rtl="0" algn="l">
              <a:lnSpc>
                <a:spcPct val="150000"/>
              </a:lnSpc>
              <a:spcBef>
                <a:spcPts val="0"/>
              </a:spcBef>
              <a:spcAft>
                <a:spcPts val="0"/>
              </a:spcAft>
              <a:buSzPts val="1700"/>
              <a:buChar char="●"/>
            </a:pPr>
            <a:r>
              <a:rPr lang="en" sz="1700"/>
              <a:t>time_dayofweek</a:t>
            </a:r>
            <a:endParaRPr sz="1700"/>
          </a:p>
          <a:p>
            <a:pPr indent="-336550" lvl="0" marL="457200" rtl="0" algn="l">
              <a:lnSpc>
                <a:spcPct val="150000"/>
              </a:lnSpc>
              <a:spcBef>
                <a:spcPts val="0"/>
              </a:spcBef>
              <a:spcAft>
                <a:spcPts val="0"/>
              </a:spcAft>
              <a:buSzPts val="1700"/>
              <a:buChar char="●"/>
            </a:pPr>
            <a:r>
              <a:rPr lang="en" sz="1700"/>
              <a:t>time_month</a:t>
            </a:r>
            <a:endParaRPr sz="1700"/>
          </a:p>
          <a:p>
            <a:pPr indent="-336550" lvl="0" marL="457200" rtl="0" algn="l">
              <a:lnSpc>
                <a:spcPct val="150000"/>
              </a:lnSpc>
              <a:spcBef>
                <a:spcPts val="0"/>
              </a:spcBef>
              <a:spcAft>
                <a:spcPts val="0"/>
              </a:spcAft>
              <a:buSzPts val="1700"/>
              <a:buChar char="●"/>
            </a:pPr>
            <a:r>
              <a:rPr lang="en" sz="1700"/>
              <a:t>time_quarter</a:t>
            </a:r>
            <a:endParaRPr sz="1700"/>
          </a:p>
          <a:p>
            <a:pPr indent="-336550" lvl="0" marL="457200" rtl="0" algn="l">
              <a:lnSpc>
                <a:spcPct val="150000"/>
              </a:lnSpc>
              <a:spcBef>
                <a:spcPts val="0"/>
              </a:spcBef>
              <a:spcAft>
                <a:spcPts val="0"/>
              </a:spcAft>
              <a:buSzPts val="1700"/>
              <a:buChar char="●"/>
            </a:pPr>
            <a:r>
              <a:rPr lang="en" sz="1700"/>
              <a:t>time_year</a:t>
            </a:r>
            <a:endParaRPr sz="1700"/>
          </a:p>
          <a:p>
            <a:pPr indent="0" lvl="0" marL="0" rtl="0" algn="l">
              <a:lnSpc>
                <a:spcPct val="150000"/>
              </a:lnSpc>
              <a:spcBef>
                <a:spcPts val="1600"/>
              </a:spcBef>
              <a:spcAft>
                <a:spcPts val="1600"/>
              </a:spcAft>
              <a:buNone/>
            </a:pPr>
            <a:r>
              <a:t/>
            </a:r>
            <a:endParaRPr/>
          </a:p>
        </p:txBody>
      </p:sp>
      <p:pic>
        <p:nvPicPr>
          <p:cNvPr id="102" name="Google Shape;102;p20"/>
          <p:cNvPicPr preferRelativeResize="0"/>
          <p:nvPr/>
        </p:nvPicPr>
        <p:blipFill>
          <a:blip r:embed="rId3">
            <a:alphaModFix/>
          </a:blip>
          <a:stretch>
            <a:fillRect/>
          </a:stretch>
        </p:blipFill>
        <p:spPr>
          <a:xfrm>
            <a:off x="4724400" y="1170125"/>
            <a:ext cx="4107900" cy="23976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Agent</a:t>
            </a:r>
            <a:r>
              <a:rPr lang="en"/>
              <a:t> table</a:t>
            </a:r>
            <a:endParaRPr/>
          </a:p>
        </p:txBody>
      </p:sp>
      <p:sp>
        <p:nvSpPr>
          <p:cNvPr id="108" name="Google Shape;108;p21"/>
          <p:cNvSpPr txBox="1"/>
          <p:nvPr>
            <p:ph idx="1" type="body"/>
          </p:nvPr>
        </p:nvSpPr>
        <p:spPr>
          <a:xfrm>
            <a:off x="311700" y="1152475"/>
            <a:ext cx="4260300" cy="3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Contains the following attributes:</a:t>
            </a:r>
            <a:endParaRPr/>
          </a:p>
          <a:p>
            <a:pPr indent="-336550" lvl="0" marL="457200" rtl="0" algn="l">
              <a:lnSpc>
                <a:spcPct val="150000"/>
              </a:lnSpc>
              <a:spcBef>
                <a:spcPts val="1600"/>
              </a:spcBef>
              <a:spcAft>
                <a:spcPts val="0"/>
              </a:spcAft>
              <a:buSzPts val="1700"/>
              <a:buChar char="●"/>
            </a:pPr>
            <a:r>
              <a:rPr lang="en" sz="1700" u="sng"/>
              <a:t>agency_id</a:t>
            </a:r>
            <a:endParaRPr sz="1700" u="sng"/>
          </a:p>
          <a:p>
            <a:pPr indent="-336550" lvl="0" marL="457200" rtl="0" algn="l">
              <a:lnSpc>
                <a:spcPct val="150000"/>
              </a:lnSpc>
              <a:spcBef>
                <a:spcPts val="0"/>
              </a:spcBef>
              <a:spcAft>
                <a:spcPts val="0"/>
              </a:spcAft>
              <a:buSzPts val="1700"/>
              <a:buChar char="●"/>
            </a:pPr>
            <a:r>
              <a:rPr lang="en" sz="1700"/>
              <a:t>agent_name</a:t>
            </a:r>
            <a:endParaRPr sz="1700"/>
          </a:p>
          <a:p>
            <a:pPr indent="0" lvl="0" marL="0" rtl="0" algn="l">
              <a:lnSpc>
                <a:spcPct val="150000"/>
              </a:lnSpc>
              <a:spcBef>
                <a:spcPts val="160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4724400" y="1170125"/>
            <a:ext cx="4107900" cy="1200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