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70" r:id="rId14"/>
    <p:sldId id="273" r:id="rId15"/>
    <p:sldId id="271" r:id="rId16"/>
    <p:sldId id="278" r:id="rId17"/>
    <p:sldId id="276" r:id="rId18"/>
    <p:sldId id="277" r:id="rId19"/>
    <p:sldId id="279" r:id="rId20"/>
    <p:sldId id="280" r:id="rId21"/>
    <p:sldId id="274" r:id="rId22"/>
    <p:sldId id="282" r:id="rId23"/>
    <p:sldId id="268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29" autoAdjust="0"/>
  </p:normalViewPr>
  <p:slideViewPr>
    <p:cSldViewPr snapToGrid="0">
      <p:cViewPr varScale="1">
        <p:scale>
          <a:sx n="146" d="100"/>
          <a:sy n="146" d="100"/>
        </p:scale>
        <p:origin x="60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e4f1cc4a4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fe4f1cc4a4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e4f1cc4a4_1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fe4f1cc4a4_1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e4f1cc4a4_1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fe4f1cc4a4_1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460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898da578e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14898da578e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898da578e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질문 작성이 가능하고</a:t>
            </a:r>
            <a:endParaRPr dirty="0"/>
          </a:p>
        </p:txBody>
      </p:sp>
      <p:sp>
        <p:nvSpPr>
          <p:cNvPr id="274" name="Google Shape;274;g14898da578e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1214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898da578e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상세페이지에서 질문 확인과 수정 삭제가 가능합니다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74" name="Google Shape;274;g14898da578e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5015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898da578e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14898da578e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7254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898da578e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상세페이지에서 질문 확인과 수정 삭제가 가능합니다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74" name="Google Shape;274;g14898da578e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232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898da578e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14898da578e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1386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898da578e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14898da578e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4112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898da578e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14898da578e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6086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e4f1cc4a4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fe4f1cc4a4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413" y="685800"/>
            <a:ext cx="342916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898da578e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14898da578e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0247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898da578e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14898da578e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43283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898da578e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팀으로서는 태블릿</a:t>
            </a:r>
            <a:r>
              <a:rPr lang="en-US" altLang="ko-KR" dirty="0"/>
              <a:t>, </a:t>
            </a:r>
            <a:r>
              <a:rPr lang="ko-KR" altLang="en-US" dirty="0"/>
              <a:t>모바일에서 사용할 수 있도록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개인적으론 검색기능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g14898da578e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374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898da578e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팀으로서는 태블릿</a:t>
            </a:r>
            <a:r>
              <a:rPr lang="en-US" altLang="ko-KR" dirty="0"/>
              <a:t>, </a:t>
            </a:r>
            <a:r>
              <a:rPr lang="ko-KR" altLang="en-US" dirty="0"/>
              <a:t>모바일에서 사용할 수 있도록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개인적으론 검색기능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g14898da578e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e4f1cc4a4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이미지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- 현재 학생들은 다양한 문제집을 통해서 문제를 풀고 있고, 인터넷 강의 또는 해설지를 통해 그 답을 찾곤합니다.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- 하지만 과목마다 문제집을 사야 하고, 자신이 약한 유형의 문제를 풀고싶다면 새로운 문제집을 사야 한다.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이미지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하나의 웹사이트를 통해 자신이 풀고싶은 과목, 또는 자신이 부족한 영역의 유형의 시험지를 생성하여 풀수있다면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학생들의 학습효과가 증가할것으로 생각하여 이 프로젝트가 시작되었습니다.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fe4f1cc4a4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413" y="685800"/>
            <a:ext cx="342916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e4f1cc4a4_2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다음은 bookie를 사용함으로써 기대할 수 있는 효과입니다.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bookie는 자신이 풀고 싶은 과목을 골라 유형, 개수 등을 선택해 문제를 풀 수 있습니다. 학생들은 바로 바로 정답과 해설을 확인하며 오답풀이가 가능하고 자신이 푼 문제들을 확인할 수 있어 반복 학습에 도움을 줍니다.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어려운 문제나 질문이 생겼을 시 사이트 내에서 학생들 스스로 묻고 답할 수 있어 학생들의 자기주도학습을 유도합니다.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여러 과목의 문제집을 들고 다닐 필요 없이 사이트에 접속하여 수시로 문제 풀기가 가능합니다.</a:t>
            </a:r>
            <a:r>
              <a:rPr lang="ko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(애니메이션) 이와 같은 효과들을 통해 ‘bookie’가 학생들의 학습능력 향상에 도움이 될 것이라 생각합니다.</a:t>
            </a:r>
            <a:endParaRPr/>
          </a:p>
        </p:txBody>
      </p:sp>
      <p:sp>
        <p:nvSpPr>
          <p:cNvPr id="173" name="Google Shape;173;gfe4f1cc4a4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413" y="685800"/>
            <a:ext cx="342916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872edf5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UI구현/화면구현 -&gt; html/css js jquery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프로그래밍 언어 응용 -&gt; java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sql활용/응용 -&gt; mariadb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서버프로그램 구현 -&gt; apachetomcat, spring, jsp</a:t>
            </a:r>
            <a:endParaRPr/>
          </a:p>
        </p:txBody>
      </p:sp>
      <p:sp>
        <p:nvSpPr>
          <p:cNvPr id="196" name="Google Shape;196;g14872edf5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41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894e3237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14894e3237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e4f1cc4a4_2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짝짝짝</a:t>
            </a:r>
            <a:endParaRPr/>
          </a:p>
        </p:txBody>
      </p:sp>
      <p:sp>
        <p:nvSpPr>
          <p:cNvPr id="239" name="Google Shape;239;gfe4f1cc4a4_2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413" y="685800"/>
            <a:ext cx="342916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e4f1cc4a4_2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짝짝</a:t>
            </a:r>
            <a:endParaRPr/>
          </a:p>
        </p:txBody>
      </p:sp>
      <p:sp>
        <p:nvSpPr>
          <p:cNvPr id="251" name="Google Shape;251;gfe4f1cc4a4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413" y="685800"/>
            <a:ext cx="342916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0ca9ba6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짝짝</a:t>
            </a:r>
            <a:endParaRPr/>
          </a:p>
        </p:txBody>
      </p:sp>
      <p:sp>
        <p:nvSpPr>
          <p:cNvPr id="259" name="Google Shape;259;g150ca9ba6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41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�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�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�"/>
              <a:defRPr sz="14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3pPr>
            <a:lvl4pPr marL="1828800" lvl="3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4pPr>
            <a:lvl5pPr marL="2286000" lvl="4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6pPr>
            <a:lvl7pPr marL="3200400" lvl="6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7pPr>
            <a:lvl8pPr marL="3657600" lvl="7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8pPr>
            <a:lvl9pPr marL="4114800" lvl="8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�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�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�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jp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961899" y="1746600"/>
            <a:ext cx="33891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800" b="1" i="0" u="none" strike="noStrike" cap="none" dirty="0">
                <a:solidFill>
                  <a:srgbClr val="3B7DDD"/>
                </a:solidFill>
              </a:rPr>
              <a:t>BOOKIE</a:t>
            </a:r>
            <a:endParaRPr sz="25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5238" y="3986173"/>
            <a:ext cx="8144532" cy="1246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1905" y="1366994"/>
            <a:ext cx="1972187" cy="2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/>
        </p:nvSpPr>
        <p:spPr>
          <a:xfrm>
            <a:off x="669250" y="1403276"/>
            <a:ext cx="25374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BOOK! COOKIE! </a:t>
            </a:r>
            <a:endParaRPr sz="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460000">
            <a:off x="3233504" y="2822873"/>
            <a:ext cx="1624463" cy="197876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7;p28">
            <a:extLst>
              <a:ext uri="{FF2B5EF4-FFF2-40B4-BE49-F238E27FC236}">
                <a16:creationId xmlns:a16="http://schemas.microsoft.com/office/drawing/2014/main" id="{3235638E-A5AD-EA19-75F3-0533B1BF240B}"/>
              </a:ext>
            </a:extLst>
          </p:cNvPr>
          <p:cNvSpPr txBox="1"/>
          <p:nvPr/>
        </p:nvSpPr>
        <p:spPr>
          <a:xfrm>
            <a:off x="6227547" y="3158925"/>
            <a:ext cx="2682537" cy="353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rgbClr val="3B7DDD"/>
                </a:solidFill>
                <a:latin typeface="Calibri"/>
                <a:ea typeface="Calibri"/>
                <a:cs typeface="Calibri"/>
                <a:sym typeface="Calibri"/>
              </a:rPr>
              <a:t>스마트 웹 응용 소프트웨어 개발자 양성 과정</a:t>
            </a:r>
            <a:endParaRPr lang="en-US" altLang="ko-KR" sz="1000" dirty="0">
              <a:solidFill>
                <a:srgbClr val="3B7DD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3B7DDD"/>
                </a:solidFill>
                <a:latin typeface="Calibri"/>
                <a:ea typeface="Calibri"/>
                <a:cs typeface="Calibri"/>
                <a:sym typeface="Calibri"/>
              </a:rPr>
              <a:t>TEAM E </a:t>
            </a:r>
            <a:r>
              <a:rPr lang="ko-KR" altLang="en-US" sz="1000" dirty="0">
                <a:solidFill>
                  <a:srgbClr val="3B7DDD"/>
                </a:solidFill>
                <a:latin typeface="Calibri"/>
                <a:ea typeface="Calibri"/>
                <a:cs typeface="Calibri"/>
                <a:sym typeface="Calibri"/>
              </a:rPr>
              <a:t>권수정</a:t>
            </a:r>
            <a:endParaRPr sz="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결과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5"/>
          <p:cNvSpPr txBox="1"/>
          <p:nvPr/>
        </p:nvSpPr>
        <p:spPr>
          <a:xfrm>
            <a:off x="641400" y="516200"/>
            <a:ext cx="273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B7DDD"/>
                </a:solidFill>
              </a:rPr>
              <a:t>결과물/산출물 설명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59B781-D5E5-95B5-C7B8-E06E399A0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691" y="1317728"/>
            <a:ext cx="6675863" cy="33622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206A72-65DD-35BC-4C98-8E87C35DC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465" y="1317728"/>
            <a:ext cx="6675863" cy="33657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1E1721-F5A1-D341-A64F-29DA097FF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324192">
            <a:off x="4760855" y="2907780"/>
            <a:ext cx="778337" cy="441406"/>
          </a:xfrm>
          <a:prstGeom prst="rect">
            <a:avLst/>
          </a:prstGeom>
        </p:spPr>
      </p:pic>
      <p:sp>
        <p:nvSpPr>
          <p:cNvPr id="9" name="Google Shape;157;p28">
            <a:extLst>
              <a:ext uri="{FF2B5EF4-FFF2-40B4-BE49-F238E27FC236}">
                <a16:creationId xmlns:a16="http://schemas.microsoft.com/office/drawing/2014/main" id="{F04D9D26-16CD-547E-D9F0-F550358F82FB}"/>
              </a:ext>
            </a:extLst>
          </p:cNvPr>
          <p:cNvSpPr txBox="1"/>
          <p:nvPr/>
        </p:nvSpPr>
        <p:spPr>
          <a:xfrm>
            <a:off x="740162" y="962564"/>
            <a:ext cx="1474314" cy="20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푼 문제 확인 상세페이지</a:t>
            </a:r>
            <a:endParaRPr lang="ko-KR" altLang="en-US" sz="900" b="1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결과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5"/>
          <p:cNvSpPr txBox="1"/>
          <p:nvPr/>
        </p:nvSpPr>
        <p:spPr>
          <a:xfrm>
            <a:off x="641400" y="516200"/>
            <a:ext cx="273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B7DDD"/>
                </a:solidFill>
              </a:rPr>
              <a:t>결과물/산출물 설명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59B781-D5E5-95B5-C7B8-E06E399A0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691" y="1317728"/>
            <a:ext cx="6675863" cy="33622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Google Shape;157;p28">
            <a:extLst>
              <a:ext uri="{FF2B5EF4-FFF2-40B4-BE49-F238E27FC236}">
                <a16:creationId xmlns:a16="http://schemas.microsoft.com/office/drawing/2014/main" id="{A8C93AC5-7060-B5AC-D745-1D41650CB251}"/>
              </a:ext>
            </a:extLst>
          </p:cNvPr>
          <p:cNvSpPr txBox="1"/>
          <p:nvPr/>
        </p:nvSpPr>
        <p:spPr>
          <a:xfrm>
            <a:off x="740162" y="962564"/>
            <a:ext cx="1474314" cy="20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푼 문제 확인 상세페이지</a:t>
            </a:r>
            <a:endParaRPr lang="ko-KR" altLang="en-US" sz="900" b="1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0960E0-DE48-9149-409D-704A8CEB0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324192">
            <a:off x="4675705" y="2631333"/>
            <a:ext cx="778337" cy="4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7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C7C723-2FCD-3EFD-CC68-0229F993D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691" y="1317728"/>
            <a:ext cx="6675863" cy="33622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18C3D0-B176-0550-E789-08D0FF85E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324192">
            <a:off x="7562445" y="1621242"/>
            <a:ext cx="778337" cy="441406"/>
          </a:xfrm>
          <a:prstGeom prst="rect">
            <a:avLst/>
          </a:prstGeom>
        </p:spPr>
      </p:pic>
      <p:sp>
        <p:nvSpPr>
          <p:cNvPr id="8" name="Google Shape;270;p35">
            <a:extLst>
              <a:ext uri="{FF2B5EF4-FFF2-40B4-BE49-F238E27FC236}">
                <a16:creationId xmlns:a16="http://schemas.microsoft.com/office/drawing/2014/main" id="{6E5AACFB-2F0B-9E39-F266-98ACF32B1ACF}"/>
              </a:ext>
            </a:extLst>
          </p:cNvPr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71;p35">
            <a:extLst>
              <a:ext uri="{FF2B5EF4-FFF2-40B4-BE49-F238E27FC236}">
                <a16:creationId xmlns:a16="http://schemas.microsoft.com/office/drawing/2014/main" id="{CA50507F-9450-106A-627F-1D0E78A301B2}"/>
              </a:ext>
            </a:extLst>
          </p:cNvPr>
          <p:cNvSpPr txBox="1"/>
          <p:nvPr/>
        </p:nvSpPr>
        <p:spPr>
          <a:xfrm>
            <a:off x="641400" y="516200"/>
            <a:ext cx="273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B7DDD"/>
                </a:solidFill>
              </a:rPr>
              <a:t>결과물/산출물 설명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57;p28">
            <a:extLst>
              <a:ext uri="{FF2B5EF4-FFF2-40B4-BE49-F238E27FC236}">
                <a16:creationId xmlns:a16="http://schemas.microsoft.com/office/drawing/2014/main" id="{979A5E25-584F-A1C1-6EAD-9A0150D60984}"/>
              </a:ext>
            </a:extLst>
          </p:cNvPr>
          <p:cNvSpPr txBox="1"/>
          <p:nvPr/>
        </p:nvSpPr>
        <p:spPr>
          <a:xfrm>
            <a:off x="740162" y="962564"/>
            <a:ext cx="1474314" cy="20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푼 문제 확인 상세페이지</a:t>
            </a:r>
            <a:endParaRPr lang="ko-KR" altLang="en-US" sz="900" b="1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69;p35">
            <a:extLst>
              <a:ext uri="{FF2B5EF4-FFF2-40B4-BE49-F238E27FC236}">
                <a16:creationId xmlns:a16="http://schemas.microsoft.com/office/drawing/2014/main" id="{12FE4502-F561-6239-DF71-FFE41268FCE1}"/>
              </a:ext>
            </a:extLst>
          </p:cNvPr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결과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C7C723-2FCD-3EFD-CC68-0229F993D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691" y="1317728"/>
            <a:ext cx="6675863" cy="33622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18C3D0-B176-0550-E789-08D0FF85E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324192">
            <a:off x="7562445" y="1621242"/>
            <a:ext cx="778337" cy="441406"/>
          </a:xfrm>
          <a:prstGeom prst="rect">
            <a:avLst/>
          </a:prstGeom>
        </p:spPr>
      </p:pic>
      <p:sp>
        <p:nvSpPr>
          <p:cNvPr id="8" name="Google Shape;270;p35">
            <a:extLst>
              <a:ext uri="{FF2B5EF4-FFF2-40B4-BE49-F238E27FC236}">
                <a16:creationId xmlns:a16="http://schemas.microsoft.com/office/drawing/2014/main" id="{6E5AACFB-2F0B-9E39-F266-98ACF32B1ACF}"/>
              </a:ext>
            </a:extLst>
          </p:cNvPr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71;p35">
            <a:extLst>
              <a:ext uri="{FF2B5EF4-FFF2-40B4-BE49-F238E27FC236}">
                <a16:creationId xmlns:a16="http://schemas.microsoft.com/office/drawing/2014/main" id="{CA50507F-9450-106A-627F-1D0E78A301B2}"/>
              </a:ext>
            </a:extLst>
          </p:cNvPr>
          <p:cNvSpPr txBox="1"/>
          <p:nvPr/>
        </p:nvSpPr>
        <p:spPr>
          <a:xfrm>
            <a:off x="641400" y="516200"/>
            <a:ext cx="273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B7DDD"/>
                </a:solidFill>
              </a:rPr>
              <a:t>결과물/산출물 설명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57;p28">
            <a:extLst>
              <a:ext uri="{FF2B5EF4-FFF2-40B4-BE49-F238E27FC236}">
                <a16:creationId xmlns:a16="http://schemas.microsoft.com/office/drawing/2014/main" id="{979A5E25-584F-A1C1-6EAD-9A0150D60984}"/>
              </a:ext>
            </a:extLst>
          </p:cNvPr>
          <p:cNvSpPr txBox="1"/>
          <p:nvPr/>
        </p:nvSpPr>
        <p:spPr>
          <a:xfrm>
            <a:off x="740162" y="962564"/>
            <a:ext cx="1474314" cy="20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푼 문제 확인 상세페이지</a:t>
            </a:r>
            <a:endParaRPr lang="ko-KR" altLang="en-US" sz="900" b="1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69;p35">
            <a:extLst>
              <a:ext uri="{FF2B5EF4-FFF2-40B4-BE49-F238E27FC236}">
                <a16:creationId xmlns:a16="http://schemas.microsoft.com/office/drawing/2014/main" id="{12FE4502-F561-6239-DF71-FFE41268FCE1}"/>
              </a:ext>
            </a:extLst>
          </p:cNvPr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결과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967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70;p35">
            <a:extLst>
              <a:ext uri="{FF2B5EF4-FFF2-40B4-BE49-F238E27FC236}">
                <a16:creationId xmlns:a16="http://schemas.microsoft.com/office/drawing/2014/main" id="{6E5AACFB-2F0B-9E39-F266-98ACF32B1ACF}"/>
              </a:ext>
            </a:extLst>
          </p:cNvPr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71;p35">
            <a:extLst>
              <a:ext uri="{FF2B5EF4-FFF2-40B4-BE49-F238E27FC236}">
                <a16:creationId xmlns:a16="http://schemas.microsoft.com/office/drawing/2014/main" id="{CA50507F-9450-106A-627F-1D0E78A301B2}"/>
              </a:ext>
            </a:extLst>
          </p:cNvPr>
          <p:cNvSpPr txBox="1"/>
          <p:nvPr/>
        </p:nvSpPr>
        <p:spPr>
          <a:xfrm>
            <a:off x="641400" y="516200"/>
            <a:ext cx="273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B7DDD"/>
                </a:solidFill>
              </a:rPr>
              <a:t>결과물/산출물 설명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57;p28">
            <a:extLst>
              <a:ext uri="{FF2B5EF4-FFF2-40B4-BE49-F238E27FC236}">
                <a16:creationId xmlns:a16="http://schemas.microsoft.com/office/drawing/2014/main" id="{979A5E25-584F-A1C1-6EAD-9A0150D60984}"/>
              </a:ext>
            </a:extLst>
          </p:cNvPr>
          <p:cNvSpPr txBox="1"/>
          <p:nvPr/>
        </p:nvSpPr>
        <p:spPr>
          <a:xfrm>
            <a:off x="740161" y="962564"/>
            <a:ext cx="2008263" cy="20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 err="1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묻고답하기</a:t>
            </a:r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상세페이지</a:t>
            </a:r>
            <a:r>
              <a:rPr lang="en-US" altLang="ko-KR" sz="1000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질문 수정</a:t>
            </a:r>
            <a:r>
              <a:rPr lang="en-US" altLang="ko-KR" sz="1000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ko-KR" altLang="en-US" sz="900" b="1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69;p35">
            <a:extLst>
              <a:ext uri="{FF2B5EF4-FFF2-40B4-BE49-F238E27FC236}">
                <a16:creationId xmlns:a16="http://schemas.microsoft.com/office/drawing/2014/main" id="{12FE4502-F561-6239-DF71-FFE41268FCE1}"/>
              </a:ext>
            </a:extLst>
          </p:cNvPr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결과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60551EA-61A7-B8B8-968C-056E9B385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691" y="1313110"/>
            <a:ext cx="6675863" cy="33622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B1DEFC2-711E-A4FA-FDD8-3C949A0D2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324192">
            <a:off x="6261384" y="4395793"/>
            <a:ext cx="778337" cy="4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1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70;p35">
            <a:extLst>
              <a:ext uri="{FF2B5EF4-FFF2-40B4-BE49-F238E27FC236}">
                <a16:creationId xmlns:a16="http://schemas.microsoft.com/office/drawing/2014/main" id="{6E5AACFB-2F0B-9E39-F266-98ACF32B1ACF}"/>
              </a:ext>
            </a:extLst>
          </p:cNvPr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71;p35">
            <a:extLst>
              <a:ext uri="{FF2B5EF4-FFF2-40B4-BE49-F238E27FC236}">
                <a16:creationId xmlns:a16="http://schemas.microsoft.com/office/drawing/2014/main" id="{CA50507F-9450-106A-627F-1D0E78A301B2}"/>
              </a:ext>
            </a:extLst>
          </p:cNvPr>
          <p:cNvSpPr txBox="1"/>
          <p:nvPr/>
        </p:nvSpPr>
        <p:spPr>
          <a:xfrm>
            <a:off x="641400" y="516200"/>
            <a:ext cx="273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B7DDD"/>
                </a:solidFill>
              </a:rPr>
              <a:t>결과물/산출물 설명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69;p35">
            <a:extLst>
              <a:ext uri="{FF2B5EF4-FFF2-40B4-BE49-F238E27FC236}">
                <a16:creationId xmlns:a16="http://schemas.microsoft.com/office/drawing/2014/main" id="{12FE4502-F561-6239-DF71-FFE41268FCE1}"/>
              </a:ext>
            </a:extLst>
          </p:cNvPr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결과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26C2DC-BFED-91D6-DC0B-12730B5C3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61" y="1280687"/>
            <a:ext cx="3769393" cy="34668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58E31D8-B9E9-FE2D-D565-D9ACF4EEA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531" y="1262222"/>
            <a:ext cx="3769393" cy="34853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6" name="Google Shape;157;p28">
            <a:extLst>
              <a:ext uri="{FF2B5EF4-FFF2-40B4-BE49-F238E27FC236}">
                <a16:creationId xmlns:a16="http://schemas.microsoft.com/office/drawing/2014/main" id="{008E3D57-DB19-0778-101E-2552F4BEA2F2}"/>
              </a:ext>
            </a:extLst>
          </p:cNvPr>
          <p:cNvSpPr txBox="1"/>
          <p:nvPr/>
        </p:nvSpPr>
        <p:spPr>
          <a:xfrm>
            <a:off x="740161" y="962564"/>
            <a:ext cx="2008263" cy="20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 err="1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묻고답하기</a:t>
            </a:r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상세페이지</a:t>
            </a:r>
            <a:r>
              <a:rPr lang="en-US" altLang="ko-KR" sz="1000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질문 수정</a:t>
            </a:r>
            <a:r>
              <a:rPr lang="en-US" altLang="ko-KR" sz="1000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ko-KR" altLang="en-US" sz="900" b="1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5819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70;p35">
            <a:extLst>
              <a:ext uri="{FF2B5EF4-FFF2-40B4-BE49-F238E27FC236}">
                <a16:creationId xmlns:a16="http://schemas.microsoft.com/office/drawing/2014/main" id="{6E5AACFB-2F0B-9E39-F266-98ACF32B1ACF}"/>
              </a:ext>
            </a:extLst>
          </p:cNvPr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71;p35">
            <a:extLst>
              <a:ext uri="{FF2B5EF4-FFF2-40B4-BE49-F238E27FC236}">
                <a16:creationId xmlns:a16="http://schemas.microsoft.com/office/drawing/2014/main" id="{CA50507F-9450-106A-627F-1D0E78A301B2}"/>
              </a:ext>
            </a:extLst>
          </p:cNvPr>
          <p:cNvSpPr txBox="1"/>
          <p:nvPr/>
        </p:nvSpPr>
        <p:spPr>
          <a:xfrm>
            <a:off x="641400" y="516200"/>
            <a:ext cx="273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B7DDD"/>
                </a:solidFill>
              </a:rPr>
              <a:t>결과물/산출물 설명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57;p28">
            <a:extLst>
              <a:ext uri="{FF2B5EF4-FFF2-40B4-BE49-F238E27FC236}">
                <a16:creationId xmlns:a16="http://schemas.microsoft.com/office/drawing/2014/main" id="{979A5E25-584F-A1C1-6EAD-9A0150D60984}"/>
              </a:ext>
            </a:extLst>
          </p:cNvPr>
          <p:cNvSpPr txBox="1"/>
          <p:nvPr/>
        </p:nvSpPr>
        <p:spPr>
          <a:xfrm>
            <a:off x="740161" y="962564"/>
            <a:ext cx="2008263" cy="20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 err="1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묻고답하기</a:t>
            </a:r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상세페이지</a:t>
            </a:r>
            <a:r>
              <a:rPr lang="en-US" altLang="ko-KR" sz="1000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질문 삭제</a:t>
            </a:r>
            <a:r>
              <a:rPr lang="en-US" altLang="ko-KR" sz="1000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ko-KR" altLang="en-US" sz="900" b="1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69;p35">
            <a:extLst>
              <a:ext uri="{FF2B5EF4-FFF2-40B4-BE49-F238E27FC236}">
                <a16:creationId xmlns:a16="http://schemas.microsoft.com/office/drawing/2014/main" id="{12FE4502-F561-6239-DF71-FFE41268FCE1}"/>
              </a:ext>
            </a:extLst>
          </p:cNvPr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결과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60551EA-61A7-B8B8-968C-056E9B385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691" y="1313110"/>
            <a:ext cx="6675863" cy="33622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B1DEFC2-711E-A4FA-FDD8-3C949A0D2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324192">
            <a:off x="6762998" y="4390568"/>
            <a:ext cx="778337" cy="4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3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70;p35">
            <a:extLst>
              <a:ext uri="{FF2B5EF4-FFF2-40B4-BE49-F238E27FC236}">
                <a16:creationId xmlns:a16="http://schemas.microsoft.com/office/drawing/2014/main" id="{6E5AACFB-2F0B-9E39-F266-98ACF32B1ACF}"/>
              </a:ext>
            </a:extLst>
          </p:cNvPr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71;p35">
            <a:extLst>
              <a:ext uri="{FF2B5EF4-FFF2-40B4-BE49-F238E27FC236}">
                <a16:creationId xmlns:a16="http://schemas.microsoft.com/office/drawing/2014/main" id="{CA50507F-9450-106A-627F-1D0E78A301B2}"/>
              </a:ext>
            </a:extLst>
          </p:cNvPr>
          <p:cNvSpPr txBox="1"/>
          <p:nvPr/>
        </p:nvSpPr>
        <p:spPr>
          <a:xfrm>
            <a:off x="641400" y="516200"/>
            <a:ext cx="273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B7DDD"/>
                </a:solidFill>
              </a:rPr>
              <a:t>결과물/산출물 설명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69;p35">
            <a:extLst>
              <a:ext uri="{FF2B5EF4-FFF2-40B4-BE49-F238E27FC236}">
                <a16:creationId xmlns:a16="http://schemas.microsoft.com/office/drawing/2014/main" id="{12FE4502-F561-6239-DF71-FFE41268FCE1}"/>
              </a:ext>
            </a:extLst>
          </p:cNvPr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결과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57;p28">
            <a:extLst>
              <a:ext uri="{FF2B5EF4-FFF2-40B4-BE49-F238E27FC236}">
                <a16:creationId xmlns:a16="http://schemas.microsoft.com/office/drawing/2014/main" id="{A34CE3B5-E173-9DCF-E34B-DEFB657676B5}"/>
              </a:ext>
            </a:extLst>
          </p:cNvPr>
          <p:cNvSpPr txBox="1"/>
          <p:nvPr/>
        </p:nvSpPr>
        <p:spPr>
          <a:xfrm>
            <a:off x="740160" y="962564"/>
            <a:ext cx="2029165" cy="20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 err="1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묻고답하기</a:t>
            </a:r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상세페이지 </a:t>
            </a:r>
            <a:r>
              <a:rPr lang="en-US" altLang="ko-KR" sz="1000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질문 삭제</a:t>
            </a:r>
            <a:r>
              <a:rPr lang="en-US" altLang="ko-KR" sz="1000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ko-KR" altLang="en-US" sz="900" b="1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958A0D-0832-0F0B-320F-20FA72CBC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691" y="1313110"/>
            <a:ext cx="6675863" cy="337819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9693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70;p35">
            <a:extLst>
              <a:ext uri="{FF2B5EF4-FFF2-40B4-BE49-F238E27FC236}">
                <a16:creationId xmlns:a16="http://schemas.microsoft.com/office/drawing/2014/main" id="{6E5AACFB-2F0B-9E39-F266-98ACF32B1ACF}"/>
              </a:ext>
            </a:extLst>
          </p:cNvPr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71;p35">
            <a:extLst>
              <a:ext uri="{FF2B5EF4-FFF2-40B4-BE49-F238E27FC236}">
                <a16:creationId xmlns:a16="http://schemas.microsoft.com/office/drawing/2014/main" id="{CA50507F-9450-106A-627F-1D0E78A301B2}"/>
              </a:ext>
            </a:extLst>
          </p:cNvPr>
          <p:cNvSpPr txBox="1"/>
          <p:nvPr/>
        </p:nvSpPr>
        <p:spPr>
          <a:xfrm>
            <a:off x="641400" y="516200"/>
            <a:ext cx="273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B7DDD"/>
                </a:solidFill>
              </a:rPr>
              <a:t>결과물/산출물 설명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69;p35">
            <a:extLst>
              <a:ext uri="{FF2B5EF4-FFF2-40B4-BE49-F238E27FC236}">
                <a16:creationId xmlns:a16="http://schemas.microsoft.com/office/drawing/2014/main" id="{12FE4502-F561-6239-DF71-FFE41268FCE1}"/>
              </a:ext>
            </a:extLst>
          </p:cNvPr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결과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57;p28">
            <a:extLst>
              <a:ext uri="{FF2B5EF4-FFF2-40B4-BE49-F238E27FC236}">
                <a16:creationId xmlns:a16="http://schemas.microsoft.com/office/drawing/2014/main" id="{A34CE3B5-E173-9DCF-E34B-DEFB657676B5}"/>
              </a:ext>
            </a:extLst>
          </p:cNvPr>
          <p:cNvSpPr txBox="1"/>
          <p:nvPr/>
        </p:nvSpPr>
        <p:spPr>
          <a:xfrm>
            <a:off x="740160" y="962564"/>
            <a:ext cx="2029165" cy="20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 err="1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묻고답하기</a:t>
            </a:r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상세페이지 </a:t>
            </a:r>
            <a:r>
              <a:rPr lang="en-US" altLang="ko-KR" sz="1000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댓글 작성</a:t>
            </a:r>
            <a:r>
              <a:rPr lang="en-US" altLang="ko-KR" sz="1000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ko-KR" altLang="en-US" sz="900" b="1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F953F9-A72C-F94A-01C7-2D91B4345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03" y="1670487"/>
            <a:ext cx="6877194" cy="26139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F04C12-75E5-C776-D621-1F1246D41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324192">
            <a:off x="7238486" y="3794901"/>
            <a:ext cx="778337" cy="4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1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70;p35">
            <a:extLst>
              <a:ext uri="{FF2B5EF4-FFF2-40B4-BE49-F238E27FC236}">
                <a16:creationId xmlns:a16="http://schemas.microsoft.com/office/drawing/2014/main" id="{6E5AACFB-2F0B-9E39-F266-98ACF32B1ACF}"/>
              </a:ext>
            </a:extLst>
          </p:cNvPr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71;p35">
            <a:extLst>
              <a:ext uri="{FF2B5EF4-FFF2-40B4-BE49-F238E27FC236}">
                <a16:creationId xmlns:a16="http://schemas.microsoft.com/office/drawing/2014/main" id="{CA50507F-9450-106A-627F-1D0E78A301B2}"/>
              </a:ext>
            </a:extLst>
          </p:cNvPr>
          <p:cNvSpPr txBox="1"/>
          <p:nvPr/>
        </p:nvSpPr>
        <p:spPr>
          <a:xfrm>
            <a:off x="641400" y="516200"/>
            <a:ext cx="273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B7DDD"/>
                </a:solidFill>
              </a:rPr>
              <a:t>결과물/산출물 설명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69;p35">
            <a:extLst>
              <a:ext uri="{FF2B5EF4-FFF2-40B4-BE49-F238E27FC236}">
                <a16:creationId xmlns:a16="http://schemas.microsoft.com/office/drawing/2014/main" id="{12FE4502-F561-6239-DF71-FFE41268FCE1}"/>
              </a:ext>
            </a:extLst>
          </p:cNvPr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결과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57;p28">
            <a:extLst>
              <a:ext uri="{FF2B5EF4-FFF2-40B4-BE49-F238E27FC236}">
                <a16:creationId xmlns:a16="http://schemas.microsoft.com/office/drawing/2014/main" id="{A34CE3B5-E173-9DCF-E34B-DEFB657676B5}"/>
              </a:ext>
            </a:extLst>
          </p:cNvPr>
          <p:cNvSpPr txBox="1"/>
          <p:nvPr/>
        </p:nvSpPr>
        <p:spPr>
          <a:xfrm>
            <a:off x="740160" y="962564"/>
            <a:ext cx="2029165" cy="20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 err="1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묻고답하기</a:t>
            </a:r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상세페이지 </a:t>
            </a:r>
            <a:r>
              <a:rPr lang="en-US" altLang="ko-KR" sz="1000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댓글 수정</a:t>
            </a:r>
            <a:r>
              <a:rPr lang="en-US" altLang="ko-KR" sz="1000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ko-KR" altLang="en-US" sz="900" b="1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C06F75-8713-01E4-C92F-D2B469D81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03" y="1670487"/>
            <a:ext cx="6877194" cy="26139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32518A-9DBC-4F2B-FAA5-B2DBC92C8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324192">
            <a:off x="6977228" y="2911852"/>
            <a:ext cx="778337" cy="4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3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856" y="-346325"/>
            <a:ext cx="8142293" cy="136217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/>
        </p:nvSpPr>
        <p:spPr>
          <a:xfrm>
            <a:off x="856008" y="1077079"/>
            <a:ext cx="3175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 b="1">
                <a:solidFill>
                  <a:srgbClr val="201A74"/>
                </a:solidFill>
                <a:latin typeface="Trebuchet MS"/>
                <a:ea typeface="Trebuchet MS"/>
                <a:cs typeface="Trebuchet MS"/>
                <a:sym typeface="Trebuchet MS"/>
              </a:rPr>
              <a:t>목차</a:t>
            </a:r>
            <a:r>
              <a:rPr lang="ko" sz="3300">
                <a:solidFill>
                  <a:srgbClr val="201A74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606966" y="2018428"/>
            <a:ext cx="198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B7DDD"/>
                </a:solidFill>
              </a:rPr>
              <a:t>01. 개요</a:t>
            </a:r>
            <a:endParaRPr sz="1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500850" y="2649550"/>
            <a:ext cx="24858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 dirty="0">
                <a:solidFill>
                  <a:srgbClr val="3B7DDD"/>
                </a:solidFill>
              </a:rPr>
              <a:t>· 주제선정 배경, 기획 배경</a:t>
            </a:r>
            <a:endParaRPr sz="1500" b="1" dirty="0">
              <a:solidFill>
                <a:srgbClr val="3B7DD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3B7DD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 dirty="0">
                <a:solidFill>
                  <a:srgbClr val="3B7DDD"/>
                </a:solidFill>
              </a:rPr>
              <a:t>· 기대효과</a:t>
            </a:r>
            <a:endParaRPr sz="1500" b="1" dirty="0">
              <a:solidFill>
                <a:srgbClr val="3B7DD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3B7DD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 dirty="0">
                <a:solidFill>
                  <a:srgbClr val="3B7DDD"/>
                </a:solidFill>
              </a:rPr>
              <a:t>· 훈련내용과의 관련성</a:t>
            </a:r>
            <a:endParaRPr sz="1500" b="1" dirty="0">
              <a:solidFill>
                <a:srgbClr val="3B7D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3165450" y="2018425"/>
            <a:ext cx="281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B7DDD"/>
                </a:solidFill>
              </a:rPr>
              <a:t>02. 추진과정 및 방법</a:t>
            </a:r>
            <a:endParaRPr sz="1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3165450" y="2649550"/>
            <a:ext cx="30411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3B7DDD"/>
                </a:solidFill>
              </a:rPr>
              <a:t>· 요구사항</a:t>
            </a:r>
            <a:endParaRPr sz="1500" b="1">
              <a:solidFill>
                <a:srgbClr val="3B7DD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3B7DD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3B7DDD"/>
                </a:solidFill>
              </a:rPr>
              <a:t>· USECASE</a:t>
            </a:r>
            <a:endParaRPr sz="1500" b="1">
              <a:solidFill>
                <a:srgbClr val="3B7DD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3B7DD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3B7DDD"/>
                </a:solidFill>
              </a:rPr>
              <a:t>· CLASS DIAGRAM</a:t>
            </a:r>
            <a:endParaRPr sz="1500" b="1">
              <a:solidFill>
                <a:srgbClr val="3B7DD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3B7DD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500" b="1">
                <a:solidFill>
                  <a:srgbClr val="3B7DDD"/>
                </a:solidFill>
              </a:rPr>
              <a:t>· DATABASE DIAGRAM</a:t>
            </a:r>
            <a:endParaRPr sz="1500" b="1">
              <a:solidFill>
                <a:srgbClr val="3B7DDD"/>
              </a:solidFill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6424641" y="2018430"/>
            <a:ext cx="2302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3B7DDD"/>
                </a:solidFill>
              </a:rPr>
              <a:t>03. 결과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6424649" y="2649550"/>
            <a:ext cx="21345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3B7DDD"/>
                </a:solidFill>
              </a:rPr>
              <a:t>· 결과물/산출물 설명</a:t>
            </a:r>
            <a:endParaRPr sz="1500" b="1">
              <a:solidFill>
                <a:srgbClr val="3B7DD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3B7DD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3B7DDD"/>
                </a:solidFill>
              </a:rPr>
              <a:t>· 결론</a:t>
            </a:r>
            <a:endParaRPr sz="1500" b="1">
              <a:solidFill>
                <a:srgbClr val="3B7DD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3B7DD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3B7DDD"/>
                </a:solidFill>
              </a:rPr>
              <a:t>· 개선사항, 활용 계획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982B2E5-13ED-A58B-1EBE-F8A1AA89E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03" y="1663825"/>
            <a:ext cx="6877194" cy="26205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Google Shape;270;p35">
            <a:extLst>
              <a:ext uri="{FF2B5EF4-FFF2-40B4-BE49-F238E27FC236}">
                <a16:creationId xmlns:a16="http://schemas.microsoft.com/office/drawing/2014/main" id="{6E5AACFB-2F0B-9E39-F266-98ACF32B1ACF}"/>
              </a:ext>
            </a:extLst>
          </p:cNvPr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71;p35">
            <a:extLst>
              <a:ext uri="{FF2B5EF4-FFF2-40B4-BE49-F238E27FC236}">
                <a16:creationId xmlns:a16="http://schemas.microsoft.com/office/drawing/2014/main" id="{CA50507F-9450-106A-627F-1D0E78A301B2}"/>
              </a:ext>
            </a:extLst>
          </p:cNvPr>
          <p:cNvSpPr txBox="1"/>
          <p:nvPr/>
        </p:nvSpPr>
        <p:spPr>
          <a:xfrm>
            <a:off x="641400" y="516200"/>
            <a:ext cx="273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B7DDD"/>
                </a:solidFill>
              </a:rPr>
              <a:t>결과물/산출물 설명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69;p35">
            <a:extLst>
              <a:ext uri="{FF2B5EF4-FFF2-40B4-BE49-F238E27FC236}">
                <a16:creationId xmlns:a16="http://schemas.microsoft.com/office/drawing/2014/main" id="{12FE4502-F561-6239-DF71-FFE41268FCE1}"/>
              </a:ext>
            </a:extLst>
          </p:cNvPr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결과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57;p28">
            <a:extLst>
              <a:ext uri="{FF2B5EF4-FFF2-40B4-BE49-F238E27FC236}">
                <a16:creationId xmlns:a16="http://schemas.microsoft.com/office/drawing/2014/main" id="{A34CE3B5-E173-9DCF-E34B-DEFB657676B5}"/>
              </a:ext>
            </a:extLst>
          </p:cNvPr>
          <p:cNvSpPr txBox="1"/>
          <p:nvPr/>
        </p:nvSpPr>
        <p:spPr>
          <a:xfrm>
            <a:off x="740160" y="962564"/>
            <a:ext cx="2029165" cy="20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 err="1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묻고답하기</a:t>
            </a:r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상세페이지 </a:t>
            </a:r>
            <a:r>
              <a:rPr lang="en-US" altLang="ko-KR" sz="1000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댓글 수정</a:t>
            </a:r>
            <a:r>
              <a:rPr lang="en-US" altLang="ko-KR" sz="1000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ko-KR" altLang="en-US" sz="900" b="1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2689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70;p35">
            <a:extLst>
              <a:ext uri="{FF2B5EF4-FFF2-40B4-BE49-F238E27FC236}">
                <a16:creationId xmlns:a16="http://schemas.microsoft.com/office/drawing/2014/main" id="{6E5AACFB-2F0B-9E39-F266-98ACF32B1ACF}"/>
              </a:ext>
            </a:extLst>
          </p:cNvPr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71;p35">
            <a:extLst>
              <a:ext uri="{FF2B5EF4-FFF2-40B4-BE49-F238E27FC236}">
                <a16:creationId xmlns:a16="http://schemas.microsoft.com/office/drawing/2014/main" id="{CA50507F-9450-106A-627F-1D0E78A301B2}"/>
              </a:ext>
            </a:extLst>
          </p:cNvPr>
          <p:cNvSpPr txBox="1"/>
          <p:nvPr/>
        </p:nvSpPr>
        <p:spPr>
          <a:xfrm>
            <a:off x="641400" y="516200"/>
            <a:ext cx="273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B7DDD"/>
                </a:solidFill>
              </a:rPr>
              <a:t>결과물/산출물 설명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69;p35">
            <a:extLst>
              <a:ext uri="{FF2B5EF4-FFF2-40B4-BE49-F238E27FC236}">
                <a16:creationId xmlns:a16="http://schemas.microsoft.com/office/drawing/2014/main" id="{12FE4502-F561-6239-DF71-FFE41268FCE1}"/>
              </a:ext>
            </a:extLst>
          </p:cNvPr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결과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C16BF55-20B1-1330-1496-F23513D85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03" y="1663825"/>
            <a:ext cx="6877194" cy="26205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1" name="Google Shape;157;p28">
            <a:extLst>
              <a:ext uri="{FF2B5EF4-FFF2-40B4-BE49-F238E27FC236}">
                <a16:creationId xmlns:a16="http://schemas.microsoft.com/office/drawing/2014/main" id="{2CA3531A-0125-D521-04A9-3C8A8E0BFC89}"/>
              </a:ext>
            </a:extLst>
          </p:cNvPr>
          <p:cNvSpPr txBox="1"/>
          <p:nvPr/>
        </p:nvSpPr>
        <p:spPr>
          <a:xfrm>
            <a:off x="740160" y="962564"/>
            <a:ext cx="2029165" cy="20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 err="1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묻고답하기</a:t>
            </a:r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상세페이지 </a:t>
            </a:r>
            <a:r>
              <a:rPr lang="en-US" altLang="ko-KR" sz="1000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댓글 삭제</a:t>
            </a:r>
            <a:r>
              <a:rPr lang="en-US" altLang="ko-KR" sz="1000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ko-KR" altLang="en-US" sz="900" b="1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F042F8E-B577-EB54-D291-834A0BA69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324192">
            <a:off x="7546768" y="3774001"/>
            <a:ext cx="778337" cy="4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4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결과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7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7"/>
          <p:cNvSpPr txBox="1"/>
          <p:nvPr/>
        </p:nvSpPr>
        <p:spPr>
          <a:xfrm>
            <a:off x="641400" y="516200"/>
            <a:ext cx="273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 dirty="0">
                <a:solidFill>
                  <a:srgbClr val="3B7DDD"/>
                </a:solidFill>
              </a:rPr>
              <a:t>개선사항, 활용 계획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93;p29">
            <a:extLst>
              <a:ext uri="{FF2B5EF4-FFF2-40B4-BE49-F238E27FC236}">
                <a16:creationId xmlns:a16="http://schemas.microsoft.com/office/drawing/2014/main" id="{1EE2BD86-C90C-BBDC-522D-CB808CD1F142}"/>
              </a:ext>
            </a:extLst>
          </p:cNvPr>
          <p:cNvSpPr txBox="1"/>
          <p:nvPr/>
        </p:nvSpPr>
        <p:spPr>
          <a:xfrm>
            <a:off x="1877568" y="2571750"/>
            <a:ext cx="2081715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200" b="1" dirty="0" err="1">
                <a:solidFill>
                  <a:srgbClr val="666666"/>
                </a:solidFill>
              </a:rPr>
              <a:t>테블릿</a:t>
            </a:r>
            <a:r>
              <a:rPr lang="ko-KR" altLang="en-US" sz="2200" b="1" dirty="0">
                <a:solidFill>
                  <a:srgbClr val="666666"/>
                </a:solidFill>
              </a:rPr>
              <a:t> </a:t>
            </a:r>
            <a:r>
              <a:rPr lang="en-US" altLang="ko-KR" sz="2200" b="1" dirty="0">
                <a:solidFill>
                  <a:srgbClr val="666666"/>
                </a:solidFill>
              </a:rPr>
              <a:t>/ </a:t>
            </a:r>
            <a:r>
              <a:rPr lang="ko-KR" altLang="en-US" sz="2200" b="1" dirty="0">
                <a:solidFill>
                  <a:srgbClr val="666666"/>
                </a:solidFill>
              </a:rPr>
              <a:t>모바일</a:t>
            </a:r>
            <a:r>
              <a:rPr lang="ko" sz="2200" b="1" dirty="0">
                <a:solidFill>
                  <a:srgbClr val="3B7DDD"/>
                </a:solidFill>
              </a:rPr>
              <a:t> </a:t>
            </a:r>
            <a:endParaRPr sz="1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93;p29">
            <a:extLst>
              <a:ext uri="{FF2B5EF4-FFF2-40B4-BE49-F238E27FC236}">
                <a16:creationId xmlns:a16="http://schemas.microsoft.com/office/drawing/2014/main" id="{59052210-181E-1A17-B375-2D88175E95BE}"/>
              </a:ext>
            </a:extLst>
          </p:cNvPr>
          <p:cNvSpPr txBox="1"/>
          <p:nvPr/>
        </p:nvSpPr>
        <p:spPr>
          <a:xfrm>
            <a:off x="5867469" y="2571949"/>
            <a:ext cx="1398963" cy="38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200" b="1" dirty="0">
                <a:solidFill>
                  <a:srgbClr val="666666"/>
                </a:solidFill>
              </a:rPr>
              <a:t>검색 기능</a:t>
            </a:r>
            <a:r>
              <a:rPr lang="ko" sz="2200" b="1" dirty="0">
                <a:solidFill>
                  <a:srgbClr val="3B7DDD"/>
                </a:solidFill>
              </a:rPr>
              <a:t> </a:t>
            </a:r>
            <a:endParaRPr sz="1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900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결과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7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7"/>
          <p:cNvSpPr txBox="1"/>
          <p:nvPr/>
        </p:nvSpPr>
        <p:spPr>
          <a:xfrm>
            <a:off x="641400" y="516311"/>
            <a:ext cx="2735100" cy="400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solidFill>
                  <a:srgbClr val="3B7DDD"/>
                </a:solidFill>
                <a:latin typeface="Calibri"/>
                <a:ea typeface="Calibri"/>
                <a:cs typeface="Calibri"/>
                <a:sym typeface="Calibri"/>
              </a:rPr>
              <a:t>결론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93;p29">
            <a:extLst>
              <a:ext uri="{FF2B5EF4-FFF2-40B4-BE49-F238E27FC236}">
                <a16:creationId xmlns:a16="http://schemas.microsoft.com/office/drawing/2014/main" id="{8C1BCD0F-35A1-C211-EFE0-5519D6585D82}"/>
              </a:ext>
            </a:extLst>
          </p:cNvPr>
          <p:cNvSpPr txBox="1"/>
          <p:nvPr/>
        </p:nvSpPr>
        <p:spPr>
          <a:xfrm>
            <a:off x="3767328" y="2571750"/>
            <a:ext cx="2081715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1" dirty="0">
                <a:solidFill>
                  <a:srgbClr val="3B7DDD"/>
                </a:solidFill>
              </a:rPr>
              <a:t> </a:t>
            </a:r>
            <a:endParaRPr sz="1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92;p30">
            <a:extLst>
              <a:ext uri="{FF2B5EF4-FFF2-40B4-BE49-F238E27FC236}">
                <a16:creationId xmlns:a16="http://schemas.microsoft.com/office/drawing/2014/main" id="{543C8A06-5C4E-F5AE-6C07-35C34BD4A015}"/>
              </a:ext>
            </a:extLst>
          </p:cNvPr>
          <p:cNvSpPr txBox="1"/>
          <p:nvPr/>
        </p:nvSpPr>
        <p:spPr>
          <a:xfrm>
            <a:off x="1033065" y="2394878"/>
            <a:ext cx="7357143" cy="738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rgbClr val="3B7DDD"/>
                </a:solidFill>
                <a:latin typeface="나눔고딕" panose="020B0503020000020004" pitchFamily="2" charset="-127"/>
                <a:ea typeface="나눔고딕" panose="020B0503020000020004" pitchFamily="2" charset="-127"/>
                <a:cs typeface="함초롬바탕" panose="02030604000101010101" pitchFamily="18" charset="-127"/>
              </a:rPr>
              <a:t>코드 </a:t>
            </a:r>
            <a:r>
              <a:rPr lang="ko-KR" altLang="en-US" sz="3600" dirty="0" err="1">
                <a:solidFill>
                  <a:srgbClr val="3B7DDD"/>
                </a:solidFill>
                <a:latin typeface="나눔고딕" panose="020B0503020000020004" pitchFamily="2" charset="-127"/>
                <a:ea typeface="나눔고딕" panose="020B0503020000020004" pitchFamily="2" charset="-127"/>
                <a:cs typeface="함초롬바탕" panose="02030604000101010101" pitchFamily="18" charset="-127"/>
              </a:rPr>
              <a:t>리팩토링</a:t>
            </a:r>
            <a:endParaRPr lang="en-US" altLang="ko-KR" sz="3600" dirty="0">
              <a:solidFill>
                <a:srgbClr val="3B7DDD"/>
              </a:solidFill>
              <a:latin typeface="나눔고딕" panose="020B0503020000020004" pitchFamily="2" charset="-127"/>
              <a:ea typeface="나눔고딕" panose="020B0503020000020004" pitchFamily="2" charset="-127"/>
              <a:cs typeface="함초롬바탕" panose="02030604000101010101" pitchFamily="18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/>
        </p:nvSpPr>
        <p:spPr>
          <a:xfrm>
            <a:off x="641405" y="314026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rgbClr val="3B7DDD"/>
                </a:solidFill>
              </a:rPr>
              <a:t>개요</a:t>
            </a:r>
            <a:endParaRPr sz="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280861" y="270001"/>
            <a:ext cx="459185" cy="40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641390" y="514122"/>
            <a:ext cx="455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B7DDD"/>
                </a:solidFill>
              </a:rPr>
              <a:t>프로젝트 주제선정 및 기획배경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879" y="2291313"/>
            <a:ext cx="1701785" cy="18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9351" y="1536113"/>
            <a:ext cx="1334050" cy="13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053" y="1695900"/>
            <a:ext cx="3672849" cy="160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7934" y="2045366"/>
            <a:ext cx="2505825" cy="155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2700" y="1408067"/>
            <a:ext cx="1428625" cy="218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09450" y="2635900"/>
            <a:ext cx="1378132" cy="194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06974" y="2836450"/>
            <a:ext cx="1334050" cy="194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84600" y="2743200"/>
            <a:ext cx="1428626" cy="196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01425" y="1576275"/>
            <a:ext cx="2670574" cy="18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40057" y="3183975"/>
            <a:ext cx="2373530" cy="16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776500" y="1954924"/>
            <a:ext cx="3622500" cy="21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4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9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8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3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4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4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4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"/>
                            </p:stCondLst>
                            <p:childTnLst>
                              <p:par>
                                <p:cTn id="6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4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4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3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47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986" y="1484464"/>
            <a:ext cx="6505023" cy="2559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3723" y="4756439"/>
            <a:ext cx="8142293" cy="512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60965" y="1836376"/>
            <a:ext cx="1855798" cy="185579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개요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53169" y="1836376"/>
            <a:ext cx="1855798" cy="185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726233" y="1836376"/>
            <a:ext cx="1855798" cy="185579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/>
          <p:nvPr/>
        </p:nvSpPr>
        <p:spPr>
          <a:xfrm>
            <a:off x="641400" y="516200"/>
            <a:ext cx="208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B7DDD"/>
                </a:solidFill>
              </a:rPr>
              <a:t>기대효과</a:t>
            </a: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1385338" y="2769163"/>
            <a:ext cx="2207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FFFFFF"/>
                </a:solidFill>
              </a:rPr>
              <a:t>학생들의 반복 학습에 </a:t>
            </a:r>
            <a:endParaRPr sz="900" dirty="0">
              <a:solidFill>
                <a:srgbClr val="FFFFFF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FFFFFF"/>
                </a:solidFill>
              </a:rPr>
              <a:t>도움을 줍니다.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1818300" y="2353125"/>
            <a:ext cx="1316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반복 학습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15009" y="2665571"/>
            <a:ext cx="947711" cy="2274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/>
        </p:nvSpPr>
        <p:spPr>
          <a:xfrm>
            <a:off x="3539043" y="2769163"/>
            <a:ext cx="20841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4031025" y="2353125"/>
            <a:ext cx="1197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자기주도학습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07213" y="2665571"/>
            <a:ext cx="947711" cy="2274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5576014" y="2769163"/>
            <a:ext cx="215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문제집을 들고 다닐</a:t>
            </a:r>
            <a:endParaRPr sz="900">
              <a:solidFill>
                <a:srgbClr val="FFFFFF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필요없이 사이트 접속만으로</a:t>
            </a:r>
            <a:endParaRPr sz="900">
              <a:solidFill>
                <a:srgbClr val="FFFFFF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학습이 가능합니다.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6318875" y="2353125"/>
            <a:ext cx="693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휴대성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80277" y="2665571"/>
            <a:ext cx="947711" cy="2274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/>
        </p:nvSpPr>
        <p:spPr>
          <a:xfrm>
            <a:off x="3467938" y="2769163"/>
            <a:ext cx="2207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사이트 내에서</a:t>
            </a:r>
            <a:endParaRPr sz="900">
              <a:solidFill>
                <a:srgbClr val="FFFFFF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학생들 스스로</a:t>
            </a:r>
            <a:endParaRPr sz="900">
              <a:solidFill>
                <a:srgbClr val="FFFFFF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묻고 답하기가 가능합니다.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3038925" y="4298375"/>
            <a:ext cx="321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1" dirty="0">
                <a:solidFill>
                  <a:srgbClr val="666666"/>
                </a:solidFill>
              </a:rPr>
              <a:t>학생들의 </a:t>
            </a:r>
            <a:r>
              <a:rPr lang="ko" sz="2200" b="1" dirty="0">
                <a:solidFill>
                  <a:srgbClr val="073763"/>
                </a:solidFill>
              </a:rPr>
              <a:t>학습능력</a:t>
            </a:r>
            <a:r>
              <a:rPr lang="ko" sz="2200" b="1" dirty="0">
                <a:solidFill>
                  <a:srgbClr val="666666"/>
                </a:solidFill>
              </a:rPr>
              <a:t> 향상</a:t>
            </a:r>
            <a:r>
              <a:rPr lang="ko" sz="2200" b="1" dirty="0">
                <a:solidFill>
                  <a:srgbClr val="3B7DDD"/>
                </a:solidFill>
              </a:rPr>
              <a:t> </a:t>
            </a:r>
            <a:endParaRPr sz="1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923" y="4662714"/>
            <a:ext cx="8142293" cy="51299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개요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641405" y="516188"/>
            <a:ext cx="531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B7DDD"/>
                </a:solidFill>
              </a:rPr>
              <a:t>훈련내용과의 관련성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557850" y="1168616"/>
            <a:ext cx="7823700" cy="3494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9150" y="2959475"/>
            <a:ext cx="1453500" cy="14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5550" y="1391001"/>
            <a:ext cx="2788399" cy="15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7500" y="1793113"/>
            <a:ext cx="2052899" cy="11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68400" y="3129100"/>
            <a:ext cx="2228450" cy="11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00700" y="3122548"/>
            <a:ext cx="2649224" cy="132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74675" y="1656363"/>
            <a:ext cx="1687373" cy="125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80975" y="1620487"/>
            <a:ext cx="2437057" cy="132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727425">
            <a:off x="6771175" y="3262549"/>
            <a:ext cx="1114225" cy="11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731" y="-1046075"/>
            <a:ext cx="8142293" cy="136217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1"/>
          <p:cNvSpPr/>
          <p:nvPr/>
        </p:nvSpPr>
        <p:spPr>
          <a:xfrm>
            <a:off x="484775" y="1351625"/>
            <a:ext cx="1364400" cy="407100"/>
          </a:xfrm>
          <a:prstGeom prst="flowChartAlternateProcess">
            <a:avLst/>
          </a:prstGeom>
          <a:solidFill>
            <a:srgbClr val="201A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b="1">
                <a:solidFill>
                  <a:schemeClr val="lt1"/>
                </a:solidFill>
              </a:rPr>
              <a:t>사용자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7" name="Google Shape;217;p31"/>
          <p:cNvSpPr/>
          <p:nvPr/>
        </p:nvSpPr>
        <p:spPr>
          <a:xfrm>
            <a:off x="484775" y="1926700"/>
            <a:ext cx="1131600" cy="407100"/>
          </a:xfrm>
          <a:prstGeom prst="flowChartAlternateProcess">
            <a:avLst/>
          </a:prstGeom>
          <a:solidFill>
            <a:srgbClr val="3B7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chemeClr val="lt1"/>
                </a:solidFill>
              </a:rPr>
              <a:t>회원가입 </a:t>
            </a:r>
            <a:endParaRPr lang="en-US" altLang="ko" sz="13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chemeClr val="lt1"/>
                </a:solidFill>
              </a:rPr>
              <a:t>로그인</a:t>
            </a:r>
            <a:endParaRPr sz="1300" dirty="0">
              <a:solidFill>
                <a:schemeClr val="lt1"/>
              </a:solidFill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4940850" y="1351625"/>
            <a:ext cx="1364400" cy="407100"/>
          </a:xfrm>
          <a:prstGeom prst="flowChartAlternateProcess">
            <a:avLst/>
          </a:prstGeom>
          <a:solidFill>
            <a:srgbClr val="201A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</a:rPr>
              <a:t>관리자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9" name="Google Shape;219;p31"/>
          <p:cNvSpPr/>
          <p:nvPr/>
        </p:nvSpPr>
        <p:spPr>
          <a:xfrm>
            <a:off x="484775" y="2460100"/>
            <a:ext cx="1131600" cy="407100"/>
          </a:xfrm>
          <a:prstGeom prst="flowChartAlternateProcess">
            <a:avLst/>
          </a:prstGeom>
          <a:solidFill>
            <a:srgbClr val="3B7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메인페이지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484775" y="2993500"/>
            <a:ext cx="1131600" cy="407100"/>
          </a:xfrm>
          <a:prstGeom prst="flowChartAlternateProcess">
            <a:avLst/>
          </a:prstGeom>
          <a:solidFill>
            <a:srgbClr val="3B7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문제풀기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21" name="Google Shape;221;p31"/>
          <p:cNvSpPr/>
          <p:nvPr/>
        </p:nvSpPr>
        <p:spPr>
          <a:xfrm>
            <a:off x="484775" y="3526900"/>
            <a:ext cx="1131600" cy="407100"/>
          </a:xfrm>
          <a:prstGeom prst="flowChartAlternateProcess">
            <a:avLst/>
          </a:prstGeom>
          <a:solidFill>
            <a:srgbClr val="3B7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모의고사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22" name="Google Shape;222;p31"/>
          <p:cNvSpPr/>
          <p:nvPr/>
        </p:nvSpPr>
        <p:spPr>
          <a:xfrm>
            <a:off x="484775" y="4060300"/>
            <a:ext cx="1131600" cy="407100"/>
          </a:xfrm>
          <a:prstGeom prst="flowChartAlternateProcess">
            <a:avLst/>
          </a:prstGeom>
          <a:solidFill>
            <a:srgbClr val="3B7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묻고답하기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1616375" y="1993900"/>
            <a:ext cx="19341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  </a:t>
            </a:r>
            <a:r>
              <a:rPr lang="ko" sz="1200">
                <a:solidFill>
                  <a:srgbClr val="3B7DDD"/>
                </a:solidFill>
              </a:rPr>
              <a:t>학생, 일반인 구분</a:t>
            </a:r>
            <a:endParaRPr sz="1200">
              <a:solidFill>
                <a:srgbClr val="3B7D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1687125" y="2469500"/>
            <a:ext cx="3788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B7DDD"/>
                </a:solidFill>
              </a:rPr>
              <a:t>문제의 개수 확인</a:t>
            </a:r>
            <a:endParaRPr sz="1200">
              <a:solidFill>
                <a:srgbClr val="3B7DD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B7DDD"/>
                </a:solidFill>
              </a:rPr>
              <a:t>유저랭킹 및 새로운 질문 / 답변 확인</a:t>
            </a:r>
            <a:endParaRPr sz="1200">
              <a:solidFill>
                <a:srgbClr val="3B7D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1687125" y="3089600"/>
            <a:ext cx="26568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B7DDD"/>
                </a:solidFill>
              </a:rPr>
              <a:t>과목 및 유형선택, 답안 및 해설 확인</a:t>
            </a:r>
            <a:endParaRPr sz="1200">
              <a:solidFill>
                <a:srgbClr val="3B7D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1687125" y="3531863"/>
            <a:ext cx="276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B7DDD"/>
                </a:solidFill>
              </a:rPr>
              <a:t>과목 및 유형 선택 후 문제 추출</a:t>
            </a:r>
            <a:endParaRPr sz="1200">
              <a:solidFill>
                <a:srgbClr val="3B7DD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B7DDD"/>
                </a:solidFill>
              </a:rPr>
              <a:t>문제풀이 시간 제공</a:t>
            </a:r>
            <a:endParaRPr sz="1200">
              <a:solidFill>
                <a:srgbClr val="3B7D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1687125" y="4158650"/>
            <a:ext cx="1563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B7DDD"/>
                </a:solidFill>
              </a:rPr>
              <a:t>질문 및 답변 등록</a:t>
            </a:r>
            <a:endParaRPr sz="1200">
              <a:solidFill>
                <a:srgbClr val="3B7D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1"/>
          <p:cNvSpPr/>
          <p:nvPr/>
        </p:nvSpPr>
        <p:spPr>
          <a:xfrm>
            <a:off x="4940850" y="1940288"/>
            <a:ext cx="1131600" cy="407100"/>
          </a:xfrm>
          <a:prstGeom prst="flowChartAlternateProcess">
            <a:avLst/>
          </a:prstGeom>
          <a:solidFill>
            <a:srgbClr val="3B7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lt1"/>
                </a:solidFill>
              </a:rPr>
              <a:t>현황 조회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29" name="Google Shape;229;p31"/>
          <p:cNvSpPr/>
          <p:nvPr/>
        </p:nvSpPr>
        <p:spPr>
          <a:xfrm>
            <a:off x="4940850" y="2473688"/>
            <a:ext cx="1131600" cy="407100"/>
          </a:xfrm>
          <a:prstGeom prst="flowChartAlternateProcess">
            <a:avLst/>
          </a:prstGeom>
          <a:solidFill>
            <a:srgbClr val="3B7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회원 관리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30" name="Google Shape;230;p31"/>
          <p:cNvSpPr/>
          <p:nvPr/>
        </p:nvSpPr>
        <p:spPr>
          <a:xfrm>
            <a:off x="4940850" y="3007088"/>
            <a:ext cx="1131600" cy="407100"/>
          </a:xfrm>
          <a:prstGeom prst="flowChartAlternateProcess">
            <a:avLst/>
          </a:prstGeom>
          <a:solidFill>
            <a:srgbClr val="3B7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문제 관리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6152850" y="1993550"/>
            <a:ext cx="2510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200">
                <a:solidFill>
                  <a:srgbClr val="3B7DDD"/>
                </a:solidFill>
              </a:rPr>
              <a:t>회원가입 추이 / 문제등록 현황</a:t>
            </a:r>
            <a:endParaRPr sz="1200">
              <a:solidFill>
                <a:srgbClr val="3B7DDD"/>
              </a:solidFill>
            </a:endParaRPr>
          </a:p>
        </p:txBody>
      </p:sp>
      <p:sp>
        <p:nvSpPr>
          <p:cNvPr id="232" name="Google Shape;232;p31"/>
          <p:cNvSpPr txBox="1"/>
          <p:nvPr/>
        </p:nvSpPr>
        <p:spPr>
          <a:xfrm>
            <a:off x="6152850" y="2561738"/>
            <a:ext cx="37131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200">
                <a:solidFill>
                  <a:srgbClr val="3B7DDD"/>
                </a:solidFill>
              </a:rPr>
              <a:t>회원정보 조회  및 정답률 확인</a:t>
            </a:r>
            <a:endParaRPr sz="1200">
              <a:solidFill>
                <a:srgbClr val="3B7DDD"/>
              </a:solidFill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6152850" y="3129938"/>
            <a:ext cx="37131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200">
                <a:solidFill>
                  <a:srgbClr val="3B7DDD"/>
                </a:solidFill>
              </a:rPr>
              <a:t>문제등록 및 문제 조회</a:t>
            </a:r>
            <a:endParaRPr sz="1200">
              <a:solidFill>
                <a:srgbClr val="3B7D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추진과정 및 방법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1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2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641405" y="516188"/>
            <a:ext cx="531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B7DDD"/>
                </a:solidFill>
              </a:rPr>
              <a:t>요구사항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923" y="4662714"/>
            <a:ext cx="8142295" cy="512993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2"/>
          <p:cNvSpPr txBox="1"/>
          <p:nvPr/>
        </p:nvSpPr>
        <p:spPr>
          <a:xfrm>
            <a:off x="8737810" y="4785667"/>
            <a:ext cx="192857" cy="211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12814" y="4909006"/>
            <a:ext cx="178571" cy="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2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000">
                <a:solidFill>
                  <a:srgbClr val="3B7DDD"/>
                </a:solidFill>
              </a:rPr>
              <a:t>추진과정 및 방법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2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641405" y="539388"/>
            <a:ext cx="531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2300" b="1">
                <a:solidFill>
                  <a:srgbClr val="3B7DDD"/>
                </a:solidFill>
              </a:rPr>
              <a:t>USECASE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7191065" y="334889"/>
            <a:ext cx="1652461" cy="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01A74"/>
                </a:solidFill>
                <a:latin typeface="Arial"/>
                <a:ea typeface="Arial"/>
                <a:cs typeface="Arial"/>
                <a:sym typeface="Arial"/>
              </a:rPr>
              <a:t>www.miricompany.com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5163" y="893400"/>
            <a:ext cx="6759826" cy="39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추진과정 및 방법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3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2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 txBox="1"/>
          <p:nvPr/>
        </p:nvSpPr>
        <p:spPr>
          <a:xfrm>
            <a:off x="641400" y="516200"/>
            <a:ext cx="282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B7DDD"/>
                </a:solidFill>
              </a:rPr>
              <a:t>CLASS DIAGRAM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7800"/>
            <a:ext cx="8839200" cy="3826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추진과정 및 방법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4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2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>
            <a:off x="641400" y="516200"/>
            <a:ext cx="180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B7DDD"/>
                </a:solidFill>
              </a:rPr>
              <a:t>DATABASE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3">
            <a:alphaModFix/>
          </a:blip>
          <a:srcRect b="16100"/>
          <a:stretch/>
        </p:blipFill>
        <p:spPr>
          <a:xfrm>
            <a:off x="1008475" y="1190250"/>
            <a:ext cx="7197726" cy="354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574</Words>
  <Application>Microsoft Office PowerPoint</Application>
  <PresentationFormat>화면 슬라이드 쇼(16:9)</PresentationFormat>
  <Paragraphs>165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나눔고딕</vt:lpstr>
      <vt:lpstr>Arial</vt:lpstr>
      <vt:lpstr>Calibri</vt:lpstr>
      <vt:lpstr>Trebuchet MS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권수저</cp:lastModifiedBy>
  <cp:revision>41</cp:revision>
  <dcterms:modified xsi:type="dcterms:W3CDTF">2022-08-29T08:56:58Z</dcterms:modified>
</cp:coreProperties>
</file>