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4219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4f1cc4a4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4" name="Google Shape;134;gfe4f1cc4a4_2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fe4f1cc4a4_18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fe4f1cc4a4_18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fe4f1cc4a4_18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fe4f1cc4a4_18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e4f1cc4a4_1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7" name="Google Shape;267;gfe4f1cc4a4_18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898da578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74" name="Google Shape;274;g14898da578e_3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898da578e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1" name="Google Shape;281;g14898da578e_3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e4f1cc4a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3" name="Google Shape;143;gfe4f1cc4a4_2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e4f1cc4a4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이미지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/>
              <a:t>- 현재 학생들은 다양한 문제집을 통해서 문제를 풀고 있고, 인터넷 강의 또는 해설지를 통해 그 답을 찾곤합니다.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/>
              <a:t>- 하지만 과목마다 문제집을 사야 하고, 자신이 약한 유형의 문제를 풀고싶다면 새로운 문제집을 사야 한다.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이미지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 하나의 웹사이트를 통해 자신이 풀고싶은 과목, 또는 자신이 부족한 영역의 유형의 시험지를 생성하여 풀수있다면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- 학생들의 학습효과가 증가할것으로 생각하여 이 프로젝트가 시작되었습니다.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gfe4f1cc4a4_2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e4f1cc4a4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다음은 bookie를 사용함으로써 기대할 수 있는 효과입니다.</a:t>
            </a:r>
            <a:endParaRPr lang="ko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bookie는 자신이 풀고 싶은 과목을 골라 유형, 개수 등을 선택해 문제를 풀 수 있습니다. 학생들은 바로 바로 정답과 해설을 확인하며 오답풀이가 가능하고 자신이 푼 문제들을 확인할 수 있어 반복 학습에 도움을 줍니다.</a:t>
            </a:r>
            <a:endParaRPr lang="ko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어려운 문제나 질문이 생겼을 시 사이트 내에서 학생들 스스로 묻고 답할 수 있어 학생들의 자기주도학습을 유도합니다. </a:t>
            </a:r>
            <a:endParaRPr lang="ko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여러 과목의 문제집을 들고 다닐 필요 없이 사이트에 접속하여 수시로 문제 풀기가 가능합니다.</a:t>
            </a:r>
            <a:r>
              <a:rPr lang="ko">
                <a:solidFill>
                  <a:schemeClr val="dk1"/>
                </a:solidFill>
              </a:rPr>
              <a:t> </a:t>
            </a:r>
            <a:endParaRPr lang="ko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(애니메이션) 이와 같은 효과들을 통해 ‘bookie’가 학생들의 학습능력 향상에 도움이 될 것이라 생각합니다.</a:t>
            </a:r>
            <a:endParaRPr/>
          </a:p>
        </p:txBody>
      </p:sp>
      <p:sp>
        <p:nvSpPr>
          <p:cNvPr id="173" name="Google Shape;173;gfe4f1cc4a4_2_1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872edf5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UI구현/화면구현 -&gt; html/css js jquery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프로그래밍 언어 응용 -&gt; java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sql활용/응용 -&gt; mariadb</a:t>
            </a:r>
            <a:endParaRPr lang="k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서버프로그램 구현 -&gt; apachetomcat, spring, jsp</a:t>
            </a:r>
            <a:endParaRPr/>
          </a:p>
        </p:txBody>
      </p:sp>
      <p:sp>
        <p:nvSpPr>
          <p:cNvPr id="196" name="Google Shape;196;g14872edf582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894e323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3" name="Google Shape;213;g14894e32379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e4f1cc4a4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짝짝짝</a:t>
            </a:r>
            <a:endParaRPr/>
          </a:p>
        </p:txBody>
      </p:sp>
      <p:sp>
        <p:nvSpPr>
          <p:cNvPr id="239" name="Google Shape;239;gfe4f1cc4a4_2_17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e4f1cc4a4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짝짝</a:t>
            </a:r>
            <a:endParaRPr/>
          </a:p>
        </p:txBody>
      </p:sp>
      <p:sp>
        <p:nvSpPr>
          <p:cNvPr id="251" name="Google Shape;251;gfe4f1cc4a4_2_1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163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0ca9ba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55875" tIns="55875" rIns="55875" bIns="55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짝짝</a:t>
            </a:r>
            <a:endParaRPr/>
          </a:p>
        </p:txBody>
      </p:sp>
      <p:sp>
        <p:nvSpPr>
          <p:cNvPr id="259" name="Google Shape;259;g150ca9ba65d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7413" y="685800"/>
            <a:ext cx="3429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 idx="0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idx="0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 idx="0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 idx="0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 idx="0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 idx="0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Relationship Id="rId6" Type="http://schemas.openxmlformats.org/officeDocument/2006/relationships/image" Target="../media/image40.png"  /><Relationship Id="rId7" Type="http://schemas.openxmlformats.org/officeDocument/2006/relationships/image" Target="../media/image4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2.jpeg"  /><Relationship Id="rId11" Type="http://schemas.openxmlformats.org/officeDocument/2006/relationships/image" Target="../media/image13.jpeg"  /><Relationship Id="rId12" Type="http://schemas.openxmlformats.org/officeDocument/2006/relationships/image" Target="../media/image14.png"  /><Relationship Id="rId13" Type="http://schemas.openxmlformats.org/officeDocument/2006/relationships/image" Target="../media/image15.jpe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Relationship Id="rId5" Type="http://schemas.openxmlformats.org/officeDocument/2006/relationships/image" Target="../media/image7.png"  /><Relationship Id="rId6" Type="http://schemas.openxmlformats.org/officeDocument/2006/relationships/image" Target="../media/image8.jpe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2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961899" y="1746600"/>
            <a:ext cx="3389100" cy="939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5800" b="1" i="0" u="none" strike="noStrike" cap="none">
                <a:solidFill>
                  <a:srgbClr val="3b7ddd"/>
                </a:solidFill>
              </a:rPr>
              <a:t>BOOKIE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95238" y="3986173"/>
            <a:ext cx="8144532" cy="1246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1905" y="1366994"/>
            <a:ext cx="1972187" cy="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69250" y="1403276"/>
            <a:ext cx="2537400" cy="288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BOOK! COOKIE! 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2460000">
            <a:off x="3233504" y="2822873"/>
            <a:ext cx="1624463" cy="19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88161" y="936254"/>
            <a:ext cx="1034195" cy="2698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203a7b"/>
                </a:solidFill>
              </a:rPr>
              <a:t>1.</a:t>
            </a:r>
            <a:r>
              <a:rPr lang="ko-KR" altLang="en-US" sz="1200" b="1">
                <a:solidFill>
                  <a:srgbClr val="203a7b"/>
                </a:solidFill>
              </a:rPr>
              <a:t> 문제 등록</a:t>
            </a:r>
            <a:endParaRPr lang="ko-KR" altLang="en-US" sz="1200" b="1">
              <a:solidFill>
                <a:srgbClr val="203a7b"/>
              </a:solidFill>
            </a:endParaRPr>
          </a:p>
        </p:txBody>
      </p:sp>
      <p:pic>
        <p:nvPicPr>
          <p:cNvPr id="2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775" y="1433106"/>
            <a:ext cx="5783154" cy="3074729"/>
          </a:xfrm>
          <a:prstGeom prst="rect">
            <a:avLst/>
          </a:prstGeom>
        </p:spPr>
      </p:pic>
      <p:sp>
        <p:nvSpPr>
          <p:cNvPr id="285" name=""/>
          <p:cNvSpPr/>
          <p:nvPr/>
        </p:nvSpPr>
        <p:spPr>
          <a:xfrm>
            <a:off x="3346302" y="3690383"/>
            <a:ext cx="1713023" cy="265813"/>
          </a:xfrm>
          <a:prstGeom prst="rect">
            <a:avLst/>
          </a:prstGeom>
          <a:noFill/>
          <a:ln>
            <a:solidFill>
              <a:srgbClr val="d7090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6286" y="1081308"/>
            <a:ext cx="2266614" cy="1651813"/>
          </a:xfrm>
          <a:prstGeom prst="rect">
            <a:avLst/>
          </a:prstGeom>
        </p:spPr>
      </p:pic>
      <p:sp>
        <p:nvSpPr>
          <p:cNvPr id="287" name=""/>
          <p:cNvSpPr/>
          <p:nvPr/>
        </p:nvSpPr>
        <p:spPr>
          <a:xfrm>
            <a:off x="6381012" y="1061779"/>
            <a:ext cx="2281570" cy="1676104"/>
          </a:xfrm>
          <a:prstGeom prst="rect">
            <a:avLst/>
          </a:prstGeom>
          <a:noFill/>
          <a:ln>
            <a:solidFill>
              <a:srgbClr val="d7090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88" name=""/>
          <p:cNvCxnSpPr/>
          <p:nvPr/>
        </p:nvCxnSpPr>
        <p:spPr>
          <a:xfrm flipV="1">
            <a:off x="5177466" y="2804337"/>
            <a:ext cx="1166626" cy="937733"/>
          </a:xfrm>
          <a:prstGeom prst="straightConnector1">
            <a:avLst/>
          </a:prstGeom>
          <a:ln>
            <a:solidFill>
              <a:srgbClr val="d7090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"/>
          <p:cNvSpPr/>
          <p:nvPr/>
        </p:nvSpPr>
        <p:spPr>
          <a:xfrm>
            <a:off x="3346302" y="4074337"/>
            <a:ext cx="1720407" cy="287965"/>
          </a:xfrm>
          <a:prstGeom prst="rect">
            <a:avLst/>
          </a:prstGeom>
          <a:noFill/>
          <a:ln>
            <a:solidFill>
              <a:srgbClr val="30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9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3534" y="3336383"/>
            <a:ext cx="2294606" cy="1109563"/>
          </a:xfrm>
          <a:prstGeom prst="rect">
            <a:avLst/>
          </a:prstGeom>
        </p:spPr>
      </p:pic>
      <p:sp>
        <p:nvSpPr>
          <p:cNvPr id="293" name=""/>
          <p:cNvSpPr/>
          <p:nvPr/>
        </p:nvSpPr>
        <p:spPr>
          <a:xfrm>
            <a:off x="6381012" y="3335965"/>
            <a:ext cx="2296337" cy="1122325"/>
          </a:xfrm>
          <a:prstGeom prst="rect">
            <a:avLst/>
          </a:prstGeom>
          <a:noFill/>
          <a:ln>
            <a:solidFill>
              <a:srgbClr val="30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294" name=""/>
          <p:cNvCxnSpPr/>
          <p:nvPr/>
        </p:nvCxnSpPr>
        <p:spPr>
          <a:xfrm>
            <a:off x="5192233" y="4207244"/>
            <a:ext cx="1114941" cy="0"/>
          </a:xfrm>
          <a:prstGeom prst="straightConnector1">
            <a:avLst/>
          </a:prstGeom>
          <a:ln>
            <a:solidFill>
              <a:srgbClr val="30b21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7" grpId="1" animBg="1"/>
      <p:bldP spid="288" grpId="2" animBg="1"/>
      <p:bldP spid="291" grpId="3" animBg="1"/>
      <p:bldP spid="293" grpId="4" animBg="1"/>
      <p:bldP spid="294" grpId="5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r>
              <a:rPr lang="ko-KR" altLang="en-US" sz="1000">
                <a:solidFill>
                  <a:srgbClr val="3b7ddd"/>
                </a:solidFill>
              </a:rPr>
              <a:t> </a:t>
            </a:r>
            <a:r>
              <a:rPr lang="en-US" altLang="ko-KR" sz="1000">
                <a:solidFill>
                  <a:srgbClr val="3b7ddd"/>
                </a:solidFill>
              </a:rPr>
              <a:t>-</a:t>
            </a:r>
            <a:r>
              <a:rPr lang="ko-KR" altLang="en-US" sz="1000">
                <a:solidFill>
                  <a:srgbClr val="3b7ddd"/>
                </a:solidFill>
              </a:rPr>
              <a:t> 결과물 </a:t>
            </a:r>
            <a:r>
              <a:rPr lang="en-US" altLang="ko-KR" sz="1000">
                <a:solidFill>
                  <a:srgbClr val="3b7ddd"/>
                </a:solidFill>
              </a:rPr>
              <a:t>/</a:t>
            </a:r>
            <a:r>
              <a:rPr lang="ko-KR" altLang="en-US" sz="1000">
                <a:solidFill>
                  <a:srgbClr val="3b7ddd"/>
                </a:solidFill>
              </a:rPr>
              <a:t> 산출물 설명</a:t>
            </a:r>
            <a:endParaRPr lang="ko-KR" altLang="en-US" sz="1000">
              <a:solidFill>
                <a:srgbClr val="3b7ddd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459265" y="537533"/>
            <a:ext cx="1034195" cy="2698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203a7b"/>
                </a:solidFill>
              </a:rPr>
              <a:t>1.</a:t>
            </a:r>
            <a:r>
              <a:rPr lang="ko-KR" altLang="en-US" sz="1200" b="1">
                <a:solidFill>
                  <a:srgbClr val="203a7b"/>
                </a:solidFill>
              </a:rPr>
              <a:t> 문제 등록</a:t>
            </a:r>
            <a:endParaRPr lang="ko-KR" altLang="en-US" sz="1200" b="1">
              <a:solidFill>
                <a:srgbClr val="203a7b"/>
              </a:solidFill>
            </a:endParaRPr>
          </a:p>
        </p:txBody>
      </p:sp>
      <p:pic>
        <p:nvPicPr>
          <p:cNvPr id="2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280" y="933493"/>
            <a:ext cx="6224289" cy="3619308"/>
          </a:xfrm>
          <a:prstGeom prst="rect">
            <a:avLst/>
          </a:prstGeom>
        </p:spPr>
      </p:pic>
      <p:pic>
        <p:nvPicPr>
          <p:cNvPr id="29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8091" y="595398"/>
            <a:ext cx="5144020" cy="2975369"/>
          </a:xfrm>
          <a:prstGeom prst="rect">
            <a:avLst/>
          </a:prstGeom>
        </p:spPr>
      </p:pic>
      <p:sp>
        <p:nvSpPr>
          <p:cNvPr id="301" name=""/>
          <p:cNvSpPr/>
          <p:nvPr/>
        </p:nvSpPr>
        <p:spPr>
          <a:xfrm>
            <a:off x="3453366" y="581836"/>
            <a:ext cx="5161220" cy="3019942"/>
          </a:xfrm>
          <a:prstGeom prst="rect">
            <a:avLst/>
          </a:prstGeom>
          <a:noFill/>
          <a:ln>
            <a:solidFill>
              <a:srgbClr val="30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0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5726" y="1587622"/>
            <a:ext cx="4438364" cy="3363899"/>
          </a:xfrm>
          <a:prstGeom prst="rect">
            <a:avLst/>
          </a:prstGeom>
        </p:spPr>
      </p:pic>
      <p:sp>
        <p:nvSpPr>
          <p:cNvPr id="304" name=""/>
          <p:cNvSpPr/>
          <p:nvPr/>
        </p:nvSpPr>
        <p:spPr>
          <a:xfrm>
            <a:off x="2471331" y="1586023"/>
            <a:ext cx="4445000" cy="3374361"/>
          </a:xfrm>
          <a:prstGeom prst="rect">
            <a:avLst/>
          </a:prstGeom>
          <a:noFill/>
          <a:ln>
            <a:solidFill>
              <a:srgbClr val="d7090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0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7463" y="819340"/>
            <a:ext cx="4424595" cy="4220787"/>
          </a:xfrm>
          <a:prstGeom prst="rect">
            <a:avLst/>
          </a:prstGeom>
        </p:spPr>
      </p:pic>
      <p:pic>
        <p:nvPicPr>
          <p:cNvPr id="30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44391" y="828886"/>
            <a:ext cx="7435975" cy="4214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4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결과물/산출물 설명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88160" y="936254"/>
            <a:ext cx="1336855" cy="2715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203a7b"/>
                </a:solidFill>
              </a:rPr>
              <a:t>2.</a:t>
            </a:r>
            <a:r>
              <a:rPr lang="ko-KR" altLang="en-US" sz="1200" b="1">
                <a:solidFill>
                  <a:srgbClr val="203a7b"/>
                </a:solidFill>
              </a:rPr>
              <a:t> 관리자 페이지</a:t>
            </a:r>
            <a:endParaRPr lang="ko-KR" altLang="en-US" sz="1200" b="1">
              <a:solidFill>
                <a:srgbClr val="203a7b"/>
              </a:solidFill>
            </a:endParaRPr>
          </a:p>
        </p:txBody>
      </p:sp>
      <p:pic>
        <p:nvPicPr>
          <p:cNvPr id="2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809" y="1390207"/>
            <a:ext cx="6850888" cy="3485412"/>
          </a:xfrm>
          <a:prstGeom prst="rect">
            <a:avLst/>
          </a:prstGeom>
        </p:spPr>
      </p:pic>
      <p:sp>
        <p:nvSpPr>
          <p:cNvPr id="296" name=""/>
          <p:cNvSpPr/>
          <p:nvPr/>
        </p:nvSpPr>
        <p:spPr>
          <a:xfrm>
            <a:off x="1858482" y="1822302"/>
            <a:ext cx="4880639" cy="1306918"/>
          </a:xfrm>
          <a:prstGeom prst="rect">
            <a:avLst/>
          </a:prstGeom>
          <a:noFill/>
          <a:ln>
            <a:solidFill>
              <a:srgbClr val="d7090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7" name=""/>
          <p:cNvSpPr/>
          <p:nvPr/>
        </p:nvSpPr>
        <p:spPr>
          <a:xfrm>
            <a:off x="1858482" y="3372883"/>
            <a:ext cx="2473546" cy="1469360"/>
          </a:xfrm>
          <a:prstGeom prst="rect">
            <a:avLst/>
          </a:prstGeom>
          <a:noFill/>
          <a:ln>
            <a:solidFill>
              <a:srgbClr val="2c901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8" name=""/>
          <p:cNvSpPr/>
          <p:nvPr/>
        </p:nvSpPr>
        <p:spPr>
          <a:xfrm>
            <a:off x="4811971" y="3535325"/>
            <a:ext cx="1912383" cy="1314302"/>
          </a:xfrm>
          <a:prstGeom prst="rect">
            <a:avLst/>
          </a:prstGeom>
          <a:noFill/>
          <a:ln>
            <a:solidFill>
              <a:srgbClr val="1051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9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65130" y="409832"/>
            <a:ext cx="4340792" cy="1903486"/>
          </a:xfrm>
          <a:prstGeom prst="rect">
            <a:avLst/>
          </a:prstGeom>
        </p:spPr>
      </p:pic>
      <p:pic>
        <p:nvPicPr>
          <p:cNvPr id="30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8937" y="3700719"/>
            <a:ext cx="3926959" cy="1227174"/>
          </a:xfrm>
          <a:prstGeom prst="rect">
            <a:avLst/>
          </a:prstGeom>
        </p:spPr>
      </p:pic>
      <p:pic>
        <p:nvPicPr>
          <p:cNvPr id="30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18010" y="2758856"/>
            <a:ext cx="3963547" cy="1021940"/>
          </a:xfrm>
          <a:prstGeom prst="rect">
            <a:avLst/>
          </a:prstGeom>
        </p:spPr>
      </p:pic>
      <p:sp>
        <p:nvSpPr>
          <p:cNvPr id="302" name=""/>
          <p:cNvSpPr/>
          <p:nvPr/>
        </p:nvSpPr>
        <p:spPr>
          <a:xfrm>
            <a:off x="3756099" y="397244"/>
            <a:ext cx="4319477" cy="1919767"/>
          </a:xfrm>
          <a:prstGeom prst="rect">
            <a:avLst/>
          </a:prstGeom>
          <a:noFill/>
          <a:ln>
            <a:solidFill>
              <a:srgbClr val="d7090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3" name=""/>
          <p:cNvSpPr/>
          <p:nvPr/>
        </p:nvSpPr>
        <p:spPr>
          <a:xfrm>
            <a:off x="152843" y="3683000"/>
            <a:ext cx="3950290" cy="1247849"/>
          </a:xfrm>
          <a:prstGeom prst="rect">
            <a:avLst/>
          </a:prstGeom>
          <a:noFill/>
          <a:ln>
            <a:solidFill>
              <a:srgbClr val="30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4" name=""/>
          <p:cNvSpPr/>
          <p:nvPr/>
        </p:nvSpPr>
        <p:spPr>
          <a:xfrm>
            <a:off x="5003948" y="2745267"/>
            <a:ext cx="3987209" cy="1041104"/>
          </a:xfrm>
          <a:prstGeom prst="rect">
            <a:avLst/>
          </a:prstGeom>
          <a:noFill/>
          <a:ln>
            <a:solidFill>
              <a:srgbClr val="1051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/>
      <p:bldP spid="303" grpId="1" animBg="1"/>
      <p:bldP spid="304" grpId="2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r>
              <a:rPr lang="ko-KR" altLang="en-US" sz="1000">
                <a:solidFill>
                  <a:srgbClr val="3b7ddd"/>
                </a:solidFill>
              </a:rPr>
              <a:t> </a:t>
            </a:r>
            <a:r>
              <a:rPr lang="en-US" altLang="ko-KR" sz="1000">
                <a:solidFill>
                  <a:srgbClr val="3b7ddd"/>
                </a:solidFill>
              </a:rPr>
              <a:t>-</a:t>
            </a:r>
            <a:r>
              <a:rPr lang="ko-KR" altLang="en-US" sz="1000">
                <a:solidFill>
                  <a:srgbClr val="3b7ddd"/>
                </a:solidFill>
              </a:rPr>
              <a:t> 결과물 </a:t>
            </a:r>
            <a:r>
              <a:rPr lang="en-US" altLang="ko-KR" sz="1000">
                <a:solidFill>
                  <a:srgbClr val="3b7ddd"/>
                </a:solidFill>
              </a:rPr>
              <a:t>/</a:t>
            </a:r>
            <a:r>
              <a:rPr lang="ko-KR" altLang="en-US" sz="1000">
                <a:solidFill>
                  <a:srgbClr val="3b7ddd"/>
                </a:solidFill>
              </a:rPr>
              <a:t> 산출물 설명</a:t>
            </a:r>
            <a:endParaRPr lang="ko-KR" altLang="en-US" sz="1000">
              <a:solidFill>
                <a:srgbClr val="3b7ddd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459265" y="537533"/>
            <a:ext cx="2259893" cy="2701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203a7b"/>
                </a:solidFill>
              </a:rPr>
              <a:t>2.</a:t>
            </a:r>
            <a:r>
              <a:rPr lang="ko-KR" altLang="en-US" sz="1200" b="1">
                <a:solidFill>
                  <a:srgbClr val="203a7b"/>
                </a:solidFill>
              </a:rPr>
              <a:t> 관리자 페이지 </a:t>
            </a:r>
            <a:r>
              <a:rPr lang="en-US" altLang="ko-KR" sz="1200" b="1">
                <a:solidFill>
                  <a:srgbClr val="203a7b"/>
                </a:solidFill>
              </a:rPr>
              <a:t>-</a:t>
            </a:r>
            <a:r>
              <a:rPr lang="ko-KR" altLang="en-US" sz="1200" b="1">
                <a:solidFill>
                  <a:srgbClr val="203a7b"/>
                </a:solidFill>
              </a:rPr>
              <a:t> 회원 관리</a:t>
            </a:r>
            <a:endParaRPr lang="ko-KR" altLang="en-US" sz="1200" b="1">
              <a:solidFill>
                <a:srgbClr val="203a7b"/>
              </a:solidFill>
            </a:endParaRPr>
          </a:p>
        </p:txBody>
      </p:sp>
      <p:pic>
        <p:nvPicPr>
          <p:cNvPr id="3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698" y="993658"/>
            <a:ext cx="7298069" cy="3789893"/>
          </a:xfrm>
          <a:prstGeom prst="rect">
            <a:avLst/>
          </a:prstGeom>
        </p:spPr>
      </p:pic>
      <p:pic>
        <p:nvPicPr>
          <p:cNvPr id="3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50834" y="1100969"/>
            <a:ext cx="6115957" cy="3916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r>
              <a:rPr lang="ko-KR" altLang="en-US" sz="1000">
                <a:solidFill>
                  <a:srgbClr val="3b7ddd"/>
                </a:solidFill>
              </a:rPr>
              <a:t> </a:t>
            </a:r>
            <a:r>
              <a:rPr lang="en-US" altLang="ko-KR" sz="1000">
                <a:solidFill>
                  <a:srgbClr val="3b7ddd"/>
                </a:solidFill>
              </a:rPr>
              <a:t>-</a:t>
            </a:r>
            <a:r>
              <a:rPr lang="ko-KR" altLang="en-US" sz="1000">
                <a:solidFill>
                  <a:srgbClr val="3b7ddd"/>
                </a:solidFill>
              </a:rPr>
              <a:t> 결과물 </a:t>
            </a:r>
            <a:r>
              <a:rPr lang="en-US" altLang="ko-KR" sz="1000">
                <a:solidFill>
                  <a:srgbClr val="3b7ddd"/>
                </a:solidFill>
              </a:rPr>
              <a:t>/</a:t>
            </a:r>
            <a:r>
              <a:rPr lang="ko-KR" altLang="en-US" sz="1000">
                <a:solidFill>
                  <a:srgbClr val="3b7ddd"/>
                </a:solidFill>
              </a:rPr>
              <a:t> 산출물 설명</a:t>
            </a:r>
            <a:endParaRPr lang="ko-KR" altLang="en-US" sz="1000">
              <a:solidFill>
                <a:srgbClr val="3b7ddd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459265" y="537533"/>
            <a:ext cx="2259893" cy="2701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>
                <a:solidFill>
                  <a:srgbClr val="203a7b"/>
                </a:solidFill>
              </a:rPr>
              <a:t>2.</a:t>
            </a:r>
            <a:r>
              <a:rPr lang="ko-KR" altLang="en-US" sz="1200" b="1">
                <a:solidFill>
                  <a:srgbClr val="203a7b"/>
                </a:solidFill>
              </a:rPr>
              <a:t> 관리자 페이지 </a:t>
            </a:r>
            <a:r>
              <a:rPr lang="en-US" altLang="ko-KR" sz="1200" b="1">
                <a:solidFill>
                  <a:srgbClr val="203a7b"/>
                </a:solidFill>
              </a:rPr>
              <a:t>-</a:t>
            </a:r>
            <a:r>
              <a:rPr lang="ko-KR" altLang="en-US" sz="1200" b="1">
                <a:solidFill>
                  <a:srgbClr val="203a7b"/>
                </a:solidFill>
              </a:rPr>
              <a:t> 문제 관리</a:t>
            </a:r>
            <a:endParaRPr lang="ko-KR" altLang="en-US" sz="1200" b="1">
              <a:solidFill>
                <a:srgbClr val="203a7b"/>
              </a:solidFill>
            </a:endParaRPr>
          </a:p>
        </p:txBody>
      </p:sp>
      <p:pic>
        <p:nvPicPr>
          <p:cNvPr id="3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882" y="914688"/>
            <a:ext cx="7947837" cy="4005571"/>
          </a:xfrm>
          <a:prstGeom prst="rect">
            <a:avLst/>
          </a:prstGeom>
        </p:spPr>
      </p:pic>
      <p:pic>
        <p:nvPicPr>
          <p:cNvPr id="3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88914" y="1130045"/>
            <a:ext cx="4348165" cy="336025"/>
          </a:xfrm>
          <a:prstGeom prst="rect">
            <a:avLst/>
          </a:prstGeom>
        </p:spPr>
      </p:pic>
      <p:sp>
        <p:nvSpPr>
          <p:cNvPr id="311" name=""/>
          <p:cNvSpPr/>
          <p:nvPr/>
        </p:nvSpPr>
        <p:spPr>
          <a:xfrm>
            <a:off x="3874238" y="1128232"/>
            <a:ext cx="4326861" cy="310116"/>
          </a:xfrm>
          <a:prstGeom prst="rect">
            <a:avLst/>
          </a:prstGeom>
          <a:noFill/>
          <a:ln>
            <a:solidFill>
              <a:srgbClr val="b210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8602" y="1487103"/>
            <a:ext cx="8404234" cy="2929224"/>
          </a:xfrm>
          <a:prstGeom prst="rect">
            <a:avLst/>
          </a:prstGeom>
        </p:spPr>
      </p:pic>
      <p:sp>
        <p:nvSpPr>
          <p:cNvPr id="313" name=""/>
          <p:cNvSpPr/>
          <p:nvPr/>
        </p:nvSpPr>
        <p:spPr>
          <a:xfrm>
            <a:off x="160226" y="1482651"/>
            <a:ext cx="8410058" cy="2968255"/>
          </a:xfrm>
          <a:prstGeom prst="rect">
            <a:avLst/>
          </a:prstGeom>
          <a:noFill/>
          <a:ln>
            <a:solidFill>
              <a:srgbClr val="b210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3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502" y="988978"/>
            <a:ext cx="8960995" cy="3807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3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결론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009350" y="1689393"/>
            <a:ext cx="5420495" cy="2327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>
                <a:solidFill>
                  <a:srgbClr val="203a7b"/>
                </a:solidFill>
              </a:rPr>
              <a:t>-</a:t>
            </a:r>
            <a:r>
              <a:rPr lang="ko-KR" altLang="en-US" sz="2100" b="1">
                <a:solidFill>
                  <a:srgbClr val="203a7b"/>
                </a:solidFill>
              </a:rPr>
              <a:t> 다양한 </a:t>
            </a:r>
            <a:r>
              <a:rPr lang="en-US" altLang="ko-KR" sz="2100" b="1">
                <a:solidFill>
                  <a:srgbClr val="203a7b"/>
                </a:solidFill>
              </a:rPr>
              <a:t>API</a:t>
            </a:r>
            <a:r>
              <a:rPr lang="ko-KR" altLang="en-US" sz="2100" b="1">
                <a:solidFill>
                  <a:srgbClr val="203a7b"/>
                </a:solidFill>
              </a:rPr>
              <a:t> 사용</a:t>
            </a: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203a7b"/>
                </a:solidFill>
              </a:rPr>
              <a:t>-</a:t>
            </a:r>
            <a:r>
              <a:rPr lang="ko-KR" altLang="en-US" sz="2100" b="1">
                <a:solidFill>
                  <a:srgbClr val="203a7b"/>
                </a:solidFill>
              </a:rPr>
              <a:t> </a:t>
            </a:r>
            <a:r>
              <a:rPr lang="en-US" altLang="ko-KR" sz="2100" b="1">
                <a:solidFill>
                  <a:srgbClr val="203a7b"/>
                </a:solidFill>
              </a:rPr>
              <a:t>JAVA SCRIPT</a:t>
            </a:r>
            <a:r>
              <a:rPr lang="ko-KR" altLang="en-US" sz="2100" b="1">
                <a:solidFill>
                  <a:srgbClr val="203a7b"/>
                </a:solidFill>
              </a:rPr>
              <a:t> 활용</a:t>
            </a: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203a7b"/>
                </a:solidFill>
              </a:rPr>
              <a:t>-</a:t>
            </a:r>
            <a:r>
              <a:rPr lang="ko-KR" altLang="en-US" sz="2100" b="1">
                <a:solidFill>
                  <a:srgbClr val="203a7b"/>
                </a:solidFill>
              </a:rPr>
              <a:t> </a:t>
            </a:r>
            <a:r>
              <a:rPr lang="en-US" altLang="ko-KR" sz="2100" b="1">
                <a:solidFill>
                  <a:srgbClr val="203a7b"/>
                </a:solidFill>
              </a:rPr>
              <a:t>SQL</a:t>
            </a:r>
            <a:r>
              <a:rPr lang="ko-KR" altLang="en-US" sz="2100" b="1">
                <a:solidFill>
                  <a:srgbClr val="203a7b"/>
                </a:solidFill>
              </a:rPr>
              <a:t>문 </a:t>
            </a:r>
            <a:r>
              <a:rPr lang="en-US" altLang="ko-KR" sz="2100" b="1">
                <a:solidFill>
                  <a:srgbClr val="203a7b"/>
                </a:solidFill>
              </a:rPr>
              <a:t>( INNER JOIN</a:t>
            </a:r>
            <a:r>
              <a:rPr lang="ko-KR" altLang="en-US" sz="2100" b="1">
                <a:solidFill>
                  <a:srgbClr val="203a7b"/>
                </a:solidFill>
              </a:rPr>
              <a:t> </a:t>
            </a:r>
            <a:r>
              <a:rPr lang="en-US" altLang="ko-KR" sz="2100" b="1">
                <a:solidFill>
                  <a:srgbClr val="203a7b"/>
                </a:solidFill>
              </a:rPr>
              <a:t>) </a:t>
            </a:r>
            <a:r>
              <a:rPr lang="ko-KR" altLang="en-US" sz="2100" b="1">
                <a:solidFill>
                  <a:srgbClr val="203a7b"/>
                </a:solidFill>
              </a:rPr>
              <a:t>활용</a:t>
            </a: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endParaRPr lang="ko-KR" altLang="en-US" sz="2100" b="1">
              <a:solidFill>
                <a:srgbClr val="203a7b"/>
              </a:solidFill>
            </a:endParaRPr>
          </a:p>
          <a:p>
            <a:pPr>
              <a:defRPr/>
            </a:pPr>
            <a:r>
              <a:rPr lang="en-US" altLang="ko-KR" sz="2100" b="1">
                <a:solidFill>
                  <a:srgbClr val="203a7b"/>
                </a:solidFill>
              </a:rPr>
              <a:t>-</a:t>
            </a:r>
            <a:r>
              <a:rPr lang="ko-KR" altLang="en-US" sz="2100" b="1">
                <a:solidFill>
                  <a:srgbClr val="203a7b"/>
                </a:solidFill>
              </a:rPr>
              <a:t> </a:t>
            </a:r>
            <a:r>
              <a:rPr lang="en-US" altLang="ko-KR" sz="2100" b="1">
                <a:solidFill>
                  <a:srgbClr val="203a7b"/>
                </a:solidFill>
              </a:rPr>
              <a:t>Ajax </a:t>
            </a:r>
            <a:r>
              <a:rPr lang="ko-KR" altLang="en-US" sz="2100" b="1">
                <a:solidFill>
                  <a:srgbClr val="203a7b"/>
                </a:solidFill>
              </a:rPr>
              <a:t>활용 능력 부족</a:t>
            </a:r>
            <a:endParaRPr lang="ko-KR" altLang="en-US" sz="2100" b="1">
              <a:solidFill>
                <a:srgbClr val="203a7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결과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641400" y="516200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개선사항, 활용 계획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698499" y="1549811"/>
            <a:ext cx="6801882" cy="284743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100" b="1">
                <a:solidFill>
                  <a:srgbClr val="203a7b"/>
                </a:solidFill>
              </a:rPr>
              <a:t>관리자 페이지</a:t>
            </a:r>
            <a:endParaRPr lang="ko-KR" altLang="en-US" sz="21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03a7b"/>
                </a:solidFill>
              </a:rPr>
              <a:t>	</a:t>
            </a: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03a7b"/>
                </a:solidFill>
              </a:rPr>
              <a:t>    </a:t>
            </a:r>
            <a:r>
              <a:rPr lang="en-US" altLang="ko-KR" sz="2000" b="1">
                <a:solidFill>
                  <a:srgbClr val="203a7b"/>
                </a:solidFill>
              </a:rPr>
              <a:t>-</a:t>
            </a:r>
            <a:r>
              <a:rPr lang="ko-KR" altLang="en-US" sz="2000" b="1">
                <a:solidFill>
                  <a:srgbClr val="203a7b"/>
                </a:solidFill>
              </a:rPr>
              <a:t> 회원 관리 내부 기능 추가</a:t>
            </a: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03a7b"/>
                </a:solidFill>
              </a:rPr>
              <a:t>    </a:t>
            </a:r>
            <a:r>
              <a:rPr lang="en-US" altLang="ko-KR" sz="2000" b="1">
                <a:solidFill>
                  <a:srgbClr val="203a7b"/>
                </a:solidFill>
              </a:rPr>
              <a:t>-</a:t>
            </a:r>
            <a:r>
              <a:rPr lang="ko-KR" altLang="en-US" sz="2000" b="1">
                <a:solidFill>
                  <a:srgbClr val="203a7b"/>
                </a:solidFill>
              </a:rPr>
              <a:t> 문제 수정</a:t>
            </a:r>
            <a:r>
              <a:rPr lang="en-US" altLang="ko-KR" sz="2000" b="1">
                <a:solidFill>
                  <a:srgbClr val="203a7b"/>
                </a:solidFill>
              </a:rPr>
              <a:t>/</a:t>
            </a:r>
            <a:r>
              <a:rPr lang="ko-KR" altLang="en-US" sz="2000" b="1">
                <a:solidFill>
                  <a:srgbClr val="203a7b"/>
                </a:solidFill>
              </a:rPr>
              <a:t> 삭제 기능 추가</a:t>
            </a: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03a7b"/>
                </a:solidFill>
              </a:rPr>
              <a:t>    </a:t>
            </a:r>
            <a:r>
              <a:rPr lang="en-US" altLang="ko-KR" sz="2000" b="1">
                <a:solidFill>
                  <a:srgbClr val="203a7b"/>
                </a:solidFill>
              </a:rPr>
              <a:t>-</a:t>
            </a:r>
            <a:r>
              <a:rPr lang="ko-KR" altLang="en-US" sz="2000" b="1">
                <a:solidFill>
                  <a:srgbClr val="203a7b"/>
                </a:solidFill>
              </a:rPr>
              <a:t> 묻고 답하기 게시판 게시글 및 댓글 관리 추가</a:t>
            </a: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 b="1">
              <a:solidFill>
                <a:srgbClr val="203a7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03a7b"/>
                </a:solidFill>
              </a:rPr>
              <a:t>    </a:t>
            </a:r>
            <a:r>
              <a:rPr lang="en-US" altLang="ko-KR" sz="2000" b="1">
                <a:solidFill>
                  <a:srgbClr val="203a7b"/>
                </a:solidFill>
              </a:rPr>
              <a:t>-</a:t>
            </a:r>
            <a:r>
              <a:rPr lang="ko-KR" altLang="en-US" sz="2000" b="1">
                <a:solidFill>
                  <a:srgbClr val="203a7b"/>
                </a:solidFill>
              </a:rPr>
              <a:t> </a:t>
            </a:r>
            <a:r>
              <a:rPr lang="en-US" altLang="ko-KR" sz="2000" b="1">
                <a:solidFill>
                  <a:srgbClr val="203a7b"/>
                </a:solidFill>
              </a:rPr>
              <a:t>Ajax</a:t>
            </a:r>
            <a:r>
              <a:rPr lang="ko-KR" altLang="en-US" sz="2000" b="1">
                <a:solidFill>
                  <a:srgbClr val="203a7b"/>
                </a:solidFill>
              </a:rPr>
              <a:t> 활용하여 차트 자료 출력</a:t>
            </a:r>
            <a:endParaRPr lang="ko-KR" altLang="en-US" sz="2000" b="1">
              <a:solidFill>
                <a:srgbClr val="203a7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00856" y="-34632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856008" y="1077079"/>
            <a:ext cx="3175500" cy="554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300" b="1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목차</a:t>
            </a:r>
            <a:r>
              <a:rPr lang="ko" sz="3300">
                <a:solidFill>
                  <a:srgbClr val="201a74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06966" y="2018428"/>
            <a:ext cx="19872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01. 개요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00850" y="2649550"/>
            <a:ext cx="2485800" cy="12006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주제선정 배경, 기획 배경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기대효과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훈련내용과의 관련성</a:t>
            </a:r>
            <a:endParaRPr sz="1500" b="1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65450" y="2018425"/>
            <a:ext cx="2813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02. 추진과정 및 방법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65450" y="2649550"/>
            <a:ext cx="3041100" cy="16623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요구사항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USECASE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CLASS DIAGRAM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DATABASE DIAGRAM</a:t>
            </a:r>
            <a:endParaRPr sz="1500" b="1">
              <a:solidFill>
                <a:srgbClr val="3b7ddd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4641" y="2018430"/>
            <a:ext cx="2302800" cy="354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3b7ddd"/>
                </a:solidFill>
              </a:rPr>
              <a:t>03. 결과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424649" y="2649550"/>
            <a:ext cx="2134500" cy="12006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결과물/산출물 설명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결론</a:t>
            </a:r>
            <a:endParaRPr lang="ko"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rgbClr val="3b7dd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 b="1">
                <a:solidFill>
                  <a:srgbClr val="3b7ddd"/>
                </a:solidFill>
              </a:rPr>
              <a:t>· 개선사항, 활용 계획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641405" y="314026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280861" y="270001"/>
            <a:ext cx="459185" cy="40408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641390" y="514122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프로젝트 주제선정 및 기획배경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013879" y="2291313"/>
            <a:ext cx="1701785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2509351" y="1536113"/>
            <a:ext cx="1334050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740053" y="1695900"/>
            <a:ext cx="3672849" cy="160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917934" y="2045366"/>
            <a:ext cx="2505825" cy="155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992700" y="1408067"/>
            <a:ext cx="1428625" cy="218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1709450" y="2635900"/>
            <a:ext cx="1378132" cy="194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906974" y="2836450"/>
            <a:ext cx="1334050" cy="19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2884600" y="2743200"/>
            <a:ext cx="1428626" cy="19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/>
          <p:nvPr/>
        </p:nvPicPr>
        <p:blipFill rotWithShape="1">
          <a:blip r:embed="rId11">
            <a:alphaModFix/>
          </a:blip>
          <a:stretch>
            <a:fillRect/>
          </a:stretch>
        </p:blipFill>
        <p:spPr>
          <a:xfrm>
            <a:off x="1901425" y="1576275"/>
            <a:ext cx="2670574" cy="18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/>
          <p:nvPr/>
        </p:nvPicPr>
        <p:blipFill rotWithShape="1">
          <a:blip r:embed="rId12">
            <a:alphaModFix/>
          </a:blip>
          <a:stretch>
            <a:fillRect/>
          </a:stretch>
        </p:blipFill>
        <p:spPr>
          <a:xfrm>
            <a:off x="740057" y="3183975"/>
            <a:ext cx="2373530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/>
          <p:nvPr/>
        </p:nvPicPr>
        <p:blipFill rotWithShape="1">
          <a:blip r:embed="rId13">
            <a:alphaModFix/>
          </a:blip>
          <a:stretch>
            <a:fillRect/>
          </a:stretch>
        </p:blipFill>
        <p:spPr>
          <a:xfrm>
            <a:off x="4776500" y="1954924"/>
            <a:ext cx="3622500" cy="2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2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47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318986" y="1484464"/>
            <a:ext cx="6505023" cy="2559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93723" y="4756439"/>
            <a:ext cx="8142293" cy="51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560965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653169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5726233" y="1836376"/>
            <a:ext cx="1855798" cy="18557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641400" y="516200"/>
            <a:ext cx="20841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기대효과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5338" y="2769163"/>
            <a:ext cx="2207100" cy="323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학생들의 반복 학습에 </a:t>
            </a:r>
            <a:endParaRPr lang="ko"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도움을 줍니다.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818300" y="2353125"/>
            <a:ext cx="1316100" cy="2616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ffff"/>
                </a:solidFill>
              </a:rPr>
              <a:t>반복 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/>
          <p:nvPr/>
        </p:nvPicPr>
        <p:blipFill rotWithShape="1">
          <a:blip r:embed="rId8">
            <a:alphaModFix/>
          </a:blip>
          <a:srcRect/>
          <a:stretch>
            <a:fillRect/>
          </a:stretch>
        </p:blipFill>
        <p:spPr>
          <a:xfrm>
            <a:off x="2015009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539043" y="2769163"/>
            <a:ext cx="2084100" cy="1848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025" y="2353125"/>
            <a:ext cx="1197300" cy="2616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ffff"/>
                </a:solidFill>
              </a:rPr>
              <a:t>자기주도학습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9"/>
          <p:cNvPicPr/>
          <p:nvPr/>
        </p:nvPicPr>
        <p:blipFill rotWithShape="1">
          <a:blip r:embed="rId9">
            <a:alphaModFix/>
          </a:blip>
          <a:srcRect/>
          <a:stretch>
            <a:fillRect/>
          </a:stretch>
        </p:blipFill>
        <p:spPr>
          <a:xfrm>
            <a:off x="4107213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5576014" y="2769163"/>
            <a:ext cx="2156100" cy="4617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문제집을 들고 다닐</a:t>
            </a:r>
            <a:endParaRPr lang="ko"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필요없이 사이트 접속만으로</a:t>
            </a:r>
            <a:endParaRPr lang="ko"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학습이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6318875" y="2353125"/>
            <a:ext cx="693300" cy="2616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ffffff"/>
                </a:solidFill>
              </a:rPr>
              <a:t>휴대성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9"/>
          <p:cNvPicPr/>
          <p:nvPr/>
        </p:nvPicPr>
        <p:blipFill rotWithShape="1">
          <a:blip r:embed="rId10">
            <a:alphaModFix/>
          </a:blip>
          <a:srcRect/>
          <a:stretch>
            <a:fillRect/>
          </a:stretch>
        </p:blipFill>
        <p:spPr>
          <a:xfrm>
            <a:off x="6180277" y="2665571"/>
            <a:ext cx="947711" cy="2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467938" y="2769163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사이트 내에서</a:t>
            </a:r>
            <a:endParaRPr lang="ko"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학생들 스스로</a:t>
            </a:r>
            <a:endParaRPr lang="ko" sz="9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ff"/>
                </a:solidFill>
              </a:rPr>
              <a:t>묻고 답하기가 가능합니다.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038925" y="4298375"/>
            <a:ext cx="3217500" cy="384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200" b="1">
                <a:solidFill>
                  <a:srgbClr val="666666"/>
                </a:solidFill>
              </a:rPr>
              <a:t>학생들의 </a:t>
            </a:r>
            <a:r>
              <a:rPr lang="ko" sz="2200" b="1">
                <a:solidFill>
                  <a:srgbClr val="073763"/>
                </a:solidFill>
              </a:rPr>
              <a:t>학습능력</a:t>
            </a:r>
            <a:r>
              <a:rPr lang="ko" sz="2200" b="1">
                <a:solidFill>
                  <a:srgbClr val="666666"/>
                </a:solidFill>
              </a:rPr>
              <a:t> 향상</a:t>
            </a:r>
            <a:r>
              <a:rPr lang="ko" sz="2200" b="1">
                <a:solidFill>
                  <a:srgbClr val="3b7ddd"/>
                </a:solidFill>
              </a:rPr>
              <a:t> 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33923" y="4662714"/>
            <a:ext cx="8142293" cy="51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개요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훈련내용과의 관련성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557850" y="1168616"/>
            <a:ext cx="7823700" cy="349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888888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203" name="Google Shape;203;p30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049150" y="2959475"/>
            <a:ext cx="1453500" cy="14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855550" y="1391001"/>
            <a:ext cx="2788399" cy="1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2797500" y="1793113"/>
            <a:ext cx="2052899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/>
          <p:nvPr/>
        </p:nvPicPr>
        <p:blipFill rotWithShape="1">
          <a:blip r:embed="rId7">
            <a:alphaModFix/>
          </a:blip>
          <a:stretch>
            <a:fillRect/>
          </a:stretch>
        </p:blipFill>
        <p:spPr>
          <a:xfrm>
            <a:off x="2568400" y="3129100"/>
            <a:ext cx="2228450" cy="11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/>
          <p:nvPr/>
        </p:nvPicPr>
        <p:blipFill rotWithShape="1">
          <a:blip r:embed="rId8">
            <a:alphaModFix/>
          </a:blip>
          <a:stretch>
            <a:fillRect/>
          </a:stretch>
        </p:blipFill>
        <p:spPr>
          <a:xfrm>
            <a:off x="4400700" y="3122548"/>
            <a:ext cx="2649224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/>
          <p:nvPr/>
        </p:nvPicPr>
        <p:blipFill rotWithShape="1">
          <a:blip r:embed="rId9">
            <a:alphaModFix/>
          </a:blip>
          <a:stretch>
            <a:fillRect/>
          </a:stretch>
        </p:blipFill>
        <p:spPr>
          <a:xfrm>
            <a:off x="4674675" y="1656363"/>
            <a:ext cx="1687373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5880975" y="1620487"/>
            <a:ext cx="2437057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/>
          <p:nvPr/>
        </p:nvPicPr>
        <p:blipFill rotWithShape="1">
          <a:blip r:embed="rId11">
            <a:alphaModFix/>
          </a:blip>
          <a:stretch>
            <a:fillRect/>
          </a:stretch>
        </p:blipFill>
        <p:spPr>
          <a:xfrm rot="727425">
            <a:off x="6771175" y="3262549"/>
            <a:ext cx="1114225" cy="11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33731" y="-1046075"/>
            <a:ext cx="8142293" cy="1362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484775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b="1">
                <a:solidFill>
                  <a:schemeClr val="lt1"/>
                </a:solidFill>
              </a:rPr>
              <a:t>사용자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84775" y="19267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회원가입 로그인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940850" y="1351625"/>
            <a:ext cx="1364400" cy="407100"/>
          </a:xfrm>
          <a:prstGeom prst="flowChartAlternateProcess">
            <a:avLst/>
          </a:prstGeom>
          <a:solidFill>
            <a:srgbClr val="201a7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chemeClr val="lt1"/>
                </a:solidFill>
              </a:rPr>
              <a:t>관리자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84775" y="24601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메인페이지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484775" y="29935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문제풀기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84775" y="35269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모의고사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484775" y="4060300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묻고답하기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1616375" y="1993900"/>
            <a:ext cx="19341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  </a:t>
            </a:r>
            <a:r>
              <a:rPr lang="ko" sz="1200">
                <a:solidFill>
                  <a:srgbClr val="3b7ddd"/>
                </a:solidFill>
              </a:rPr>
              <a:t>학생, 일반인 구분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687125" y="2469500"/>
            <a:ext cx="3788400" cy="415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문제의 개수 확인</a:t>
            </a:r>
            <a:endParaRPr lang="ko"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유저랭킹 및 새로운 질문 / 답변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687125" y="3089600"/>
            <a:ext cx="26568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과목 및 유형선택, 답안 및 해설 확인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687125" y="3531863"/>
            <a:ext cx="2760000" cy="415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과목 및 유형 선택 후 문제 추출</a:t>
            </a:r>
            <a:endParaRPr lang="ko" sz="1200">
              <a:solidFill>
                <a:srgbClr val="3b7dd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문제풀이 시간 제공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1687125" y="4158650"/>
            <a:ext cx="15630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질문 및 답변 등록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4940850" y="19402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현황 조회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940850" y="24736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회원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940850" y="3007088"/>
            <a:ext cx="1131600" cy="407100"/>
          </a:xfrm>
          <a:prstGeom prst="flowChartAlternateProcess">
            <a:avLst/>
          </a:prstGeom>
          <a:solidFill>
            <a:srgbClr val="3b7dd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300">
                <a:solidFill>
                  <a:schemeClr val="lt1"/>
                </a:solidFill>
              </a:rPr>
              <a:t>문제 관리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152850" y="1993550"/>
            <a:ext cx="25104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회원가입 추이 / 문제등록 현황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152850" y="25617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회원정보 조회  및 정답률 확인</a:t>
            </a:r>
            <a:endParaRPr sz="1200">
              <a:solidFill>
                <a:srgbClr val="3b7d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6152850" y="3129938"/>
            <a:ext cx="3713100" cy="231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1200">
                <a:solidFill>
                  <a:srgbClr val="3b7ddd"/>
                </a:solidFill>
              </a:rPr>
              <a:t>문제등록 및 문제 조회</a:t>
            </a:r>
            <a:endParaRPr sz="1200">
              <a:solidFill>
                <a:srgbClr val="3b7d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41405" y="5161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요구사항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33923" y="4662714"/>
            <a:ext cx="8142295" cy="512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8737810" y="4785667"/>
            <a:ext cx="192857" cy="211424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2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712814" y="4909006"/>
            <a:ext cx="178571" cy="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641405" y="539388"/>
            <a:ext cx="53142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USECASE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191065" y="334889"/>
            <a:ext cx="1652461" cy="2000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>
                <a:solidFill>
                  <a:srgbClr val="201a74"/>
                </a:solidFill>
                <a:latin typeface="Arial"/>
                <a:ea typeface="Arial"/>
                <a:cs typeface="Arial"/>
                <a:sym typeface="Arial"/>
              </a:rPr>
              <a:t>www.miricompany.com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2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1125163" y="893400"/>
            <a:ext cx="6759826" cy="39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641400" y="516200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CLASS DIAGRAM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1147800"/>
            <a:ext cx="8839200" cy="382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641405" y="316105"/>
            <a:ext cx="3622500" cy="200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000">
                <a:solidFill>
                  <a:srgbClr val="3b7ddd"/>
                </a:solidFill>
              </a:rPr>
              <a:t>추진과정 및 방법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280862" y="270001"/>
            <a:ext cx="459300" cy="2769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500">
                <a:solidFill>
                  <a:srgbClr val="3b7dd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500">
                <a:solidFill>
                  <a:srgbClr val="3b7ddd"/>
                </a:solidFill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41400" y="516200"/>
            <a:ext cx="1806600" cy="4002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300" b="1">
                <a:solidFill>
                  <a:srgbClr val="3b7ddd"/>
                </a:solidFill>
              </a:rPr>
              <a:t>DATABASE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4"/>
          <p:cNvPicPr/>
          <p:nvPr/>
        </p:nvPicPr>
        <p:blipFill rotWithShape="1">
          <a:blip r:embed="rId3">
            <a:alphaModFix/>
          </a:blip>
          <a:srcRect b="16100"/>
          <a:stretch>
            <a:fillRect/>
          </a:stretch>
        </p:blipFill>
        <p:spPr>
          <a:xfrm>
            <a:off x="1008475" y="1190250"/>
            <a:ext cx="7197726" cy="35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/>
  <ep:Paragraphs>104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goodh</cp:lastModifiedBy>
  <dcterms:modified xsi:type="dcterms:W3CDTF">2022-08-29T08:48:23.961</dcterms:modified>
  <cp:revision>28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