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23"/>
    <p:sldMasterId id="2147483673" r:id="rId25"/>
  </p:sldMasterIdLst>
  <p:notesMasterIdLst>
    <p:notesMasterId r:id="rId27"/>
  </p:notesMasterIdLst>
  <p:sldIdLst>
    <p:sldId id="257" r:id="rId29"/>
    <p:sldId id="258" r:id="rId31"/>
    <p:sldId id="259" r:id="rId33"/>
    <p:sldId id="260" r:id="rId35"/>
    <p:sldId id="261" r:id="rId37"/>
    <p:sldId id="262" r:id="rId39"/>
    <p:sldId id="263" r:id="rId41"/>
    <p:sldId id="264" r:id="rId43"/>
    <p:sldId id="265" r:id="rId45"/>
    <p:sldId id="266" r:id="rId47"/>
    <p:sldId id="267" r:id="rId48"/>
    <p:sldId id="268" r:id="rId49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7" Type="http://schemas.openxmlformats.org/officeDocument/2006/relationships/slide" Target="slides/slide5.xml"></Relationship><Relationship Id="rId39" Type="http://schemas.openxmlformats.org/officeDocument/2006/relationships/slide" Target="slides/slide6.xml"></Relationship><Relationship Id="rId41" Type="http://schemas.openxmlformats.org/officeDocument/2006/relationships/slide" Target="slides/slide7.xml"></Relationship><Relationship Id="rId43" Type="http://schemas.openxmlformats.org/officeDocument/2006/relationships/slide" Target="slides/slide8.xml"></Relationship><Relationship Id="rId45" Type="http://schemas.openxmlformats.org/officeDocument/2006/relationships/slide" Target="slides/slide9.xml"></Relationship><Relationship Id="rId47" Type="http://schemas.openxmlformats.org/officeDocument/2006/relationships/slide" Target="slides/slide10.xml"></Relationship><Relationship Id="rId48" Type="http://schemas.openxmlformats.org/officeDocument/2006/relationships/slide" Target="slides/slide11.xml"></Relationship><Relationship Id="rId49" Type="http://schemas.openxmlformats.org/officeDocument/2006/relationships/slide" Target="slides/slide12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4f1cc4a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e4f1cc4a4_2_7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/>
          <p:nvPr>
            <p:ph idx="1" type="body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wrap="square" lIns="55880" tIns="55880" rIns="55880" bIns="55880" numCol="1" vert="horz" anchor="t">
            <a:noAutofit/>
          </a:bodyPr>
          <a:lstStyle/>
          <a:p>
            <a:pPr marL="0" indent="0"/>
            <a:r>
              <a:rPr/>
              <a:t>회원정보_수정 페이지</a:t>
            </a:r>
            <a:endParaRPr lang="ko-KR" altLang="en-US"/>
          </a:p>
          <a:p>
            <a:pPr marL="0" indent="0"/>
            <a:r>
              <a:rPr/>
              <a:t>- uid로 user 객체 들고 와서 email은 read로 해서 수정 불가능하게 만듬</a:t>
            </a:r>
            <a:endParaRPr lang="ko-KR" altLang="en-US"/>
          </a:p>
          <a:p>
            <a:pPr marL="0" indent="0"/>
            <a:r>
              <a:rPr/>
              <a:t>- 전화번호는 - 붙여서 보기 편하게 설정</a:t>
            </a:r>
            <a:endParaRPr lang="ko-KR" altLang="en-US"/>
          </a:p>
          <a:p>
            <a:pPr marL="0" indent="0"/>
            <a:r>
              <a:rPr/>
              <a:t>- 비밀번호 변경은 확인 통해 일치하면 변경가능, 새 비밀번호 입력 없이 수정하면 기존 비밀번호 사용</a:t>
            </a:r>
            <a:endParaRPr lang="ko-KR" altLang="en-US"/>
          </a:p>
          <a:p>
            <a:pPr marL="0" indent="0"/>
            <a:endParaRPr lang="ko-KR" altLang="en-US"/>
          </a:p>
          <a:p>
            <a:pPr marL="0" indent="0"/>
            <a:r>
              <a:rPr/>
              <a:t>관리자_회원정보 페이지</a:t>
            </a:r>
            <a:endParaRPr lang="ko-KR" altLang="en-US"/>
          </a:p>
          <a:p>
            <a:pPr marL="0" indent="0"/>
            <a:r>
              <a:rPr/>
              <a:t>- uid로 정보 가져오기</a:t>
            </a:r>
            <a:endParaRPr lang="ko-KR" altLang="en-US"/>
          </a:p>
          <a:p>
            <a:pPr marL="0" indent="0"/>
            <a:r>
              <a:rPr/>
              <a:t>- sql ~~~~ total, 정답률 계산해서 들고오기</a:t>
            </a:r>
            <a:endParaRPr lang="ko-KR" altLang="en-US"/>
          </a:p>
          <a:p>
            <a:pPr marL="0" indent="0"/>
            <a:endParaRPr lang="ko-KR" altLang="en-US"/>
          </a:p>
          <a:p>
            <a:pPr marL="0" indent="0"/>
            <a:r>
              <a:rPr/>
              <a:t>내가 푼 내역</a:t>
            </a:r>
            <a:endParaRPr lang="ko-KR" altLang="en-US"/>
          </a:p>
          <a:p>
            <a:pPr marL="0" indent="0"/>
            <a:r>
              <a:rPr/>
              <a:t>-uid로 푼 기록 들고 와서 반영</a:t>
            </a:r>
            <a:endParaRPr lang="ko-KR" altLang="en-US"/>
          </a:p>
          <a:p>
            <a:pPr marL="0" indent="0"/>
            <a:endParaRPr lang="ko-KR" altLang="en-US"/>
          </a:p>
        </p:txBody>
      </p:sp>
      <p:sp>
        <p:nvSpPr>
          <p:cNvPr id="267" name="Google Shape;267;gfe4f1cc4a4_18_1:notes"/>
          <p:cNvSpPr/>
          <p:nvPr>
            <p:ph idx="2" type="sldImg"/>
          </p:nvPr>
        </p:nvSpPr>
        <p:spPr>
          <a:xfrm>
            <a:off x="85725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4898da578e_3_6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898da578e_3_12:notes"/>
          <p:cNvSpPr txBox="1"/>
          <p:nvPr>
            <p:ph idx="1" type="body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wrap="square" lIns="55880" tIns="55880" rIns="55880" bIns="5588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281" name="Google Shape;281;g14898da578e_3_12:notes"/>
          <p:cNvSpPr/>
          <p:nvPr>
            <p:ph idx="2" type="sldImg"/>
          </p:nvPr>
        </p:nvSpPr>
        <p:spPr>
          <a:xfrm>
            <a:off x="85725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4f1cc4a4_2_84:notes"/>
          <p:cNvSpPr txBox="1"/>
          <p:nvPr>
            <p:ph idx="1" type="body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wrap="square" lIns="55880" tIns="55880" rIns="55880" bIns="5588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143" name="Google Shape;143;gfe4f1cc4a4_2_84:notes"/>
          <p:cNvSpPr/>
          <p:nvPr>
            <p:ph idx="2" type="sldImg"/>
          </p:nvPr>
        </p:nvSpPr>
        <p:spPr>
          <a:xfrm>
            <a:off x="85725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e4f1cc4a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현재 학생들은 다양한 문제집을 통해서 문제를 풀고 있고, 인터넷 강의 또는 해설지를 통해 그 답을 찾곤합니다.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하지만 과목마다 문제집을 사야 하고, 자신이 약한 유형의 문제를 풀고싶다면 새로운 문제집을 사야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하나의 웹사이트를 통해 자신이 풀고싶은 과목, 또는 자신이 부족한 영역의 유형의 시험지를 생성하여 풀수있다면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학생들의 학습효과가 증가할것으로 생각하여 이 프로젝트가 시작되었습니다.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e4f1cc4a4_2_99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e4f1cc4a4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bookie를 사용함으로써 기대할 수 있는 효과입니다.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bookie는 자신이 풀고 싶은 과목을 골라 유형, 개수 등을 선택해 문제를 풀 수 있습니다. 학생들은 바로 바로 정답과 해설을 확인하며 오답풀이가 가능하고 자신이 푼 문제들을 확인할 수 있어 반복 학습에 도움을 줍니다.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어려운 문제나 질문이 생겼을 시 사이트 내에서 학생들 스스로 묻고 답할 수 있어 학생들의 자기주도학습을 유도합니다.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여러 과목의 문제집을 들고 다닐 필요 없이 사이트에 접속하여 수시로 문제 풀기가 가능합니다.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(애니메이션) 이와 같은 효과들을 통해 ‘bookie’가 학생들의 학습능력 향상에 도움이 될 것이라 생각합니다.</a:t>
            </a:r>
            <a:endParaRPr/>
          </a:p>
        </p:txBody>
      </p:sp>
      <p:sp>
        <p:nvSpPr>
          <p:cNvPr id="173" name="Google Shape;173;gfe4f1cc4a4_2_147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872edf5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UI구현/화면구현 -&gt; html/css js jquery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프로그래밍 언어 응용 -&gt;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sql활용/응용 -&gt; mariadb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서버프로그램 구현 -&gt; apachetomcat, spring, jsp</a:t>
            </a:r>
            <a:endParaRPr/>
          </a:p>
        </p:txBody>
      </p:sp>
      <p:sp>
        <p:nvSpPr>
          <p:cNvPr id="196" name="Google Shape;196;g14872edf582_0_6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894e323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4894e32379_1_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4f1cc4a4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짝짝짝</a:t>
            </a:r>
            <a:endParaRPr/>
          </a:p>
        </p:txBody>
      </p:sp>
      <p:sp>
        <p:nvSpPr>
          <p:cNvPr id="239" name="Google Shape;239;gfe4f1cc4a4_2_171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4f1cc4a4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1" name="Google Shape;251;gfe4f1cc4a4_2_19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0ca9ba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9" name="Google Shape;259;g150ca9ba65d_0_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image1.png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fImage315921910.png"></Relationship><Relationship Id="rId4" Type="http://schemas.openxmlformats.org/officeDocument/2006/relationships/image" Target="../media/fImage643751922966.png"></Relationship><Relationship Id="rId5" Type="http://schemas.openxmlformats.org/officeDocument/2006/relationships/image" Target="../media/fImage16119193695.png"></Relationship><Relationship Id="rId6" Type="http://schemas.openxmlformats.org/officeDocument/2006/relationships/slideLayout" Target="../slideLayouts/slideLayout1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1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4.png"></Relationship></Relationships>
</file>

<file path=ppt/slides/_rels/slide3.xml.rels><?xml version="1.0" encoding="UTF-8"?>
<Relationships xmlns="http://schemas.openxmlformats.org/package/2006/relationships"><Relationship Id="rId11" Type="http://schemas.openxmlformats.org/officeDocument/2006/relationships/image" Target="../media/image9.jpg"></Relationship><Relationship Id="rId10" Type="http://schemas.openxmlformats.org/officeDocument/2006/relationships/image" Target="../media/image14.jpg"></Relationship><Relationship Id="rId13" Type="http://schemas.openxmlformats.org/officeDocument/2006/relationships/image" Target="../media/image11.jpg"></Relationship><Relationship Id="rId12" Type="http://schemas.openxmlformats.org/officeDocument/2006/relationships/image" Target="../media/image12.png"></Relationship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7.jpg"></Relationship><Relationship Id="rId4" Type="http://schemas.openxmlformats.org/officeDocument/2006/relationships/image" Target="../media/image19.jpg"></Relationship><Relationship Id="rId9" Type="http://schemas.openxmlformats.org/officeDocument/2006/relationships/image" Target="../media/image16.png"></Relationship><Relationship Id="rId5" Type="http://schemas.openxmlformats.org/officeDocument/2006/relationships/image" Target="../media/image15.png"></Relationship><Relationship Id="rId6" Type="http://schemas.openxmlformats.org/officeDocument/2006/relationships/image" Target="../media/image23.jpg"></Relationship><Relationship Id="rId7" Type="http://schemas.openxmlformats.org/officeDocument/2006/relationships/image" Target="../media/image17.png"></Relationship><Relationship Id="rId8" Type="http://schemas.openxmlformats.org/officeDocument/2006/relationships/image" Target="../media/image18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10.png"></Relationship><Relationship Id="rId4" Type="http://schemas.openxmlformats.org/officeDocument/2006/relationships/image" Target="../media/image13.png"></Relationship><Relationship Id="rId5" Type="http://schemas.openxmlformats.org/officeDocument/2006/relationships/image" Target="../media/image3.png"></Relationship><Relationship Id="rId6" Type="http://schemas.openxmlformats.org/officeDocument/2006/relationships/image" Target="../media/image20.png"></Relationship><Relationship Id="rId7" Type="http://schemas.openxmlformats.org/officeDocument/2006/relationships/image" Target="../media/image25.png"></Relationship><Relationship Id="rId8" Type="http://schemas.openxmlformats.org/officeDocument/2006/relationships/image" Target="../media/image32.png"></Relationship></Relationships>
</file>

<file path=ppt/slides/_rels/slide5.xml.rels><?xml version="1.0" encoding="UTF-8"?>
<Relationships xmlns="http://schemas.openxmlformats.org/package/2006/relationships"><Relationship Id="rId11" Type="http://schemas.openxmlformats.org/officeDocument/2006/relationships/image" Target="../media/image28.png"></Relationship><Relationship Id="rId10" Type="http://schemas.openxmlformats.org/officeDocument/2006/relationships/image" Target="../media/image26.png"></Relationship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13.png"></Relationship><Relationship Id="rId4" Type="http://schemas.openxmlformats.org/officeDocument/2006/relationships/image" Target="../media/image22.png"></Relationship><Relationship Id="rId9" Type="http://schemas.openxmlformats.org/officeDocument/2006/relationships/image" Target="../media/image34.png"></Relationship><Relationship Id="rId5" Type="http://schemas.openxmlformats.org/officeDocument/2006/relationships/image" Target="../media/image31.png"></Relationship><Relationship Id="rId6" Type="http://schemas.openxmlformats.org/officeDocument/2006/relationships/image" Target="../media/image29.png"></Relationship><Relationship Id="rId7" Type="http://schemas.openxmlformats.org/officeDocument/2006/relationships/image" Target="../media/image33.png"></Relationship><Relationship Id="rId8" Type="http://schemas.openxmlformats.org/officeDocument/2006/relationships/image" Target="../media/image3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13.png"></Relationship><Relationship Id="rId4" Type="http://schemas.openxmlformats.org/officeDocument/2006/relationships/image" Target="../media/image36.png"></Relationship><Relationship Id="rId5" Type="http://schemas.openxmlformats.org/officeDocument/2006/relationships/image" Target="../media/image3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3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35.png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961899" y="1746600"/>
            <a:ext cx="3389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5800" u="none" cap="none" strike="noStrike">
                <a:solidFill>
                  <a:srgbClr val="3B7DDD"/>
                </a:solidFill>
              </a:rPr>
              <a:t>BOOKIE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238" y="3986173"/>
            <a:ext cx="8144532" cy="12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905" y="1366994"/>
            <a:ext cx="1972187" cy="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669250" y="1403276"/>
            <a:ext cx="2537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BOOK! COOKIE!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60000">
            <a:off x="3233504" y="2822873"/>
            <a:ext cx="1624463" cy="197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350" y="316230"/>
            <a:ext cx="362267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670" y="269875"/>
            <a:ext cx="45910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350" y="516255"/>
            <a:ext cx="2735580" cy="400050"/>
          </a:xfrm>
          <a:prstGeom prst="rect">
            <a:avLst/>
          </a:prstGeom>
          <a:noFill/>
          <a:ln>
            <a:noFill/>
          </a:ln>
        </p:spPr>
        <p:txBody>
          <a:bodyPr wrap="square" lIns="45720" tIns="22860" rIns="45720" bIns="22860" numCol="1" vert="horz" anchor="b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300" b="1">
                <a:solidFill>
                  <a:srgbClr val="3B7DDD"/>
                </a:solidFill>
              </a:rPr>
              <a:t>결과물 / 산출물 설명</a:t>
            </a:r>
            <a:endParaRPr lang="ko-KR" altLang="en-US" sz="2300" b="1">
              <a:solidFill>
                <a:srgbClr val="3B7DDD"/>
              </a:solidFill>
            </a:endParaRPr>
          </a:p>
        </p:txBody>
      </p:sp>
      <p:pic>
        <p:nvPicPr>
          <p:cNvPr id="272" name="그림 6" descr="/temp/fImage3159219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18255" y="3274695"/>
            <a:ext cx="4189095" cy="1750695"/>
          </a:xfrm>
          <a:prstGeom prst="rect"/>
          <a:noFill/>
        </p:spPr>
      </p:pic>
      <p:pic>
        <p:nvPicPr>
          <p:cNvPr id="273" name="그림 7" descr="/temp/fImage64375192296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4920" y="1033780"/>
            <a:ext cx="4203065" cy="1922145"/>
          </a:xfrm>
          <a:prstGeom prst="rect"/>
          <a:noFill/>
        </p:spPr>
      </p:pic>
      <p:pic>
        <p:nvPicPr>
          <p:cNvPr id="274" name="그림 8" descr="/temp/fImage161191936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270" y="1193165"/>
            <a:ext cx="2744470" cy="359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641350" y="316230"/>
            <a:ext cx="362267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280670" y="269875"/>
            <a:ext cx="45910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>
            <a:spLocks/>
          </p:cNvSpPr>
          <p:nvPr/>
        </p:nvSpPr>
        <p:spPr>
          <a:xfrm rot="0">
            <a:off x="641350" y="516255"/>
            <a:ext cx="2735580" cy="400050"/>
          </a:xfrm>
          <a:prstGeom prst="rect"/>
          <a:noFill/>
          <a:ln w="0">
            <a:noFill/>
            <a:prstDash/>
          </a:ln>
        </p:spPr>
        <p:txBody>
          <a:bodyPr wrap="square" lIns="45720" tIns="22860" rIns="45720" bIns="22860" numCol="1" vert="horz" anchor="b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300" b="1">
                <a:solidFill>
                  <a:srgbClr val="3B7DDD"/>
                </a:solidFill>
              </a:rPr>
              <a:t>결론</a:t>
            </a:r>
            <a:endParaRPr lang="ko-KR" altLang="en-US" sz="2300" b="1">
              <a:solidFill>
                <a:srgbClr val="3B7DDD"/>
              </a:solidFill>
            </a:endParaRPr>
          </a:p>
        </p:txBody>
      </p:sp>
      <p:sp>
        <p:nvSpPr>
          <p:cNvPr id="279" name="텍스트 상자 5"/>
          <p:cNvSpPr txBox="1">
            <a:spLocks/>
          </p:cNvSpPr>
          <p:nvPr/>
        </p:nvSpPr>
        <p:spPr>
          <a:xfrm rot="0">
            <a:off x="701675" y="1179830"/>
            <a:ext cx="7755890" cy="2244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/>
              <a:t>1. 프로젝트 시작 전보다 프로그램 흐름을 쉽게 인식 및 에러 발생 시 위치 정확히 찾아감</a:t>
            </a:r>
            <a:endParaRPr lang="ko-KR" altLang="en-US" sz="2000"/>
          </a:p>
          <a:p>
            <a:pPr marL="0" indent="0" algn="l" hangingPunct="1"/>
            <a:endParaRPr lang="ko-KR" altLang="en-US" sz="2000"/>
          </a:p>
          <a:p>
            <a:pPr marL="0" indent="0" algn="l" hangingPunct="1"/>
            <a:r>
              <a:rPr sz="2000"/>
              <a:t>2. SQL 관련 중요성 및 개인 실력 부족</a:t>
            </a:r>
            <a:endParaRPr lang="ko-KR" altLang="en-US" sz="2000"/>
          </a:p>
          <a:p>
            <a:pPr marL="0" indent="0" algn="l" hangingPunct="1"/>
            <a:endParaRPr lang="ko-KR" altLang="en-US" sz="2000"/>
          </a:p>
          <a:p>
            <a:pPr marL="0" indent="0" algn="l" hangingPunct="1"/>
            <a:r>
              <a:rPr sz="2000"/>
              <a:t>3. 자바스크립스가 사용량이 많고 중요</a:t>
            </a:r>
            <a:endParaRPr lang="ko-KR" altLang="en-US" sz="2000"/>
          </a:p>
          <a:p>
            <a:pPr marL="0" indent="0" algn="l" hangingPunct="1"/>
            <a:r>
              <a:rPr sz="2000"/>
              <a:t> </a:t>
            </a:r>
            <a:endParaRPr lang="ko-KR" altLang="en-US" sz="2000">
              <a:latin typeface="HY신명조" charset="0"/>
              <a:ea typeface="HY신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641350" y="316230"/>
            <a:ext cx="362267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280670" y="269875"/>
            <a:ext cx="45910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641350" y="516255"/>
            <a:ext cx="2734945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개선사항, 활용 계획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텍스트 상자 4"/>
          <p:cNvSpPr txBox="1">
            <a:spLocks/>
          </p:cNvSpPr>
          <p:nvPr/>
        </p:nvSpPr>
        <p:spPr>
          <a:xfrm rot="0">
            <a:off x="691515" y="1266190"/>
            <a:ext cx="80708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/>
              <a:t>1. 개인 정답률만 아닌 문제 난이도를 알수 있는 문제 자체 정답률을 만들 계획</a:t>
            </a:r>
            <a:endParaRPr lang="ko-KR" altLang="en-US" sz="1800"/>
          </a:p>
          <a:p>
            <a:pPr marL="0" indent="0" algn="l" hangingPunct="1"/>
            <a:endParaRPr lang="ko-KR" altLang="en-US" sz="1800"/>
          </a:p>
          <a:p>
            <a:pPr marL="0" indent="0" algn="l" hangingPunct="1"/>
            <a:r>
              <a:rPr sz="1800"/>
              <a:t>2. 개인정보 수정페이지 - 정규식으로 변경</a:t>
            </a:r>
            <a:endParaRPr lang="ko-KR" altLang="en-US" sz="1800"/>
          </a:p>
          <a:p>
            <a:pPr marL="0" indent="0" algn="l" hangingPunct="1"/>
            <a:endParaRPr lang="ko-KR" altLang="en-US" sz="1800"/>
          </a:p>
          <a:p>
            <a:pPr marL="0" indent="0" algn="l" hangingPunct="1"/>
            <a:r>
              <a:rPr sz="1800"/>
              <a:t>3. 관리자 페이지와 사용자 페이지를 나눠 만들었기 때문에 다른 프로젝트 기본틀로 사용할 생각</a:t>
            </a:r>
            <a:endParaRPr lang="ko-KR" altLang="en-US" sz="1800">
              <a:latin typeface="HY신명조" charset="0"/>
              <a:ea typeface="HY신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56" y="-34632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856008" y="1077079"/>
            <a:ext cx="31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목차</a:t>
            </a:r>
            <a:r>
              <a:rPr lang="ko" sz="3300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06966" y="2018428"/>
            <a:ext cx="19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01. </a:t>
            </a:r>
            <a:r>
              <a:rPr b="1" lang="ko" sz="2300">
                <a:solidFill>
                  <a:srgbClr val="3B7DDD"/>
                </a:solidFill>
              </a:rPr>
              <a:t>개요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00850" y="2649550"/>
            <a:ext cx="248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주제선정 배경, 기획 배경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기대효과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훈련내용과의 관련성</a:t>
            </a:r>
            <a:endParaRPr b="1" sz="15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65450" y="2018425"/>
            <a:ext cx="28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02. </a:t>
            </a:r>
            <a:r>
              <a:rPr b="1" lang="ko" sz="2300">
                <a:solidFill>
                  <a:srgbClr val="3B7DDD"/>
                </a:solidFill>
              </a:rPr>
              <a:t>추진과정 및 방법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165450" y="2649550"/>
            <a:ext cx="304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요구사항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USECASE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CLASS DIAGRAM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500">
                <a:solidFill>
                  <a:srgbClr val="3B7DDD"/>
                </a:solidFill>
              </a:rPr>
              <a:t>· DATABASE DIAGRAM</a:t>
            </a:r>
            <a:endParaRPr b="1" sz="1500">
              <a:solidFill>
                <a:srgbClr val="3B7DDD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424641" y="2018430"/>
            <a:ext cx="230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B7DDD"/>
                </a:solidFill>
              </a:rPr>
              <a:t>03. </a:t>
            </a:r>
            <a:r>
              <a:rPr b="1" lang="ko" sz="2000">
                <a:solidFill>
                  <a:srgbClr val="3B7DDD"/>
                </a:solidFill>
              </a:rPr>
              <a:t>결과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424649" y="2649550"/>
            <a:ext cx="2134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결과물/산출물 설명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결론</a:t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B7DD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B7DDD"/>
                </a:solidFill>
              </a:rPr>
              <a:t>· </a:t>
            </a:r>
            <a:r>
              <a:rPr b="1" lang="ko" sz="1500">
                <a:solidFill>
                  <a:srgbClr val="3B7DDD"/>
                </a:solidFill>
              </a:rPr>
              <a:t>개선사항, 활용 계획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41405" y="314026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80861" y="270001"/>
            <a:ext cx="459185" cy="40408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41390" y="514122"/>
            <a:ext cx="4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프로젝트 주제선정 및 기획배경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879" y="2291313"/>
            <a:ext cx="1701785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351" y="1536113"/>
            <a:ext cx="1334050" cy="13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53" y="1695900"/>
            <a:ext cx="3672849" cy="160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934" y="2045366"/>
            <a:ext cx="2505825" cy="155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700" y="1408067"/>
            <a:ext cx="1428625" cy="218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9450" y="2635900"/>
            <a:ext cx="1378132" cy="19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6974" y="2836450"/>
            <a:ext cx="1334050" cy="19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84600" y="2743200"/>
            <a:ext cx="1428626" cy="19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1425" y="1576275"/>
            <a:ext cx="2670574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0057" y="3183975"/>
            <a:ext cx="2373530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76500" y="1954924"/>
            <a:ext cx="3622500" cy="2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986" y="1484464"/>
            <a:ext cx="6505023" cy="255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723" y="4756439"/>
            <a:ext cx="8142293" cy="5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65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3169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26233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641400" y="516200"/>
            <a:ext cx="20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기대효과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385338" y="2769163"/>
            <a:ext cx="220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학생들의 반복 학습에 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도움을 줍니다.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818300" y="2353125"/>
            <a:ext cx="131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반복 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5009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539043" y="2769163"/>
            <a:ext cx="208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031025" y="2353125"/>
            <a:ext cx="1197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자기주도학습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07213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5576014" y="2769163"/>
            <a:ext cx="21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문제집을 들고 다닐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필요없이 사이트 접속만으로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학습이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318875" y="2353125"/>
            <a:ext cx="69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휴대성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0277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467938" y="2769163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사이트 내에서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학생들 스스로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묻고 답하기가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038925" y="4298375"/>
            <a:ext cx="321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666666"/>
                </a:solidFill>
              </a:rPr>
              <a:t>학생들의 </a:t>
            </a:r>
            <a:r>
              <a:rPr b="1" lang="ko" sz="2200">
                <a:solidFill>
                  <a:srgbClr val="073763"/>
                </a:solidFill>
              </a:rPr>
              <a:t>학습능력</a:t>
            </a:r>
            <a:r>
              <a:rPr b="1" lang="ko" sz="2200">
                <a:solidFill>
                  <a:srgbClr val="666666"/>
                </a:solidFill>
              </a:rPr>
              <a:t> 향상</a:t>
            </a:r>
            <a:r>
              <a:rPr b="1" lang="ko" sz="2200">
                <a:solidFill>
                  <a:srgbClr val="3B7DDD"/>
                </a:solidFill>
              </a:rPr>
              <a:t> 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23" y="4662714"/>
            <a:ext cx="8142293" cy="51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훈련내용과의 관련</a:t>
            </a:r>
            <a:r>
              <a:rPr b="1" lang="ko" sz="2300">
                <a:solidFill>
                  <a:srgbClr val="3B7DDD"/>
                </a:solidFill>
              </a:rPr>
              <a:t>성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57850" y="1168616"/>
            <a:ext cx="7823700" cy="349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50" y="2959475"/>
            <a:ext cx="1453500" cy="14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550" y="1391001"/>
            <a:ext cx="2788399" cy="1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7500" y="1793113"/>
            <a:ext cx="2052899" cy="11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8400" y="3129100"/>
            <a:ext cx="2228450" cy="11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0700" y="3122548"/>
            <a:ext cx="2649224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4675" y="1656363"/>
            <a:ext cx="1687373" cy="12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80975" y="1620487"/>
            <a:ext cx="2437057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727425">
            <a:off x="6771175" y="3262549"/>
            <a:ext cx="1114225" cy="11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31" y="-104607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484775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사용자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84775" y="19267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회원가입 로그인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940850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관리자</a:t>
            </a:r>
            <a:r>
              <a:rPr b="1" lang="ko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84775" y="24601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메인페이지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484775" y="29935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문제풀기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84775" y="35269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모의고사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84775" y="40603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묻고답하기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616375" y="1993900"/>
            <a:ext cx="1934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  </a:t>
            </a:r>
            <a:r>
              <a:rPr lang="ko" sz="1200">
                <a:solidFill>
                  <a:srgbClr val="3B7DDD"/>
                </a:solidFill>
              </a:rPr>
              <a:t>학생, 일반인 구분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687125" y="2469500"/>
            <a:ext cx="378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문제의 개수 확인</a:t>
            </a:r>
            <a:endParaRPr sz="1200">
              <a:solidFill>
                <a:srgbClr val="3B7D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유저랭킹 및 새로운 질문 / 답변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687125" y="3089600"/>
            <a:ext cx="2656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유형선택, 답안 및 해설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687125" y="3531863"/>
            <a:ext cx="276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 선택 후 문제 추출</a:t>
            </a:r>
            <a:endParaRPr sz="1200">
              <a:solidFill>
                <a:srgbClr val="3B7D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문제풀이 시간 제공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687125" y="4158650"/>
            <a:ext cx="156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질문 및 답변 등록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40850" y="19402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lt1"/>
                </a:solidFill>
              </a:rPr>
              <a:t>현황 조회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940850" y="24736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회원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940850" y="30070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152850" y="1993550"/>
            <a:ext cx="251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회원가입 추이 / 문제등록 현황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152850" y="25617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회원정보 조회  및 정답률 확인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152850" y="31299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문제등록 및 문제 조회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요구사항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23" y="4662714"/>
            <a:ext cx="8142295" cy="51299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8737810" y="4785667"/>
            <a:ext cx="192857" cy="21142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2814" y="4909006"/>
            <a:ext cx="178571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41405" y="5393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300">
                <a:solidFill>
                  <a:srgbClr val="3B7DDD"/>
                </a:solidFill>
              </a:rPr>
              <a:t>USECASE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191065" y="334889"/>
            <a:ext cx="1652461" cy="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1A74"/>
                </a:solidFill>
                <a:latin typeface="Arial"/>
                <a:ea typeface="Arial"/>
                <a:cs typeface="Arial"/>
                <a:sym typeface="Arial"/>
              </a:rPr>
              <a:t>www.miricompany.com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163" y="893400"/>
            <a:ext cx="6759826" cy="39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41400" y="51620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CLASS DIAGRAM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800"/>
            <a:ext cx="8839200" cy="382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41400" y="51620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B7DDD"/>
                </a:solidFill>
              </a:rPr>
              <a:t>DATABASE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16100" l="0" r="0" t="0"/>
          <a:stretch/>
        </p:blipFill>
        <p:spPr>
          <a:xfrm>
            <a:off x="1008475" y="1190250"/>
            <a:ext cx="7197726" cy="35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</cp:coreProperties>
</file>