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2" r:id="rId14"/>
    <p:sldId id="271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78" autoAdjust="0"/>
  </p:normalViewPr>
  <p:slideViewPr>
    <p:cSldViewPr snapToGrid="0">
      <p:cViewPr varScale="1">
        <p:scale>
          <a:sx n="132" d="100"/>
          <a:sy n="132" d="100"/>
        </p:scale>
        <p:origin x="4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4f1cc4a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e4f1cc4a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지금부터 제가 담당했던 부분을 말씀 드리겠습니다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가장 먼저 에디터 적용이 되겠습니다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저희는 문제등록하는 부분이 가장 중요한 부분이 였습니다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하지만 일반적인 텍스트 박스로는 이미지 바로 붙이는 부분 이라던지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기타 에로사항들이 발생되었고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오픈소스로 나와 있는 </a:t>
            </a:r>
            <a:r>
              <a:rPr lang="en-US" altLang="ko-KR" dirty="0" smtClean="0"/>
              <a:t>Toast</a:t>
            </a:r>
            <a:r>
              <a:rPr lang="ko-KR" altLang="en-US" dirty="0" smtClean="0"/>
              <a:t> 에디터를 적용 시키고자 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에디터 적용시키는 과정에서 이미지를 복사 </a:t>
            </a:r>
            <a:r>
              <a:rPr lang="ko-KR" altLang="en-US" dirty="0" err="1" smtClean="0"/>
              <a:t>붙혀</a:t>
            </a:r>
            <a:r>
              <a:rPr lang="ko-KR" altLang="en-US" dirty="0" smtClean="0"/>
              <a:t> 넣기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이미지가 </a:t>
            </a:r>
            <a:r>
              <a:rPr lang="en-US" altLang="ko-KR" dirty="0" smtClean="0"/>
              <a:t>base64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되었는데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이 수만은 글자들이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저장이 되어진다면 데이터 양이 방대 </a:t>
            </a:r>
            <a:r>
              <a:rPr lang="ko-KR" altLang="en-US" baseline="0" dirty="0" err="1" smtClean="0"/>
              <a:t>해질것이라고</a:t>
            </a:r>
            <a:r>
              <a:rPr lang="ko-KR" altLang="en-US" baseline="0" dirty="0" smtClean="0"/>
              <a:t> 판단하고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이미지 데이터를 저장하고 그 저장공간의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저장하도록 구현 하였습니다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두번째로는 </a:t>
            </a:r>
            <a:r>
              <a:rPr lang="ko-KR" altLang="en-US" dirty="0" err="1" smtClean="0"/>
              <a:t>묻고답하기</a:t>
            </a:r>
            <a:r>
              <a:rPr lang="ko-KR" altLang="en-US" dirty="0" smtClean="0"/>
              <a:t> 목록 출력 및 </a:t>
            </a:r>
            <a:r>
              <a:rPr lang="en-US" altLang="ko-KR" dirty="0" smtClean="0"/>
              <a:t>QNA </a:t>
            </a:r>
            <a:r>
              <a:rPr lang="ko-KR" altLang="en-US" dirty="0" smtClean="0"/>
              <a:t>작성 부분을 맡았습니다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카테고리로 자기가 묻고자 하는 부분을 구분하여 작성할 수 있고 </a:t>
            </a:r>
            <a:r>
              <a:rPr lang="ko-KR" altLang="en-US" dirty="0" err="1" smtClean="0"/>
              <a:t>묻고답하기</a:t>
            </a:r>
            <a:r>
              <a:rPr lang="ko-KR" altLang="en-US" dirty="0" smtClean="0"/>
              <a:t> 또한 에디터 적용하여 구현하였습니다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71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모의고사 영역 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자신이 풀고자 하는 여러가지의 유형을 선택을 하여 목록이 형성이 되면</a:t>
            </a:r>
            <a:r>
              <a:rPr lang="ko-KR" altLang="en-US" baseline="0" dirty="0" smtClean="0"/>
              <a:t> 그 목록의 문제를 종합으로  풀 수 있도록 구현하였습니다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6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모의고사 영역 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자신이 풀고자 하는 여러가지의 유형을 선택을 하여 목록이 형성이 되면</a:t>
            </a:r>
            <a:r>
              <a:rPr lang="ko-KR" altLang="en-US" baseline="0" dirty="0" smtClean="0"/>
              <a:t> 그 목록의 문제를 종합으로  풀 수 있도록 구현하였습니다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66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SQL,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프로지셔</a:t>
            </a:r>
            <a:r>
              <a:rPr lang="ko-KR" altLang="en-US" dirty="0" smtClean="0"/>
              <a:t> 부분입니다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SELECT , INSERT</a:t>
            </a:r>
            <a:r>
              <a:rPr lang="ko-KR" altLang="en-US" dirty="0" smtClean="0"/>
              <a:t>를 제외한 복잡성이 있는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구성하였습니다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267" name="Google Shape;267;gfe4f1cc4a4_1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97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결론으로 제가 이번 프로젝트를 하면서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자바스크립트로 컨트롤러 부분과 연결하는 부분에서 부족함을 느끼게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복잡성</a:t>
            </a:r>
            <a:r>
              <a:rPr lang="ko-KR" altLang="en-US" baseline="0" dirty="0" smtClean="0"/>
              <a:t> 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를 작성하는데 있어서 부족함을 느끼게 되었습니다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이번프로젝트를 통해 많은 학습도 하였지만 부족함을 느끼고 좀더 학습을 해야겠다고 느꼈습니다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74" name="Google Shape;274;g14898da578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98da578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g14898da578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4f1cc4a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fe4f1cc4a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4f1cc4a4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현재 학생들은 다양한 문제집을 통해서 문제를 풀고 있고, 인터넷 강의 또는 해설지를 통해 그 답을 찾곤합니다.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하지만 과목마다 문제집을 사야 하고, 자신이 약한 유형의 문제를 풀고싶다면 새로운 문제집을 사야 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하나의 웹사이트를 통해 자신이 풀고싶은 과목, 또는 자신이 부족한 영역의 유형의 시험지를 생성하여 풀수있다면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학생들의 학습효과가 증가할것으로 생각하여 이 프로젝트가 시작되었습니다.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fe4f1cc4a4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e4f1cc4a4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bookie를 사용함으로써 기대할 수 있는 효과입니다.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bookie는 자신이 풀고 싶은 과목을 골라 유형, 개수 등을 선택해 문제를 풀 수 있습니다. 학생들은 바로 바로 정답과 해설을 확인하며 오답풀이가 가능하고 자신이 푼 문제들을 확인할 수 있어 반복 학습에 도움을 줍니다.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어려운 문제나 질문이 생겼을 시 사이트 내에서 학생들 스스로 묻고 답할 수 있어 학생들의 자기주도학습을 유도합니다.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여러 과목의 문제집을 들고 다닐 필요 없이 사이트에 접속하여 수시로 문제 풀기가 가능합니다.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(애니메이션) 이와 같은 효과들을 통해 ‘bookie’가 학생들의 학습능력 향상에 도움이 될 것이라 생각합니다.</a:t>
            </a:r>
            <a:endParaRPr/>
          </a:p>
        </p:txBody>
      </p:sp>
      <p:sp>
        <p:nvSpPr>
          <p:cNvPr id="173" name="Google Shape;173;gfe4f1cc4a4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872edf5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UI구현/화면구현 -&gt; html/css js jquery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프로그래밍 언어 응용 -&gt; 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sql활용/응용 -&gt; mariadb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서버프로그램 구현 -&gt; apachetomcat, spring, jsp</a:t>
            </a:r>
            <a:endParaRPr/>
          </a:p>
        </p:txBody>
      </p:sp>
      <p:sp>
        <p:nvSpPr>
          <p:cNvPr id="196" name="Google Shape;196;g14872edf5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94e323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4894e323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4f1cc4a4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짝짝짝</a:t>
            </a:r>
            <a:endParaRPr/>
          </a:p>
        </p:txBody>
      </p:sp>
      <p:sp>
        <p:nvSpPr>
          <p:cNvPr id="239" name="Google Shape;239;gfe4f1cc4a4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4f1cc4a4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1" name="Google Shape;251;gfe4f1cc4a4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0ca9ba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짝짝</a:t>
            </a:r>
            <a:endParaRPr/>
          </a:p>
        </p:txBody>
      </p:sp>
      <p:sp>
        <p:nvSpPr>
          <p:cNvPr id="259" name="Google Shape;259;g150ca9ba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61899" y="1746600"/>
            <a:ext cx="3389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 i="0" u="none" strike="noStrike" cap="none">
                <a:solidFill>
                  <a:srgbClr val="3B7DDD"/>
                </a:solidFill>
              </a:rPr>
              <a:t>BOOKIE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238" y="3986173"/>
            <a:ext cx="8144532" cy="12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905" y="1366994"/>
            <a:ext cx="1972187" cy="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69250" y="1403276"/>
            <a:ext cx="2537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BOOK! COOKIE!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460000">
            <a:off x="3233504" y="2822873"/>
            <a:ext cx="1624463" cy="19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311"/>
            <a:ext cx="7797206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결과물/산출물 </a:t>
            </a:r>
            <a:r>
              <a:rPr lang="ko" sz="2300" b="1" dirty="0" smtClean="0">
                <a:solidFill>
                  <a:srgbClr val="3B7DDD"/>
                </a:solidFill>
              </a:rPr>
              <a:t>설명</a:t>
            </a:r>
            <a:r>
              <a:rPr lang="en-US" altLang="ko" sz="2300" b="1" dirty="0" smtClean="0">
                <a:solidFill>
                  <a:srgbClr val="3B7DDD"/>
                </a:solidFill>
              </a:rPr>
              <a:t>(1) – Toast Editor </a:t>
            </a:r>
            <a:r>
              <a:rPr lang="ko-KR" altLang="en-US" sz="2300" b="1" dirty="0" smtClean="0">
                <a:solidFill>
                  <a:srgbClr val="3B7DDD"/>
                </a:solidFill>
              </a:rPr>
              <a:t>적용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2" y="916400"/>
            <a:ext cx="7483957" cy="4048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62" y="904290"/>
            <a:ext cx="7486823" cy="4050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2098" y="1754459"/>
            <a:ext cx="3427141" cy="2758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2098" y="1665249"/>
            <a:ext cx="2609385" cy="498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5" y="528897"/>
            <a:ext cx="7797206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결과물/산출물 </a:t>
            </a:r>
            <a:r>
              <a:rPr lang="ko" sz="2300" b="1" dirty="0" smtClean="0">
                <a:solidFill>
                  <a:srgbClr val="3B7DDD"/>
                </a:solidFill>
              </a:rPr>
              <a:t>설명</a:t>
            </a:r>
            <a:r>
              <a:rPr lang="en-US" altLang="ko" sz="2300" b="1" dirty="0" smtClean="0">
                <a:solidFill>
                  <a:srgbClr val="3B7DDD"/>
                </a:solidFill>
              </a:rPr>
              <a:t>(2) – </a:t>
            </a:r>
            <a:r>
              <a:rPr lang="ko-KR" altLang="en-US" sz="2300" b="1" dirty="0" smtClean="0">
                <a:solidFill>
                  <a:srgbClr val="3B7DDD"/>
                </a:solidFill>
              </a:rPr>
              <a:t>묻고 답하기 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0" y="1634541"/>
            <a:ext cx="7703436" cy="1992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08" y="1016052"/>
            <a:ext cx="3849199" cy="4063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94171" y="3048000"/>
            <a:ext cx="644435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311"/>
            <a:ext cx="7797206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결과물/산출물 </a:t>
            </a:r>
            <a:r>
              <a:rPr lang="ko" sz="2300" b="1" dirty="0" smtClean="0">
                <a:solidFill>
                  <a:srgbClr val="3B7DDD"/>
                </a:solidFill>
              </a:rPr>
              <a:t>설명</a:t>
            </a:r>
            <a:r>
              <a:rPr lang="en-US" altLang="ko" sz="2300" b="1" dirty="0" smtClean="0">
                <a:solidFill>
                  <a:srgbClr val="3B7DDD"/>
                </a:solidFill>
              </a:rPr>
              <a:t>(3) – </a:t>
            </a:r>
            <a:r>
              <a:rPr lang="ko-KR" altLang="en-US" sz="2300" b="1" dirty="0" smtClean="0">
                <a:solidFill>
                  <a:srgbClr val="3B7DDD"/>
                </a:solidFill>
              </a:rPr>
              <a:t>모의고사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2" y="916400"/>
            <a:ext cx="7682102" cy="4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311"/>
            <a:ext cx="7797206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결과물/산출물 </a:t>
            </a:r>
            <a:r>
              <a:rPr lang="ko" sz="2300" b="1" dirty="0" smtClean="0">
                <a:solidFill>
                  <a:srgbClr val="3B7DDD"/>
                </a:solidFill>
              </a:rPr>
              <a:t>설명</a:t>
            </a:r>
            <a:r>
              <a:rPr lang="en-US" altLang="ko" sz="2300" b="1" dirty="0" smtClean="0">
                <a:solidFill>
                  <a:srgbClr val="3B7DDD"/>
                </a:solidFill>
              </a:rPr>
              <a:t>(4) – </a:t>
            </a:r>
            <a:r>
              <a:rPr lang="ko-KR" altLang="en-US" sz="2300" b="1" dirty="0" err="1" smtClean="0">
                <a:solidFill>
                  <a:srgbClr val="3B7DDD"/>
                </a:solidFill>
              </a:rPr>
              <a:t>페이징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8" y="982935"/>
            <a:ext cx="8182367" cy="36440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64838" y="4286707"/>
            <a:ext cx="1024128" cy="395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311"/>
            <a:ext cx="7797206" cy="4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결과물/산출물 </a:t>
            </a:r>
            <a:r>
              <a:rPr lang="ko" sz="2300" b="1" dirty="0" smtClean="0">
                <a:solidFill>
                  <a:srgbClr val="3B7DDD"/>
                </a:solidFill>
              </a:rPr>
              <a:t>설명</a:t>
            </a:r>
            <a:r>
              <a:rPr lang="en-US" altLang="ko" sz="2300" b="1" dirty="0" smtClean="0">
                <a:solidFill>
                  <a:srgbClr val="3B7DDD"/>
                </a:solidFill>
              </a:rPr>
              <a:t>(5) – SQL, PROCEDURE</a:t>
            </a:r>
            <a:r>
              <a:rPr lang="ko-KR" altLang="en-US" sz="2300" b="1" dirty="0" smtClean="0">
                <a:solidFill>
                  <a:srgbClr val="3B7DDD"/>
                </a:solidFill>
              </a:rPr>
              <a:t> 작성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" y="1984419"/>
            <a:ext cx="8854780" cy="1767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62" y="916400"/>
            <a:ext cx="2851601" cy="40728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905" y="1162710"/>
            <a:ext cx="4064051" cy="33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 dirty="0">
                <a:solidFill>
                  <a:srgbClr val="3B7DDD"/>
                </a:solidFill>
              </a:rPr>
              <a:t>결론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2629" y="1673784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SQL, PROCEDURE </a:t>
            </a:r>
            <a:r>
              <a:rPr lang="ko-KR" altLang="en-US" dirty="0" smtClean="0"/>
              <a:t>공부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2629" y="1218148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 공부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개선사항, 활용 계획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9" y="1218148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에디터 부분 추가 수정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79" y="1525925"/>
            <a:ext cx="5989843" cy="2319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800" y="1757313"/>
            <a:ext cx="6669983" cy="2012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628" y="4076327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문제 이미지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텍스트로 </a:t>
            </a:r>
            <a:r>
              <a:rPr lang="ko-KR" altLang="en-US" dirty="0" err="1" smtClean="0"/>
              <a:t>변환처리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56" y="-34632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56008" y="1077079"/>
            <a:ext cx="317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  <a:r>
              <a:rPr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6966" y="2018428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01. 개요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0850" y="2649550"/>
            <a:ext cx="2485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주제선정 배경, 기획 배경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기대효과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훈련내용과의 관련성</a:t>
            </a:r>
            <a:endParaRPr sz="1500" b="1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65450" y="2018425"/>
            <a:ext cx="28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02. 추진과정 및 방법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65450" y="2649550"/>
            <a:ext cx="3041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요구사항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USECASE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CLASS DIAGRAM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>
                <a:solidFill>
                  <a:srgbClr val="3B7DDD"/>
                </a:solidFill>
              </a:rPr>
              <a:t>· DATABASE DIAGRAM</a:t>
            </a:r>
            <a:endParaRPr sz="1500" b="1">
              <a:solidFill>
                <a:srgbClr val="3B7DDD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4641" y="2018430"/>
            <a:ext cx="230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3B7DDD"/>
                </a:solidFill>
              </a:rPr>
              <a:t>03. 결과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24649" y="2649550"/>
            <a:ext cx="2134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결과물/산출물 설명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결론</a:t>
            </a: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3B7DDD"/>
                </a:solidFill>
              </a:rPr>
              <a:t>· 개선사항, 활용 계획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41405" y="314026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80861" y="270001"/>
            <a:ext cx="459185" cy="4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1390" y="514122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프로젝트 주제선정 및 기획배경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879" y="2291313"/>
            <a:ext cx="1701785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51" y="1536113"/>
            <a:ext cx="1334050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53" y="1695900"/>
            <a:ext cx="3672849" cy="16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34" y="2045366"/>
            <a:ext cx="2505825" cy="15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700" y="1408067"/>
            <a:ext cx="1428625" cy="218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9450" y="2635900"/>
            <a:ext cx="1378132" cy="19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6974" y="2836450"/>
            <a:ext cx="1334050" cy="19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84600" y="2743200"/>
            <a:ext cx="1428626" cy="19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1425" y="1576275"/>
            <a:ext cx="2670574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057" y="3183975"/>
            <a:ext cx="2373530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76500" y="1954924"/>
            <a:ext cx="3622500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9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986" y="1484464"/>
            <a:ext cx="6505023" cy="25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723" y="4756439"/>
            <a:ext cx="8142293" cy="5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0965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3169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26233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41400" y="516200"/>
            <a:ext cx="20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기대효과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5338" y="2769163"/>
            <a:ext cx="220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학생들의 반복 학습에 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도움을 줍니다.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818300" y="2353125"/>
            <a:ext cx="1316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반복 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5009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539043" y="2769163"/>
            <a:ext cx="2084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025" y="2353125"/>
            <a:ext cx="1197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자기주도학습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7213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576014" y="2769163"/>
            <a:ext cx="215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문제집을 들고 다닐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필요없이 사이트 접속만으로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학습이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8875" y="2353125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휴대성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80277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467938" y="2769163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사이트 내에서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학생들 스스로</a:t>
            </a:r>
            <a:endParaRPr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묻고 답하기가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38925" y="4298375"/>
            <a:ext cx="321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rgbClr val="666666"/>
                </a:solidFill>
              </a:rPr>
              <a:t>학생들의 </a:t>
            </a:r>
            <a:r>
              <a:rPr lang="ko" sz="2200" b="1">
                <a:solidFill>
                  <a:srgbClr val="073763"/>
                </a:solidFill>
              </a:rPr>
              <a:t>학습능력</a:t>
            </a:r>
            <a:r>
              <a:rPr lang="ko" sz="2200" b="1">
                <a:solidFill>
                  <a:srgbClr val="666666"/>
                </a:solidFill>
              </a:rPr>
              <a:t> 향상</a:t>
            </a:r>
            <a:r>
              <a:rPr lang="ko" sz="2200" b="1">
                <a:solidFill>
                  <a:srgbClr val="3B7DDD"/>
                </a:solidFill>
              </a:rPr>
              <a:t> 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23" y="4662714"/>
            <a:ext cx="8142293" cy="5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훈련내용과의 관련성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57850" y="1168616"/>
            <a:ext cx="7823700" cy="349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2959475"/>
            <a:ext cx="14535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550" y="1391001"/>
            <a:ext cx="2788399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500" y="1793113"/>
            <a:ext cx="2052899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400" y="3129100"/>
            <a:ext cx="2228450" cy="11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0700" y="3122548"/>
            <a:ext cx="2649224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4675" y="1656363"/>
            <a:ext cx="1687373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0975" y="1620487"/>
            <a:ext cx="2437057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727425">
            <a:off x="6771175" y="3262549"/>
            <a:ext cx="1114225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31" y="-104607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484775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b="1">
                <a:solidFill>
                  <a:schemeClr val="lt1"/>
                </a:solidFill>
              </a:rPr>
              <a:t>사용자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4775" y="19267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회원가입 로그인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940850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관리자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84775" y="24601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메인페이지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84775" y="29935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문제풀기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84775" y="35269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모의고사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84775" y="40603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묻고답하기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616375" y="1993900"/>
            <a:ext cx="1934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  </a:t>
            </a:r>
            <a:r>
              <a:rPr lang="ko" sz="1200">
                <a:solidFill>
                  <a:srgbClr val="3B7DDD"/>
                </a:solidFill>
              </a:rPr>
              <a:t>학생, 일반인 구분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687125" y="2469500"/>
            <a:ext cx="3788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문제의 개수 확인</a:t>
            </a:r>
            <a:endParaRPr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유저랭킹 및 새로운 질문 / 답변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87125" y="3089600"/>
            <a:ext cx="265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유형선택, 답안 및 해설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687125" y="3531863"/>
            <a:ext cx="27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과목 및 유형 선택 후 문제 추출</a:t>
            </a:r>
            <a:endParaRPr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문제풀이 시간 제공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687125" y="4158650"/>
            <a:ext cx="156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B7DDD"/>
                </a:solidFill>
              </a:rPr>
              <a:t>질문 및 답변 등록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40850" y="19402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lt1"/>
                </a:solidFill>
              </a:rPr>
              <a:t>현황 조회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940850" y="24736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회원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940850" y="30070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문제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52850" y="1993550"/>
            <a:ext cx="251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회원가입 추이 / 문제등록 현황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52850" y="25617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회원정보 조회  및 정답률 확인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152850" y="31299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200">
                <a:solidFill>
                  <a:srgbClr val="3B7DDD"/>
                </a:solidFill>
              </a:rPr>
              <a:t>문제등록 및 문제 조회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요구사항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23" y="4662714"/>
            <a:ext cx="8142295" cy="5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8737810" y="4785667"/>
            <a:ext cx="192857" cy="21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2814" y="4909006"/>
            <a:ext cx="178571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41405" y="5393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300" b="1">
                <a:solidFill>
                  <a:srgbClr val="3B7DDD"/>
                </a:solidFill>
              </a:rPr>
              <a:t>USECASE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91065" y="334889"/>
            <a:ext cx="1652461" cy="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201A74"/>
                </a:solidFill>
                <a:latin typeface="Arial"/>
                <a:ea typeface="Arial"/>
                <a:cs typeface="Arial"/>
                <a:sym typeface="Arial"/>
              </a:rPr>
              <a:t>www.miricompany.com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163" y="893400"/>
            <a:ext cx="6759826" cy="39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41400" y="5162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CLASS DIAGRAM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800"/>
            <a:ext cx="8839200" cy="38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41400" y="51620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rgbClr val="3B7DDD"/>
                </a:solidFill>
              </a:rPr>
              <a:t>DATABASE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16100"/>
          <a:stretch/>
        </p:blipFill>
        <p:spPr>
          <a:xfrm>
            <a:off x="1008475" y="1190250"/>
            <a:ext cx="7197726" cy="35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678</Words>
  <Application>Microsoft Office PowerPoint</Application>
  <PresentationFormat>화면 슬라이드 쇼(16:9)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Trebuchet MS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13</cp:revision>
  <dcterms:modified xsi:type="dcterms:W3CDTF">2022-08-29T08:11:41Z</dcterms:modified>
</cp:coreProperties>
</file>