
<file path=[Content_Types].xml><?xml version="1.0" encoding="utf-8"?>
<Types xmlns="http://schemas.openxmlformats.org/package/2006/content-types">
  <Default Extension="jpg" ContentType="image/jpeg"/>
  <Default Extension="xml" ContentType="application/xml"/>
  <Default Extension="png" ContentType="image/png"/>
  <Default Extension="rels" ContentType="application/vnd.openxmlformats-package.relationships+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708" r:id="rId23"/>
    <p:sldMasterId id="2147483709" r:id="rId25"/>
  </p:sldMasterIdLst>
  <p:notesMasterIdLst>
    <p:notesMasterId r:id="rId27"/>
  </p:notesMasterIdLst>
  <p:sldIdLst>
    <p:sldId id="257" r:id="rId29"/>
    <p:sldId id="258" r:id="rId31"/>
    <p:sldId id="259" r:id="rId32"/>
    <p:sldId id="260" r:id="rId34"/>
    <p:sldId id="261" r:id="rId36"/>
    <p:sldId id="262" r:id="rId38"/>
    <p:sldId id="263" r:id="rId40"/>
    <p:sldId id="264" r:id="rId42"/>
    <p:sldId id="265" r:id="rId44"/>
    <p:sldId id="266" r:id="rId46"/>
    <p:sldId id="269" r:id="rId47"/>
    <p:sldId id="267" r:id="rId48"/>
  </p:sldIdLst>
  <p:sldSz cx="9144000" cy="51435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19" userDrawn="0">
          <p15:clr>
            <a:srgbClr val="A4A3A4"/>
          </p15:clr>
        </p15:guide>
        <p15:guide id="2" pos="2879" userDrawn="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 lastView="sldView"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1619"/>
        <p:guide pos="2879"/>
      </p:guideLst>
    </p:cSldViewPr>
  </p:slideViewPr>
</p:viewPr>
</file>

<file path=ppt/_rels/presentation.xml.rels><?xml version="1.0" encoding="UTF-8"?>
<Relationships xmlns="http://schemas.openxmlformats.org/package/2006/relationships"><Relationship Id="rId23" Type="http://schemas.openxmlformats.org/officeDocument/2006/relationships/slideMaster" Target="slideMasters/slideMaster1.xml"></Relationship><Relationship Id="rId24" Type="http://schemas.openxmlformats.org/officeDocument/2006/relationships/theme" Target="theme/theme1.xml"></Relationship><Relationship Id="rId25" Type="http://schemas.openxmlformats.org/officeDocument/2006/relationships/slideMaster" Target="slideMasters/slideMaster2.xml"></Relationship><Relationship Id="rId27" Type="http://schemas.openxmlformats.org/officeDocument/2006/relationships/notesMaster" Target="notesMasters/notesMaster1.xml"></Relationship><Relationship Id="rId29" Type="http://schemas.openxmlformats.org/officeDocument/2006/relationships/slide" Target="slides/slide1.xml"></Relationship><Relationship Id="rId31" Type="http://schemas.openxmlformats.org/officeDocument/2006/relationships/slide" Target="slides/slide2.xml"></Relationship><Relationship Id="rId32" Type="http://schemas.openxmlformats.org/officeDocument/2006/relationships/slide" Target="slides/slide3.xml"></Relationship><Relationship Id="rId34" Type="http://schemas.openxmlformats.org/officeDocument/2006/relationships/slide" Target="slides/slide4.xml"></Relationship><Relationship Id="rId36" Type="http://schemas.openxmlformats.org/officeDocument/2006/relationships/slide" Target="slides/slide5.xml"></Relationship><Relationship Id="rId38" Type="http://schemas.openxmlformats.org/officeDocument/2006/relationships/slide" Target="slides/slide6.xml"></Relationship><Relationship Id="rId40" Type="http://schemas.openxmlformats.org/officeDocument/2006/relationships/slide" Target="slides/slide7.xml"></Relationship><Relationship Id="rId42" Type="http://schemas.openxmlformats.org/officeDocument/2006/relationships/slide" Target="slides/slide8.xml"></Relationship><Relationship Id="rId44" Type="http://schemas.openxmlformats.org/officeDocument/2006/relationships/slide" Target="slides/slide9.xml"></Relationship><Relationship Id="rId46" Type="http://schemas.openxmlformats.org/officeDocument/2006/relationships/slide" Target="slides/slide10.xml"></Relationship><Relationship Id="rId47" Type="http://schemas.openxmlformats.org/officeDocument/2006/relationships/slide" Target="slides/slide11.xml"></Relationship><Relationship Id="rId48" Type="http://schemas.openxmlformats.org/officeDocument/2006/relationships/slide" Target="slides/slide12.xml"></Relationship><Relationship Id="rId53" Type="http://schemas.openxmlformats.org/officeDocument/2006/relationships/viewProps" Target="viewProps.xml"></Relationship><Relationship Id="rId54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_rels/notesSlide10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0.xml"></Relationship></Relationships>
</file>

<file path=ppt/notesSlides/_rels/notesSlide11.xml.rels><?xml version="1.0" encoding="UTF-8"?>
<Relationships xmlns="http://schemas.openxmlformats.org/package/2006/relationships"><Relationship Id="rId1" Type="http://schemas.openxmlformats.org/officeDocument/2006/relationships/slide" Target="../slides/slide11.xml"></Relationship><Relationship Id="rId2" Type="http://schemas.openxmlformats.org/officeDocument/2006/relationships/notesMaster" Target="../notesMasters/notesMaster1.xml"></Relationship></Relationships>
</file>

<file path=ppt/notesSlides/_rels/notesSlide12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2.xml"></Relationship></Relationships>
</file>

<file path=ppt/notesSlides/_rels/notesSlide2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8.xml"></Relationship></Relationships>
</file>

<file path=ppt/notesSlides/_rels/notesSlide9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9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fe4f1cc4a4_2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55875" lIns="55875" spcFirstLastPara="1" rIns="55875" wrap="square" tIns="55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fe4f1cc4a4_2_75:notes"/>
          <p:cNvSpPr/>
          <p:nvPr>
            <p:ph idx="2" type="sldImg"/>
          </p:nvPr>
        </p:nvSpPr>
        <p:spPr>
          <a:xfrm>
            <a:off x="857413" y="685800"/>
            <a:ext cx="3429163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fe4f1cc4a4_18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55875" lIns="55875" spcFirstLastPara="1" rIns="55875" wrap="square" tIns="55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gfe4f1cc4a4_18_1:notes"/>
          <p:cNvSpPr/>
          <p:nvPr>
            <p:ph idx="2" type="sldImg"/>
          </p:nvPr>
        </p:nvSpPr>
        <p:spPr>
          <a:xfrm>
            <a:off x="85741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fe4f1cc4a4_18_1:notes"/>
          <p:cNvSpPr txBox="1">
            <a:spLocks/>
          </p:cNvSpPr>
          <p:nvPr>
            <p:ph type="body" idx="1"/>
          </p:nvPr>
        </p:nvSpPr>
        <p:spPr>
          <a:xfrm rot="0">
            <a:off x="685800" y="4343400"/>
            <a:ext cx="5487035" cy="4115434"/>
          </a:xfrm>
          <a:prstGeom prst="rect"/>
          <a:noFill/>
          <a:ln w="0">
            <a:noFill/>
            <a:prstDash/>
          </a:ln>
        </p:spPr>
        <p:txBody>
          <a:bodyPr wrap="square" lIns="55880" tIns="55880" rIns="55880" bIns="55880" numCol="1" vert="horz" anchor="t">
            <a:noAutofit/>
          </a:bodyPr>
          <a:lstStyle/>
          <a:p>
            <a:pPr marL="0" indent="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67" name="Google Shape;267;gfe4f1cc4a4_18_1:notes"/>
          <p:cNvSpPr>
            <a:spLocks/>
          </p:cNvSpPr>
          <p:nvPr>
            <p:ph type="sldImg"/>
          </p:nvPr>
        </p:nvSpPr>
        <p:spPr>
          <a:xfrm rot="0">
            <a:off x="857250" y="685800"/>
            <a:ext cx="3429635" cy="3429635"/>
          </a:xfrm>
          <a:custGeom>
            <a:gdLst>
              <a:gd fmla="*/ 0 w 120001" name="TX0"/>
              <a:gd fmla="*/ 0 h 120001" name="TY0"/>
              <a:gd fmla="*/ 120000 w 120001" name="TX1"/>
              <a:gd fmla="*/ 0 h 120001" name="TY1"/>
              <a:gd fmla="*/ 120000 w 120001" name="TX2"/>
              <a:gd fmla="*/ 120000 h 120001" name="TY2"/>
              <a:gd fmla="*/ 0 w 120001" name="TX3"/>
              <a:gd fmla="*/ 120000 h 120001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4898da578e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55875" lIns="55875" spcFirstLastPara="1" rIns="55875" wrap="square" tIns="55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g14898da578e_3_6:notes"/>
          <p:cNvSpPr/>
          <p:nvPr>
            <p:ph idx="2" type="sldImg"/>
          </p:nvPr>
        </p:nvSpPr>
        <p:spPr>
          <a:xfrm>
            <a:off x="85741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fe4f1cc4a4_2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55875" lIns="55875" spcFirstLastPara="1" rIns="55875" wrap="square" tIns="55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fe4f1cc4a4_2_84:notes"/>
          <p:cNvSpPr/>
          <p:nvPr>
            <p:ph idx="2" type="sldImg"/>
          </p:nvPr>
        </p:nvSpPr>
        <p:spPr>
          <a:xfrm>
            <a:off x="857413" y="685800"/>
            <a:ext cx="3429163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fe4f1cc4a4_2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55875" lIns="55875" spcFirstLastPara="1" rIns="55875" wrap="square" tIns="5587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"/>
              <a:t>이미지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- 현재 학생들은 다양한 문제집을 통해서 문제를 풀고 있고, 인터넷 강의 또는 해설지를 통해 그 답을 찾곤합니다.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- 하지만 과목마다 문제집을 사야 하고, 자신이 약한 유형의 문제를 풀고싶다면 새로운 문제집을 사야 한다.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"/>
              <a:t>이미지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 하나의 웹사이트를 통해 자신이 풀고싶은 과목, 또는 자신이 부족한 영역의 유형의 시험지를 생성하여 풀수있다면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 학생들의 학습효과가 증가할것으로 생각하여 이 프로젝트가 시작되었습니다.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fe4f1cc4a4_2_99:notes"/>
          <p:cNvSpPr/>
          <p:nvPr>
            <p:ph idx="2" type="sldImg"/>
          </p:nvPr>
        </p:nvSpPr>
        <p:spPr>
          <a:xfrm>
            <a:off x="857413" y="685800"/>
            <a:ext cx="3429163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fe4f1cc4a4_2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55875" lIns="55875" spcFirstLastPara="1" rIns="55875" wrap="square" tIns="55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다음은 bookie를 사용함으로써 기대할 수 있는 효과입니다.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"/>
              <a:t>bookie는 자신이 풀고 싶은 과목을 골라 유형, 개수 등을 선택해 문제를 풀 수 있습니다. 학생들은 바로 바로 정답과 해설을 확인하며 오답풀이가 가능하고 자신이 푼 문제들을 확인할 수 있어 반복 학습에 도움을 줍니다.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"/>
              <a:t>어려운 문제나 질문이 생겼을 시 사이트 내에서 학생들 스스로 묻고 답할 수 있어 학생들의 자기주도학습을 유도합니다.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"/>
              <a:t>여러 과목의 문제집을 들고 다닐 필요 없이 사이트에 접속하여 수시로 문제 풀기가 가능합니다.</a:t>
            </a:r>
            <a:r>
              <a:rPr lang="ko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(애니메이션) 이와 같은 효과들을 통해 ‘bookie’가 학생들의 학습능력 향상에 도움이 될 것이라 생각합니다.</a:t>
            </a:r>
            <a:endParaRPr/>
          </a:p>
        </p:txBody>
      </p:sp>
      <p:sp>
        <p:nvSpPr>
          <p:cNvPr id="173" name="Google Shape;173;gfe4f1cc4a4_2_147:notes"/>
          <p:cNvSpPr/>
          <p:nvPr>
            <p:ph idx="2" type="sldImg"/>
          </p:nvPr>
        </p:nvSpPr>
        <p:spPr>
          <a:xfrm>
            <a:off x="857413" y="685800"/>
            <a:ext cx="3429163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4872edf58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55875" lIns="55875" spcFirstLastPara="1" rIns="55875" wrap="square" tIns="55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UI구현/화면구현 -&gt; html/css js jquery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프로그래밍 언어 응용 -&gt; java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sql활용/응용 -&gt; mariadb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서버프로그램 구현 -&gt; apachetomcat, spring, jsp</a:t>
            </a:r>
            <a:endParaRPr/>
          </a:p>
        </p:txBody>
      </p:sp>
      <p:sp>
        <p:nvSpPr>
          <p:cNvPr id="196" name="Google Shape;196;g14872edf582_0_6:notes"/>
          <p:cNvSpPr/>
          <p:nvPr>
            <p:ph idx="2" type="sldImg"/>
          </p:nvPr>
        </p:nvSpPr>
        <p:spPr>
          <a:xfrm>
            <a:off x="85741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4894e3237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55875" lIns="55875" spcFirstLastPara="1" rIns="55875" wrap="square" tIns="55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g14894e32379_1_0:notes"/>
          <p:cNvSpPr/>
          <p:nvPr>
            <p:ph idx="2" type="sldImg"/>
          </p:nvPr>
        </p:nvSpPr>
        <p:spPr>
          <a:xfrm>
            <a:off x="85741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fe4f1cc4a4_2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55875" lIns="55875" spcFirstLastPara="1" rIns="55875" wrap="square" tIns="55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짝짝짝</a:t>
            </a:r>
            <a:endParaRPr/>
          </a:p>
        </p:txBody>
      </p:sp>
      <p:sp>
        <p:nvSpPr>
          <p:cNvPr id="239" name="Google Shape;239;gfe4f1cc4a4_2_171:notes"/>
          <p:cNvSpPr/>
          <p:nvPr>
            <p:ph idx="2" type="sldImg"/>
          </p:nvPr>
        </p:nvSpPr>
        <p:spPr>
          <a:xfrm>
            <a:off x="857413" y="685800"/>
            <a:ext cx="3429163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fe4f1cc4a4_2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55875" lIns="55875" spcFirstLastPara="1" rIns="55875" wrap="square" tIns="55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짝짝</a:t>
            </a:r>
            <a:endParaRPr/>
          </a:p>
        </p:txBody>
      </p:sp>
      <p:sp>
        <p:nvSpPr>
          <p:cNvPr id="251" name="Google Shape;251;gfe4f1cc4a4_2_195:notes"/>
          <p:cNvSpPr/>
          <p:nvPr>
            <p:ph idx="2" type="sldImg"/>
          </p:nvPr>
        </p:nvSpPr>
        <p:spPr>
          <a:xfrm>
            <a:off x="857413" y="685800"/>
            <a:ext cx="3429163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50ca9ba6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55875" lIns="55875" spcFirstLastPara="1" rIns="55875" wrap="square" tIns="55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짝짝</a:t>
            </a:r>
            <a:endParaRPr/>
          </a:p>
        </p:txBody>
      </p:sp>
      <p:sp>
        <p:nvSpPr>
          <p:cNvPr id="259" name="Google Shape;259;g150ca9ba65d_0_0:notes"/>
          <p:cNvSpPr/>
          <p:nvPr>
            <p:ph idx="2" type="sldImg"/>
          </p:nvPr>
        </p:nvSpPr>
        <p:spPr>
          <a:xfrm>
            <a:off x="85741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342900" y="1065213"/>
            <a:ext cx="3886200" cy="73501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685800" y="1943100"/>
            <a:ext cx="320040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lv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361156" y="2203450"/>
            <a:ext cx="3886200" cy="681038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 cap="none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361156" y="1453357"/>
            <a:ext cx="3886200" cy="750094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 sz="1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 sz="8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2286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�"/>
              <a:defRPr sz="1400"/>
            </a:lvl1pPr>
            <a:lvl2pPr indent="-3048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�"/>
              <a:defRPr sz="1200"/>
            </a:lvl2pPr>
            <a:lvl3pPr indent="-2921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�"/>
              <a:defRPr sz="1000"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 sz="900"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 sz="900"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 sz="900"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 sz="900"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 sz="900"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 sz="900"/>
            </a:lvl9pPr>
          </a:lstStyle>
          <a:p/>
        </p:txBody>
      </p:sp>
      <p:sp>
        <p:nvSpPr>
          <p:cNvPr id="77" name="Google Shape;77;p17"/>
          <p:cNvSpPr txBox="1"/>
          <p:nvPr>
            <p:ph idx="2" type="body"/>
          </p:nvPr>
        </p:nvSpPr>
        <p:spPr>
          <a:xfrm>
            <a:off x="23241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�"/>
              <a:defRPr sz="1400"/>
            </a:lvl1pPr>
            <a:lvl2pPr indent="-3048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�"/>
              <a:defRPr sz="1200"/>
            </a:lvl2pPr>
            <a:lvl3pPr indent="-2921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�"/>
              <a:defRPr sz="1000"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 sz="900"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 sz="900"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 sz="900"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 sz="900"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 sz="900"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 sz="900"/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228600" y="767556"/>
            <a:ext cx="2020094" cy="319881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84" name="Google Shape;84;p18"/>
          <p:cNvSpPr txBox="1"/>
          <p:nvPr>
            <p:ph idx="2" type="body"/>
          </p:nvPr>
        </p:nvSpPr>
        <p:spPr>
          <a:xfrm>
            <a:off x="228600" y="1087438"/>
            <a:ext cx="2020094" cy="1975644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048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�"/>
              <a:defRPr sz="1200"/>
            </a:lvl1pPr>
            <a:lvl2pPr indent="-2921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�"/>
              <a:defRPr sz="1000"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 sz="900"/>
            </a:lvl3pPr>
            <a:lvl4pPr indent="-2794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�"/>
              <a:defRPr sz="800"/>
            </a:lvl4pPr>
            <a:lvl5pPr indent="-2794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�"/>
              <a:defRPr sz="800"/>
            </a:lvl5pPr>
            <a:lvl6pPr indent="-2794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�"/>
              <a:defRPr sz="800"/>
            </a:lvl6pPr>
            <a:lvl7pPr indent="-2794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�"/>
              <a:defRPr sz="800"/>
            </a:lvl7pPr>
            <a:lvl8pPr indent="-2794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�"/>
              <a:defRPr sz="800"/>
            </a:lvl8pPr>
            <a:lvl9pPr indent="-2794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�"/>
              <a:defRPr sz="800"/>
            </a:lvl9pPr>
          </a:lstStyle>
          <a:p/>
        </p:txBody>
      </p:sp>
      <p:sp>
        <p:nvSpPr>
          <p:cNvPr id="85" name="Google Shape;85;p18"/>
          <p:cNvSpPr txBox="1"/>
          <p:nvPr>
            <p:ph idx="3" type="body"/>
          </p:nvPr>
        </p:nvSpPr>
        <p:spPr>
          <a:xfrm>
            <a:off x="2322513" y="767556"/>
            <a:ext cx="2020888" cy="319881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86" name="Google Shape;86;p18"/>
          <p:cNvSpPr txBox="1"/>
          <p:nvPr>
            <p:ph idx="4" type="body"/>
          </p:nvPr>
        </p:nvSpPr>
        <p:spPr>
          <a:xfrm>
            <a:off x="2322513" y="1087438"/>
            <a:ext cx="2020888" cy="1975644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048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�"/>
              <a:defRPr sz="1200"/>
            </a:lvl1pPr>
            <a:lvl2pPr indent="-2921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�"/>
              <a:defRPr sz="1000"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 sz="900"/>
            </a:lvl3pPr>
            <a:lvl4pPr indent="-2794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�"/>
              <a:defRPr sz="800"/>
            </a:lvl4pPr>
            <a:lvl5pPr indent="-2794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�"/>
              <a:defRPr sz="800"/>
            </a:lvl5pPr>
            <a:lvl6pPr indent="-2794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�"/>
              <a:defRPr sz="800"/>
            </a:lvl6pPr>
            <a:lvl7pPr indent="-2794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�"/>
              <a:defRPr sz="800"/>
            </a:lvl7pPr>
            <a:lvl8pPr indent="-2794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�"/>
              <a:defRPr sz="800"/>
            </a:lvl8pPr>
            <a:lvl9pPr indent="-2794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�"/>
              <a:defRPr sz="800"/>
            </a:lvl9pPr>
          </a:lstStyle>
          <a:p/>
        </p:txBody>
      </p:sp>
      <p:sp>
        <p:nvSpPr>
          <p:cNvPr id="87" name="Google Shape;87;p18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228600" y="136525"/>
            <a:ext cx="1504157" cy="581025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1787525" y="136525"/>
            <a:ext cx="2555875" cy="2926557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302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1pPr>
            <a:lvl2pPr indent="-3175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�"/>
              <a:defRPr sz="1400"/>
            </a:lvl2pPr>
            <a:lvl3pPr indent="-3048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�"/>
              <a:defRPr sz="1200"/>
            </a:lvl3pPr>
            <a:lvl4pPr indent="-2921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�"/>
              <a:defRPr sz="1000"/>
            </a:lvl4pPr>
            <a:lvl5pPr indent="-2921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�"/>
              <a:defRPr sz="1000"/>
            </a:lvl5pPr>
            <a:lvl6pPr indent="-2921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�"/>
              <a:defRPr sz="1000"/>
            </a:lvl6pPr>
            <a:lvl7pPr indent="-2921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�"/>
              <a:defRPr sz="1000"/>
            </a:lvl7pPr>
            <a:lvl8pPr indent="-2921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�"/>
              <a:defRPr sz="1000"/>
            </a:lvl8pPr>
            <a:lvl9pPr indent="-2921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�"/>
              <a:defRPr sz="10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228600" y="717550"/>
            <a:ext cx="1504157" cy="234553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896144" y="2400300"/>
            <a:ext cx="2743200" cy="283369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896144" y="306388"/>
            <a:ext cx="2743200" cy="20574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896144" y="2683669"/>
            <a:ext cx="2743200" cy="402431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1154509" y="-125809"/>
            <a:ext cx="226298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2366169" y="1085850"/>
            <a:ext cx="2925763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270669" y="95250"/>
            <a:ext cx="2925763" cy="30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302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�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�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�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21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�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21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�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2100" lvl="5" marL="2743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�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2100" lvl="6" marL="3200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�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2100" lvl="7" marL="3657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�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2100" lvl="8" marL="4114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�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Relationship Id="rId2" Type="http://schemas.openxmlformats.org/officeDocument/2006/relationships/notesSlide" Target="../notesSlides/notesSlide1.xml"></Relationship><Relationship Id="rId3" Type="http://schemas.openxmlformats.org/officeDocument/2006/relationships/image" Target="../media/image2.png"></Relationship><Relationship Id="rId4" Type="http://schemas.openxmlformats.org/officeDocument/2006/relationships/image" Target="../media/image8.png"></Relationship><Relationship Id="rId5" Type="http://schemas.openxmlformats.org/officeDocument/2006/relationships/image" Target="../media/image1.png"></Relationship></Relationships>
</file>

<file path=ppt/slides/_rels/slide10.xml.rels><?xml version="1.0" encoding="UTF-8"?>
<Relationships xmlns="http://schemas.openxmlformats.org/package/2006/relationships"><Relationship Id="rId2" Type="http://schemas.openxmlformats.org/officeDocument/2006/relationships/notesSlide" Target="../notesSlides/notesSlide10.xml"></Relationship><Relationship Id="rId3" Type="http://schemas.openxmlformats.org/officeDocument/2006/relationships/image" Target="../media/fImage236721898310.png"></Relationship><Relationship Id="rId4" Type="http://schemas.openxmlformats.org/officeDocument/2006/relationships/image" Target="../media/fImage41982193753.png"></Relationship><Relationship Id="rId5" Type="http://schemas.openxmlformats.org/officeDocument/2006/relationships/image" Target="../media/fImage47861965891.png"></Relationship><Relationship Id="rId6" Type="http://schemas.openxmlformats.org/officeDocument/2006/relationships/image" Target="../media/fImage43511979321.png"></Relationship><Relationship Id="rId7" Type="http://schemas.openxmlformats.org/officeDocument/2006/relationships/image" Target="../media/fImage181211983225.png"></Relationship><Relationship Id="rId8" Type="http://schemas.openxmlformats.org/officeDocument/2006/relationships/image" Target="../media/fImage205291995253.png"></Relationship><Relationship Id="rId9" Type="http://schemas.openxmlformats.org/officeDocument/2006/relationships/image" Target="../media/fImage270162013929.png"></Relationship><Relationship Id="rId10" Type="http://schemas.openxmlformats.org/officeDocument/2006/relationships/image" Target="../media/fImage177063586096.png"></Relationship><Relationship Id="rId11" Type="http://schemas.openxmlformats.org/officeDocument/2006/relationships/image" Target="../media/fImage15746359553.png"></Relationship><Relationship Id="rId12" Type="http://schemas.openxmlformats.org/officeDocument/2006/relationships/slideLayout" Target="../slideLayouts/slideLayout12.xml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Relationship Id="rId2" Type="http://schemas.openxmlformats.org/officeDocument/2006/relationships/image" Target="../media/fImage31222354661.png"></Relationship><Relationship Id="rId3" Type="http://schemas.openxmlformats.org/officeDocument/2006/relationships/image" Target="../media/fImage282053554858.png"></Relationship><Relationship Id="rId4" Type="http://schemas.openxmlformats.org/officeDocument/2006/relationships/image" Target="../media/fImage504563577491.png"></Relationship><Relationship Id="rId5" Type="http://schemas.openxmlformats.org/officeDocument/2006/relationships/notesSlide" Target="../notesSlides/notesSlide11.xml"></Relationship></Relationships>
</file>

<file path=ppt/slides/_rels/slide12.xml.rels><?xml version="1.0" encoding="UTF-8"?>
<Relationships xmlns="http://schemas.openxmlformats.org/package/2006/relationships"><Relationship Id="rId2" Type="http://schemas.openxmlformats.org/officeDocument/2006/relationships/notesSlide" Target="../notesSlides/notesSlide12.xml"></Relationship><Relationship Id="rId3" Type="http://schemas.openxmlformats.org/officeDocument/2006/relationships/slideLayout" Target="../slideLayouts/slideLayout12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notesSlide" Target="../notesSlides/notesSlide2.xml"></Relationship><Relationship Id="rId3" Type="http://schemas.openxmlformats.org/officeDocument/2006/relationships/image" Target="../media/image7.png"></Relationship><Relationship Id="rId4" Type="http://schemas.openxmlformats.org/officeDocument/2006/relationships/slideLayout" Target="../slideLayouts/slideLayout12.xml"></Relationship></Relationships>
</file>

<file path=ppt/slides/_rels/slide3.xml.rels><?xml version="1.0" encoding="UTF-8"?>
<Relationships xmlns="http://schemas.openxmlformats.org/package/2006/relationships"><Relationship Id="rId11" Type="http://schemas.openxmlformats.org/officeDocument/2006/relationships/image" Target="../media/image15.jpg"></Relationship><Relationship Id="rId10" Type="http://schemas.openxmlformats.org/officeDocument/2006/relationships/image" Target="../media/image13.jpg"></Relationship><Relationship Id="rId13" Type="http://schemas.openxmlformats.org/officeDocument/2006/relationships/image" Target="../media/image14.jpg"></Relationship><Relationship Id="rId12" Type="http://schemas.openxmlformats.org/officeDocument/2006/relationships/image" Target="../media/image10.png"></Relationship><Relationship Id="rId1" Type="http://schemas.openxmlformats.org/officeDocument/2006/relationships/slideLayout" Target="../slideLayouts/slideLayout12.xml"></Relationship><Relationship Id="rId2" Type="http://schemas.openxmlformats.org/officeDocument/2006/relationships/notesSlide" Target="../notesSlides/notesSlide3.xml"></Relationship><Relationship Id="rId3" Type="http://schemas.openxmlformats.org/officeDocument/2006/relationships/image" Target="../media/image5.jpg"></Relationship><Relationship Id="rId4" Type="http://schemas.openxmlformats.org/officeDocument/2006/relationships/image" Target="../media/image18.jpg"></Relationship><Relationship Id="rId9" Type="http://schemas.openxmlformats.org/officeDocument/2006/relationships/image" Target="../media/image23.png"></Relationship><Relationship Id="rId5" Type="http://schemas.openxmlformats.org/officeDocument/2006/relationships/image" Target="../media/image12.png"></Relationship><Relationship Id="rId6" Type="http://schemas.openxmlformats.org/officeDocument/2006/relationships/image" Target="../media/image6.jpg"></Relationship><Relationship Id="rId7" Type="http://schemas.openxmlformats.org/officeDocument/2006/relationships/image" Target="../media/image17.png"></Relationship><Relationship Id="rId8" Type="http://schemas.openxmlformats.org/officeDocument/2006/relationships/image" Target="../media/image16.png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Relationship Id="rId2" Type="http://schemas.openxmlformats.org/officeDocument/2006/relationships/notesSlide" Target="../notesSlides/notesSlide4.xml"></Relationship><Relationship Id="rId3" Type="http://schemas.openxmlformats.org/officeDocument/2006/relationships/image" Target="../media/image11.png"></Relationship><Relationship Id="rId4" Type="http://schemas.openxmlformats.org/officeDocument/2006/relationships/image" Target="../media/image9.png"></Relationship><Relationship Id="rId5" Type="http://schemas.openxmlformats.org/officeDocument/2006/relationships/image" Target="../media/image19.png"></Relationship><Relationship Id="rId6" Type="http://schemas.openxmlformats.org/officeDocument/2006/relationships/image" Target="../media/image33.png"></Relationship><Relationship Id="rId7" Type="http://schemas.openxmlformats.org/officeDocument/2006/relationships/image" Target="../media/image20.png"></Relationship><Relationship Id="rId8" Type="http://schemas.openxmlformats.org/officeDocument/2006/relationships/image" Target="../media/image22.png"></Relationship></Relationships>
</file>

<file path=ppt/slides/_rels/slide5.xml.rels><?xml version="1.0" encoding="UTF-8"?>
<Relationships xmlns="http://schemas.openxmlformats.org/package/2006/relationships"><Relationship Id="rId11" Type="http://schemas.openxmlformats.org/officeDocument/2006/relationships/image" Target="../media/image26.png"></Relationship><Relationship Id="rId10" Type="http://schemas.openxmlformats.org/officeDocument/2006/relationships/image" Target="../media/image27.png"></Relationship><Relationship Id="rId1" Type="http://schemas.openxmlformats.org/officeDocument/2006/relationships/slideLayout" Target="../slideLayouts/slideLayout12.xml"></Relationship><Relationship Id="rId2" Type="http://schemas.openxmlformats.org/officeDocument/2006/relationships/notesSlide" Target="../notesSlides/notesSlide5.xml"></Relationship><Relationship Id="rId3" Type="http://schemas.openxmlformats.org/officeDocument/2006/relationships/image" Target="../media/image9.png"></Relationship><Relationship Id="rId4" Type="http://schemas.openxmlformats.org/officeDocument/2006/relationships/image" Target="../media/image21.png"></Relationship><Relationship Id="rId9" Type="http://schemas.openxmlformats.org/officeDocument/2006/relationships/image" Target="../media/image31.png"></Relationship><Relationship Id="rId5" Type="http://schemas.openxmlformats.org/officeDocument/2006/relationships/image" Target="../media/image36.png"></Relationship><Relationship Id="rId6" Type="http://schemas.openxmlformats.org/officeDocument/2006/relationships/image" Target="../media/image29.png"></Relationship><Relationship Id="rId7" Type="http://schemas.openxmlformats.org/officeDocument/2006/relationships/image" Target="../media/image30.png"></Relationship><Relationship Id="rId8" Type="http://schemas.openxmlformats.org/officeDocument/2006/relationships/image" Target="../media/image25.png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Relationship Id="rId2" Type="http://schemas.openxmlformats.org/officeDocument/2006/relationships/notesSlide" Target="../notesSlides/notesSlide6.xml"></Relationship><Relationship Id="rId3" Type="http://schemas.openxmlformats.org/officeDocument/2006/relationships/image" Target="../media/image7.png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Relationship Id="rId2" Type="http://schemas.openxmlformats.org/officeDocument/2006/relationships/notesSlide" Target="../notesSlides/notesSlide7.xml"></Relationship><Relationship Id="rId3" Type="http://schemas.openxmlformats.org/officeDocument/2006/relationships/image" Target="../media/image9.png"></Relationship><Relationship Id="rId4" Type="http://schemas.openxmlformats.org/officeDocument/2006/relationships/image" Target="../media/image34.png"></Relationship><Relationship Id="rId5" Type="http://schemas.openxmlformats.org/officeDocument/2006/relationships/image" Target="../media/image37.png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Relationship Id="rId2" Type="http://schemas.openxmlformats.org/officeDocument/2006/relationships/notesSlide" Target="../notesSlides/notesSlide8.xml"></Relationship><Relationship Id="rId3" Type="http://schemas.openxmlformats.org/officeDocument/2006/relationships/image" Target="../media/image38.png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Relationship Id="rId2" Type="http://schemas.openxmlformats.org/officeDocument/2006/relationships/notesSlide" Target="../notesSlides/notesSlide9.xml"></Relationship><Relationship Id="rId3" Type="http://schemas.openxmlformats.org/officeDocument/2006/relationships/image" Target="../media/image35.png"></Relationship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EEEE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/>
        </p:nvSpPr>
        <p:spPr>
          <a:xfrm>
            <a:off x="961899" y="1746600"/>
            <a:ext cx="3389100" cy="9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" sz="5800" u="none" cap="none" strike="noStrike">
                <a:solidFill>
                  <a:srgbClr val="3B7DDD"/>
                </a:solidFill>
              </a:rPr>
              <a:t>BOOKIE</a:t>
            </a:r>
            <a:endParaRPr b="1"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7" name="Google Shape;13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5238" y="3986173"/>
            <a:ext cx="8144532" cy="12467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61905" y="1366994"/>
            <a:ext cx="1972187" cy="23809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6"/>
          <p:cNvSpPr txBox="1"/>
          <p:nvPr/>
        </p:nvSpPr>
        <p:spPr>
          <a:xfrm>
            <a:off x="669250" y="1403276"/>
            <a:ext cx="25374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BOOK! COOKIE! 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0" name="Google Shape;140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2460000">
            <a:off x="3233504" y="2822873"/>
            <a:ext cx="1624463" cy="19787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EEEE"/>
        </a:solidFill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5"/>
          <p:cNvSpPr txBox="1"/>
          <p:nvPr/>
        </p:nvSpPr>
        <p:spPr>
          <a:xfrm>
            <a:off x="641350" y="316230"/>
            <a:ext cx="3622675" cy="200025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3B7DDD"/>
                </a:solidFill>
              </a:rPr>
              <a:t>결과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35"/>
          <p:cNvSpPr txBox="1"/>
          <p:nvPr/>
        </p:nvSpPr>
        <p:spPr>
          <a:xfrm>
            <a:off x="280670" y="269875"/>
            <a:ext cx="459105" cy="27686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rgbClr val="3B7DDD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" sz="1500">
                <a:solidFill>
                  <a:srgbClr val="3B7DDD"/>
                </a:solidFill>
              </a:rPr>
              <a:t>3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35"/>
          <p:cNvSpPr txBox="1"/>
          <p:nvPr/>
        </p:nvSpPr>
        <p:spPr>
          <a:xfrm>
            <a:off x="641350" y="516255"/>
            <a:ext cx="2734945" cy="40005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300">
                <a:solidFill>
                  <a:srgbClr val="3B7DDD"/>
                </a:solidFill>
              </a:rPr>
              <a:t>결과물/산출물 설명</a:t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4" name="그림 4" descr="/Users/mignon/Library/Group Containers/L48J367XN4.com.infraware.PolarisOffice/EngineTemp/41586/fImage236721898310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7160" y="2233930"/>
            <a:ext cx="3016885" cy="1151255"/>
          </a:xfrm>
          <a:prstGeom prst="rect"/>
          <a:noFill/>
        </p:spPr>
      </p:pic>
      <p:sp>
        <p:nvSpPr>
          <p:cNvPr id="275" name="텍스트 상자 5"/>
          <p:cNvSpPr txBox="1">
            <a:spLocks/>
          </p:cNvSpPr>
          <p:nvPr/>
        </p:nvSpPr>
        <p:spPr>
          <a:xfrm rot="0">
            <a:off x="100330" y="1176655"/>
            <a:ext cx="2774315" cy="3397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600">
                <a:latin typeface="배달의민족 주아 OTF" charset="0"/>
                <a:ea typeface="배달의민족 주아 OTF" charset="0"/>
              </a:rPr>
              <a:t>session으로 로그인 비로그인 구분</a:t>
            </a:r>
            <a:endParaRPr lang="ko-KR" altLang="en-US" sz="1600">
              <a:latin typeface="배달의민족 주아 OTF" charset="0"/>
              <a:ea typeface="배달의민족 주아 OTF" charset="0"/>
            </a:endParaRPr>
          </a:p>
        </p:txBody>
      </p:sp>
      <p:pic>
        <p:nvPicPr>
          <p:cNvPr id="278" name="그림 9" descr="/Users/mignon/Library/Group Containers/L48J367XN4.com.infraware.PolarisOffice/EngineTemp/41586/fImage41982193753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267710" y="2133600"/>
            <a:ext cx="2000250" cy="1734820"/>
          </a:xfrm>
          <a:prstGeom prst="rect"/>
          <a:noFill/>
        </p:spPr>
      </p:pic>
      <p:sp>
        <p:nvSpPr>
          <p:cNvPr id="279" name="텍스트 상자 10"/>
          <p:cNvSpPr txBox="1">
            <a:spLocks/>
          </p:cNvSpPr>
          <p:nvPr/>
        </p:nvSpPr>
        <p:spPr>
          <a:xfrm rot="0">
            <a:off x="3267710" y="1176655"/>
            <a:ext cx="1949450" cy="33972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600">
                <a:latin typeface="배달의민족 주아 OTF" charset="0"/>
                <a:ea typeface="배달의민족 주아 OTF" charset="0"/>
              </a:rPr>
              <a:t>숫자 카운터 애니메이션</a:t>
            </a:r>
            <a:endParaRPr lang="ko-KR" altLang="en-US" sz="1600">
              <a:latin typeface="배달의민족 주아 OTF" charset="0"/>
              <a:ea typeface="배달의민족 주아 OTF" charset="0"/>
            </a:endParaRPr>
          </a:p>
        </p:txBody>
      </p:sp>
      <p:pic>
        <p:nvPicPr>
          <p:cNvPr id="280" name="그림 12" descr="/Users/mignon/Library/Group Containers/L48J367XN4.com.infraware.PolarisOffice/EngineTemp/41586/fImage47861965891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9700" y="1887855"/>
            <a:ext cx="1607185" cy="255905"/>
          </a:xfrm>
          <a:prstGeom prst="rect"/>
          <a:noFill/>
        </p:spPr>
      </p:pic>
      <p:pic>
        <p:nvPicPr>
          <p:cNvPr id="281" name="그림 13" descr="/Users/mignon/Library/Group Containers/L48J367XN4.com.infraware.PolarisOffice/EngineTemp/41586/fImage43511979321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5255" y="1565275"/>
            <a:ext cx="1285875" cy="285115"/>
          </a:xfrm>
          <a:prstGeom prst="rect"/>
          <a:noFill/>
        </p:spPr>
      </p:pic>
      <p:pic>
        <p:nvPicPr>
          <p:cNvPr id="282" name="그림 14" descr="/Users/mignon/Library/Group Containers/L48J367XN4.com.infraware.PolarisOffice/EngineTemp/41586/fImage181211983225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593"/>
          <a:stretch>
            <a:fillRect/>
          </a:stretch>
        </p:blipFill>
        <p:spPr>
          <a:xfrm rot="0">
            <a:off x="3272155" y="1541145"/>
            <a:ext cx="1706880" cy="480060"/>
          </a:xfrm>
          <a:prstGeom prst="rect"/>
          <a:noFill/>
        </p:spPr>
      </p:pic>
      <p:pic>
        <p:nvPicPr>
          <p:cNvPr id="283" name="그림 15" descr="/Users/mignon/Library/Group Containers/L48J367XN4.com.infraware.PolarisOffice/EngineTemp/41586/fImage205291995253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351145" y="1559560"/>
            <a:ext cx="2189480" cy="1161415"/>
          </a:xfrm>
          <a:prstGeom prst="rect"/>
          <a:noFill/>
        </p:spPr>
      </p:pic>
      <p:sp>
        <p:nvSpPr>
          <p:cNvPr id="284" name="텍스트 상자 16"/>
          <p:cNvSpPr txBox="1">
            <a:spLocks/>
          </p:cNvSpPr>
          <p:nvPr/>
        </p:nvSpPr>
        <p:spPr>
          <a:xfrm rot="0">
            <a:off x="5352415" y="1176020"/>
            <a:ext cx="1423670" cy="33972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600">
                <a:latin typeface="배달의민족 주아 OTF" charset="0"/>
                <a:ea typeface="배달의민족 주아 OTF" charset="0"/>
              </a:rPr>
              <a:t>랭킹/질문/답변</a:t>
            </a:r>
            <a:endParaRPr lang="ko-KR" altLang="en-US" sz="1600">
              <a:latin typeface="배달의민족 주아 OTF" charset="0"/>
              <a:ea typeface="배달의민족 주아 OTF" charset="0"/>
            </a:endParaRPr>
          </a:p>
        </p:txBody>
      </p:sp>
      <p:pic>
        <p:nvPicPr>
          <p:cNvPr id="285" name="그림 17" descr="/Users/mignon/Library/Group Containers/L48J367XN4.com.infraware.PolarisOffice/EngineTemp/41586/fImage270162013929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370195" y="3790315"/>
            <a:ext cx="2942590" cy="1052195"/>
          </a:xfrm>
          <a:prstGeom prst="rect"/>
          <a:noFill/>
        </p:spPr>
      </p:pic>
      <p:pic>
        <p:nvPicPr>
          <p:cNvPr id="286" name="그림 23" descr="/Users/mignon/Library/Group Containers/L48J367XN4.com.infraware.PolarisOffice/EngineTemp/41586/fImage177063586096.png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368290" y="2792095"/>
            <a:ext cx="1847850" cy="874395"/>
          </a:xfrm>
          <a:prstGeom prst="rect"/>
          <a:noFill/>
        </p:spPr>
      </p:pic>
      <p:pic>
        <p:nvPicPr>
          <p:cNvPr id="287" name="그림 24" descr="/Users/mignon/Library/Group Containers/L48J367XN4.com.infraware.PolarisOffice/EngineTemp/41586/fImage15746359553.png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272655" y="2794635"/>
            <a:ext cx="1833244" cy="87185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Rect 0"/>
          <p:cNvSpPr txBox="1">
            <a:spLocks/>
          </p:cNvSpPr>
          <p:nvPr/>
        </p:nvSpPr>
        <p:spPr>
          <a:xfrm rot="0">
            <a:off x="641350" y="316230"/>
            <a:ext cx="3623310" cy="200660"/>
          </a:xfrm>
          <a:prstGeom prst="rect"/>
          <a:noFill/>
          <a:ln w="0">
            <a:noFill/>
            <a:prstDash/>
          </a:ln>
        </p:spPr>
        <p:txBody>
          <a:bodyPr wrap="square" lIns="45720" tIns="22860" rIns="45720" bIns="22860" numCol="1" vert="horz" anchor="t">
            <a:spAutoFit/>
          </a:bodyPr>
          <a:lstStyle/>
          <a:p>
            <a:pPr marL="0" indent="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000">
                <a:solidFill>
                  <a:srgbClr val="3B7DDD"/>
                </a:solidFill>
              </a:rPr>
              <a:t>결과</a:t>
            </a:r>
            <a:endParaRPr lang="ko-KR" altLang="en-US" sz="1000">
              <a:solidFill>
                <a:srgbClr val="3B7DDD"/>
              </a:solidFill>
            </a:endParaRPr>
          </a:p>
        </p:txBody>
      </p:sp>
      <p:sp>
        <p:nvSpPr>
          <p:cNvPr id="270" name="Rect 0"/>
          <p:cNvSpPr txBox="1">
            <a:spLocks/>
          </p:cNvSpPr>
          <p:nvPr/>
        </p:nvSpPr>
        <p:spPr>
          <a:xfrm rot="0">
            <a:off x="280670" y="269875"/>
            <a:ext cx="459740" cy="277495"/>
          </a:xfrm>
          <a:prstGeom prst="rect"/>
          <a:noFill/>
          <a:ln w="0">
            <a:noFill/>
            <a:prstDash/>
          </a:ln>
        </p:spPr>
        <p:txBody>
          <a:bodyPr wrap="square" lIns="45720" tIns="22860" rIns="45720" bIns="22860" numCol="1" vert="horz" anchor="t">
            <a:spAutoFit/>
          </a:bodyPr>
          <a:lstStyle/>
          <a:p>
            <a:pPr marL="0" indent="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500">
                <a:solidFill>
                  <a:srgbClr val="3B7DDD"/>
                </a:solidFill>
                <a:latin typeface="Arial" charset="0"/>
                <a:ea typeface="Arial" charset="0"/>
                <a:cs typeface="Arial" charset="0"/>
              </a:rPr>
              <a:t>0</a:t>
            </a:r>
            <a:r>
              <a:rPr sz="1500">
                <a:solidFill>
                  <a:srgbClr val="3B7DDD"/>
                </a:solidFill>
              </a:rPr>
              <a:t>3</a:t>
            </a:r>
            <a:endParaRPr lang="ko-KR" altLang="en-US" sz="1500">
              <a:solidFill>
                <a:srgbClr val="3B7DDD"/>
              </a:solidFill>
            </a:endParaRPr>
          </a:p>
        </p:txBody>
      </p:sp>
      <p:sp>
        <p:nvSpPr>
          <p:cNvPr id="271" name="Rect 0"/>
          <p:cNvSpPr txBox="1">
            <a:spLocks/>
          </p:cNvSpPr>
          <p:nvPr/>
        </p:nvSpPr>
        <p:spPr>
          <a:xfrm rot="0">
            <a:off x="641350" y="516255"/>
            <a:ext cx="2735580" cy="400685"/>
          </a:xfrm>
          <a:prstGeom prst="rect"/>
          <a:noFill/>
          <a:ln w="0">
            <a:noFill/>
            <a:prstDash/>
          </a:ln>
        </p:spPr>
        <p:txBody>
          <a:bodyPr wrap="square" lIns="45720" tIns="22860" rIns="45720" bIns="22860" numCol="1" vert="horz" anchor="b">
            <a:spAutoFit/>
          </a:bodyPr>
          <a:lstStyle/>
          <a:p>
            <a:pPr marL="0" indent="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300" b="1">
                <a:solidFill>
                  <a:srgbClr val="3B7DDD"/>
                </a:solidFill>
              </a:rPr>
              <a:t>결과물/산출물 설명</a:t>
            </a:r>
            <a:endParaRPr lang="ko-KR" altLang="en-US" sz="2300" b="1">
              <a:solidFill>
                <a:srgbClr val="3B7DDD"/>
              </a:solidFill>
            </a:endParaRPr>
          </a:p>
        </p:txBody>
      </p:sp>
      <p:sp>
        <p:nvSpPr>
          <p:cNvPr id="275" name="Rect 0"/>
          <p:cNvSpPr txBox="1">
            <a:spLocks/>
          </p:cNvSpPr>
          <p:nvPr/>
        </p:nvSpPr>
        <p:spPr>
          <a:xfrm rot="0">
            <a:off x="894080" y="1032510"/>
            <a:ext cx="1646555" cy="3397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600">
                <a:latin typeface="배달의민족 주아 OTF" charset="0"/>
                <a:ea typeface="배달의민족 주아 OTF" charset="0"/>
              </a:rPr>
              <a:t>마이 페이지</a:t>
            </a:r>
            <a:endParaRPr lang="ko-KR" altLang="en-US" sz="1600">
              <a:latin typeface="배달의민족 주아 OTF" charset="0"/>
              <a:ea typeface="배달의민족 주아 OTF" charset="0"/>
            </a:endParaRPr>
          </a:p>
        </p:txBody>
      </p:sp>
      <p:pic>
        <p:nvPicPr>
          <p:cNvPr id="287" name="그림 19" descr="/Users/mignon/Library/Group Containers/L48J367XN4.com.infraware.PolarisOffice/EngineTemp/41586/fImage3122235466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93445" y="1429385"/>
            <a:ext cx="1654175" cy="3512820"/>
          </a:xfrm>
          <a:prstGeom prst="rect"/>
          <a:noFill/>
        </p:spPr>
      </p:pic>
      <p:pic>
        <p:nvPicPr>
          <p:cNvPr id="288" name="그림 20" descr="/Users/mignon/Library/Group Containers/L48J367XN4.com.infraware.PolarisOffice/EngineTemp/41586/fImage282053554858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842895" y="1602105"/>
            <a:ext cx="3013075" cy="3093720"/>
          </a:xfrm>
          <a:prstGeom prst="rect"/>
          <a:noFill/>
        </p:spPr>
      </p:pic>
      <p:sp>
        <p:nvSpPr>
          <p:cNvPr id="289" name="텍스트 상자 21"/>
          <p:cNvSpPr txBox="1">
            <a:spLocks/>
          </p:cNvSpPr>
          <p:nvPr/>
        </p:nvSpPr>
        <p:spPr>
          <a:xfrm rot="0">
            <a:off x="2841625" y="1031875"/>
            <a:ext cx="1646555" cy="33972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600">
                <a:latin typeface="배달의민족 주아 OTF" charset="0"/>
                <a:ea typeface="배달의민족 주아 OTF" charset="0"/>
              </a:rPr>
              <a:t>회원가입</a:t>
            </a:r>
            <a:endParaRPr lang="ko-KR" altLang="en-US" sz="1600">
              <a:latin typeface="배달의민족 주아 OTF" charset="0"/>
              <a:ea typeface="배달의민족 주아 OTF" charset="0"/>
            </a:endParaRPr>
          </a:p>
        </p:txBody>
      </p:sp>
      <p:pic>
        <p:nvPicPr>
          <p:cNvPr id="290" name="그림 22" descr="/Users/mignon/Library/Group Containers/L48J367XN4.com.infraware.PolarisOffice/EngineTemp/41586/fImage504563577491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974080" y="1601470"/>
            <a:ext cx="2583815" cy="308864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EEEE"/>
        </a:solidFill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6"/>
          <p:cNvSpPr txBox="1"/>
          <p:nvPr/>
        </p:nvSpPr>
        <p:spPr>
          <a:xfrm>
            <a:off x="641350" y="316230"/>
            <a:ext cx="3622675" cy="200025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3B7DDD"/>
                </a:solidFill>
              </a:rPr>
              <a:t>결과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36"/>
          <p:cNvSpPr txBox="1"/>
          <p:nvPr/>
        </p:nvSpPr>
        <p:spPr>
          <a:xfrm>
            <a:off x="280670" y="269875"/>
            <a:ext cx="459105" cy="27686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rgbClr val="3B7DDD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" sz="1500">
                <a:solidFill>
                  <a:srgbClr val="3B7DDD"/>
                </a:solidFill>
              </a:rPr>
              <a:t>3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36"/>
          <p:cNvSpPr txBox="1"/>
          <p:nvPr/>
        </p:nvSpPr>
        <p:spPr>
          <a:xfrm>
            <a:off x="641350" y="516255"/>
            <a:ext cx="2734945" cy="40005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300">
                <a:solidFill>
                  <a:srgbClr val="3B7DDD"/>
                </a:solidFill>
              </a:rPr>
              <a:t>결론</a:t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텍스트 상자 25"/>
          <p:cNvSpPr txBox="1">
            <a:spLocks/>
          </p:cNvSpPr>
          <p:nvPr/>
        </p:nvSpPr>
        <p:spPr>
          <a:xfrm rot="0">
            <a:off x="735965" y="1024890"/>
            <a:ext cx="7879714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배달의민족 주아 OTF" charset="0"/>
                <a:ea typeface="배달의민족 주아 OTF" charset="0"/>
              </a:rPr>
              <a:t>개발을 진행 하면서 부족한 부분이 많아 더 열심히 공부해야되겠다고 깨달았습니다.</a:t>
            </a:r>
            <a:endParaRPr lang="ko-KR" altLang="en-US" sz="1800">
              <a:latin typeface="배달의민족 주아 OTF" charset="0"/>
              <a:ea typeface="배달의민족 주아 OTF" charset="0"/>
            </a:endParaRPr>
          </a:p>
          <a:p>
            <a:pPr marL="0" indent="0" algn="l" hangingPunct="1"/>
            <a:r>
              <a:rPr sz="1800">
                <a:latin typeface="배달의민족 주아 OTF" charset="0"/>
                <a:ea typeface="배달의민족 주아 OTF" charset="0"/>
              </a:rPr>
              <a:t>끝나고도 취업준비를 하면서 동기분들과 새로운 프로젝트를 하고 싶고</a:t>
            </a:r>
            <a:endParaRPr lang="ko-KR" altLang="en-US" sz="1800">
              <a:latin typeface="배달의민족 주아 OTF" charset="0"/>
              <a:ea typeface="배달의민족 주아 OTF" charset="0"/>
            </a:endParaRPr>
          </a:p>
          <a:p>
            <a:pPr marL="0" indent="0" algn="l" hangingPunct="1"/>
            <a:r>
              <a:rPr sz="1800">
                <a:latin typeface="배달의민족 주아 OTF" charset="0"/>
                <a:ea typeface="배달의민족 주아 OTF" charset="0"/>
              </a:rPr>
              <a:t>수업 중에 만들었는 프로젝트를 다시 보고</a:t>
            </a:r>
            <a:endParaRPr lang="ko-KR" altLang="en-US" sz="1800">
              <a:latin typeface="배달의민족 주아 OTF" charset="0"/>
              <a:ea typeface="배달의민족 주아 OTF" charset="0"/>
            </a:endParaRPr>
          </a:p>
          <a:p>
            <a:pPr marL="0" indent="0" algn="l" hangingPunct="1"/>
            <a:r>
              <a:rPr sz="1800">
                <a:latin typeface="배달의민족 주아 OTF" charset="0"/>
                <a:ea typeface="배달의민족 주아 OTF" charset="0"/>
              </a:rPr>
              <a:t>부족한 부분을 보안해서 더 완성도 높게 만들어야 겠습니다</a:t>
            </a:r>
            <a:endParaRPr lang="ko-KR" altLang="en-US" sz="1800">
              <a:latin typeface="배달의민족 주아 OTF" charset="0"/>
              <a:ea typeface="배달의민족 주아 OTF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EEEE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1015" y="-346075"/>
            <a:ext cx="8142605" cy="136207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7"/>
          <p:cNvSpPr txBox="1"/>
          <p:nvPr/>
        </p:nvSpPr>
        <p:spPr>
          <a:xfrm>
            <a:off x="855980" y="1076960"/>
            <a:ext cx="3175635" cy="554355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300">
                <a:solidFill>
                  <a:srgbClr val="201A74"/>
                </a:solidFill>
                <a:latin typeface="Trebuchet MS"/>
                <a:ea typeface="Trebuchet MS"/>
                <a:cs typeface="Trebuchet MS"/>
                <a:sym typeface="Trebuchet MS"/>
              </a:rPr>
              <a:t>목차</a:t>
            </a:r>
            <a:r>
              <a:rPr lang="ko" sz="3300">
                <a:solidFill>
                  <a:srgbClr val="201A74"/>
                </a:solidFill>
                <a:latin typeface="Trebuchet MS"/>
                <a:ea typeface="Trebuchet MS"/>
                <a:cs typeface="Trebuchet MS"/>
                <a:sym typeface="Trebuchet MS"/>
              </a:rPr>
              <a:t>	</a:t>
            </a:r>
            <a:endParaRPr sz="9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7" name="Google Shape;147;p27"/>
          <p:cNvSpPr txBox="1"/>
          <p:nvPr/>
        </p:nvSpPr>
        <p:spPr>
          <a:xfrm>
            <a:off x="607060" y="2018665"/>
            <a:ext cx="1986915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300">
                <a:solidFill>
                  <a:srgbClr val="3B7DDD"/>
                </a:solidFill>
              </a:rPr>
              <a:t>01. </a:t>
            </a:r>
            <a:r>
              <a:rPr b="1" lang="ko" sz="2300">
                <a:solidFill>
                  <a:srgbClr val="3B7DDD"/>
                </a:solidFill>
              </a:rPr>
              <a:t>개요</a:t>
            </a:r>
            <a:endParaRPr b="1"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27"/>
          <p:cNvSpPr txBox="1"/>
          <p:nvPr/>
        </p:nvSpPr>
        <p:spPr>
          <a:xfrm>
            <a:off x="501015" y="2649855"/>
            <a:ext cx="2486025" cy="1200785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3B7DDD"/>
                </a:solidFill>
              </a:rPr>
              <a:t>· </a:t>
            </a:r>
            <a:r>
              <a:rPr b="1" lang="ko" sz="1500">
                <a:solidFill>
                  <a:srgbClr val="3B7DDD"/>
                </a:solidFill>
              </a:rPr>
              <a:t>주제선정 배경, 기획 배경</a:t>
            </a:r>
            <a:endParaRPr b="1" sz="1500">
              <a:solidFill>
                <a:srgbClr val="3B7DDD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3B7DDD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3B7DDD"/>
                </a:solidFill>
              </a:rPr>
              <a:t>· </a:t>
            </a:r>
            <a:r>
              <a:rPr b="1" lang="ko" sz="1500">
                <a:solidFill>
                  <a:srgbClr val="3B7DDD"/>
                </a:solidFill>
              </a:rPr>
              <a:t>기대효과</a:t>
            </a:r>
            <a:endParaRPr b="1" sz="1500">
              <a:solidFill>
                <a:srgbClr val="3B7DDD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3B7DDD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3B7DDD"/>
                </a:solidFill>
              </a:rPr>
              <a:t>· </a:t>
            </a:r>
            <a:r>
              <a:rPr b="1" lang="ko" sz="1500">
                <a:solidFill>
                  <a:srgbClr val="3B7DDD"/>
                </a:solidFill>
              </a:rPr>
              <a:t>훈련내용과의 관련성</a:t>
            </a:r>
            <a:endParaRPr b="1" sz="1500">
              <a:solidFill>
                <a:srgbClr val="3B7DD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7"/>
          <p:cNvSpPr txBox="1"/>
          <p:nvPr/>
        </p:nvSpPr>
        <p:spPr>
          <a:xfrm>
            <a:off x="3165475" y="2018665"/>
            <a:ext cx="281305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300">
                <a:solidFill>
                  <a:srgbClr val="3B7DDD"/>
                </a:solidFill>
              </a:rPr>
              <a:t>02. </a:t>
            </a:r>
            <a:r>
              <a:rPr b="1" lang="ko" sz="2300">
                <a:solidFill>
                  <a:srgbClr val="3B7DDD"/>
                </a:solidFill>
              </a:rPr>
              <a:t>추진과정 및 방법</a:t>
            </a:r>
            <a:endParaRPr b="1"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7"/>
          <p:cNvSpPr txBox="1"/>
          <p:nvPr/>
        </p:nvSpPr>
        <p:spPr>
          <a:xfrm>
            <a:off x="3165475" y="2649855"/>
            <a:ext cx="3041015" cy="166243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3B7DDD"/>
                </a:solidFill>
              </a:rPr>
              <a:t>· </a:t>
            </a:r>
            <a:r>
              <a:rPr b="1" lang="ko" sz="1500">
                <a:solidFill>
                  <a:srgbClr val="3B7DDD"/>
                </a:solidFill>
              </a:rPr>
              <a:t>요구사항</a:t>
            </a:r>
            <a:endParaRPr b="1" sz="1500">
              <a:solidFill>
                <a:srgbClr val="3B7DDD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3B7DDD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3B7DDD"/>
                </a:solidFill>
              </a:rPr>
              <a:t>· </a:t>
            </a:r>
            <a:r>
              <a:rPr b="1" lang="ko" sz="1500">
                <a:solidFill>
                  <a:srgbClr val="3B7DDD"/>
                </a:solidFill>
              </a:rPr>
              <a:t>USECASE</a:t>
            </a:r>
            <a:endParaRPr b="1" sz="1500">
              <a:solidFill>
                <a:srgbClr val="3B7DDD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3B7DDD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3B7DDD"/>
                </a:solidFill>
              </a:rPr>
              <a:t>· </a:t>
            </a:r>
            <a:r>
              <a:rPr b="1" lang="ko" sz="1500">
                <a:solidFill>
                  <a:srgbClr val="3B7DDD"/>
                </a:solidFill>
              </a:rPr>
              <a:t>CLASS DIAGRAM</a:t>
            </a:r>
            <a:endParaRPr b="1" sz="1500">
              <a:solidFill>
                <a:srgbClr val="3B7DDD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3B7DD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ko" sz="1500">
                <a:solidFill>
                  <a:srgbClr val="3B7DDD"/>
                </a:solidFill>
              </a:rPr>
              <a:t>· DATABASE DIAGRAM</a:t>
            </a:r>
            <a:endParaRPr b="1" sz="1500">
              <a:solidFill>
                <a:srgbClr val="3B7DDD"/>
              </a:solidFill>
            </a:endParaRPr>
          </a:p>
        </p:txBody>
      </p:sp>
      <p:sp>
        <p:nvSpPr>
          <p:cNvPr id="151" name="Google Shape;151;p27"/>
          <p:cNvSpPr txBox="1"/>
          <p:nvPr/>
        </p:nvSpPr>
        <p:spPr>
          <a:xfrm>
            <a:off x="6424930" y="2018665"/>
            <a:ext cx="2302510" cy="353695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rgbClr val="3B7DDD"/>
                </a:solidFill>
              </a:rPr>
              <a:t>03. </a:t>
            </a:r>
            <a:r>
              <a:rPr b="1" lang="ko" sz="2000">
                <a:solidFill>
                  <a:srgbClr val="3B7DDD"/>
                </a:solidFill>
              </a:rPr>
              <a:t>결과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7"/>
          <p:cNvSpPr txBox="1"/>
          <p:nvPr/>
        </p:nvSpPr>
        <p:spPr>
          <a:xfrm>
            <a:off x="6424930" y="2649855"/>
            <a:ext cx="2134870" cy="737870"/>
          </a:xfrm>
          <a:prstGeom prst="rect">
            <a:avLst/>
          </a:prstGeom>
          <a:noFill/>
          <a:ln>
            <a:noFill/>
          </a:ln>
        </p:spPr>
        <p:txBody>
          <a:bodyPr wrap="square" lIns="45720" tIns="22860" rIns="45720" bIns="22860" numCol="1" vert="horz" anchor="t">
            <a:spAutoFit/>
          </a:bodyPr>
          <a:lstStyle/>
          <a:p>
            <a:pPr marL="0" indent="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500" b="1">
                <a:solidFill>
                  <a:srgbClr val="3B7DDD"/>
                </a:solidFill>
              </a:rPr>
              <a:t>· 결과물/산출물 설명</a:t>
            </a:r>
            <a:endParaRPr lang="ko-KR" altLang="en-US" sz="1500" b="1">
              <a:solidFill>
                <a:srgbClr val="3B7DDD"/>
              </a:solidFill>
            </a:endParaRPr>
          </a:p>
          <a:p>
            <a:pPr marL="0" indent="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 b="1">
              <a:solidFill>
                <a:srgbClr val="3B7DDD"/>
              </a:solidFill>
            </a:endParaRPr>
          </a:p>
          <a:p>
            <a:pPr marL="0" indent="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500" b="1">
                <a:solidFill>
                  <a:srgbClr val="3B7DDD"/>
                </a:solidFill>
              </a:rPr>
              <a:t>· 결론</a:t>
            </a:r>
            <a:endParaRPr lang="ko-KR" altLang="en-US" sz="1500" b="1">
              <a:solidFill>
                <a:srgbClr val="3B7DDD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EEEE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/>
        </p:nvSpPr>
        <p:spPr>
          <a:xfrm>
            <a:off x="641405" y="314026"/>
            <a:ext cx="36225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3B7DDD"/>
                </a:solidFill>
              </a:rPr>
              <a:t>개요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8"/>
          <p:cNvSpPr txBox="1"/>
          <p:nvPr/>
        </p:nvSpPr>
        <p:spPr>
          <a:xfrm>
            <a:off x="280861" y="270001"/>
            <a:ext cx="459185" cy="40408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rgbClr val="3B7DDD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8"/>
          <p:cNvSpPr txBox="1"/>
          <p:nvPr/>
        </p:nvSpPr>
        <p:spPr>
          <a:xfrm>
            <a:off x="641390" y="514122"/>
            <a:ext cx="455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300">
                <a:solidFill>
                  <a:srgbClr val="3B7DDD"/>
                </a:solidFill>
              </a:rPr>
              <a:t>프로젝트 주제선정 및 기획배경</a:t>
            </a:r>
            <a:endParaRPr b="1"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0" name="Google Shape;16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3879" y="2291313"/>
            <a:ext cx="1701785" cy="185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09351" y="1536113"/>
            <a:ext cx="1334050" cy="138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0053" y="1695900"/>
            <a:ext cx="3672849" cy="1601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17934" y="2045366"/>
            <a:ext cx="2505825" cy="1550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92700" y="1408067"/>
            <a:ext cx="1428625" cy="21878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709450" y="2635900"/>
            <a:ext cx="1378132" cy="1949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06974" y="2836450"/>
            <a:ext cx="1334050" cy="1949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884600" y="2743200"/>
            <a:ext cx="1428626" cy="1964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901425" y="1576275"/>
            <a:ext cx="2670574" cy="185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8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40057" y="3183975"/>
            <a:ext cx="2373530" cy="160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8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4776500" y="1954924"/>
            <a:ext cx="3622500" cy="218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9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400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00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900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800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4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7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EEEE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18986" y="1484464"/>
            <a:ext cx="6505023" cy="25596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3723" y="4756439"/>
            <a:ext cx="8142293" cy="512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60965" y="1836376"/>
            <a:ext cx="1855798" cy="1855798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9"/>
          <p:cNvSpPr txBox="1"/>
          <p:nvPr/>
        </p:nvSpPr>
        <p:spPr>
          <a:xfrm>
            <a:off x="641405" y="316105"/>
            <a:ext cx="36225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3B7DDD"/>
                </a:solidFill>
              </a:rPr>
              <a:t>개요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9"/>
          <p:cNvSpPr txBox="1"/>
          <p:nvPr/>
        </p:nvSpPr>
        <p:spPr>
          <a:xfrm>
            <a:off x="280862" y="270001"/>
            <a:ext cx="459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rgbClr val="3B7DDD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" sz="1500">
                <a:solidFill>
                  <a:srgbClr val="3B7DDD"/>
                </a:solidFill>
              </a:rPr>
              <a:t>1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0" name="Google Shape;180;p2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653169" y="1836376"/>
            <a:ext cx="1855798" cy="1855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726233" y="1836376"/>
            <a:ext cx="1855798" cy="1855798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9"/>
          <p:cNvSpPr txBox="1"/>
          <p:nvPr/>
        </p:nvSpPr>
        <p:spPr>
          <a:xfrm>
            <a:off x="641400" y="516200"/>
            <a:ext cx="208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300">
                <a:solidFill>
                  <a:srgbClr val="3B7DDD"/>
                </a:solidFill>
              </a:rPr>
              <a:t>기대효과</a:t>
            </a:r>
            <a:endParaRPr b="1"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9"/>
          <p:cNvSpPr txBox="1"/>
          <p:nvPr/>
        </p:nvSpPr>
        <p:spPr>
          <a:xfrm>
            <a:off x="1385338" y="2769163"/>
            <a:ext cx="2207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FFFFFF"/>
                </a:solidFill>
              </a:rPr>
              <a:t>학생들의 반복 학습에 </a:t>
            </a:r>
            <a:endParaRPr sz="900">
              <a:solidFill>
                <a:srgbClr val="FFFFFF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FFFFFF"/>
                </a:solidFill>
              </a:rPr>
              <a:t>도움을 줍니다.</a:t>
            </a:r>
            <a:endParaRPr sz="900">
              <a:solidFill>
                <a:srgbClr val="FFFFFF"/>
              </a:solidFill>
            </a:endParaRPr>
          </a:p>
        </p:txBody>
      </p:sp>
      <p:sp>
        <p:nvSpPr>
          <p:cNvPr id="184" name="Google Shape;184;p29"/>
          <p:cNvSpPr txBox="1"/>
          <p:nvPr/>
        </p:nvSpPr>
        <p:spPr>
          <a:xfrm>
            <a:off x="1818300" y="2353125"/>
            <a:ext cx="13161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</a:rPr>
              <a:t>반복 학습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5" name="Google Shape;185;p2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015009" y="2665571"/>
            <a:ext cx="947711" cy="2274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9"/>
          <p:cNvSpPr txBox="1"/>
          <p:nvPr/>
        </p:nvSpPr>
        <p:spPr>
          <a:xfrm>
            <a:off x="3539043" y="2769163"/>
            <a:ext cx="20841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9"/>
          <p:cNvSpPr txBox="1"/>
          <p:nvPr/>
        </p:nvSpPr>
        <p:spPr>
          <a:xfrm>
            <a:off x="4031025" y="2353125"/>
            <a:ext cx="11973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</a:rPr>
              <a:t>자기주도학습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8" name="Google Shape;188;p2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107213" y="2665571"/>
            <a:ext cx="947711" cy="2274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9"/>
          <p:cNvSpPr txBox="1"/>
          <p:nvPr/>
        </p:nvSpPr>
        <p:spPr>
          <a:xfrm>
            <a:off x="5576014" y="2769163"/>
            <a:ext cx="215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FFFFFF"/>
                </a:solidFill>
              </a:rPr>
              <a:t>문제집을 들고 다닐</a:t>
            </a:r>
            <a:endParaRPr sz="900">
              <a:solidFill>
                <a:srgbClr val="FFFFFF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FFFFFF"/>
                </a:solidFill>
              </a:rPr>
              <a:t>필요없이 사이트 접속만으로</a:t>
            </a:r>
            <a:endParaRPr sz="900">
              <a:solidFill>
                <a:srgbClr val="FFFFFF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FFFFFF"/>
                </a:solidFill>
              </a:rPr>
              <a:t>학습이 가능합니다.</a:t>
            </a:r>
            <a:endParaRPr sz="900">
              <a:solidFill>
                <a:srgbClr val="FFFFFF"/>
              </a:solidFill>
            </a:endParaRPr>
          </a:p>
        </p:txBody>
      </p:sp>
      <p:sp>
        <p:nvSpPr>
          <p:cNvPr id="190" name="Google Shape;190;p29"/>
          <p:cNvSpPr txBox="1"/>
          <p:nvPr/>
        </p:nvSpPr>
        <p:spPr>
          <a:xfrm>
            <a:off x="6318875" y="2353125"/>
            <a:ext cx="6933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</a:rPr>
              <a:t>휴대성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1" name="Google Shape;191;p2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180277" y="2665571"/>
            <a:ext cx="947711" cy="2274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9"/>
          <p:cNvSpPr txBox="1"/>
          <p:nvPr/>
        </p:nvSpPr>
        <p:spPr>
          <a:xfrm>
            <a:off x="3467938" y="2769163"/>
            <a:ext cx="2207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FFFFFF"/>
                </a:solidFill>
              </a:rPr>
              <a:t>사이트 내에서</a:t>
            </a:r>
            <a:endParaRPr sz="900">
              <a:solidFill>
                <a:srgbClr val="FFFFFF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FFFFFF"/>
                </a:solidFill>
              </a:rPr>
              <a:t>학생들 스스로</a:t>
            </a:r>
            <a:endParaRPr sz="900">
              <a:solidFill>
                <a:srgbClr val="FFFFFF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FFFFFF"/>
                </a:solidFill>
              </a:rPr>
              <a:t>묻고 답하기가 가능합니다.</a:t>
            </a:r>
            <a:endParaRPr sz="900">
              <a:solidFill>
                <a:srgbClr val="FFFFFF"/>
              </a:solidFill>
            </a:endParaRPr>
          </a:p>
        </p:txBody>
      </p:sp>
      <p:sp>
        <p:nvSpPr>
          <p:cNvPr id="193" name="Google Shape;193;p29"/>
          <p:cNvSpPr txBox="1"/>
          <p:nvPr/>
        </p:nvSpPr>
        <p:spPr>
          <a:xfrm>
            <a:off x="3038925" y="4298375"/>
            <a:ext cx="3217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200">
                <a:solidFill>
                  <a:srgbClr val="666666"/>
                </a:solidFill>
              </a:rPr>
              <a:t>학생들의 </a:t>
            </a:r>
            <a:r>
              <a:rPr b="1" lang="ko" sz="2200">
                <a:solidFill>
                  <a:srgbClr val="073763"/>
                </a:solidFill>
              </a:rPr>
              <a:t>학습능력</a:t>
            </a:r>
            <a:r>
              <a:rPr b="1" lang="ko" sz="2200">
                <a:solidFill>
                  <a:srgbClr val="666666"/>
                </a:solidFill>
              </a:rPr>
              <a:t> 향상</a:t>
            </a:r>
            <a:r>
              <a:rPr b="1" lang="ko" sz="2200">
                <a:solidFill>
                  <a:srgbClr val="3B7DDD"/>
                </a:solidFill>
              </a:rPr>
              <a:t> </a:t>
            </a:r>
            <a:endParaRPr b="1"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EEEE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3923" y="4662714"/>
            <a:ext cx="8142293" cy="512994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0"/>
          <p:cNvSpPr txBox="1"/>
          <p:nvPr/>
        </p:nvSpPr>
        <p:spPr>
          <a:xfrm>
            <a:off x="641405" y="316105"/>
            <a:ext cx="36225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3B7DDD"/>
                </a:solidFill>
              </a:rPr>
              <a:t>개요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30"/>
          <p:cNvSpPr txBox="1"/>
          <p:nvPr/>
        </p:nvSpPr>
        <p:spPr>
          <a:xfrm>
            <a:off x="280862" y="270001"/>
            <a:ext cx="459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rgbClr val="3B7DDD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" sz="1500">
                <a:solidFill>
                  <a:srgbClr val="3B7DDD"/>
                </a:solidFill>
              </a:rPr>
              <a:t>1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30"/>
          <p:cNvSpPr txBox="1"/>
          <p:nvPr/>
        </p:nvSpPr>
        <p:spPr>
          <a:xfrm>
            <a:off x="641405" y="516188"/>
            <a:ext cx="531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300">
                <a:solidFill>
                  <a:srgbClr val="3B7DDD"/>
                </a:solidFill>
              </a:rPr>
              <a:t>훈련내용과의 관련</a:t>
            </a:r>
            <a:r>
              <a:rPr b="1" lang="ko" sz="2300">
                <a:solidFill>
                  <a:srgbClr val="3B7DDD"/>
                </a:solidFill>
              </a:rPr>
              <a:t>성</a:t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30"/>
          <p:cNvSpPr/>
          <p:nvPr/>
        </p:nvSpPr>
        <p:spPr>
          <a:xfrm>
            <a:off x="557850" y="1168616"/>
            <a:ext cx="7823700" cy="3494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8888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3" name="Google Shape;20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9150" y="2959475"/>
            <a:ext cx="1453500" cy="145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5550" y="1391001"/>
            <a:ext cx="2788399" cy="156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97500" y="1793113"/>
            <a:ext cx="2052899" cy="111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568400" y="3129100"/>
            <a:ext cx="2228450" cy="111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3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400700" y="3122548"/>
            <a:ext cx="2649224" cy="132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3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674675" y="1656363"/>
            <a:ext cx="1687373" cy="125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880975" y="1620487"/>
            <a:ext cx="2437057" cy="132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rot="727425">
            <a:off x="6771175" y="3262549"/>
            <a:ext cx="1114225" cy="111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EEEE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3731" y="-1046075"/>
            <a:ext cx="8142293" cy="136217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1"/>
          <p:cNvSpPr/>
          <p:nvPr/>
        </p:nvSpPr>
        <p:spPr>
          <a:xfrm>
            <a:off x="484775" y="1351625"/>
            <a:ext cx="1364400" cy="407100"/>
          </a:xfrm>
          <a:prstGeom prst="flowChartAlternateProcess">
            <a:avLst/>
          </a:prstGeom>
          <a:solidFill>
            <a:srgbClr val="201A7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ko">
                <a:solidFill>
                  <a:schemeClr val="lt1"/>
                </a:solidFill>
              </a:rPr>
              <a:t>사용자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7" name="Google Shape;217;p31"/>
          <p:cNvSpPr/>
          <p:nvPr/>
        </p:nvSpPr>
        <p:spPr>
          <a:xfrm>
            <a:off x="484775" y="1926700"/>
            <a:ext cx="1131600" cy="407100"/>
          </a:xfrm>
          <a:prstGeom prst="flowChartAlternateProcess">
            <a:avLst/>
          </a:prstGeom>
          <a:solidFill>
            <a:srgbClr val="3B7D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lt1"/>
                </a:solidFill>
              </a:rPr>
              <a:t>회원가입 로그인</a:t>
            </a:r>
            <a:endParaRPr sz="1300">
              <a:solidFill>
                <a:schemeClr val="lt1"/>
              </a:solidFill>
            </a:endParaRPr>
          </a:p>
        </p:txBody>
      </p:sp>
      <p:sp>
        <p:nvSpPr>
          <p:cNvPr id="218" name="Google Shape;218;p31"/>
          <p:cNvSpPr/>
          <p:nvPr/>
        </p:nvSpPr>
        <p:spPr>
          <a:xfrm>
            <a:off x="4940850" y="1351625"/>
            <a:ext cx="1364400" cy="407100"/>
          </a:xfrm>
          <a:prstGeom prst="flowChartAlternateProcess">
            <a:avLst/>
          </a:prstGeom>
          <a:solidFill>
            <a:srgbClr val="201A7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lt1"/>
                </a:solidFill>
              </a:rPr>
              <a:t>관리자</a:t>
            </a:r>
            <a:r>
              <a:rPr b="1" lang="ko">
                <a:solidFill>
                  <a:schemeClr val="lt1"/>
                </a:solidFill>
              </a:rPr>
              <a:t>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9" name="Google Shape;219;p31"/>
          <p:cNvSpPr/>
          <p:nvPr/>
        </p:nvSpPr>
        <p:spPr>
          <a:xfrm>
            <a:off x="484775" y="2460100"/>
            <a:ext cx="1131600" cy="407100"/>
          </a:xfrm>
          <a:prstGeom prst="flowChartAlternateProcess">
            <a:avLst/>
          </a:prstGeom>
          <a:solidFill>
            <a:srgbClr val="3B7D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lt1"/>
                </a:solidFill>
              </a:rPr>
              <a:t>메인페이지</a:t>
            </a:r>
            <a:endParaRPr sz="1300">
              <a:solidFill>
                <a:schemeClr val="lt1"/>
              </a:solidFill>
            </a:endParaRPr>
          </a:p>
        </p:txBody>
      </p:sp>
      <p:sp>
        <p:nvSpPr>
          <p:cNvPr id="220" name="Google Shape;220;p31"/>
          <p:cNvSpPr/>
          <p:nvPr/>
        </p:nvSpPr>
        <p:spPr>
          <a:xfrm>
            <a:off x="484775" y="2993500"/>
            <a:ext cx="1131600" cy="407100"/>
          </a:xfrm>
          <a:prstGeom prst="flowChartAlternateProcess">
            <a:avLst/>
          </a:prstGeom>
          <a:solidFill>
            <a:srgbClr val="3B7D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lt1"/>
                </a:solidFill>
              </a:rPr>
              <a:t>문제풀기</a:t>
            </a:r>
            <a:endParaRPr sz="1300">
              <a:solidFill>
                <a:schemeClr val="lt1"/>
              </a:solidFill>
            </a:endParaRPr>
          </a:p>
        </p:txBody>
      </p:sp>
      <p:sp>
        <p:nvSpPr>
          <p:cNvPr id="221" name="Google Shape;221;p31"/>
          <p:cNvSpPr/>
          <p:nvPr/>
        </p:nvSpPr>
        <p:spPr>
          <a:xfrm>
            <a:off x="484775" y="3526900"/>
            <a:ext cx="1131600" cy="407100"/>
          </a:xfrm>
          <a:prstGeom prst="flowChartAlternateProcess">
            <a:avLst/>
          </a:prstGeom>
          <a:solidFill>
            <a:srgbClr val="3B7D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lt1"/>
                </a:solidFill>
              </a:rPr>
              <a:t>모의고사</a:t>
            </a:r>
            <a:endParaRPr sz="1300">
              <a:solidFill>
                <a:schemeClr val="lt1"/>
              </a:solidFill>
            </a:endParaRPr>
          </a:p>
        </p:txBody>
      </p:sp>
      <p:sp>
        <p:nvSpPr>
          <p:cNvPr id="222" name="Google Shape;222;p31"/>
          <p:cNvSpPr/>
          <p:nvPr/>
        </p:nvSpPr>
        <p:spPr>
          <a:xfrm>
            <a:off x="484775" y="4060300"/>
            <a:ext cx="1131600" cy="407100"/>
          </a:xfrm>
          <a:prstGeom prst="flowChartAlternateProcess">
            <a:avLst/>
          </a:prstGeom>
          <a:solidFill>
            <a:srgbClr val="3B7D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lt1"/>
                </a:solidFill>
              </a:rPr>
              <a:t>묻고답하기</a:t>
            </a:r>
            <a:endParaRPr sz="1300">
              <a:solidFill>
                <a:schemeClr val="lt1"/>
              </a:solidFill>
            </a:endParaRPr>
          </a:p>
        </p:txBody>
      </p:sp>
      <p:sp>
        <p:nvSpPr>
          <p:cNvPr id="223" name="Google Shape;223;p31"/>
          <p:cNvSpPr txBox="1"/>
          <p:nvPr/>
        </p:nvSpPr>
        <p:spPr>
          <a:xfrm>
            <a:off x="1616375" y="1993900"/>
            <a:ext cx="19341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3B7DDD"/>
                </a:solidFill>
              </a:rPr>
              <a:t>  </a:t>
            </a:r>
            <a:r>
              <a:rPr lang="ko" sz="1200">
                <a:solidFill>
                  <a:srgbClr val="3B7DDD"/>
                </a:solidFill>
              </a:rPr>
              <a:t>학생, 일반인 구분</a:t>
            </a:r>
            <a:endParaRPr sz="1200">
              <a:solidFill>
                <a:srgbClr val="3B7DD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31"/>
          <p:cNvSpPr txBox="1"/>
          <p:nvPr/>
        </p:nvSpPr>
        <p:spPr>
          <a:xfrm>
            <a:off x="1687125" y="2469500"/>
            <a:ext cx="3788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3B7DDD"/>
                </a:solidFill>
              </a:rPr>
              <a:t>문제의 개수 확인</a:t>
            </a:r>
            <a:endParaRPr sz="1200">
              <a:solidFill>
                <a:srgbClr val="3B7DD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3B7DDD"/>
                </a:solidFill>
              </a:rPr>
              <a:t>유저랭킹 및 새로운 질문 / 답변 확인</a:t>
            </a:r>
            <a:endParaRPr sz="1200">
              <a:solidFill>
                <a:srgbClr val="3B7DD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31"/>
          <p:cNvSpPr txBox="1"/>
          <p:nvPr/>
        </p:nvSpPr>
        <p:spPr>
          <a:xfrm>
            <a:off x="1687125" y="3089600"/>
            <a:ext cx="26568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3B7DDD"/>
                </a:solidFill>
              </a:rPr>
              <a:t>과목 및 유형선택, 답안 및 해설 확인</a:t>
            </a:r>
            <a:endParaRPr sz="1200">
              <a:solidFill>
                <a:srgbClr val="3B7DD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31"/>
          <p:cNvSpPr txBox="1"/>
          <p:nvPr/>
        </p:nvSpPr>
        <p:spPr>
          <a:xfrm>
            <a:off x="1687125" y="3531863"/>
            <a:ext cx="2760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3B7DDD"/>
                </a:solidFill>
              </a:rPr>
              <a:t>과목 및 유형 선택 후 문제 추출</a:t>
            </a:r>
            <a:endParaRPr sz="1200">
              <a:solidFill>
                <a:srgbClr val="3B7DD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3B7DDD"/>
                </a:solidFill>
              </a:rPr>
              <a:t>문제풀이 시간 제공</a:t>
            </a:r>
            <a:endParaRPr sz="1200">
              <a:solidFill>
                <a:srgbClr val="3B7DD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31"/>
          <p:cNvSpPr txBox="1"/>
          <p:nvPr/>
        </p:nvSpPr>
        <p:spPr>
          <a:xfrm>
            <a:off x="1687125" y="4158650"/>
            <a:ext cx="15630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3B7DDD"/>
                </a:solidFill>
              </a:rPr>
              <a:t>질문 및 답변 등록</a:t>
            </a:r>
            <a:endParaRPr sz="1200">
              <a:solidFill>
                <a:srgbClr val="3B7DD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31"/>
          <p:cNvSpPr/>
          <p:nvPr/>
        </p:nvSpPr>
        <p:spPr>
          <a:xfrm>
            <a:off x="4940850" y="1940288"/>
            <a:ext cx="1131600" cy="407100"/>
          </a:xfrm>
          <a:prstGeom prst="flowChartAlternateProcess">
            <a:avLst/>
          </a:prstGeom>
          <a:solidFill>
            <a:srgbClr val="3B7D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00">
                <a:solidFill>
                  <a:schemeClr val="lt1"/>
                </a:solidFill>
              </a:rPr>
              <a:t>현황 조회</a:t>
            </a:r>
            <a:endParaRPr sz="1300">
              <a:solidFill>
                <a:schemeClr val="lt1"/>
              </a:solidFill>
            </a:endParaRPr>
          </a:p>
        </p:txBody>
      </p:sp>
      <p:sp>
        <p:nvSpPr>
          <p:cNvPr id="229" name="Google Shape;229;p31"/>
          <p:cNvSpPr/>
          <p:nvPr/>
        </p:nvSpPr>
        <p:spPr>
          <a:xfrm>
            <a:off x="4940850" y="2473688"/>
            <a:ext cx="1131600" cy="407100"/>
          </a:xfrm>
          <a:prstGeom prst="flowChartAlternateProcess">
            <a:avLst/>
          </a:prstGeom>
          <a:solidFill>
            <a:srgbClr val="3B7D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lt1"/>
                </a:solidFill>
              </a:rPr>
              <a:t>회원 관리</a:t>
            </a:r>
            <a:endParaRPr sz="1300">
              <a:solidFill>
                <a:schemeClr val="lt1"/>
              </a:solidFill>
            </a:endParaRPr>
          </a:p>
        </p:txBody>
      </p:sp>
      <p:sp>
        <p:nvSpPr>
          <p:cNvPr id="230" name="Google Shape;230;p31"/>
          <p:cNvSpPr/>
          <p:nvPr/>
        </p:nvSpPr>
        <p:spPr>
          <a:xfrm>
            <a:off x="4940850" y="3007088"/>
            <a:ext cx="1131600" cy="407100"/>
          </a:xfrm>
          <a:prstGeom prst="flowChartAlternateProcess">
            <a:avLst/>
          </a:prstGeom>
          <a:solidFill>
            <a:srgbClr val="3B7D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lt1"/>
                </a:solidFill>
              </a:rPr>
              <a:t>문제 관리</a:t>
            </a:r>
            <a:endParaRPr sz="1300">
              <a:solidFill>
                <a:schemeClr val="lt1"/>
              </a:solidFill>
            </a:endParaRPr>
          </a:p>
        </p:txBody>
      </p:sp>
      <p:sp>
        <p:nvSpPr>
          <p:cNvPr id="231" name="Google Shape;231;p31"/>
          <p:cNvSpPr txBox="1"/>
          <p:nvPr/>
        </p:nvSpPr>
        <p:spPr>
          <a:xfrm>
            <a:off x="6152850" y="1993550"/>
            <a:ext cx="25104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1200">
                <a:solidFill>
                  <a:srgbClr val="3B7DDD"/>
                </a:solidFill>
              </a:rPr>
              <a:t>회원가입 추이 / 문제등록 현황</a:t>
            </a:r>
            <a:endParaRPr sz="1200">
              <a:solidFill>
                <a:srgbClr val="3B7DDD"/>
              </a:solidFill>
            </a:endParaRPr>
          </a:p>
        </p:txBody>
      </p:sp>
      <p:sp>
        <p:nvSpPr>
          <p:cNvPr id="232" name="Google Shape;232;p31"/>
          <p:cNvSpPr txBox="1"/>
          <p:nvPr/>
        </p:nvSpPr>
        <p:spPr>
          <a:xfrm>
            <a:off x="6152850" y="2561738"/>
            <a:ext cx="37131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1200">
                <a:solidFill>
                  <a:srgbClr val="3B7DDD"/>
                </a:solidFill>
              </a:rPr>
              <a:t>회원정보 조회  및 정답률 확인</a:t>
            </a:r>
            <a:endParaRPr sz="1200">
              <a:solidFill>
                <a:srgbClr val="3B7DDD"/>
              </a:solidFill>
            </a:endParaRPr>
          </a:p>
        </p:txBody>
      </p:sp>
      <p:sp>
        <p:nvSpPr>
          <p:cNvPr id="233" name="Google Shape;233;p31"/>
          <p:cNvSpPr txBox="1"/>
          <p:nvPr/>
        </p:nvSpPr>
        <p:spPr>
          <a:xfrm>
            <a:off x="6152850" y="3129938"/>
            <a:ext cx="37131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1200">
                <a:solidFill>
                  <a:srgbClr val="3B7DDD"/>
                </a:solidFill>
              </a:rPr>
              <a:t>문제등록 및 문제 조회</a:t>
            </a:r>
            <a:endParaRPr sz="1200">
              <a:solidFill>
                <a:srgbClr val="3B7DD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31"/>
          <p:cNvSpPr txBox="1"/>
          <p:nvPr/>
        </p:nvSpPr>
        <p:spPr>
          <a:xfrm>
            <a:off x="641405" y="316105"/>
            <a:ext cx="36225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3B7DDD"/>
                </a:solidFill>
              </a:rPr>
              <a:t>추진과정 및 방법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31"/>
          <p:cNvSpPr txBox="1"/>
          <p:nvPr/>
        </p:nvSpPr>
        <p:spPr>
          <a:xfrm>
            <a:off x="280862" y="270001"/>
            <a:ext cx="459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rgbClr val="3B7DDD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" sz="1500">
                <a:solidFill>
                  <a:srgbClr val="3B7DDD"/>
                </a:solidFill>
              </a:rPr>
              <a:t>2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31"/>
          <p:cNvSpPr txBox="1"/>
          <p:nvPr/>
        </p:nvSpPr>
        <p:spPr>
          <a:xfrm>
            <a:off x="641405" y="516188"/>
            <a:ext cx="531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300">
                <a:solidFill>
                  <a:srgbClr val="3B7DDD"/>
                </a:solidFill>
              </a:rPr>
              <a:t>요구사항</a:t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EEEE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241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3923" y="4662714"/>
            <a:ext cx="8142295" cy="512993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32"/>
          <p:cNvSpPr txBox="1"/>
          <p:nvPr/>
        </p:nvSpPr>
        <p:spPr>
          <a:xfrm>
            <a:off x="8737810" y="4785667"/>
            <a:ext cx="192857" cy="211424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3B7DDD"/>
                </a:solidFill>
                <a:latin typeface="Arial"/>
                <a:ea typeface="Arial"/>
                <a:cs typeface="Arial"/>
                <a:sym typeface="Arial"/>
              </a:rPr>
              <a:t>06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3" name="Google Shape;243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12814" y="4909006"/>
            <a:ext cx="178571" cy="14286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2"/>
          <p:cNvSpPr txBox="1"/>
          <p:nvPr/>
        </p:nvSpPr>
        <p:spPr>
          <a:xfrm>
            <a:off x="641405" y="316105"/>
            <a:ext cx="36225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1000">
                <a:solidFill>
                  <a:srgbClr val="3B7DDD"/>
                </a:solidFill>
              </a:rPr>
              <a:t>추진과정 및 방법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32"/>
          <p:cNvSpPr txBox="1"/>
          <p:nvPr/>
        </p:nvSpPr>
        <p:spPr>
          <a:xfrm>
            <a:off x="280862" y="270001"/>
            <a:ext cx="459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rgbClr val="3B7DDD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" sz="1500">
                <a:solidFill>
                  <a:srgbClr val="3B7DDD"/>
                </a:solidFill>
              </a:rPr>
              <a:t>2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32"/>
          <p:cNvSpPr txBox="1"/>
          <p:nvPr/>
        </p:nvSpPr>
        <p:spPr>
          <a:xfrm>
            <a:off x="641405" y="539388"/>
            <a:ext cx="531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ko" sz="2300">
                <a:solidFill>
                  <a:srgbClr val="3B7DDD"/>
                </a:solidFill>
              </a:rPr>
              <a:t>USECASE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32"/>
          <p:cNvSpPr txBox="1"/>
          <p:nvPr/>
        </p:nvSpPr>
        <p:spPr>
          <a:xfrm>
            <a:off x="7191065" y="334889"/>
            <a:ext cx="1652461" cy="2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201A74"/>
                </a:solidFill>
                <a:latin typeface="Arial"/>
                <a:ea typeface="Arial"/>
                <a:cs typeface="Arial"/>
                <a:sym typeface="Arial"/>
              </a:rPr>
              <a:t>www.miricompany.com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8" name="Google Shape;248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25163" y="893400"/>
            <a:ext cx="6759826" cy="395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EEEE"/>
        </a:solid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3"/>
          <p:cNvSpPr txBox="1"/>
          <p:nvPr/>
        </p:nvSpPr>
        <p:spPr>
          <a:xfrm>
            <a:off x="641405" y="316105"/>
            <a:ext cx="36225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3B7DDD"/>
                </a:solidFill>
              </a:rPr>
              <a:t>추진과정 및 방법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33"/>
          <p:cNvSpPr txBox="1"/>
          <p:nvPr/>
        </p:nvSpPr>
        <p:spPr>
          <a:xfrm>
            <a:off x="280862" y="270001"/>
            <a:ext cx="459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rgbClr val="3B7DDD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" sz="1500">
                <a:solidFill>
                  <a:srgbClr val="3B7DDD"/>
                </a:solidFill>
              </a:rPr>
              <a:t>2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33"/>
          <p:cNvSpPr txBox="1"/>
          <p:nvPr/>
        </p:nvSpPr>
        <p:spPr>
          <a:xfrm>
            <a:off x="641400" y="516200"/>
            <a:ext cx="282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300">
                <a:solidFill>
                  <a:srgbClr val="3B7DDD"/>
                </a:solidFill>
              </a:rPr>
              <a:t>CLASS DIAGRAM</a:t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6" name="Google Shape;25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47800"/>
            <a:ext cx="8839200" cy="38265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EEEE"/>
        </a:solid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4"/>
          <p:cNvSpPr txBox="1"/>
          <p:nvPr/>
        </p:nvSpPr>
        <p:spPr>
          <a:xfrm>
            <a:off x="641405" y="316105"/>
            <a:ext cx="36225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3B7DDD"/>
                </a:solidFill>
              </a:rPr>
              <a:t>추진과정 및 방법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34"/>
          <p:cNvSpPr txBox="1"/>
          <p:nvPr/>
        </p:nvSpPr>
        <p:spPr>
          <a:xfrm>
            <a:off x="280862" y="270001"/>
            <a:ext cx="459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rgbClr val="3B7DDD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" sz="1500">
                <a:solidFill>
                  <a:srgbClr val="3B7DDD"/>
                </a:solidFill>
              </a:rPr>
              <a:t>2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34"/>
          <p:cNvSpPr txBox="1"/>
          <p:nvPr/>
        </p:nvSpPr>
        <p:spPr>
          <a:xfrm>
            <a:off x="641400" y="516200"/>
            <a:ext cx="180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300">
                <a:solidFill>
                  <a:srgbClr val="3B7DDD"/>
                </a:solidFill>
              </a:rPr>
              <a:t>DATABASE</a:t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4" name="Google Shape;264;p34"/>
          <p:cNvPicPr preferRelativeResize="0"/>
          <p:nvPr/>
        </p:nvPicPr>
        <p:blipFill rotWithShape="1">
          <a:blip r:embed="rId3">
            <a:alphaModFix/>
          </a:blip>
          <a:srcRect b="16100" l="0" r="0" t="0"/>
          <a:stretch/>
        </p:blipFill>
        <p:spPr>
          <a:xfrm>
            <a:off x="1008475" y="1190250"/>
            <a:ext cx="7197726" cy="3549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12</Pages>
  <Paragraphs>0</Paragraphs>
  <Words>0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cp:lastModifiedBy>po_user</cp:lastModifiedBy>
</cp:coreProperties>
</file>