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Vdd84qz/W3P+Lgptv3TT3l6tZ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D8DC08-B34D-4B22-8801-190B1F7CB9BD}">
  <a:tblStyle styleId="{37D8DC08-B34D-4B22-8801-190B1F7CB9B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2190374" y="1888377"/>
            <a:ext cx="8283661" cy="3394256"/>
            <a:chOff x="3212841" y="1454043"/>
            <a:chExt cx="5717408" cy="3394256"/>
          </a:xfrm>
        </p:grpSpPr>
        <p:sp>
          <p:nvSpPr>
            <p:cNvPr id="85" name="Google Shape;85;p1"/>
            <p:cNvSpPr/>
            <p:nvPr/>
          </p:nvSpPr>
          <p:spPr>
            <a:xfrm>
              <a:off x="3212841" y="1454043"/>
              <a:ext cx="5713321" cy="3394256"/>
            </a:xfrm>
            <a:custGeom>
              <a:rect b="b" l="l" r="r" t="t"/>
              <a:pathLst>
                <a:path extrusionOk="0" h="6432136" w="11674338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br" dir="13500000" dist="762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6" name="Google Shape;86;p1"/>
            <p:cNvGrpSpPr/>
            <p:nvPr/>
          </p:nvGrpSpPr>
          <p:grpSpPr>
            <a:xfrm>
              <a:off x="3272109" y="1523150"/>
              <a:ext cx="62106" cy="76322"/>
              <a:chOff x="340806" y="273315"/>
              <a:chExt cx="126905" cy="144632"/>
            </a:xfrm>
          </p:grpSpPr>
          <p:sp>
            <p:nvSpPr>
              <p:cNvPr id="87" name="Google Shape;87;p1"/>
              <p:cNvSpPr/>
              <p:nvPr/>
            </p:nvSpPr>
            <p:spPr>
              <a:xfrm>
                <a:off x="388672" y="309997"/>
                <a:ext cx="79039" cy="107950"/>
              </a:xfrm>
              <a:custGeom>
                <a:rect b="b" l="l" r="r" t="t"/>
                <a:pathLst>
                  <a:path extrusionOk="0" h="107950" w="79039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rect b="b" l="l" r="r" t="t"/>
                <a:pathLst>
                  <a:path extrusionOk="0" h="107950" w="79039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" name="Google Shape;89;p1"/>
            <p:cNvGrpSpPr/>
            <p:nvPr/>
          </p:nvGrpSpPr>
          <p:grpSpPr>
            <a:xfrm>
              <a:off x="8467196" y="1484506"/>
              <a:ext cx="463053" cy="524162"/>
              <a:chOff x="10985400" y="246916"/>
              <a:chExt cx="946181" cy="993291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10985400" y="247236"/>
                <a:ext cx="946181" cy="992971"/>
              </a:xfrm>
              <a:custGeom>
                <a:rect b="b" l="l" r="r" t="t"/>
                <a:pathLst>
                  <a:path extrusionOk="0" h="949258" w="916547">
                    <a:moveTo>
                      <a:pt x="394767" y="279537"/>
                    </a:moveTo>
                    <a:cubicBezTo>
                      <a:pt x="301657" y="190603"/>
                      <a:pt x="230685" y="120165"/>
                      <a:pt x="183975" y="73921"/>
                    </a:cubicBezTo>
                    <a:cubicBezTo>
                      <a:pt x="137265" y="27677"/>
                      <a:pt x="132709" y="8023"/>
                      <a:pt x="114504" y="2070"/>
                    </a:cubicBezTo>
                    <a:cubicBezTo>
                      <a:pt x="96299" y="-3883"/>
                      <a:pt x="89393" y="1501"/>
                      <a:pt x="74747" y="38203"/>
                    </a:cubicBezTo>
                    <a:cubicBezTo>
                      <a:pt x="60101" y="74905"/>
                      <a:pt x="48792" y="96798"/>
                      <a:pt x="26627" y="222283"/>
                    </a:cubicBezTo>
                    <a:cubicBezTo>
                      <a:pt x="4462" y="347768"/>
                      <a:pt x="-19282" y="697441"/>
                      <a:pt x="24802" y="818433"/>
                    </a:cubicBezTo>
                    <a:cubicBezTo>
                      <a:pt x="68886" y="939426"/>
                      <a:pt x="168374" y="938955"/>
                      <a:pt x="291133" y="948238"/>
                    </a:cubicBezTo>
                    <a:cubicBezTo>
                      <a:pt x="413892" y="957521"/>
                      <a:pt x="657946" y="901101"/>
                      <a:pt x="761357" y="874133"/>
                    </a:cubicBezTo>
                    <a:cubicBezTo>
                      <a:pt x="864769" y="847166"/>
                      <a:pt x="936450" y="831159"/>
                      <a:pt x="911602" y="786433"/>
                    </a:cubicBezTo>
                    <a:cubicBezTo>
                      <a:pt x="886754" y="741707"/>
                      <a:pt x="830433" y="688698"/>
                      <a:pt x="742637" y="607528"/>
                    </a:cubicBezTo>
                    <a:cubicBezTo>
                      <a:pt x="654841" y="526358"/>
                      <a:pt x="487877" y="368472"/>
                      <a:pt x="394767" y="279537"/>
                    </a:cubicBezTo>
                    <a:close/>
                  </a:path>
                </a:pathLst>
              </a:custGeom>
              <a:solidFill>
                <a:schemeClr val="dk1">
                  <a:alpha val="2392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1038468" y="246916"/>
                <a:ext cx="886555" cy="929494"/>
              </a:xfrm>
              <a:custGeom>
                <a:rect b="b" l="l" r="r" t="t"/>
                <a:pathLst>
                  <a:path extrusionOk="0" h="929494" w="886555">
                    <a:moveTo>
                      <a:pt x="412648" y="253663"/>
                    </a:moveTo>
                    <a:cubicBezTo>
                      <a:pt x="325888" y="169888"/>
                      <a:pt x="262854" y="120883"/>
                      <a:pt x="209000" y="79004"/>
                    </a:cubicBezTo>
                    <a:cubicBezTo>
                      <a:pt x="155146" y="37125"/>
                      <a:pt x="118840" y="9137"/>
                      <a:pt x="89523" y="2390"/>
                    </a:cubicBezTo>
                    <a:cubicBezTo>
                      <a:pt x="60206" y="-4357"/>
                      <a:pt x="46677" y="1821"/>
                      <a:pt x="33097" y="38523"/>
                    </a:cubicBezTo>
                    <a:cubicBezTo>
                      <a:pt x="19517" y="75225"/>
                      <a:pt x="7525" y="90288"/>
                      <a:pt x="8043" y="222603"/>
                    </a:cubicBezTo>
                    <a:cubicBezTo>
                      <a:pt x="8561" y="354918"/>
                      <a:pt x="-23257" y="715971"/>
                      <a:pt x="36205" y="832411"/>
                    </a:cubicBezTo>
                    <a:cubicBezTo>
                      <a:pt x="95667" y="948851"/>
                      <a:pt x="223615" y="933390"/>
                      <a:pt x="364817" y="921241"/>
                    </a:cubicBezTo>
                    <a:cubicBezTo>
                      <a:pt x="506019" y="909092"/>
                      <a:pt x="727388" y="914097"/>
                      <a:pt x="811974" y="888111"/>
                    </a:cubicBezTo>
                    <a:cubicBezTo>
                      <a:pt x="896560" y="862125"/>
                      <a:pt x="897181" y="810048"/>
                      <a:pt x="872333" y="765322"/>
                    </a:cubicBezTo>
                    <a:cubicBezTo>
                      <a:pt x="847485" y="720596"/>
                      <a:pt x="806176" y="666930"/>
                      <a:pt x="729562" y="581654"/>
                    </a:cubicBezTo>
                    <a:cubicBezTo>
                      <a:pt x="652948" y="496378"/>
                      <a:pt x="499408" y="337438"/>
                      <a:pt x="412648" y="2536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54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1173852" y="949556"/>
                <a:ext cx="114299" cy="117475"/>
              </a:xfrm>
              <a:custGeom>
                <a:rect b="b" l="l" r="r" t="t"/>
                <a:pathLst>
                  <a:path extrusionOk="0" h="117475" w="114300">
                    <a:moveTo>
                      <a:pt x="0" y="0"/>
                    </a:moveTo>
                    <a:cubicBezTo>
                      <a:pt x="6350" y="29898"/>
                      <a:pt x="12700" y="59796"/>
                      <a:pt x="31750" y="79375"/>
                    </a:cubicBezTo>
                    <a:cubicBezTo>
                      <a:pt x="50800" y="98954"/>
                      <a:pt x="82550" y="108214"/>
                      <a:pt x="114300" y="117475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1135750" y="1037377"/>
                <a:ext cx="95251" cy="59308"/>
              </a:xfrm>
              <a:custGeom>
                <a:rect b="b" l="l" r="r" t="t"/>
                <a:pathLst>
                  <a:path extrusionOk="0" h="59308" w="95250">
                    <a:moveTo>
                      <a:pt x="0" y="0"/>
                    </a:moveTo>
                    <a:cubicBezTo>
                      <a:pt x="8532" y="34726"/>
                      <a:pt x="43260" y="48022"/>
                      <a:pt x="59532" y="54769"/>
                    </a:cubicBezTo>
                    <a:cubicBezTo>
                      <a:pt x="75804" y="61516"/>
                      <a:pt x="85527" y="59333"/>
                      <a:pt x="95250" y="5715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" name="Google Shape;94;p1"/>
            <p:cNvGrpSpPr/>
            <p:nvPr/>
          </p:nvGrpSpPr>
          <p:grpSpPr>
            <a:xfrm>
              <a:off x="8726733" y="1507652"/>
              <a:ext cx="185694" cy="194632"/>
              <a:chOff x="11515725" y="290778"/>
              <a:chExt cx="379439" cy="368828"/>
            </a:xfrm>
          </p:grpSpPr>
          <p:cxnSp>
            <p:nvCxnSpPr>
              <p:cNvPr id="95" name="Google Shape;95;p1"/>
              <p:cNvCxnSpPr/>
              <p:nvPr/>
            </p:nvCxnSpPr>
            <p:spPr>
              <a:xfrm flipH="1">
                <a:off x="11732419" y="335757"/>
                <a:ext cx="109625" cy="123824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flipH="1">
                <a:off x="11805627" y="531967"/>
                <a:ext cx="89537" cy="29318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 flipH="1">
                <a:off x="11634530" y="290778"/>
                <a:ext cx="16704" cy="89958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"/>
              <p:cNvCxnSpPr/>
              <p:nvPr/>
            </p:nvCxnSpPr>
            <p:spPr>
              <a:xfrm>
                <a:off x="11515725" y="335757"/>
                <a:ext cx="18511" cy="27516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"/>
              <p:cNvCxnSpPr/>
              <p:nvPr/>
            </p:nvCxnSpPr>
            <p:spPr>
              <a:xfrm rot="10800000">
                <a:off x="11842044" y="640557"/>
                <a:ext cx="33250" cy="19049"/>
              </a:xfrm>
              <a:prstGeom prst="straightConnector1">
                <a:avLst/>
              </a:prstGeom>
              <a:noFill/>
              <a:ln cap="rnd" cmpd="sng" w="254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00" name="Google Shape;100;p1"/>
          <p:cNvCxnSpPr/>
          <p:nvPr/>
        </p:nvCxnSpPr>
        <p:spPr>
          <a:xfrm flipH="1" rot="10800000">
            <a:off x="2676415" y="4862945"/>
            <a:ext cx="7462173" cy="10293"/>
          </a:xfrm>
          <a:prstGeom prst="straightConnector1">
            <a:avLst/>
          </a:prstGeom>
          <a:noFill/>
          <a:ln cap="rnd" cmpd="sng" w="349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16200000" dist="38100">
              <a:srgbClr val="000000">
                <a:alpha val="20000"/>
              </a:srgbClr>
            </a:outerShdw>
          </a:effectLst>
        </p:spPr>
      </p:cxnSp>
      <p:sp>
        <p:nvSpPr>
          <p:cNvPr id="101" name="Google Shape;101;p1"/>
          <p:cNvSpPr txBox="1"/>
          <p:nvPr/>
        </p:nvSpPr>
        <p:spPr>
          <a:xfrm>
            <a:off x="2486861" y="2929698"/>
            <a:ext cx="778839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아파트 입주민 관리 어플리케이션 </a:t>
            </a:r>
            <a:endParaRPr b="0" i="0" sz="4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 김나현, 서지원, 이지온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0"/>
          <p:cNvGrpSpPr/>
          <p:nvPr/>
        </p:nvGrpSpPr>
        <p:grpSpPr>
          <a:xfrm>
            <a:off x="171452" y="161926"/>
            <a:ext cx="11877898" cy="6515111"/>
            <a:chOff x="129623" y="189189"/>
            <a:chExt cx="11952000" cy="6432136"/>
          </a:xfrm>
        </p:grpSpPr>
        <p:grpSp>
          <p:nvGrpSpPr>
            <p:cNvPr id="400" name="Google Shape;400;p10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01" name="Google Shape;401;p10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02" name="Google Shape;402;p10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403" name="Google Shape;403;p10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404" name="Google Shape;404;p10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405" name="Google Shape;405;p10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406" name="Google Shape;406;p10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407" name="Google Shape;407;p10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408" name="Google Shape;408;p10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409" name="Google Shape;409;p10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0" name="Google Shape;410;p10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1" name="Google Shape;411;p10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2" name="Google Shape;412;p10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413" name="Google Shape;413;p10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4" name="Google Shape;414;p10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415" name="Google Shape;415;p10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0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0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0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0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0" name="Google Shape;420;p10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느낀점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523400" y="1120575"/>
            <a:ext cx="105534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김나현 : 어떻게 구현할지에 대한 막연함이 있었으나 하나씩 개발하는 과정에 신기했다.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DB의 데이터를 뿌리는 것부터 어려움을 겪어 헤매는 부분이 많아 어려웠지만 여러 코드를 시도하고 팀원들과 함께 의논하여, 생각했던 기능을 구현해 볼 수 있었다. 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지속적으로 개발 산출물의 완성도가 높아지는 것을 확인 할 수 있어 재밌었다.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서지원 : 막연히 “할 수 있을까?”로 시작했는데 “어떻게 하면 될까?”로 바뀌면서 구현하는 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데에 재미를 붙이게 되었다. 혼자였으면 막막해서 그만 둘 수도 있었던 것들이 팀원들과 함께 의견을 나누며 진행하다 보니 구현할 수 있었고, 결과를 도출하는 데에 있어서 내가 생각했던 방식이 아닌 다른 방식으로 구현할 수 있다는 것도 깨달았다.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0"/>
          <p:cNvSpPr txBox="1"/>
          <p:nvPr/>
        </p:nvSpPr>
        <p:spPr>
          <a:xfrm>
            <a:off x="427050" y="4751150"/>
            <a:ext cx="10553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이지온 : 수업에서 배운 내용을 가지고 팀원들과 협력하여 프로젝트를 하니까, 혼자서 공부하는 것보다 실력이 빠르게 향상되는 것을 느낄 수 있었다. 미니 프로젝트임에도 불구하고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프로젝트가 진행됨에 따라 많아지는 클래스들을 관리하기 힘들었는데 이또한 많은 공부가 되었다고 생각한다.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11"/>
          <p:cNvCxnSpPr/>
          <p:nvPr/>
        </p:nvCxnSpPr>
        <p:spPr>
          <a:xfrm flipH="1" rot="10800000">
            <a:off x="129623" y="6611386"/>
            <a:ext cx="11952000" cy="9939"/>
          </a:xfrm>
          <a:prstGeom prst="straightConnector1">
            <a:avLst/>
          </a:prstGeom>
          <a:noFill/>
          <a:ln cap="rnd" cmpd="sng" w="349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16200000" dist="38100">
              <a:srgbClr val="000000">
                <a:alpha val="20000"/>
              </a:srgbClr>
            </a:outerShdw>
          </a:effectLst>
        </p:spPr>
      </p:cxnSp>
      <p:grpSp>
        <p:nvGrpSpPr>
          <p:cNvPr id="428" name="Google Shape;428;p11"/>
          <p:cNvGrpSpPr/>
          <p:nvPr/>
        </p:nvGrpSpPr>
        <p:grpSpPr>
          <a:xfrm>
            <a:off x="248891" y="189189"/>
            <a:ext cx="11674338" cy="6432136"/>
            <a:chOff x="248891" y="189189"/>
            <a:chExt cx="11674338" cy="6432136"/>
          </a:xfrm>
        </p:grpSpPr>
        <p:sp>
          <p:nvSpPr>
            <p:cNvPr id="429" name="Google Shape;429;p11"/>
            <p:cNvSpPr/>
            <p:nvPr/>
          </p:nvSpPr>
          <p:spPr>
            <a:xfrm>
              <a:off x="248891" y="189189"/>
              <a:ext cx="11674338" cy="6432136"/>
            </a:xfrm>
            <a:custGeom>
              <a:rect b="b" l="l" r="r" t="t"/>
              <a:pathLst>
                <a:path extrusionOk="0" h="6432136" w="11674338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br" dir="13500000" dist="762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0" name="Google Shape;430;p11"/>
            <p:cNvGrpSpPr/>
            <p:nvPr/>
          </p:nvGrpSpPr>
          <p:grpSpPr>
            <a:xfrm>
              <a:off x="340806" y="273315"/>
              <a:ext cx="108455" cy="121179"/>
              <a:chOff x="340806" y="273315"/>
              <a:chExt cx="108455" cy="121179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370222" y="286544"/>
                <a:ext cx="79039" cy="107950"/>
              </a:xfrm>
              <a:custGeom>
                <a:rect b="b" l="l" r="r" t="t"/>
                <a:pathLst>
                  <a:path extrusionOk="0" h="107950" w="79039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rect b="b" l="l" r="r" t="t"/>
                <a:pathLst>
                  <a:path extrusionOk="0" h="107950" w="79039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33" name="Google Shape;433;p11"/>
          <p:cNvGrpSpPr/>
          <p:nvPr/>
        </p:nvGrpSpPr>
        <p:grpSpPr>
          <a:xfrm>
            <a:off x="10985400" y="246916"/>
            <a:ext cx="946181" cy="993291"/>
            <a:chOff x="10985400" y="246916"/>
            <a:chExt cx="946181" cy="993291"/>
          </a:xfrm>
        </p:grpSpPr>
        <p:sp>
          <p:nvSpPr>
            <p:cNvPr id="434" name="Google Shape;434;p11"/>
            <p:cNvSpPr/>
            <p:nvPr/>
          </p:nvSpPr>
          <p:spPr>
            <a:xfrm>
              <a:off x="10985400" y="247236"/>
              <a:ext cx="946181" cy="992971"/>
            </a:xfrm>
            <a:custGeom>
              <a:rect b="b" l="l" r="r" t="t"/>
              <a:pathLst>
                <a:path extrusionOk="0" h="949258" w="916547">
                  <a:moveTo>
                    <a:pt x="394767" y="279537"/>
                  </a:moveTo>
                  <a:cubicBezTo>
                    <a:pt x="301657" y="190603"/>
                    <a:pt x="230685" y="120165"/>
                    <a:pt x="183975" y="73921"/>
                  </a:cubicBezTo>
                  <a:cubicBezTo>
                    <a:pt x="137265" y="27677"/>
                    <a:pt x="132709" y="8023"/>
                    <a:pt x="114504" y="2070"/>
                  </a:cubicBezTo>
                  <a:cubicBezTo>
                    <a:pt x="96299" y="-3883"/>
                    <a:pt x="89393" y="1501"/>
                    <a:pt x="74747" y="38203"/>
                  </a:cubicBezTo>
                  <a:cubicBezTo>
                    <a:pt x="60101" y="74905"/>
                    <a:pt x="48792" y="96798"/>
                    <a:pt x="26627" y="222283"/>
                  </a:cubicBezTo>
                  <a:cubicBezTo>
                    <a:pt x="4462" y="347768"/>
                    <a:pt x="-19282" y="697441"/>
                    <a:pt x="24802" y="818433"/>
                  </a:cubicBezTo>
                  <a:cubicBezTo>
                    <a:pt x="68886" y="939426"/>
                    <a:pt x="168374" y="938955"/>
                    <a:pt x="291133" y="948238"/>
                  </a:cubicBezTo>
                  <a:cubicBezTo>
                    <a:pt x="413892" y="957521"/>
                    <a:pt x="657946" y="901101"/>
                    <a:pt x="761357" y="874133"/>
                  </a:cubicBezTo>
                  <a:cubicBezTo>
                    <a:pt x="864769" y="847166"/>
                    <a:pt x="936450" y="831159"/>
                    <a:pt x="911602" y="786433"/>
                  </a:cubicBezTo>
                  <a:cubicBezTo>
                    <a:pt x="886754" y="741707"/>
                    <a:pt x="830433" y="688698"/>
                    <a:pt x="742637" y="607528"/>
                  </a:cubicBezTo>
                  <a:cubicBezTo>
                    <a:pt x="654841" y="526358"/>
                    <a:pt x="487877" y="368472"/>
                    <a:pt x="394767" y="279537"/>
                  </a:cubicBezTo>
                  <a:close/>
                </a:path>
              </a:pathLst>
            </a:custGeom>
            <a:solidFill>
              <a:schemeClr val="dk1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1038468" y="246916"/>
              <a:ext cx="886555" cy="929494"/>
            </a:xfrm>
            <a:custGeom>
              <a:rect b="b" l="l" r="r" t="t"/>
              <a:pathLst>
                <a:path extrusionOk="0" h="929494" w="886555">
                  <a:moveTo>
                    <a:pt x="412648" y="253663"/>
                  </a:moveTo>
                  <a:cubicBezTo>
                    <a:pt x="325888" y="169888"/>
                    <a:pt x="262854" y="120883"/>
                    <a:pt x="209000" y="79004"/>
                  </a:cubicBezTo>
                  <a:cubicBezTo>
                    <a:pt x="155146" y="37125"/>
                    <a:pt x="118840" y="9137"/>
                    <a:pt x="89523" y="2390"/>
                  </a:cubicBezTo>
                  <a:cubicBezTo>
                    <a:pt x="60206" y="-4357"/>
                    <a:pt x="46677" y="1821"/>
                    <a:pt x="33097" y="38523"/>
                  </a:cubicBezTo>
                  <a:cubicBezTo>
                    <a:pt x="19517" y="75225"/>
                    <a:pt x="7525" y="90288"/>
                    <a:pt x="8043" y="222603"/>
                  </a:cubicBezTo>
                  <a:cubicBezTo>
                    <a:pt x="8561" y="354918"/>
                    <a:pt x="-23257" y="715971"/>
                    <a:pt x="36205" y="832411"/>
                  </a:cubicBezTo>
                  <a:cubicBezTo>
                    <a:pt x="95667" y="948851"/>
                    <a:pt x="223615" y="933390"/>
                    <a:pt x="364817" y="921241"/>
                  </a:cubicBezTo>
                  <a:cubicBezTo>
                    <a:pt x="506019" y="909092"/>
                    <a:pt x="727388" y="914097"/>
                    <a:pt x="811974" y="888111"/>
                  </a:cubicBezTo>
                  <a:cubicBezTo>
                    <a:pt x="896560" y="862125"/>
                    <a:pt x="897181" y="810048"/>
                    <a:pt x="872333" y="765322"/>
                  </a:cubicBezTo>
                  <a:cubicBezTo>
                    <a:pt x="847485" y="720596"/>
                    <a:pt x="806176" y="666930"/>
                    <a:pt x="729562" y="581654"/>
                  </a:cubicBezTo>
                  <a:cubicBezTo>
                    <a:pt x="652948" y="496378"/>
                    <a:pt x="499408" y="337438"/>
                    <a:pt x="412648" y="25366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1129167" y="971549"/>
              <a:ext cx="114300" cy="117475"/>
            </a:xfrm>
            <a:custGeom>
              <a:rect b="b" l="l" r="r" t="t"/>
              <a:pathLst>
                <a:path extrusionOk="0" h="117475" w="114300">
                  <a:moveTo>
                    <a:pt x="0" y="0"/>
                  </a:moveTo>
                  <a:cubicBezTo>
                    <a:pt x="6350" y="29898"/>
                    <a:pt x="12700" y="59796"/>
                    <a:pt x="31750" y="79375"/>
                  </a:cubicBezTo>
                  <a:cubicBezTo>
                    <a:pt x="50800" y="98954"/>
                    <a:pt x="82550" y="108214"/>
                    <a:pt x="114300" y="117475"/>
                  </a:cubicBezTo>
                </a:path>
              </a:pathLst>
            </a:cu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1127582" y="1064419"/>
              <a:ext cx="95250" cy="59308"/>
            </a:xfrm>
            <a:custGeom>
              <a:rect b="b" l="l" r="r" t="t"/>
              <a:pathLst>
                <a:path extrusionOk="0" h="59308" w="95250">
                  <a:moveTo>
                    <a:pt x="0" y="0"/>
                  </a:moveTo>
                  <a:cubicBezTo>
                    <a:pt x="8532" y="34726"/>
                    <a:pt x="43260" y="48022"/>
                    <a:pt x="59532" y="54769"/>
                  </a:cubicBezTo>
                  <a:cubicBezTo>
                    <a:pt x="75804" y="61516"/>
                    <a:pt x="85527" y="59333"/>
                    <a:pt x="95250" y="57150"/>
                  </a:cubicBezTo>
                </a:path>
              </a:pathLst>
            </a:cu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8" name="Google Shape;438;p11"/>
          <p:cNvSpPr txBox="1"/>
          <p:nvPr/>
        </p:nvSpPr>
        <p:spPr>
          <a:xfrm>
            <a:off x="3033063" y="2960928"/>
            <a:ext cx="6105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9" name="Google Shape;439;p11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440" name="Google Shape;440;p11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"/>
          <p:cNvCxnSpPr/>
          <p:nvPr/>
        </p:nvCxnSpPr>
        <p:spPr>
          <a:xfrm flipH="1" rot="10800000">
            <a:off x="129623" y="6611386"/>
            <a:ext cx="11952000" cy="9939"/>
          </a:xfrm>
          <a:prstGeom prst="straightConnector1">
            <a:avLst/>
          </a:prstGeom>
          <a:noFill/>
          <a:ln cap="rnd" cmpd="sng" w="349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16200000" dist="38100">
              <a:srgbClr val="000000">
                <a:alpha val="20000"/>
              </a:srgbClr>
            </a:outerShdw>
          </a:effectLst>
        </p:spPr>
      </p:cxnSp>
      <p:grpSp>
        <p:nvGrpSpPr>
          <p:cNvPr id="107" name="Google Shape;107;p2"/>
          <p:cNvGrpSpPr/>
          <p:nvPr/>
        </p:nvGrpSpPr>
        <p:grpSpPr>
          <a:xfrm>
            <a:off x="268454" y="189189"/>
            <a:ext cx="11674338" cy="6432136"/>
            <a:chOff x="248891" y="189189"/>
            <a:chExt cx="11674338" cy="6432136"/>
          </a:xfrm>
        </p:grpSpPr>
        <p:sp>
          <p:nvSpPr>
            <p:cNvPr id="108" name="Google Shape;108;p2"/>
            <p:cNvSpPr/>
            <p:nvPr/>
          </p:nvSpPr>
          <p:spPr>
            <a:xfrm>
              <a:off x="248891" y="189189"/>
              <a:ext cx="11674338" cy="6432136"/>
            </a:xfrm>
            <a:custGeom>
              <a:rect b="b" l="l" r="r" t="t"/>
              <a:pathLst>
                <a:path extrusionOk="0" h="6432136" w="11674338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br" dir="13500000" dist="762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9" name="Google Shape;109;p2"/>
            <p:cNvGrpSpPr/>
            <p:nvPr/>
          </p:nvGrpSpPr>
          <p:grpSpPr>
            <a:xfrm>
              <a:off x="340806" y="273315"/>
              <a:ext cx="108455" cy="121179"/>
              <a:chOff x="340806" y="273315"/>
              <a:chExt cx="108455" cy="121179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370222" y="286544"/>
                <a:ext cx="79039" cy="107950"/>
              </a:xfrm>
              <a:custGeom>
                <a:rect b="b" l="l" r="r" t="t"/>
                <a:pathLst>
                  <a:path extrusionOk="0" h="107950" w="79039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rect b="b" l="l" r="r" t="t"/>
                <a:pathLst>
                  <a:path extrusionOk="0" h="107950" w="79039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12" name="Google Shape;112;p2"/>
          <p:cNvGrpSpPr/>
          <p:nvPr/>
        </p:nvGrpSpPr>
        <p:grpSpPr>
          <a:xfrm>
            <a:off x="10985400" y="246916"/>
            <a:ext cx="946181" cy="993291"/>
            <a:chOff x="10985400" y="246916"/>
            <a:chExt cx="946181" cy="993291"/>
          </a:xfrm>
        </p:grpSpPr>
        <p:sp>
          <p:nvSpPr>
            <p:cNvPr id="113" name="Google Shape;113;p2"/>
            <p:cNvSpPr/>
            <p:nvPr/>
          </p:nvSpPr>
          <p:spPr>
            <a:xfrm>
              <a:off x="10985400" y="247236"/>
              <a:ext cx="946181" cy="992971"/>
            </a:xfrm>
            <a:custGeom>
              <a:rect b="b" l="l" r="r" t="t"/>
              <a:pathLst>
                <a:path extrusionOk="0" h="949258" w="916547">
                  <a:moveTo>
                    <a:pt x="394767" y="279537"/>
                  </a:moveTo>
                  <a:cubicBezTo>
                    <a:pt x="301657" y="190603"/>
                    <a:pt x="230685" y="120165"/>
                    <a:pt x="183975" y="73921"/>
                  </a:cubicBezTo>
                  <a:cubicBezTo>
                    <a:pt x="137265" y="27677"/>
                    <a:pt x="132709" y="8023"/>
                    <a:pt x="114504" y="2070"/>
                  </a:cubicBezTo>
                  <a:cubicBezTo>
                    <a:pt x="96299" y="-3883"/>
                    <a:pt x="89393" y="1501"/>
                    <a:pt x="74747" y="38203"/>
                  </a:cubicBezTo>
                  <a:cubicBezTo>
                    <a:pt x="60101" y="74905"/>
                    <a:pt x="48792" y="96798"/>
                    <a:pt x="26627" y="222283"/>
                  </a:cubicBezTo>
                  <a:cubicBezTo>
                    <a:pt x="4462" y="347768"/>
                    <a:pt x="-19282" y="697441"/>
                    <a:pt x="24802" y="818433"/>
                  </a:cubicBezTo>
                  <a:cubicBezTo>
                    <a:pt x="68886" y="939426"/>
                    <a:pt x="168374" y="938955"/>
                    <a:pt x="291133" y="948238"/>
                  </a:cubicBezTo>
                  <a:cubicBezTo>
                    <a:pt x="413892" y="957521"/>
                    <a:pt x="657946" y="901101"/>
                    <a:pt x="761357" y="874133"/>
                  </a:cubicBezTo>
                  <a:cubicBezTo>
                    <a:pt x="864769" y="847166"/>
                    <a:pt x="936450" y="831159"/>
                    <a:pt x="911602" y="786433"/>
                  </a:cubicBezTo>
                  <a:cubicBezTo>
                    <a:pt x="886754" y="741707"/>
                    <a:pt x="830433" y="688698"/>
                    <a:pt x="742637" y="607528"/>
                  </a:cubicBezTo>
                  <a:cubicBezTo>
                    <a:pt x="654841" y="526358"/>
                    <a:pt x="487877" y="368472"/>
                    <a:pt x="394767" y="279537"/>
                  </a:cubicBezTo>
                  <a:close/>
                </a:path>
              </a:pathLst>
            </a:custGeom>
            <a:solidFill>
              <a:schemeClr val="dk1">
                <a:alpha val="2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038468" y="246916"/>
              <a:ext cx="886555" cy="929494"/>
            </a:xfrm>
            <a:custGeom>
              <a:rect b="b" l="l" r="r" t="t"/>
              <a:pathLst>
                <a:path extrusionOk="0" h="929494" w="886555">
                  <a:moveTo>
                    <a:pt x="412648" y="253663"/>
                  </a:moveTo>
                  <a:cubicBezTo>
                    <a:pt x="325888" y="169888"/>
                    <a:pt x="262854" y="120883"/>
                    <a:pt x="209000" y="79004"/>
                  </a:cubicBezTo>
                  <a:cubicBezTo>
                    <a:pt x="155146" y="37125"/>
                    <a:pt x="118840" y="9137"/>
                    <a:pt x="89523" y="2390"/>
                  </a:cubicBezTo>
                  <a:cubicBezTo>
                    <a:pt x="60206" y="-4357"/>
                    <a:pt x="46677" y="1821"/>
                    <a:pt x="33097" y="38523"/>
                  </a:cubicBezTo>
                  <a:cubicBezTo>
                    <a:pt x="19517" y="75225"/>
                    <a:pt x="7525" y="90288"/>
                    <a:pt x="8043" y="222603"/>
                  </a:cubicBezTo>
                  <a:cubicBezTo>
                    <a:pt x="8561" y="354918"/>
                    <a:pt x="-23257" y="715971"/>
                    <a:pt x="36205" y="832411"/>
                  </a:cubicBezTo>
                  <a:cubicBezTo>
                    <a:pt x="95667" y="948851"/>
                    <a:pt x="223615" y="933390"/>
                    <a:pt x="364817" y="921241"/>
                  </a:cubicBezTo>
                  <a:cubicBezTo>
                    <a:pt x="506019" y="909092"/>
                    <a:pt x="727388" y="914097"/>
                    <a:pt x="811974" y="888111"/>
                  </a:cubicBezTo>
                  <a:cubicBezTo>
                    <a:pt x="896560" y="862125"/>
                    <a:pt x="897181" y="810048"/>
                    <a:pt x="872333" y="765322"/>
                  </a:cubicBezTo>
                  <a:cubicBezTo>
                    <a:pt x="847485" y="720596"/>
                    <a:pt x="806176" y="666930"/>
                    <a:pt x="729562" y="581654"/>
                  </a:cubicBezTo>
                  <a:cubicBezTo>
                    <a:pt x="652948" y="496378"/>
                    <a:pt x="499408" y="337438"/>
                    <a:pt x="412648" y="25366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129167" y="971549"/>
              <a:ext cx="114300" cy="117475"/>
            </a:xfrm>
            <a:custGeom>
              <a:rect b="b" l="l" r="r" t="t"/>
              <a:pathLst>
                <a:path extrusionOk="0" h="117475" w="114300">
                  <a:moveTo>
                    <a:pt x="0" y="0"/>
                  </a:moveTo>
                  <a:cubicBezTo>
                    <a:pt x="6350" y="29898"/>
                    <a:pt x="12700" y="59796"/>
                    <a:pt x="31750" y="79375"/>
                  </a:cubicBezTo>
                  <a:cubicBezTo>
                    <a:pt x="50800" y="98954"/>
                    <a:pt x="82550" y="108214"/>
                    <a:pt x="114300" y="117475"/>
                  </a:cubicBezTo>
                </a:path>
              </a:pathLst>
            </a:cu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127582" y="1064419"/>
              <a:ext cx="95250" cy="59308"/>
            </a:xfrm>
            <a:custGeom>
              <a:rect b="b" l="l" r="r" t="t"/>
              <a:pathLst>
                <a:path extrusionOk="0" h="59308" w="95250">
                  <a:moveTo>
                    <a:pt x="0" y="0"/>
                  </a:moveTo>
                  <a:cubicBezTo>
                    <a:pt x="8532" y="34726"/>
                    <a:pt x="43260" y="48022"/>
                    <a:pt x="59532" y="54769"/>
                  </a:cubicBezTo>
                  <a:cubicBezTo>
                    <a:pt x="75804" y="61516"/>
                    <a:pt x="85527" y="59333"/>
                    <a:pt x="95250" y="57150"/>
                  </a:cubicBezTo>
                </a:path>
              </a:pathLst>
            </a:cu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632763" y="531967"/>
            <a:ext cx="18437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1" sz="4000" u="none" cap="none" strike="noStrike">
              <a:solidFill>
                <a:srgbClr val="57EF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119" name="Google Shape;119;p2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4" name="Google Shape;124;p2"/>
          <p:cNvSpPr txBox="1"/>
          <p:nvPr/>
        </p:nvSpPr>
        <p:spPr>
          <a:xfrm>
            <a:off x="724663" y="1842094"/>
            <a:ext cx="833460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1. 개발 목적과 개발 일정</a:t>
            </a:r>
            <a:endParaRPr b="1" i="0" sz="3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24663" y="2984151"/>
            <a:ext cx="833460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2. 유스케이스 다이어그램</a:t>
            </a:r>
            <a:endParaRPr b="1" i="0" sz="3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724663" y="4011792"/>
            <a:ext cx="833460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3. 어플리케이션 시연</a:t>
            </a:r>
            <a:endParaRPr b="1" i="0" sz="3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724663" y="5035157"/>
            <a:ext cx="833460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4. 느낀점</a:t>
            </a:r>
            <a:endParaRPr b="1" i="0" sz="3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134" name="Google Shape;134;p3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135" name="Google Shape;135;p3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136" name="Google Shape;136;p3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137" name="Google Shape;137;p3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38" name="Google Shape;138;p3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39" name="Google Shape;139;p3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140" name="Google Shape;140;p3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141" name="Google Shape;141;p3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142" name="Google Shape;142;p3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146" name="Google Shape;146;p3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7" name="Google Shape;147;p3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PROJECT PURPOSE </a:t>
            </a:r>
            <a:r>
              <a:rPr b="0" i="0" lang="ko-KR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 및 목적</a:t>
            </a:r>
            <a:endParaRPr b="0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149" name="Google Shape;149;p3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3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4" name="Google Shape;154;p3"/>
          <p:cNvSpPr/>
          <p:nvPr/>
        </p:nvSpPr>
        <p:spPr>
          <a:xfrm>
            <a:off x="1139718" y="2709189"/>
            <a:ext cx="2772029" cy="1899534"/>
          </a:xfrm>
          <a:prstGeom prst="roundRect">
            <a:avLst>
              <a:gd fmla="val 10574" name="adj"/>
            </a:avLst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폐쇄적 커뮤니티</a:t>
            </a:r>
            <a:endParaRPr b="0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139718" y="2709189"/>
            <a:ext cx="834663" cy="834663"/>
          </a:xfrm>
          <a:prstGeom prst="diagStripe">
            <a:avLst>
              <a:gd fmla="val 50848" name="adj"/>
            </a:avLst>
          </a:prstGeom>
          <a:solidFill>
            <a:srgbClr val="59D59A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776098" y="2709189"/>
            <a:ext cx="2772029" cy="1899534"/>
          </a:xfrm>
          <a:prstGeom prst="roundRect">
            <a:avLst>
              <a:gd fmla="val 10574" name="adj"/>
            </a:avLst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서비스에 </a:t>
            </a:r>
            <a:endParaRPr b="0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 이해</a:t>
            </a:r>
            <a:endParaRPr b="0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4776098" y="2709189"/>
            <a:ext cx="834663" cy="834663"/>
          </a:xfrm>
          <a:prstGeom prst="diagStripe">
            <a:avLst>
              <a:gd fmla="val 50848" name="adj"/>
            </a:avLst>
          </a:prstGeom>
          <a:solidFill>
            <a:srgbClr val="59D59A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8412478" y="2709189"/>
            <a:ext cx="2772029" cy="1899534"/>
          </a:xfrm>
          <a:prstGeom prst="roundRect">
            <a:avLst>
              <a:gd fmla="val 10574" name="adj"/>
            </a:avLst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회원관리, 게시판 관리 등</a:t>
            </a:r>
            <a:endParaRPr b="0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및 구현</a:t>
            </a:r>
            <a:endParaRPr b="0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8412478" y="2709189"/>
            <a:ext cx="834663" cy="834663"/>
          </a:xfrm>
          <a:prstGeom prst="diagStripe">
            <a:avLst>
              <a:gd fmla="val 50848" name="adj"/>
            </a:avLst>
          </a:prstGeom>
          <a:solidFill>
            <a:srgbClr val="59D59A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100472" y="24939"/>
            <a:ext cx="11952000" cy="6432136"/>
            <a:chOff x="129623" y="189189"/>
            <a:chExt cx="11952000" cy="6432136"/>
          </a:xfrm>
        </p:grpSpPr>
        <p:grpSp>
          <p:nvGrpSpPr>
            <p:cNvPr id="165" name="Google Shape;165;p4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166" name="Google Shape;166;p4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167" name="Google Shape;167;p4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168" name="Google Shape;168;p4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169" name="Google Shape;169;p4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70" name="Google Shape;170;p4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71" name="Google Shape;171;p4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172" name="Google Shape;172;p4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173" name="Google Shape;173;p4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174" name="Google Shape;174;p4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178" name="Google Shape;178;p4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179" name="Google Shape;179;p4"/>
          <p:cNvGraphicFramePr/>
          <p:nvPr/>
        </p:nvGraphicFramePr>
        <p:xfrm>
          <a:off x="2166153" y="1483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{37D8DC08-B34D-4B22-8801-190B1F7CB9BD}</a:tableStyleId>
              </a:tblPr>
              <a:tblGrid>
                <a:gridCol w="974050"/>
                <a:gridCol w="974050"/>
                <a:gridCol w="974050"/>
                <a:gridCol w="974050"/>
                <a:gridCol w="974050"/>
                <a:gridCol w="974050"/>
                <a:gridCol w="974050"/>
              </a:tblGrid>
              <a:tr h="4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SUN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MON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TUE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WED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THU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FRI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chemeClr val="lt1"/>
                          </a:solidFill>
                        </a:rPr>
                        <a:t>SAT</a:t>
                      </a:r>
                      <a:endParaRPr sz="10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25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27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28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29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30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31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1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2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3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4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5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6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7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8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9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10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11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>
                          <a:solidFill>
                            <a:srgbClr val="3F3F3F"/>
                          </a:solidFill>
                        </a:rPr>
                        <a:t>12</a:t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4"/>
          <p:cNvSpPr/>
          <p:nvPr/>
        </p:nvSpPr>
        <p:spPr>
          <a:xfrm>
            <a:off x="2291948" y="2937632"/>
            <a:ext cx="7217074" cy="462987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2380949" y="3381102"/>
            <a:ext cx="776153" cy="478389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2" name="Google Shape;182;p4"/>
          <p:cNvGrpSpPr/>
          <p:nvPr/>
        </p:nvGrpSpPr>
        <p:grpSpPr>
          <a:xfrm>
            <a:off x="6195033" y="1962866"/>
            <a:ext cx="1591943" cy="478784"/>
            <a:chOff x="6186720" y="1937927"/>
            <a:chExt cx="1838446" cy="478784"/>
          </a:xfrm>
        </p:grpSpPr>
        <p:sp>
          <p:nvSpPr>
            <p:cNvPr id="183" name="Google Shape;183;p4"/>
            <p:cNvSpPr/>
            <p:nvPr/>
          </p:nvSpPr>
          <p:spPr>
            <a:xfrm rot="5400000">
              <a:off x="6873743" y="1265288"/>
              <a:ext cx="464400" cy="1838446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4040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548326" y="1937927"/>
              <a:ext cx="464400" cy="478389"/>
            </a:xfrm>
            <a:prstGeom prst="roundRect">
              <a:avLst>
                <a:gd fmla="val 50000" name="adj"/>
              </a:avLst>
            </a:prstGeom>
            <a:solidFill>
              <a:srgbClr val="404040"/>
            </a:solidFill>
            <a:ln cap="flat" cmpd="sng" w="9525">
              <a:solidFill>
                <a:srgbClr val="59D59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26</a:t>
              </a:r>
              <a:endParaRPr b="1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" name="Google Shape;185;p4"/>
          <p:cNvSpPr/>
          <p:nvPr/>
        </p:nvSpPr>
        <p:spPr>
          <a:xfrm>
            <a:off x="6994212" y="5738312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59D59A"/>
          </a:solidFill>
          <a:ln cap="flat" cmpd="sng" w="12700">
            <a:solidFill>
              <a:srgbClr val="59D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6/13일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8254833" y="5665171"/>
            <a:ext cx="253099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발표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1391688" y="2433251"/>
            <a:ext cx="3671428" cy="462987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4808940" y="4245848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25~26일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778924" y="4185801"/>
            <a:ext cx="2877623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및 세부 기능 논의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4148051" y="3458780"/>
            <a:ext cx="931025" cy="373388"/>
          </a:xfrm>
          <a:prstGeom prst="roundRect">
            <a:avLst>
              <a:gd fmla="val 50000" name="adj"/>
            </a:avLst>
          </a:prstGeom>
          <a:solidFill>
            <a:srgbClr val="59D59A"/>
          </a:solidFill>
          <a:ln cap="flat" cmpd="sng" w="9525">
            <a:solidFill>
              <a:srgbClr val="59D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4811710" y="4778657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440494" y="4670969"/>
            <a:ext cx="3218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및 회원가입 페이지 구현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4813798" y="5263825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27~30일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1442582" y="5203778"/>
            <a:ext cx="321882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페이지 구현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4840938" y="5748995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30~6/1일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1469722" y="5688946"/>
            <a:ext cx="3218824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세부사항 구현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537107" y="170616"/>
            <a:ext cx="76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PROJECT SCHEDULE </a:t>
            </a:r>
            <a:r>
              <a:rPr b="0" i="0" lang="ko-KR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일정</a:t>
            </a:r>
            <a:endParaRPr b="0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965500" y="4247936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6/1~3일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8244428" y="4150311"/>
            <a:ext cx="28776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 구현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967588" y="4763590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6/4~11일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8246516" y="4665965"/>
            <a:ext cx="28776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및 관리비 구현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982202" y="5241666"/>
            <a:ext cx="1108229" cy="330200"/>
          </a:xfrm>
          <a:prstGeom prst="roundRect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6/12일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8261130" y="5144041"/>
            <a:ext cx="2877623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테스트</a:t>
            </a:r>
            <a:endParaRPr b="1" i="0" sz="16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4"/>
          <p:cNvSpPr/>
          <p:nvPr/>
        </p:nvSpPr>
        <p:spPr>
          <a:xfrm rot="5400000">
            <a:off x="8665188" y="1416246"/>
            <a:ext cx="464400" cy="1591943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9001073" y="1870364"/>
            <a:ext cx="1273458" cy="9476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876238" y="2263447"/>
            <a:ext cx="1273458" cy="9476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4286963" y="2425684"/>
            <a:ext cx="776153" cy="478389"/>
          </a:xfrm>
          <a:prstGeom prst="roundRect">
            <a:avLst>
              <a:gd fmla="val 50000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4273150" y="2441638"/>
            <a:ext cx="2736379" cy="462987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6226602" y="2436766"/>
            <a:ext cx="776153" cy="478389"/>
          </a:xfrm>
          <a:prstGeom prst="roundRect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6229411" y="2444412"/>
            <a:ext cx="2736379" cy="462987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8207806" y="2439534"/>
            <a:ext cx="776153" cy="478389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8999792" y="2737272"/>
            <a:ext cx="1273458" cy="9476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4"/>
          <p:cNvSpPr/>
          <p:nvPr/>
        </p:nvSpPr>
        <p:spPr>
          <a:xfrm rot="5400000">
            <a:off x="2136109" y="2845904"/>
            <a:ext cx="464400" cy="1591943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876070" y="3092781"/>
            <a:ext cx="1273458" cy="9476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3219793" y="3461548"/>
            <a:ext cx="931025" cy="373388"/>
          </a:xfrm>
          <a:prstGeom prst="roundRect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5"/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221" name="Google Shape;221;p5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222" name="Google Shape;222;p5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223" name="Google Shape;223;p5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224" name="Google Shape;224;p5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225" name="Google Shape;225;p5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226" name="Google Shape;226;p5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227" name="Google Shape;227;p5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228" name="Google Shape;228;p5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229" name="Google Shape;229;p5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230" name="Google Shape;230;p5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1" name="Google Shape;231;p5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2" name="Google Shape;232;p5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3" name="Google Shape;233;p5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234" name="Google Shape;234;p5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5" name="Google Shape;235;p5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 DIAGRAM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6" name="Google Shape;236;p5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237" name="Google Shape;237;p5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5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5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5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53206" l="0" r="0" t="0"/>
          <a:stretch/>
        </p:blipFill>
        <p:spPr>
          <a:xfrm>
            <a:off x="1533927" y="857486"/>
            <a:ext cx="7405730" cy="570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6"/>
          <p:cNvGrpSpPr/>
          <p:nvPr/>
        </p:nvGrpSpPr>
        <p:grpSpPr>
          <a:xfrm>
            <a:off x="240000" y="189189"/>
            <a:ext cx="11952000" cy="6432136"/>
            <a:chOff x="129623" y="189189"/>
            <a:chExt cx="11952000" cy="6432136"/>
          </a:xfrm>
        </p:grpSpPr>
        <p:grpSp>
          <p:nvGrpSpPr>
            <p:cNvPr id="248" name="Google Shape;248;p6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249" name="Google Shape;249;p6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250" name="Google Shape;250;p6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251" name="Google Shape;251;p6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252" name="Google Shape;252;p6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253" name="Google Shape;253;p6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254" name="Google Shape;254;p6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255" name="Google Shape;255;p6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256" name="Google Shape;256;p6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257" name="Google Shape;257;p6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8" name="Google Shape;258;p6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9" name="Google Shape;259;p6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0" name="Google Shape;260;p6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261" name="Google Shape;261;p6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2" name="Google Shape;262;p6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ACTOR : 입주민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6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264" name="Google Shape;264;p6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9" name="Google Shape;269;p6"/>
          <p:cNvGrpSpPr/>
          <p:nvPr/>
        </p:nvGrpSpPr>
        <p:grpSpPr>
          <a:xfrm>
            <a:off x="1989428" y="1829664"/>
            <a:ext cx="8414015" cy="3990942"/>
            <a:chOff x="1139718" y="2035858"/>
            <a:chExt cx="10044789" cy="3490256"/>
          </a:xfrm>
        </p:grpSpPr>
        <p:sp>
          <p:nvSpPr>
            <p:cNvPr id="270" name="Google Shape;270;p6"/>
            <p:cNvSpPr/>
            <p:nvPr/>
          </p:nvSpPr>
          <p:spPr>
            <a:xfrm>
              <a:off x="1139718" y="2035858"/>
              <a:ext cx="2772029" cy="1899534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139718" y="4127499"/>
              <a:ext cx="2772029" cy="432923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357333" y="4628267"/>
              <a:ext cx="2336802" cy="645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아파트 동호수를 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ID로 가입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776098" y="2035858"/>
              <a:ext cx="2772029" cy="1899534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776098" y="4127499"/>
              <a:ext cx="2772029" cy="432923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884906" y="4597497"/>
              <a:ext cx="2336801" cy="928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활동내역 조회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알림 내역 확인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412478" y="2035858"/>
              <a:ext cx="2772029" cy="1899534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412478" y="4127499"/>
              <a:ext cx="2772029" cy="432923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관리비 조회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328517" y="4676571"/>
              <a:ext cx="2855990" cy="645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관리비 조회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미납금 조회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79" name="Google Shape;27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6135" y="2406707"/>
              <a:ext cx="1199193" cy="11991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7141" y="2347306"/>
              <a:ext cx="1317994" cy="13179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1" name="Google Shape;28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8070" y="2185790"/>
            <a:ext cx="1439142" cy="143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7"/>
          <p:cNvGrpSpPr/>
          <p:nvPr/>
        </p:nvGrpSpPr>
        <p:grpSpPr>
          <a:xfrm>
            <a:off x="121310" y="172567"/>
            <a:ext cx="11952000" cy="6432136"/>
            <a:chOff x="129623" y="189189"/>
            <a:chExt cx="11952000" cy="6432136"/>
          </a:xfrm>
        </p:grpSpPr>
        <p:grpSp>
          <p:nvGrpSpPr>
            <p:cNvPr id="287" name="Google Shape;287;p7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288" name="Google Shape;288;p7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289" name="Google Shape;289;p7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290" name="Google Shape;290;p7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291" name="Google Shape;291;p7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292" name="Google Shape;292;p7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293" name="Google Shape;293;p7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294" name="Google Shape;294;p7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295" name="Google Shape;295;p7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296" name="Google Shape;296;p7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300" name="Google Shape;300;p7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1" name="Google Shape;301;p7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02" name="Google Shape;302;p7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7" name="Google Shape;307;p7"/>
          <p:cNvGrpSpPr/>
          <p:nvPr/>
        </p:nvGrpSpPr>
        <p:grpSpPr>
          <a:xfrm>
            <a:off x="1330445" y="1783647"/>
            <a:ext cx="9533729" cy="3823037"/>
            <a:chOff x="1871290" y="2139614"/>
            <a:chExt cx="8244260" cy="2861872"/>
          </a:xfrm>
        </p:grpSpPr>
        <p:sp>
          <p:nvSpPr>
            <p:cNvPr id="308" name="Google Shape;308;p7"/>
            <p:cNvSpPr/>
            <p:nvPr/>
          </p:nvSpPr>
          <p:spPr>
            <a:xfrm>
              <a:off x="4082943" y="2139614"/>
              <a:ext cx="1664800" cy="1405166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4082943" y="3686890"/>
              <a:ext cx="1664800" cy="320252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자유게시판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4213636" y="4159537"/>
              <a:ext cx="1403414" cy="841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작성, 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수정, 삭제, 조회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댓글, 좋아요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266847" y="2139614"/>
              <a:ext cx="1664800" cy="1405166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266847" y="3686890"/>
              <a:ext cx="1664800" cy="320252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중고거래 게시판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397539" y="4159537"/>
              <a:ext cx="1403414" cy="585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무료나눔 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중고거래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450750" y="2139614"/>
              <a:ext cx="1664800" cy="1405166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450750" y="3686890"/>
              <a:ext cx="1664800" cy="320252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1:1문의 게시판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581443" y="4159537"/>
              <a:ext cx="1403414" cy="585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관리자만 볼 수 있는 1:1 문의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17" name="Google Shape;31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39718" y="2279908"/>
              <a:ext cx="951249" cy="1171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1520" y="2279908"/>
              <a:ext cx="975453" cy="1201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64983" y="2311765"/>
              <a:ext cx="923727" cy="1137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7"/>
            <p:cNvSpPr/>
            <p:nvPr/>
          </p:nvSpPr>
          <p:spPr>
            <a:xfrm>
              <a:off x="1871290" y="2151818"/>
              <a:ext cx="1664800" cy="1405166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871290" y="3699094"/>
              <a:ext cx="1664800" cy="320252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001983" y="4171741"/>
              <a:ext cx="1403414" cy="329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공지사항 조회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3" name="Google Shape;32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50779" y="2449381"/>
              <a:ext cx="1125604" cy="9216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7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ACTOR : 입주민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8"/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330" name="Google Shape;330;p8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331" name="Google Shape;331;p8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332" name="Google Shape;332;p8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333" name="Google Shape;333;p8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334" name="Google Shape;334;p8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335" name="Google Shape;335;p8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336" name="Google Shape;336;p8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337" name="Google Shape;337;p8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338" name="Google Shape;338;p8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339" name="Google Shape;339;p8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343" name="Google Shape;343;p8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4" name="Google Shape;344;p8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 DIAGRAM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5" name="Google Shape;345;p8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46" name="Google Shape;346;p8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8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51" name="Google Shape;351;p8"/>
          <p:cNvPicPr preferRelativeResize="0"/>
          <p:nvPr/>
        </p:nvPicPr>
        <p:blipFill rotWithShape="1">
          <a:blip r:embed="rId3">
            <a:alphaModFix/>
          </a:blip>
          <a:srcRect b="0" l="0" r="0" t="58667"/>
          <a:stretch/>
        </p:blipFill>
        <p:spPr>
          <a:xfrm>
            <a:off x="1559309" y="1064419"/>
            <a:ext cx="7432490" cy="505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EFD8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9"/>
          <p:cNvGrpSpPr/>
          <p:nvPr/>
        </p:nvGrpSpPr>
        <p:grpSpPr>
          <a:xfrm>
            <a:off x="171450" y="161926"/>
            <a:ext cx="11877675" cy="6515099"/>
            <a:chOff x="129623" y="189189"/>
            <a:chExt cx="11952000" cy="6432136"/>
          </a:xfrm>
        </p:grpSpPr>
        <p:grpSp>
          <p:nvGrpSpPr>
            <p:cNvPr id="357" name="Google Shape;357;p9"/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358" name="Google Shape;358;p9"/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359" name="Google Shape;359;p9"/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360" name="Google Shape;360;p9"/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rect b="b" l="l" r="r" t="t"/>
                    <a:pathLst>
                      <a:path extrusionOk="0" h="6432136" w="11674338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5400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rotWithShape="0" algn="br" dir="13500000" dist="76200">
                      <a:srgbClr val="000000">
                        <a:alpha val="1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361" name="Google Shape;361;p9"/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362" name="Google Shape;362;p9"/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363" name="Google Shape;363;p9"/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rect b="b" l="l" r="r" t="t"/>
                      <a:pathLst>
                        <a:path extrusionOk="0" h="107950" w="79039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  <p:cxnSp>
              <p:nvCxnSpPr>
                <p:cNvPr id="364" name="Google Shape;364;p9"/>
                <p:cNvCxnSpPr/>
                <p:nvPr/>
              </p:nvCxnSpPr>
              <p:spPr>
                <a:xfrm flipH="1" rot="10800000">
                  <a:off x="129623" y="6611386"/>
                  <a:ext cx="11952000" cy="9939"/>
                </a:xfrm>
                <a:prstGeom prst="straightConnector1">
                  <a:avLst/>
                </a:prstGeom>
                <a:noFill/>
                <a:ln cap="rnd" cmpd="sng" w="349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dir="16200000" dist="38100">
                    <a:srgbClr val="000000">
                      <a:alpha val="20000"/>
                    </a:srgbClr>
                  </a:outerShdw>
                </a:effectLst>
              </p:spPr>
            </p:cxnSp>
          </p:grpSp>
          <p:grpSp>
            <p:nvGrpSpPr>
              <p:cNvPr id="365" name="Google Shape;365;p9"/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366" name="Google Shape;366;p9"/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rect b="b" l="l" r="r" t="t"/>
                  <a:pathLst>
                    <a:path extrusionOk="0" h="949258" w="916547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dk1">
                    <a:alpha val="2392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7" name="Google Shape;367;p9"/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rect b="b" l="l" r="r" t="t"/>
                  <a:pathLst>
                    <a:path extrusionOk="0" h="929494" w="886555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54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8" name="Google Shape;368;p9"/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rect b="b" l="l" r="r" t="t"/>
                  <a:pathLst>
                    <a:path extrusionOk="0" h="117475" w="114300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9" name="Google Shape;369;p9"/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rect b="b" l="l" r="r" t="t"/>
                  <a:pathLst>
                    <a:path extrusionOk="0" h="59308" w="95250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cxnSp>
          <p:nvCxnSpPr>
            <p:cNvPr id="370" name="Google Shape;370;p9"/>
            <p:cNvCxnSpPr/>
            <p:nvPr/>
          </p:nvCxnSpPr>
          <p:spPr>
            <a:xfrm flipH="1" rot="10800000">
              <a:off x="538173" y="802251"/>
              <a:ext cx="9000000" cy="9939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1" name="Google Shape;371;p9"/>
          <p:cNvGrpSpPr/>
          <p:nvPr/>
        </p:nvGrpSpPr>
        <p:grpSpPr>
          <a:xfrm>
            <a:off x="1213293" y="1798466"/>
            <a:ext cx="9734392" cy="3862988"/>
            <a:chOff x="1843740" y="1813912"/>
            <a:chExt cx="7187593" cy="3030438"/>
          </a:xfrm>
        </p:grpSpPr>
        <p:sp>
          <p:nvSpPr>
            <p:cNvPr id="372" name="Google Shape;372;p9"/>
            <p:cNvSpPr/>
            <p:nvPr/>
          </p:nvSpPr>
          <p:spPr>
            <a:xfrm>
              <a:off x="1843740" y="1813912"/>
              <a:ext cx="1452760" cy="1591331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843740" y="3566180"/>
              <a:ext cx="1452760" cy="362680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957787" y="3985698"/>
              <a:ext cx="1224667" cy="579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ID로 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749487" y="1813912"/>
              <a:ext cx="1452760" cy="1591331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749487" y="3566180"/>
              <a:ext cx="1452760" cy="362680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회원관리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806510" y="3959919"/>
              <a:ext cx="1224667" cy="777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입주민 조회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승인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탈퇴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655234" y="1813912"/>
              <a:ext cx="1452760" cy="1591331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55234" y="3566180"/>
              <a:ext cx="1452760" cy="362680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관리비</a:t>
              </a: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관리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11232" y="4026164"/>
              <a:ext cx="1496762" cy="541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관리비 내역 입력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미납금 입력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81" name="Google Shape;38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55884" y="2114619"/>
              <a:ext cx="628471" cy="1004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36248" y="2063456"/>
              <a:ext cx="690732" cy="11041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15630" y="2158911"/>
              <a:ext cx="958753" cy="977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9"/>
            <p:cNvSpPr/>
            <p:nvPr/>
          </p:nvSpPr>
          <p:spPr>
            <a:xfrm>
              <a:off x="7529986" y="1813912"/>
              <a:ext cx="1496984" cy="1623371"/>
            </a:xfrm>
            <a:prstGeom prst="roundRect">
              <a:avLst>
                <a:gd fmla="val 10574" name="adj"/>
              </a:avLst>
            </a:prstGeom>
            <a:solidFill>
              <a:schemeClr val="lt1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7534349" y="3581495"/>
              <a:ext cx="1496984" cy="369982"/>
            </a:xfrm>
            <a:prstGeom prst="roundRect">
              <a:avLst>
                <a:gd fmla="val 24340" name="adj"/>
              </a:avLst>
            </a:prstGeom>
            <a:solidFill>
              <a:srgbClr val="3F3F3F"/>
            </a:solidFill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관리</a:t>
              </a:r>
              <a:endParaRPr b="1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7489008" y="4050740"/>
              <a:ext cx="1542325" cy="793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 등록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1:1문의에 답변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algun Gothic"/>
                <a:buChar char="-"/>
              </a:pPr>
              <a:r>
                <a:rPr b="0" i="0" lang="ko-KR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비방글/비방댓글 삭제</a:t>
              </a:r>
              <a:endPara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88" name="Google Shape;388;p9"/>
            <p:cNvCxnSpPr/>
            <p:nvPr/>
          </p:nvCxnSpPr>
          <p:spPr>
            <a:xfrm flipH="1">
              <a:off x="11732419" y="335757"/>
              <a:ext cx="109625" cy="123824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9"/>
            <p:cNvCxnSpPr/>
            <p:nvPr/>
          </p:nvCxnSpPr>
          <p:spPr>
            <a:xfrm flipH="1">
              <a:off x="11805627" y="531967"/>
              <a:ext cx="89537" cy="2931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9"/>
            <p:cNvCxnSpPr/>
            <p:nvPr/>
          </p:nvCxnSpPr>
          <p:spPr>
            <a:xfrm flipH="1">
              <a:off x="11634530" y="290778"/>
              <a:ext cx="16704" cy="89958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11515725" y="335757"/>
              <a:ext cx="18511" cy="27516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9"/>
            <p:cNvCxnSpPr/>
            <p:nvPr/>
          </p:nvCxnSpPr>
          <p:spPr>
            <a:xfrm rot="10800000">
              <a:off x="11842044" y="640557"/>
              <a:ext cx="33250" cy="19049"/>
            </a:xfrm>
            <a:prstGeom prst="straightConnector1">
              <a:avLst/>
            </a:prstGeom>
            <a:noFill/>
            <a:ln cap="rnd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3" name="Google Shape;393;p9"/>
          <p:cNvSpPr txBox="1"/>
          <p:nvPr/>
        </p:nvSpPr>
        <p:spPr>
          <a:xfrm>
            <a:off x="523407" y="285016"/>
            <a:ext cx="767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57EFC0"/>
                </a:solidFill>
                <a:latin typeface="Arial"/>
                <a:ea typeface="Arial"/>
                <a:cs typeface="Arial"/>
                <a:sym typeface="Arial"/>
              </a:rPr>
              <a:t>ACTOR : 관리자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70996" y="2116567"/>
            <a:ext cx="1314145" cy="131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2022-11-29T05:27:23Z</dcterms:created>
  <dc:creator>Microsoft 계정</dc:creator>
</cp:coreProperties>
</file>