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kyung.com/economy/article/202110293998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ko-kr/news/other/%EC%84%9C%ED%95%91%EC%A1%B1-%EB%AA%B0%EB%A0%A4-%EB%93%9C%EB%8A%94-%EC%96%91%EC%96%91-%EC%9B%A8%EC%9D%B4%EB%B8%94%EB%9F%B0%ED%8A%B8-%EC%96%91%EC%96%91-%EC%88%99%EB%B0%95%EB%82%9C-%ED%95%B4%EC%86%8C%ED%95%9C%EB%8B%A4/ar-AAWePy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kyung.com/economy/article/202110293998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ac024b09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ac024b09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 u="sng">
                <a:solidFill>
                  <a:schemeClr val="hlink"/>
                </a:solidFill>
                <a:hlinkClick r:id="rId3"/>
              </a:rPr>
              <a:t>https://www.hankyung.com/economy/article/2021102939981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출처: 비씨카드 빅데이터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ac024b09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ac024b09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ac024b09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ac024b09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ac024b09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ac024b09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ac024b0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ac024b0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ac024b0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ac024b0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ac024b091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ac024b091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c024b091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ac024b091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https://www.msn.com/ko-kr/news/other/%EC%84%9C%ED%95%91%EC%A1%B1-%EB%AA%B0%EB%A0%A4-%EB%93%9C%EB%8A%94-%EC%96%91%EC%96%91-%EC%9B%A8%EC%9D%B4%EB%B8%94%EB%9F%B0%ED%8A%B8-%EC%96%91%EC%96%91-%EC%88%99%EB%B0%95%EB%82%9C-%ED%95%B4%EC%86%8C%ED%95%9C%EB%8B%A4/ar-AAWePym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출처: KT 빅데이터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ac024b091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ac024b091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u="sng">
                <a:solidFill>
                  <a:schemeClr val="hlink"/>
                </a:solidFill>
                <a:hlinkClick r:id="rId3"/>
              </a:rPr>
              <a:t>https://www.hankyung.com/economy/article/2021102939981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출처: 비씨카드 빅데이터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hankyung.com/economy/article/2021102939981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sn.com/ko-kr/news/other/%EC%84%9C%ED%95%91%EC%A1%B1-%EB%AA%B0%EB%A0%A4-%EB%93%9C%EB%8A%94-%EC%96%91%EC%96%91-%EC%9B%A8%EC%9D%B4%EB%B8%94%EB%9F%B0%ED%8A%B8-%EC%96%91%EC%96%91-%EC%88%99%EB%B0%95%EB%82%9C-%ED%95%B4%EC%86%8C%ED%95%9C%EB%8B%A4/ar-AAWePy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ankyung.com/economy/article/20211029399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8388" y="318575"/>
            <a:ext cx="85206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장기여행보단 단기여행이 늘고있다 그래프</a:t>
            </a:r>
            <a:endParaRPr sz="3900"/>
          </a:p>
        </p:txBody>
      </p:sp>
      <p:pic>
        <p:nvPicPr>
          <p:cNvPr id="55" name="Google Shape;55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4" y="1443325"/>
            <a:ext cx="4258902" cy="2633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3363" y="407672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당일여행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rot="10800000" flipH="1">
            <a:off x="1310563" y="2278700"/>
            <a:ext cx="22641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" name="Google Shape;58;p1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936" y="1443325"/>
            <a:ext cx="4460103" cy="275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5662688" y="2190650"/>
            <a:ext cx="2143200" cy="5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4827413" y="4076725"/>
            <a:ext cx="41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1박2일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69850" y="4404600"/>
            <a:ext cx="479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데이터 출처 : 2019년-2021년 분기별관광 여행 일정 2021년 국민여행조사 2분기 결과(잠정치)보고서 (2021.11) 한국문화관광연구원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2030 MZ세대가 가장 많이 찾는 여행지, 양양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230200" y="956150"/>
            <a:ext cx="4215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5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(2020년 10월~2021년 9월) 전국 10대 주요 해수욕장 인근의 신용카드 결제 데이터를 연령대별로 분석한 결과 주요 바닷가 가운데 20~30대 여행객 비중이 가장 높은 지역은 강원 양양군 일대로 나타났다. SNS 등을 통해 ‘서핑의 성지’로 입소문을 타면서 젊은 서핑족을 대거 끌어모으고 있다. </a:t>
            </a:r>
            <a:endParaRPr/>
          </a:p>
        </p:txBody>
      </p:sp>
      <p:pic>
        <p:nvPicPr>
          <p:cNvPr id="135" name="Google Shape;135;p22" title="양양군 방문 연령대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3550"/>
            <a:ext cx="4134099" cy="26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4730225" y="956150"/>
            <a:ext cx="4215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강원 양양군 현남면·현북면 일대 음식점·카페·주점 등에서 비씨카드로 결제된 금액의 28.44%는 30대, 17.44%는 20대의 지갑에서 나왔다.</a:t>
            </a:r>
            <a:endParaRPr sz="135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5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양양에선 서핑 외에도 음식점과 카페, 술집, 클럽 등 이색적인 공간에서 다양한 활동을 즐길 수 있다는 점이 MZ세대를 더욱 사로잡는 것으로 보임</a:t>
            </a:r>
            <a:endParaRPr sz="135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2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325" y="2087738"/>
            <a:ext cx="3423849" cy="23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4386125" y="4391150"/>
            <a:ext cx="450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https://www.hankyung.com/economy/article/2021102939981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출처: 비씨카드 빅데이터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115750" y="115975"/>
            <a:ext cx="85206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장기여행보단 단기여행이 늘고있다 그래프</a:t>
            </a:r>
            <a:endParaRPr sz="3900"/>
          </a:p>
        </p:txBody>
      </p:sp>
      <p:sp>
        <p:nvSpPr>
          <p:cNvPr id="67" name="Google Shape;67;p14"/>
          <p:cNvSpPr txBox="1"/>
          <p:nvPr/>
        </p:nvSpPr>
        <p:spPr>
          <a:xfrm>
            <a:off x="637450" y="3980325"/>
            <a:ext cx="633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2박 3일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846750" y="3974950"/>
            <a:ext cx="43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3박 이상</a:t>
            </a:r>
            <a:endParaRPr/>
          </a:p>
        </p:txBody>
      </p:sp>
      <p:pic>
        <p:nvPicPr>
          <p:cNvPr id="69" name="Google Shape;69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175"/>
            <a:ext cx="4364271" cy="269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1417750" y="2054000"/>
            <a:ext cx="2176200" cy="102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1" name="Google Shape;71;p1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071" y="1302175"/>
            <a:ext cx="4322529" cy="26727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5879850" y="2152900"/>
            <a:ext cx="1956300" cy="11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505575" y="945175"/>
            <a:ext cx="633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트립닷컴숙소 데이터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138250" y="109200"/>
            <a:ext cx="85206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장기여행보단 단기여행이 늘고있다 그래프</a:t>
            </a:r>
            <a:endParaRPr sz="3900"/>
          </a:p>
        </p:txBody>
      </p:sp>
      <p:sp>
        <p:nvSpPr>
          <p:cNvPr id="79" name="Google Shape;79;p15"/>
          <p:cNvSpPr txBox="1"/>
          <p:nvPr/>
        </p:nvSpPr>
        <p:spPr>
          <a:xfrm>
            <a:off x="1483700" y="3890600"/>
            <a:ext cx="633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 전 투숙일 기준 평균 20.3일이었으나 코로나 이후 7.3일로 줄고 투숙일 당일 당일 및 하루 전 예약 비율은 41%로 나타나는 등, 코로나19로 인한 변수가 많아 지면서 여행 일자에 임박하여 예약하는 즉흥 여행의 트랜드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000" y="1396588"/>
            <a:ext cx="2720098" cy="22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802900" y="2461850"/>
            <a:ext cx="33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그래프는 이런식으로 따로 만들 예정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rgbClr val="434343"/>
                </a:solidFill>
                <a:highlight>
                  <a:srgbClr val="FFFFFF"/>
                </a:highlight>
              </a:rPr>
              <a:t>해수욕장 관광 </a:t>
            </a:r>
            <a:r>
              <a:rPr lang="ko" sz="3150"/>
              <a:t>이용자수는 2018년도 대비 2020년도에 대폭 감소함을 확인할 수 있다.</a:t>
            </a:r>
            <a:endParaRPr sz="4800"/>
          </a:p>
        </p:txBody>
      </p:sp>
      <p:pic>
        <p:nvPicPr>
          <p:cNvPr id="87" name="Google Shape;87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50" y="1322525"/>
            <a:ext cx="617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241075" y="758300"/>
            <a:ext cx="35913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</a:rPr>
              <a:t>해수욕장관광 이용자수는 2018년도(8,693,357) 대비 2020년도(3,163,677)에 5,529,680명 대폭 감소함을 확인할 수 있다.</a:t>
            </a:r>
            <a:endParaRPr sz="1500"/>
          </a:p>
        </p:txBody>
      </p:sp>
      <p:sp>
        <p:nvSpPr>
          <p:cNvPr id="89" name="Google Shape;89;p16"/>
          <p:cNvSpPr txBox="1"/>
          <p:nvPr/>
        </p:nvSpPr>
        <p:spPr>
          <a:xfrm>
            <a:off x="4750450" y="1819250"/>
            <a:ext cx="2977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</a:rPr>
              <a:t>출처 : 관광산업 고용안전망 구축방안 연구보고서</a:t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282400" y="1170125"/>
            <a:ext cx="794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7304050" y="947850"/>
            <a:ext cx="186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전년 대비 관광숙박업의 휴직자수는 증가함</a:t>
            </a:r>
            <a:endParaRPr/>
          </a:p>
        </p:txBody>
      </p:sp>
      <p:pic>
        <p:nvPicPr>
          <p:cNvPr id="97" name="Google Shape;97;p17" title="Points scored"/>
          <p:cNvPicPr preferRelativeResize="0"/>
          <p:nvPr/>
        </p:nvPicPr>
        <p:blipFill rotWithShape="1">
          <a:blip r:embed="rId3">
            <a:alphaModFix/>
          </a:blip>
          <a:srcRect l="-600" r="600"/>
          <a:stretch/>
        </p:blipFill>
        <p:spPr>
          <a:xfrm>
            <a:off x="352601" y="1236825"/>
            <a:ext cx="6262101" cy="36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940000" y="2783625"/>
            <a:ext cx="3048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chemeClr val="dk1"/>
                </a:solidFill>
              </a:rPr>
              <a:t>출처 : 관광산업 고용안전망 구축방안 연구보고서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277600" y="1236825"/>
            <a:ext cx="3866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코로나19 확산 이후 관광사업체의 전년 대비 휴직자수를 조사한 결과 업종별로 살펴보면, 평균 휴직자수는 ‘카지노업’이 181.7명으로 가장 많았고, ‘관광숙박업(24.1명)’, ‘유원시설업(14.1명)’, ‘국제회의업(11.3명)’ 순으로 나타났다.  순위를 그래프로 표현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산업별 사업자 현황 증감률이 코로나 이전에는 계속 증가하고 있었는데 이후에는 감소하고 있다. - 출처 : </a:t>
            </a:r>
            <a:r>
              <a:rPr lang="ko" sz="1300" b="1">
                <a:solidFill>
                  <a:srgbClr val="444444"/>
                </a:solidFill>
              </a:rPr>
              <a:t>관광산업 고용안전망 구축방안</a:t>
            </a:r>
            <a:endParaRPr sz="1300" b="1">
              <a:solidFill>
                <a:srgbClr val="4444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00" y="1442000"/>
            <a:ext cx="5739774" cy="354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29F45B-918F-8D91-2330-58768D934A07}"/>
              </a:ext>
            </a:extLst>
          </p:cNvPr>
          <p:cNvSpPr txBox="1"/>
          <p:nvPr/>
        </p:nvSpPr>
        <p:spPr>
          <a:xfrm>
            <a:off x="4878632" y="1442000"/>
            <a:ext cx="4024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숙박 </a:t>
            </a:r>
            <a:r>
              <a:rPr lang="en-US" altLang="ko-KR" dirty="0"/>
              <a:t>: </a:t>
            </a:r>
            <a:r>
              <a:rPr lang="ko-KR" altLang="en-US" dirty="0"/>
              <a:t>전년 대비 증감률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7.4%, 2021</a:t>
            </a:r>
            <a:r>
              <a:rPr lang="ko-KR" altLang="en-US" dirty="0"/>
              <a:t>년 </a:t>
            </a:r>
            <a:r>
              <a:rPr lang="en-US" altLang="ko-KR" dirty="0"/>
              <a:t>3.3% - </a:t>
            </a:r>
            <a:r>
              <a:rPr lang="ko-KR" altLang="en-US" dirty="0"/>
              <a:t>증감률이 코로나 이전에는 계속 증가하고 있었는데 이후에는 감소하고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여가 </a:t>
            </a:r>
            <a:r>
              <a:rPr lang="en-US" altLang="ko-KR" dirty="0"/>
              <a:t>: 2020</a:t>
            </a:r>
            <a:r>
              <a:rPr lang="ko-KR" altLang="en-US" dirty="0"/>
              <a:t>년 </a:t>
            </a:r>
            <a:r>
              <a:rPr lang="en-US" altLang="ko-KR" dirty="0"/>
              <a:t>9.4%, 2021</a:t>
            </a:r>
            <a:r>
              <a:rPr lang="ko-KR" altLang="en-US" dirty="0"/>
              <a:t>년 </a:t>
            </a:r>
            <a:r>
              <a:rPr lang="en-US" altLang="ko-KR" dirty="0"/>
              <a:t>4.9%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산업별 피보험자 현황 증감률이 코로나 이전에는 계속 증가하고 있었는데 이후에는 감소하고 있다. 출처 : </a:t>
            </a:r>
            <a:r>
              <a:rPr lang="ko" sz="1300" b="1">
                <a:solidFill>
                  <a:srgbClr val="444444"/>
                </a:solidFill>
              </a:rPr>
              <a:t>관광산업 고용안전망 구축방안</a:t>
            </a:r>
            <a:endParaRPr sz="1300" b="1">
              <a:solidFill>
                <a:srgbClr val="4444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25" y="1442000"/>
            <a:ext cx="5739774" cy="354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803161-5BDE-929B-8549-CE817B32164F}"/>
              </a:ext>
            </a:extLst>
          </p:cNvPr>
          <p:cNvSpPr txBox="1"/>
          <p:nvPr/>
        </p:nvSpPr>
        <p:spPr>
          <a:xfrm>
            <a:off x="5171587" y="2889436"/>
            <a:ext cx="3972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숙박 </a:t>
            </a:r>
            <a:r>
              <a:rPr lang="en-US" altLang="ko-KR" dirty="0"/>
              <a:t>: </a:t>
            </a:r>
            <a:r>
              <a:rPr lang="ko-KR" altLang="en-US" dirty="0"/>
              <a:t>작년 대비 증감률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9.7%, 2021</a:t>
            </a:r>
            <a:r>
              <a:rPr lang="ko-KR" altLang="en-US" dirty="0"/>
              <a:t>년 </a:t>
            </a:r>
            <a:r>
              <a:rPr lang="en-US" altLang="ko-KR" dirty="0"/>
              <a:t>-8.3% - </a:t>
            </a:r>
            <a:r>
              <a:rPr lang="ko-KR" altLang="en-US" dirty="0"/>
              <a:t>전체 산업의 고용보험 피보험자 수는 코로나</a:t>
            </a:r>
            <a:r>
              <a:rPr lang="en-US" altLang="ko-KR" dirty="0"/>
              <a:t>19 </a:t>
            </a:r>
            <a:r>
              <a:rPr lang="ko-KR" altLang="en-US" dirty="0"/>
              <a:t>이전인 </a:t>
            </a:r>
            <a:r>
              <a:rPr lang="en-US" altLang="ko-KR" dirty="0"/>
              <a:t>2019</a:t>
            </a:r>
            <a:r>
              <a:rPr lang="ko-KR" altLang="en-US" dirty="0"/>
              <a:t>년도와 비교하면 꾸준히 증가세를 유지하고 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관광 관련 산업 중 숙박 및 음식점업과 예술 스포츠 및 여가관련 서비스업은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월을 기점으로 꾸준히 감소세를 유지하고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여가 </a:t>
            </a:r>
            <a:r>
              <a:rPr lang="en-US" altLang="ko-KR" dirty="0"/>
              <a:t>: 2020</a:t>
            </a:r>
            <a:r>
              <a:rPr lang="ko-KR" altLang="en-US" dirty="0"/>
              <a:t>년 </a:t>
            </a:r>
            <a:r>
              <a:rPr lang="en-US" altLang="ko-KR" dirty="0"/>
              <a:t>5.6%, 2021</a:t>
            </a:r>
            <a:r>
              <a:rPr lang="ko-KR" altLang="en-US" dirty="0"/>
              <a:t>년 </a:t>
            </a:r>
            <a:r>
              <a:rPr lang="en-US" altLang="ko-KR" dirty="0"/>
              <a:t>-6.0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7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양양 서핑 관광객 3년간 평균 20프로 증가. 2018 - 350000명 2021 - 50만명 - 출처 :  양양군 KT 빅데이터</a:t>
            </a:r>
            <a:endParaRPr/>
          </a:p>
        </p:txBody>
      </p:sp>
      <p:pic>
        <p:nvPicPr>
          <p:cNvPr id="117" name="Google Shape;117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7750"/>
            <a:ext cx="5739774" cy="354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5938800" y="1033363"/>
            <a:ext cx="32052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양양군 서핑 관광객의 절반은 장기 여행객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5938800" y="2427834"/>
            <a:ext cx="2979600" cy="20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2B2B2B"/>
                </a:solidFill>
                <a:highlight>
                  <a:srgbClr val="FFFFFF"/>
                </a:highlight>
              </a:rPr>
              <a:t>무엇보다 절반 이상이 연간 20일 정도 양양에 머물렀다. 당일치기 관광객보다 장기 체류 관광객이 많은 것이다.</a:t>
            </a:r>
            <a:endParaRPr sz="1300" dirty="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400" dirty="0"/>
              <a:t>양양 서핑 관광객 증가 </a:t>
            </a:r>
            <a:r>
              <a:rPr lang="en-US" altLang="ko-KR" sz="1400" dirty="0"/>
              <a:t>2018</a:t>
            </a:r>
            <a:r>
              <a:rPr lang="ko-KR" altLang="en-US" sz="1400" dirty="0"/>
              <a:t>년 </a:t>
            </a:r>
            <a:r>
              <a:rPr lang="en-US" altLang="ko-KR" sz="1400" dirty="0"/>
              <a:t>-350,000</a:t>
            </a:r>
            <a:r>
              <a:rPr lang="ko-KR" altLang="en-US" sz="1400" dirty="0"/>
              <a:t>명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- 50</a:t>
            </a:r>
            <a:r>
              <a:rPr lang="ko-KR" altLang="en-US" sz="1400" dirty="0"/>
              <a:t>만명</a:t>
            </a:r>
            <a:endParaRPr lang="en-US" altLang="ko-KR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400" dirty="0"/>
              <a:t>양양군 소식지 </a:t>
            </a:r>
            <a:r>
              <a:rPr lang="en-US" altLang="ko-KR" sz="1400" dirty="0"/>
              <a:t>2021.9. vol.316</a:t>
            </a:r>
            <a:r>
              <a:rPr lang="ko-KR" altLang="en-US" sz="1400" dirty="0"/>
              <a:t>에 따르면 양양군 </a:t>
            </a:r>
            <a:r>
              <a:rPr lang="en-US" altLang="ko-KR" sz="1400" dirty="0"/>
              <a:t>KT </a:t>
            </a:r>
            <a:r>
              <a:rPr lang="ko-KR" altLang="en-US" sz="1400" dirty="0"/>
              <a:t>빅데이터 활용해 분석 결과 </a:t>
            </a:r>
            <a:r>
              <a:rPr lang="en-US" altLang="ko-KR" sz="1400" dirty="0"/>
              <a:t>2018</a:t>
            </a:r>
            <a:r>
              <a:rPr lang="ko-KR" altLang="en-US" sz="1400" dirty="0"/>
              <a:t>년 </a:t>
            </a:r>
            <a:r>
              <a:rPr lang="en-US" altLang="ko-KR" sz="1400" dirty="0"/>
              <a:t>41</a:t>
            </a:r>
            <a:r>
              <a:rPr lang="ko-KR" altLang="en-US" sz="1400" dirty="0"/>
              <a:t>만여명 </a:t>
            </a:r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  <a:r>
              <a:rPr lang="en-US" altLang="ko-KR" sz="1400" dirty="0"/>
              <a:t>45</a:t>
            </a:r>
            <a:r>
              <a:rPr lang="ko-KR" altLang="en-US" sz="1400" dirty="0"/>
              <a:t>만여명 </a:t>
            </a:r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  <a:r>
              <a:rPr lang="en-US" altLang="ko-KR" sz="1400" dirty="0"/>
              <a:t>56</a:t>
            </a:r>
            <a:r>
              <a:rPr lang="ko-KR" altLang="en-US" sz="1400" dirty="0"/>
              <a:t>만여명 → </a:t>
            </a:r>
            <a:r>
              <a:rPr lang="en-US" altLang="ko-KR" sz="1400" dirty="0"/>
              <a:t>2018</a:t>
            </a:r>
            <a:r>
              <a:rPr lang="ko-KR" altLang="en-US" sz="1400" dirty="0"/>
              <a:t>년도 숫자만 소식지 숫자로 변경</a:t>
            </a:r>
            <a:endParaRPr lang="en-US" altLang="ko-KR" sz="1400" dirty="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ko-KR" altLang="en-US" sz="1300" dirty="0">
              <a:solidFill>
                <a:srgbClr val="2B2B2B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7050" y="4506850"/>
            <a:ext cx="870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출처 : </a:t>
            </a:r>
            <a:r>
              <a:rPr lang="ko" sz="700">
                <a:solidFill>
                  <a:schemeClr val="dk1"/>
                </a:solidFill>
              </a:rPr>
              <a:t> KT 빅데이터 </a:t>
            </a:r>
            <a:r>
              <a:rPr lang="ko" sz="7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https://www.msn.com/ko-kr/news/other/%EC%84%9C%ED%95%91%EC%A1%B1-%EB%AA%B0%EB%A0%A4-%EB%93%9C%EB%8A%94-%EC%96%91%EC%96%91-%EC%9B%A8%EC%9D%B4%EB%B8%94%EB%9F%B0%ED%8A%B8-%EC%96%91%EC%96%91-%EC%88%99%EB%B0%95%EB%82%9C-%ED%95%B4%EC%86%8C%ED%95%9C%EB%8B%A4/ar-AAWePym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1181375"/>
            <a:ext cx="55340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6167700" y="1181375"/>
            <a:ext cx="2746200" cy="31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지도에서 빨간색은 20-30대가 많이 가는 곳 (죽도, 경포대, 광안리, 함덕, 중문)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파란색은 40-50대가 많이 가는 곳 (을왕리, 대천, 속초, 여수, 해운대)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빨간색의 공통점을 보니 서핑족이 서핑하러 가는 곳임 (죽도, 경포대, 함덕, 중문)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즉 20-30대 여행객은 서핑족이 많다. 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5909200" y="4355675"/>
            <a:ext cx="313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출처: 비씨카드 빅데이터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https://www.hankyung.com/economy/article/2021102939981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화면 슬라이드 쇼(16:9)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Simple Light</vt:lpstr>
      <vt:lpstr>장기여행보단 단기여행이 늘고있다 그래프</vt:lpstr>
      <vt:lpstr>장기여행보단 단기여행이 늘고있다 그래프</vt:lpstr>
      <vt:lpstr>장기여행보단 단기여행이 늘고있다 그래프</vt:lpstr>
      <vt:lpstr>해수욕장 관광 이용자수는 2018년도 대비 2020년도에 대폭 감소함을 확인할 수 있다.</vt:lpstr>
      <vt:lpstr>전년 대비 관광숙박업의 휴직자수는 증가함</vt:lpstr>
      <vt:lpstr>산업별 사업자 현황 증감률이 코로나 이전에는 계속 증가하고 있었는데 이후에는 감소하고 있다. - 출처 : 관광산업 고용안전망 구축방안 </vt:lpstr>
      <vt:lpstr>산업별 피보험자 현황 증감률이 코로나 이전에는 계속 증가하고 있었는데 이후에는 감소하고 있다. 출처 : 관광산업 고용안전망 구축방안 </vt:lpstr>
      <vt:lpstr>양양 서핑 관광객 3년간 평균 20프로 증가. 2018 - 350000명 2021 - 50만명 - 출처 :  양양군 KT 빅데이터</vt:lpstr>
      <vt:lpstr>PowerPoint 프레젠테이션</vt:lpstr>
      <vt:lpstr>2030 MZ세대가 가장 많이 찾는 여행지, 양양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장기여행보단 단기여행이 늘고있다 그래프</dc:title>
  <cp:lastModifiedBy>j</cp:lastModifiedBy>
  <cp:revision>1</cp:revision>
  <dcterms:modified xsi:type="dcterms:W3CDTF">2022-09-24T04:51:08Z</dcterms:modified>
</cp:coreProperties>
</file>