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562850" cx="10696575"/>
  <p:notesSz cx="7562850" cy="10696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1dff53de9_33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51dff53de9_33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1dff53de9_48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(위와 같은 시각화자료라서 조금 보여주고 넘겨도될것 같습니다)</a:t>
            </a:r>
            <a:endParaRPr/>
          </a:p>
        </p:txBody>
      </p:sp>
      <p:sp>
        <p:nvSpPr>
          <p:cNvPr id="236" name="Google Shape;236;g151dff53de9_48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1dff53de9_28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그리고 미세먼지는 국내에서 많이 발생된다기 보다는 바람을 타고 해외에서 오는 경우가 많을 것 같아 21년 월별 풍속 그래프를 그려보았는데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미세먼지 월별 그래프와 정확하게 일치 하진 않았지만 어느정도의 텀을 두고 미세먼지의 그래프가 풍속 그래프를 따라가는 경향을 보임을 알 수 있었습니다.</a:t>
            </a:r>
            <a:endParaRPr/>
          </a:p>
        </p:txBody>
      </p:sp>
      <p:sp>
        <p:nvSpPr>
          <p:cNvPr id="252" name="Google Shape;252;g151dff53de9_28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미세먼지를 중심으로 오존, 이산화질소, 일산화탄소, 아황산가스, 초미세먼지를 중심으로 해서 상관분석을 실시했습니다. 상관 분석 결과 오존과 강수량은 0에 가까운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값으로 상관 관계가 거의 없으며 초미세먼지는 0.67로 양의 상관 관계가 있다는 것을 확인했습니다.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7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1dff53de9_21_5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플래</a:t>
            </a:r>
            <a:r>
              <a:rPr lang="en-US"/>
              <a:t>그 종류가 0, 1, 9임에도 불구하고 1은 존재하지 않았으며 0또한 지면온도 QC 플래그에만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아마 NaN인 경우에는 정상을 의미하는 것으로 판단했습니다.</a:t>
            </a:r>
            <a:endParaRPr/>
          </a:p>
        </p:txBody>
      </p:sp>
      <p:sp>
        <p:nvSpPr>
          <p:cNvPr id="281" name="Google Shape;281;g151dff53de9_21_5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1dff53de9_21_32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플래그</a:t>
            </a:r>
            <a:r>
              <a:rPr lang="en-US"/>
              <a:t>가 NaN이 아니고 9인 경우에 그에 상응하는 feature가 실제로 NaN이라는 것을 발견했습니다.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플래그는 feature가 NaN인지를 판단하는 기능을 하는 feature이고, 그 기능을 다 했다고 파악했습니다.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기능을 다한 플래그 feature들을 모두 drop했습니다.</a:t>
            </a:r>
            <a:endParaRPr/>
          </a:p>
        </p:txBody>
      </p:sp>
      <p:sp>
        <p:nvSpPr>
          <p:cNvPr id="316" name="Google Shape;316;g151dff53de9_21_32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1dff53de9_43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전체적인 결측치 처리 과정입니다.</a:t>
            </a:r>
            <a:endParaRPr/>
          </a:p>
        </p:txBody>
      </p:sp>
      <p:sp>
        <p:nvSpPr>
          <p:cNvPr id="338" name="Google Shape;338;g151dff53de9_43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1dff53de9_15_13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Linear Regression, KNN, Decision Tree, SVM, RandomForest, XGBoost 모</a:t>
            </a:r>
            <a:r>
              <a:rPr lang="en-US"/>
              <a:t>두 돌려본 결과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또한 데이터는 interpolate, knn imputer, iterative imputer를 사용해 결측치를 제거한 데이터를 돌려본 결과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 data의 모든 feature와 weather data의 강수량, 풍속, 풍향(180~270도)을 사용하고 </a:t>
            </a:r>
            <a:r>
              <a:rPr lang="en-US">
                <a:solidFill>
                  <a:schemeClr val="dk1"/>
                </a:solidFill>
              </a:rPr>
              <a:t>interpolate를 통해 결측치를 제거한</a:t>
            </a:r>
            <a:r>
              <a:rPr lang="en-US"/>
              <a:t> 데이터</a:t>
            </a:r>
            <a:r>
              <a:rPr lang="en-US"/>
              <a:t>를 활용한 </a:t>
            </a:r>
            <a:r>
              <a:rPr lang="en-US"/>
              <a:t>LinearRegression 모델이 가장 성능이 좋았다!</a:t>
            </a:r>
            <a:endParaRPr/>
          </a:p>
        </p:txBody>
      </p:sp>
      <p:sp>
        <p:nvSpPr>
          <p:cNvPr id="363" name="Google Shape;363;g151dff53de9_15_13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1dff53de9_21_118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Linear Regression, KNN, Decision Tree, SVM, RandomForest, XGBoost 모두 돌려본 결과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또한 데이터는 interpolate, knn imputer, iterative imputer를 사용해 결측치를 제거한 데이터를 돌려본 결과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air data의 모든 feature와 weather data 모든 feature를 사용하고 interpolate를 통해 결측치를 제거한 데이터를 활용한 LinearRegression 모델이 가장 성능이 좋았다!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51dff53de9_21_118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1dff53de9_21_131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MAPE</a:t>
            </a:r>
            <a:r>
              <a:rPr lang="en-US"/>
              <a:t>에 대해서는 우리 조가 생각한 중요 feature를 이용한 모델이 성능이 더 좋았지만 </a:t>
            </a:r>
            <a:r>
              <a:rPr lang="en-US">
                <a:solidFill>
                  <a:schemeClr val="dk1"/>
                </a:solidFill>
              </a:rPr>
              <a:t>RMSE, MAE에 대해서는 모든 feature를 전부 사용한 모델이 성능이 더 좋았습니다.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아마도 다른 더 중요한 feature를 찾아 넣었으면 좋았을 것이라고 생각했습니다.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그러나 feature 수 자체를 줄이면서 모든 feature를 다 사용한 모델만큼의 성능이 나왔다는 것은 고무적이었다고 생각합니다.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시간의 여유가 없어서 더 다양한 모델을 활용하거나 모델의 하이퍼파라미터 조정이나 변수선택법등 추가적인 튜닝과정을 진행하지 못했습니다.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다른 모델을 활용하거나 모델의 튜닝을 통해 성능이 더 향상될 수 있을 것이라고도 기대합니다.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조금 더 데이터 분석을 통해 중요한 feature를 추가한다면 성능을 높일 수 있을 것으로 기대합니다.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g151dff53de9_21_131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미세먼지는 대기중에 부유하는 혼합물로 호흡기 질환이나 암의 원인이 되며 사람의 머리카락보다 작은게 미세먼지이고 초미세먼지는 그보다 작습니다. 저희는 미세먼지에 초점을 맞춰 다음날의 미세먼지를 예측하는 모델을 만들었습니다.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미세먼지의 추이를 시간,일,월,년도별 그래프로 확인한 결과 시간당 미세먼지는 크게 변화가 없으며 일별 그래프에서는 월초와 월말에 상승하였습니다.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달별로는 3월부터 5월까지 봄에 상승하고  7월부터 8월까지 여름에 미세먼지가 하락하는 것을 확인했습니다. 2021년에 비하여 2022년도가 데이터가 적음에도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상승하는 것을 확인했습니다. </a:t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위 데이터는 서울 종로구 지역에서만 관측된 것으로 장소관련 칼럼은 drop함.</a:t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 팀에서 가장 중요하게 생각했던 변수 중 하나는 강우량입니다. 강의 자료의 날씨 데이터에서 강우량 결측치를 어떻게 처리해야할지에 대해 적혀있어서 중요하게 생각했던 것 같습니다. 그리고 분석을 해봤을 때 Missing Data가 96.2%로 많은 비율을 차지하고 있다는 것을 알게 되었습니다.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강수량이 존재할때 QC플래그는 NAN이며 플래그가 9인 결측일떄 강수량이 NAN임을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에어코리아에서 데이터를 확인한 결과 ㄱ강수량은 겨울철 3시간 간격으로 제공함을 확인함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dff53de9_18_13:notes"/>
          <p:cNvSpPr txBox="1"/>
          <p:nvPr>
            <p:ph idx="1" type="body"/>
          </p:nvPr>
        </p:nvSpPr>
        <p:spPr>
          <a:xfrm>
            <a:off x="756275" y="5080850"/>
            <a:ext cx="60504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(앞에 슬라이드에서 보시면 11월~3월 강수량 데이터는 3시간에 한번씩 측정됩니다.)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11월~3월에 대한 미측정된 데이터들은 실제로는 강수량이 존재했지만 데이터가 없는 것일 수도 있습니다.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그러므로 이 구간에 대해서 값이 존재한다면 해당 값으로 다음행과 다다음행에 값을 입력하는 함수를 구현했습니다.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하지만, target 변수와 p-value를 분석한 결과 큰 영향이 없었고, 모델링 결과에서도 좋은 성능을 보지는 못 했습니다.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 nan 처리 방법을 사용하는 것이 더 좋을거 같습니다.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(추가적으로, 제가 값의 0.5배를 주어서 남은 행을 채웠는데.. 저 값을 변경한다면 좋은 결과가 나올 수 있었을까 하는 혼자만의 생각해봅니다..)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제가 값을 0.5배로 임의로 입력했는데, 이 부분을 조절한다면 좀더 유의미한 값을 가질 수 있을까요?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그냥 성능 좋은 Nan 조치 기술들을 사용하는 것이 더 좋아보이기는 합니다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51dff53de9_18_13:notes"/>
          <p:cNvSpPr/>
          <p:nvPr>
            <p:ph idx="2" type="sldImg"/>
          </p:nvPr>
        </p:nvSpPr>
        <p:spPr>
          <a:xfrm>
            <a:off x="1260725" y="802225"/>
            <a:ext cx="5042100" cy="401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1dff53de9_23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한가지 의견으로, 중국발 미세먼지의 영향이 있지는 않을까하여 풍향을 조사해보기로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단순히 풍향이 270도인 북서풍이 제일 많이 나와, 미세먼지 자체는 많이 오는 편이지만, 주된 원인이 북서풍이라고 보기는 어려워 다음 슬라이드에서 추가적인 분석을 해보았습니다.</a:t>
            </a:r>
            <a:endParaRPr/>
          </a:p>
        </p:txBody>
      </p:sp>
      <p:sp>
        <p:nvSpPr>
          <p:cNvPr id="202" name="Google Shape;202;g151dff53de9_23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dff53de9_38_0:notes"/>
          <p:cNvSpPr txBox="1"/>
          <p:nvPr>
            <p:ph idx="1" type="body"/>
          </p:nvPr>
        </p:nvSpPr>
        <p:spPr>
          <a:xfrm>
            <a:off x="756275" y="5080850"/>
            <a:ext cx="6050275" cy="4813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좀 더 객관적으로 주된 원인을 분석하고자 미세먼지 농도를 평균으로 구해보았습니다. 연도별로 차이는 있지만, 대략적으로 180도 방향부터 280도 방향까지 평균이 높은것으로 나왔습니다. 중국발 미세먼지의 경우 북서풍이니 서풍이니 남서풍이니 의견 차이는 있지만, 남서풍 및 서풍에 중점을 두고 분석을 해보았습니다.</a:t>
            </a:r>
            <a:endParaRPr/>
          </a:p>
        </p:txBody>
      </p:sp>
      <p:sp>
        <p:nvSpPr>
          <p:cNvPr id="218" name="Google Shape;218;g151dff53de9_38_0:notes"/>
          <p:cNvSpPr/>
          <p:nvPr>
            <p:ph idx="2" type="sldImg"/>
          </p:nvPr>
        </p:nvSpPr>
        <p:spPr>
          <a:xfrm>
            <a:off x="1260725" y="802225"/>
            <a:ext cx="5042150" cy="401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89.png"/><Relationship Id="rId9" Type="http://schemas.openxmlformats.org/officeDocument/2006/relationships/image" Target="../media/image88.png"/><Relationship Id="rId5" Type="http://schemas.openxmlformats.org/officeDocument/2006/relationships/image" Target="../media/image14.png"/><Relationship Id="rId6" Type="http://schemas.openxmlformats.org/officeDocument/2006/relationships/image" Target="../media/image93.png"/><Relationship Id="rId7" Type="http://schemas.openxmlformats.org/officeDocument/2006/relationships/image" Target="../media/image115.png"/><Relationship Id="rId8" Type="http://schemas.openxmlformats.org/officeDocument/2006/relationships/image" Target="../media/image90.png"/><Relationship Id="rId11" Type="http://schemas.openxmlformats.org/officeDocument/2006/relationships/image" Target="../media/image121.png"/><Relationship Id="rId10" Type="http://schemas.openxmlformats.org/officeDocument/2006/relationships/image" Target="../media/image91.png"/><Relationship Id="rId13" Type="http://schemas.openxmlformats.org/officeDocument/2006/relationships/image" Target="../media/image117.png"/><Relationship Id="rId12" Type="http://schemas.openxmlformats.org/officeDocument/2006/relationships/image" Target="../media/image1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Relationship Id="rId5" Type="http://schemas.openxmlformats.org/officeDocument/2006/relationships/image" Target="../media/image14.png"/><Relationship Id="rId6" Type="http://schemas.openxmlformats.org/officeDocument/2006/relationships/image" Target="../media/image93.png"/><Relationship Id="rId7" Type="http://schemas.openxmlformats.org/officeDocument/2006/relationships/image" Target="../media/image136.png"/><Relationship Id="rId8" Type="http://schemas.openxmlformats.org/officeDocument/2006/relationships/image" Target="../media/image90.png"/><Relationship Id="rId11" Type="http://schemas.openxmlformats.org/officeDocument/2006/relationships/image" Target="../media/image120.png"/><Relationship Id="rId10" Type="http://schemas.openxmlformats.org/officeDocument/2006/relationships/image" Target="../media/image91.png"/><Relationship Id="rId12" Type="http://schemas.openxmlformats.org/officeDocument/2006/relationships/image" Target="../media/image1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126.png"/><Relationship Id="rId7" Type="http://schemas.openxmlformats.org/officeDocument/2006/relationships/image" Target="../media/image128.png"/><Relationship Id="rId8" Type="http://schemas.openxmlformats.org/officeDocument/2006/relationships/image" Target="../media/image1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141.png"/><Relationship Id="rId7" Type="http://schemas.openxmlformats.org/officeDocument/2006/relationships/image" Target="../media/image151.png"/><Relationship Id="rId8" Type="http://schemas.openxmlformats.org/officeDocument/2006/relationships/image" Target="../media/image1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142.png"/><Relationship Id="rId7" Type="http://schemas.openxmlformats.org/officeDocument/2006/relationships/image" Target="../media/image1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4.png"/><Relationship Id="rId5" Type="http://schemas.openxmlformats.org/officeDocument/2006/relationships/image" Target="../media/image152.png"/><Relationship Id="rId6" Type="http://schemas.openxmlformats.org/officeDocument/2006/relationships/image" Target="../media/image143.png"/><Relationship Id="rId7" Type="http://schemas.openxmlformats.org/officeDocument/2006/relationships/image" Target="../media/image145.png"/><Relationship Id="rId8" Type="http://schemas.openxmlformats.org/officeDocument/2006/relationships/image" Target="../media/image149.png"/><Relationship Id="rId11" Type="http://schemas.openxmlformats.org/officeDocument/2006/relationships/image" Target="../media/image160.png"/><Relationship Id="rId10" Type="http://schemas.openxmlformats.org/officeDocument/2006/relationships/image" Target="../media/image38.png"/><Relationship Id="rId13" Type="http://schemas.openxmlformats.org/officeDocument/2006/relationships/image" Target="../media/image154.png"/><Relationship Id="rId12" Type="http://schemas.openxmlformats.org/officeDocument/2006/relationships/image" Target="../media/image14.png"/><Relationship Id="rId15" Type="http://schemas.openxmlformats.org/officeDocument/2006/relationships/image" Target="../media/image171.png"/><Relationship Id="rId14" Type="http://schemas.openxmlformats.org/officeDocument/2006/relationships/image" Target="../media/image153.png"/><Relationship Id="rId17" Type="http://schemas.openxmlformats.org/officeDocument/2006/relationships/image" Target="../media/image163.png"/><Relationship Id="rId16" Type="http://schemas.openxmlformats.org/officeDocument/2006/relationships/image" Target="../media/image157.png"/><Relationship Id="rId18" Type="http://schemas.openxmlformats.org/officeDocument/2006/relationships/image" Target="../media/image1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Relationship Id="rId5" Type="http://schemas.openxmlformats.org/officeDocument/2006/relationships/image" Target="../media/image16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Relationship Id="rId5" Type="http://schemas.openxmlformats.org/officeDocument/2006/relationships/image" Target="../media/image1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Relationship Id="rId5" Type="http://schemas.openxmlformats.org/officeDocument/2006/relationships/image" Target="../media/image167.png"/><Relationship Id="rId6" Type="http://schemas.openxmlformats.org/officeDocument/2006/relationships/image" Target="../media/image161.png"/><Relationship Id="rId7" Type="http://schemas.openxmlformats.org/officeDocument/2006/relationships/image" Target="../media/image17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3.png"/><Relationship Id="rId4" Type="http://schemas.openxmlformats.org/officeDocument/2006/relationships/image" Target="../media/image166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22" Type="http://schemas.openxmlformats.org/officeDocument/2006/relationships/image" Target="../media/image28.png"/><Relationship Id="rId21" Type="http://schemas.openxmlformats.org/officeDocument/2006/relationships/image" Target="../media/image60.png"/><Relationship Id="rId24" Type="http://schemas.openxmlformats.org/officeDocument/2006/relationships/image" Target="../media/image29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26" Type="http://schemas.openxmlformats.org/officeDocument/2006/relationships/image" Target="../media/image44.png"/><Relationship Id="rId25" Type="http://schemas.openxmlformats.org/officeDocument/2006/relationships/image" Target="../media/image31.png"/><Relationship Id="rId28" Type="http://schemas.openxmlformats.org/officeDocument/2006/relationships/image" Target="../media/image47.png"/><Relationship Id="rId27" Type="http://schemas.openxmlformats.org/officeDocument/2006/relationships/image" Target="../media/image4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29" Type="http://schemas.openxmlformats.org/officeDocument/2006/relationships/image" Target="../media/image36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Relationship Id="rId11" Type="http://schemas.openxmlformats.org/officeDocument/2006/relationships/image" Target="../media/image11.png"/><Relationship Id="rId10" Type="http://schemas.openxmlformats.org/officeDocument/2006/relationships/image" Target="../media/image12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5" Type="http://schemas.openxmlformats.org/officeDocument/2006/relationships/image" Target="../media/image19.png"/><Relationship Id="rId14" Type="http://schemas.openxmlformats.org/officeDocument/2006/relationships/image" Target="../media/image27.png"/><Relationship Id="rId17" Type="http://schemas.openxmlformats.org/officeDocument/2006/relationships/image" Target="../media/image18.png"/><Relationship Id="rId16" Type="http://schemas.openxmlformats.org/officeDocument/2006/relationships/image" Target="../media/image30.png"/><Relationship Id="rId19" Type="http://schemas.openxmlformats.org/officeDocument/2006/relationships/image" Target="../media/image14.png"/><Relationship Id="rId1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Relationship Id="rId8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59.png"/><Relationship Id="rId9" Type="http://schemas.openxmlformats.org/officeDocument/2006/relationships/image" Target="../media/image52.png"/><Relationship Id="rId5" Type="http://schemas.openxmlformats.org/officeDocument/2006/relationships/image" Target="../media/image72.png"/><Relationship Id="rId6" Type="http://schemas.openxmlformats.org/officeDocument/2006/relationships/image" Target="../media/image14.png"/><Relationship Id="rId7" Type="http://schemas.openxmlformats.org/officeDocument/2006/relationships/image" Target="../media/image50.png"/><Relationship Id="rId8" Type="http://schemas.openxmlformats.org/officeDocument/2006/relationships/image" Target="../media/image62.png"/><Relationship Id="rId11" Type="http://schemas.openxmlformats.org/officeDocument/2006/relationships/image" Target="../media/image55.png"/><Relationship Id="rId10" Type="http://schemas.openxmlformats.org/officeDocument/2006/relationships/image" Target="../media/image67.png"/><Relationship Id="rId12" Type="http://schemas.openxmlformats.org/officeDocument/2006/relationships/image" Target="../media/image5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58.png"/><Relationship Id="rId7" Type="http://schemas.openxmlformats.org/officeDocument/2006/relationships/image" Target="../media/image69.png"/><Relationship Id="rId8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Relationship Id="rId5" Type="http://schemas.openxmlformats.org/officeDocument/2006/relationships/image" Target="../media/image14.png"/><Relationship Id="rId6" Type="http://schemas.openxmlformats.org/officeDocument/2006/relationships/image" Target="../media/image81.png"/><Relationship Id="rId7" Type="http://schemas.openxmlformats.org/officeDocument/2006/relationships/image" Target="../media/image71.png"/><Relationship Id="rId8" Type="http://schemas.openxmlformats.org/officeDocument/2006/relationships/image" Target="../media/image7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Relationship Id="rId4" Type="http://schemas.openxmlformats.org/officeDocument/2006/relationships/image" Target="../media/image72.png"/><Relationship Id="rId5" Type="http://schemas.openxmlformats.org/officeDocument/2006/relationships/image" Target="../media/image14.png"/><Relationship Id="rId6" Type="http://schemas.openxmlformats.org/officeDocument/2006/relationships/image" Target="../media/image83.png"/><Relationship Id="rId7" Type="http://schemas.openxmlformats.org/officeDocument/2006/relationships/image" Target="../media/image8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Relationship Id="rId5" Type="http://schemas.openxmlformats.org/officeDocument/2006/relationships/image" Target="../media/image14.png"/><Relationship Id="rId6" Type="http://schemas.openxmlformats.org/officeDocument/2006/relationships/image" Target="../media/image93.png"/><Relationship Id="rId7" Type="http://schemas.openxmlformats.org/officeDocument/2006/relationships/image" Target="../media/image87.png"/><Relationship Id="rId8" Type="http://schemas.openxmlformats.org/officeDocument/2006/relationships/image" Target="../media/image90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3" Type="http://schemas.openxmlformats.org/officeDocument/2006/relationships/image" Target="../media/image95.png"/><Relationship Id="rId12" Type="http://schemas.openxmlformats.org/officeDocument/2006/relationships/image" Target="../media/image9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89.png"/><Relationship Id="rId9" Type="http://schemas.openxmlformats.org/officeDocument/2006/relationships/image" Target="../media/image88.png"/><Relationship Id="rId5" Type="http://schemas.openxmlformats.org/officeDocument/2006/relationships/image" Target="../media/image14.png"/><Relationship Id="rId6" Type="http://schemas.openxmlformats.org/officeDocument/2006/relationships/image" Target="../media/image93.png"/><Relationship Id="rId7" Type="http://schemas.openxmlformats.org/officeDocument/2006/relationships/image" Target="../media/image87.png"/><Relationship Id="rId8" Type="http://schemas.openxmlformats.org/officeDocument/2006/relationships/image" Target="../media/image90.png"/><Relationship Id="rId11" Type="http://schemas.openxmlformats.org/officeDocument/2006/relationships/image" Target="../media/image105.jpg"/><Relationship Id="rId10" Type="http://schemas.openxmlformats.org/officeDocument/2006/relationships/image" Target="../media/image91.png"/><Relationship Id="rId13" Type="http://schemas.openxmlformats.org/officeDocument/2006/relationships/image" Target="../media/image104.jpg"/><Relationship Id="rId12" Type="http://schemas.openxmlformats.org/officeDocument/2006/relationships/image" Target="../media/image1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311" y="5318593"/>
            <a:ext cx="11180706" cy="156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51" y="947689"/>
            <a:ext cx="5031901" cy="385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8821938" y="3241691"/>
            <a:ext cx="2667939" cy="20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5440" y="1337614"/>
            <a:ext cx="6264971" cy="488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0178" y="1520251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8438" y="1442769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919" y="5568588"/>
            <a:ext cx="4490321" cy="124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229" y="577620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9120" y="6156900"/>
            <a:ext cx="209647" cy="20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8731" y="190957"/>
            <a:ext cx="2402510" cy="91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034788" y="-1526193"/>
            <a:ext cx="750986" cy="596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553" y="1134620"/>
            <a:ext cx="7843581" cy="6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6617" y="956257"/>
            <a:ext cx="961876" cy="100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3420838" y="-81462"/>
            <a:ext cx="4899001" cy="95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618" y="4242529"/>
            <a:ext cx="917149" cy="91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8816" y="6162506"/>
            <a:ext cx="8279543" cy="6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21550" y="2939500"/>
            <a:ext cx="4454150" cy="276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75700" y="2939501"/>
            <a:ext cx="4612800" cy="2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8731" y="190957"/>
            <a:ext cx="2402625" cy="92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034788" y="-1526193"/>
            <a:ext cx="750986" cy="596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554" y="1134621"/>
            <a:ext cx="7482047" cy="6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6617" y="956257"/>
            <a:ext cx="961876" cy="100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3240211" y="99157"/>
            <a:ext cx="4898989" cy="920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618" y="4242529"/>
            <a:ext cx="917149" cy="91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9803" y="6106056"/>
            <a:ext cx="8640458" cy="78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 rotWithShape="1">
          <a:blip r:embed="rId12">
            <a:alphaModFix/>
          </a:blip>
          <a:srcRect b="47276" l="0" r="0" t="0"/>
          <a:stretch/>
        </p:blipFill>
        <p:spPr>
          <a:xfrm>
            <a:off x="1516775" y="2842225"/>
            <a:ext cx="4025829" cy="28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 rotWithShape="1">
          <a:blip r:embed="rId12">
            <a:alphaModFix/>
          </a:blip>
          <a:srcRect b="0" l="0" r="0" t="54037"/>
          <a:stretch/>
        </p:blipFill>
        <p:spPr>
          <a:xfrm>
            <a:off x="5542600" y="2902662"/>
            <a:ext cx="4618151" cy="28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1679" y="6399363"/>
            <a:ext cx="8306990" cy="97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2662" y="6433648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5002" y="1034570"/>
            <a:ext cx="8805235" cy="519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7563" y="7008082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1988" y="1505413"/>
            <a:ext cx="38290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2662" y="6433648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200" y="749000"/>
            <a:ext cx="2341000" cy="665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9300" y="5426900"/>
            <a:ext cx="4030800" cy="77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5"/>
          <p:cNvCxnSpPr>
            <a:stCxn id="291" idx="3"/>
            <a:endCxn id="289" idx="1"/>
          </p:cNvCxnSpPr>
          <p:nvPr/>
        </p:nvCxnSpPr>
        <p:spPr>
          <a:xfrm flipH="1" rot="10800000">
            <a:off x="2385700" y="5813850"/>
            <a:ext cx="11937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5"/>
          <p:cNvSpPr/>
          <p:nvPr/>
        </p:nvSpPr>
        <p:spPr>
          <a:xfrm>
            <a:off x="164200" y="382240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164200" y="3513725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164200" y="2842313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164200" y="252520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164200" y="2193725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164200" y="186225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164200" y="1536675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64200" y="4162325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164200" y="450225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164200" y="630030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825" y="1774615"/>
            <a:ext cx="50673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 txBox="1"/>
          <p:nvPr/>
        </p:nvSpPr>
        <p:spPr>
          <a:xfrm>
            <a:off x="3320825" y="2461325"/>
            <a:ext cx="680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플래그 nunique() -&gt; 0인 경우: 모두 NaN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플래그 nunique() -&gt; 1인 경우: NaN 과 9으로 구성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플래그 nunique() -&gt; 2인 경우: (지면온도 QC 플래그) NaN, 0., 9.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64200" y="5799450"/>
            <a:ext cx="2221500" cy="2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5"/>
          <p:cNvCxnSpPr>
            <a:stCxn id="303" idx="3"/>
          </p:cNvCxnSpPr>
          <p:nvPr/>
        </p:nvCxnSpPr>
        <p:spPr>
          <a:xfrm flipH="1" rot="10800000">
            <a:off x="2385700" y="2688300"/>
            <a:ext cx="996900" cy="3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 flipH="1" rot="10800000">
            <a:off x="2385700" y="2658850"/>
            <a:ext cx="996900" cy="12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>
            <a:stCxn id="299" idx="3"/>
            <a:endCxn id="302" idx="1"/>
          </p:cNvCxnSpPr>
          <p:nvPr/>
        </p:nvCxnSpPr>
        <p:spPr>
          <a:xfrm flipH="1" rot="10800000">
            <a:off x="2385700" y="3169475"/>
            <a:ext cx="935100" cy="10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>
            <a:stCxn id="300" idx="3"/>
            <a:endCxn id="302" idx="1"/>
          </p:cNvCxnSpPr>
          <p:nvPr/>
        </p:nvCxnSpPr>
        <p:spPr>
          <a:xfrm flipH="1" rot="10800000">
            <a:off x="2385700" y="3169200"/>
            <a:ext cx="935100" cy="14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5"/>
          <p:cNvCxnSpPr>
            <a:stCxn id="293" idx="3"/>
          </p:cNvCxnSpPr>
          <p:nvPr/>
        </p:nvCxnSpPr>
        <p:spPr>
          <a:xfrm flipH="1" rot="10800000">
            <a:off x="2385700" y="2688275"/>
            <a:ext cx="996900" cy="9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>
            <a:stCxn id="294" idx="3"/>
          </p:cNvCxnSpPr>
          <p:nvPr/>
        </p:nvCxnSpPr>
        <p:spPr>
          <a:xfrm flipH="1" rot="10800000">
            <a:off x="2385700" y="2658863"/>
            <a:ext cx="9969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5"/>
          <p:cNvCxnSpPr>
            <a:stCxn id="295" idx="3"/>
            <a:endCxn id="302" idx="1"/>
          </p:cNvCxnSpPr>
          <p:nvPr/>
        </p:nvCxnSpPr>
        <p:spPr>
          <a:xfrm>
            <a:off x="2385700" y="2630050"/>
            <a:ext cx="9351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5"/>
          <p:cNvCxnSpPr>
            <a:stCxn id="296" idx="3"/>
            <a:endCxn id="302" idx="1"/>
          </p:cNvCxnSpPr>
          <p:nvPr/>
        </p:nvCxnSpPr>
        <p:spPr>
          <a:xfrm>
            <a:off x="2385700" y="2298575"/>
            <a:ext cx="935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5"/>
          <p:cNvCxnSpPr>
            <a:stCxn id="297" idx="3"/>
            <a:endCxn id="302" idx="1"/>
          </p:cNvCxnSpPr>
          <p:nvPr/>
        </p:nvCxnSpPr>
        <p:spPr>
          <a:xfrm>
            <a:off x="2385700" y="1967100"/>
            <a:ext cx="935100" cy="12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5"/>
          <p:cNvCxnSpPr>
            <a:stCxn id="298" idx="3"/>
          </p:cNvCxnSpPr>
          <p:nvPr/>
        </p:nvCxnSpPr>
        <p:spPr>
          <a:xfrm>
            <a:off x="2385700" y="1641525"/>
            <a:ext cx="996900" cy="10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10248"/>
            <a:ext cx="2344012" cy="65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6"/>
          <p:cNvSpPr/>
          <p:nvPr/>
        </p:nvSpPr>
        <p:spPr>
          <a:xfrm>
            <a:off x="152400" y="1264900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52400" y="1878175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52400" y="2255875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52400" y="2633575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52400" y="3246850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52400" y="3592575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52400" y="3916400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52400" y="4237825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52400" y="6113550"/>
            <a:ext cx="2221500" cy="37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3320825" y="2461325"/>
            <a:ext cx="6806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강수량과 지면 온도를 제외한 모든 QC 플래그가 있는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에 대하여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feature에서 NaN의 개수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QC 플래그 NaN의 개수 = 10919로   동일했음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 feature QC 플래그 NaN은 플래그 0 (정상)을 의미한다고 판단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825" y="1774615"/>
            <a:ext cx="50673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3320825" y="4294100"/>
            <a:ext cx="68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강수량은 이전의 이유로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지면온도는 플래그에 0.이 존재했기 때문에 개수가 안맞는다는 것을 파악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3320825" y="5634275"/>
            <a:ext cx="74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결론: 플래그는 NaN을 나타내는 역할을 했고 따라서 플래그는 drop해도 문제가 없을것이다.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481" y="3995362"/>
            <a:ext cx="8056130" cy="26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4964" y="4400418"/>
            <a:ext cx="742186" cy="74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4762" y="4400430"/>
            <a:ext cx="742186" cy="7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4560" y="4400418"/>
            <a:ext cx="742186" cy="74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4370" y="4400418"/>
            <a:ext cx="742174" cy="74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8088" y="4332282"/>
            <a:ext cx="718266" cy="81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1853" y="5408262"/>
            <a:ext cx="1609395" cy="142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62529" y="5408262"/>
            <a:ext cx="1609395" cy="142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12022" y="5408262"/>
            <a:ext cx="1609395" cy="142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62191" y="5408262"/>
            <a:ext cx="1609395" cy="142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2360" y="5408262"/>
            <a:ext cx="1609395" cy="142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88727" y="152861"/>
            <a:ext cx="2886006" cy="8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6870" y="5812305"/>
            <a:ext cx="1544952" cy="835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591773" y="5890369"/>
            <a:ext cx="1649537" cy="76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63458" y="5918941"/>
            <a:ext cx="1572498" cy="76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532896" y="5908180"/>
            <a:ext cx="1610660" cy="76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461421" y="5962022"/>
            <a:ext cx="1372832" cy="5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40675" y="969975"/>
            <a:ext cx="5389948" cy="28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303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8857" y="394919"/>
            <a:ext cx="209647" cy="20964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 txBox="1"/>
          <p:nvPr/>
        </p:nvSpPr>
        <p:spPr>
          <a:xfrm>
            <a:off x="558775" y="1479100"/>
            <a:ext cx="68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air data의 모든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weather의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강수량, 풍속, 풍향 (180</a:t>
            </a:r>
            <a:r>
              <a:rPr lang="en-US" sz="1800">
                <a:solidFill>
                  <a:srgbClr val="202122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~270</a:t>
            </a:r>
            <a:r>
              <a:rPr lang="en-US" sz="1800">
                <a:solidFill>
                  <a:srgbClr val="202122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4392475" y="168850"/>
            <a:ext cx="231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79175"/>
            <a:ext cx="10696575" cy="49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/>
        </p:nvSpPr>
        <p:spPr>
          <a:xfrm>
            <a:off x="558775" y="1017400"/>
            <a:ext cx="29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LinearRegression 모델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1332" y="387269"/>
            <a:ext cx="209647" cy="20964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9"/>
          <p:cNvSpPr txBox="1"/>
          <p:nvPr/>
        </p:nvSpPr>
        <p:spPr>
          <a:xfrm>
            <a:off x="4461000" y="168850"/>
            <a:ext cx="23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526275" y="1451825"/>
            <a:ext cx="68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air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와 weather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data의 모든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53100"/>
            <a:ext cx="10696575" cy="528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9"/>
          <p:cNvSpPr txBox="1"/>
          <p:nvPr/>
        </p:nvSpPr>
        <p:spPr>
          <a:xfrm>
            <a:off x="526275" y="990125"/>
            <a:ext cx="29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LinearRegression 모델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50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7032" y="394932"/>
            <a:ext cx="209647" cy="20964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0"/>
          <p:cNvSpPr txBox="1"/>
          <p:nvPr/>
        </p:nvSpPr>
        <p:spPr>
          <a:xfrm>
            <a:off x="4490550" y="184150"/>
            <a:ext cx="23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1132700" y="3743263"/>
            <a:ext cx="809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조별 토론으로 </a:t>
            </a:r>
            <a:r>
              <a:rPr b="1" lang="en-US" sz="2000" u="sng">
                <a:latin typeface="Calibri"/>
                <a:ea typeface="Calibri"/>
                <a:cs typeface="Calibri"/>
                <a:sym typeface="Calibri"/>
              </a:rPr>
              <a:t>몇개의 feature를 추출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해서 예측한 결과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Calibri"/>
                <a:ea typeface="Calibri"/>
                <a:cs typeface="Calibri"/>
                <a:sym typeface="Calibri"/>
              </a:rPr>
              <a:t>모든 feature를 사용하는 모델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과 비슷한 성능을 가진 모델 생성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908675" y="5464038"/>
            <a:ext cx="80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83050"/>
            <a:ext cx="10055206" cy="19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4563" y="5411661"/>
            <a:ext cx="2305303" cy="50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6540" y="5378727"/>
            <a:ext cx="2283348" cy="57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30"/>
          <p:cNvCxnSpPr>
            <a:stCxn id="394" idx="3"/>
            <a:endCxn id="395" idx="1"/>
          </p:cNvCxnSpPr>
          <p:nvPr/>
        </p:nvCxnSpPr>
        <p:spPr>
          <a:xfrm>
            <a:off x="3949865" y="5664152"/>
            <a:ext cx="29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BF9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552835"/>
            <a:ext cx="11393494" cy="147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5586053"/>
            <a:ext cx="11393494" cy="147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340" y="2769097"/>
            <a:ext cx="3940327" cy="2402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31"/>
          <p:cNvGrpSpPr/>
          <p:nvPr/>
        </p:nvGrpSpPr>
        <p:grpSpPr>
          <a:xfrm>
            <a:off x="-431674" y="1063391"/>
            <a:ext cx="11558586" cy="800947"/>
            <a:chOff x="-431674" y="1063391"/>
            <a:chExt cx="11558586" cy="800947"/>
          </a:xfrm>
        </p:grpSpPr>
        <p:pic>
          <p:nvPicPr>
            <p:cNvPr id="405" name="Google Shape;405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78562" y="1063391"/>
              <a:ext cx="5748350" cy="800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31674" y="1063391"/>
              <a:ext cx="5748350" cy="8009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31"/>
          <p:cNvGrpSpPr/>
          <p:nvPr/>
        </p:nvGrpSpPr>
        <p:grpSpPr>
          <a:xfrm>
            <a:off x="-431674" y="5862141"/>
            <a:ext cx="11558586" cy="800947"/>
            <a:chOff x="-431674" y="5862141"/>
            <a:chExt cx="11558586" cy="800947"/>
          </a:xfrm>
        </p:grpSpPr>
        <p:pic>
          <p:nvPicPr>
            <p:cNvPr id="408" name="Google Shape;408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431674" y="5862141"/>
              <a:ext cx="5748350" cy="800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78562" y="5862141"/>
              <a:ext cx="5748350" cy="8009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600" y="2670004"/>
            <a:ext cx="5291831" cy="336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504" y="2934384"/>
            <a:ext cx="2332874" cy="28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89521" y="552835"/>
            <a:ext cx="11393494" cy="147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7731" y="4740749"/>
            <a:ext cx="1537379" cy="76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8026" y="3256902"/>
            <a:ext cx="478499" cy="32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8026" y="2905246"/>
            <a:ext cx="469766" cy="26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28026" y="3608558"/>
            <a:ext cx="852118" cy="32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8026" y="4983082"/>
            <a:ext cx="1039013" cy="32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28026" y="5379750"/>
            <a:ext cx="852118" cy="32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78209" y="2662825"/>
            <a:ext cx="2988429" cy="336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33857" y="3341983"/>
            <a:ext cx="1137189" cy="37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582272" y="3709342"/>
            <a:ext cx="1005485" cy="38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858979" y="3009302"/>
            <a:ext cx="1766925" cy="47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9211" y="4778124"/>
            <a:ext cx="1245899" cy="33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42093" y="6352639"/>
            <a:ext cx="8815219" cy="979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4"/>
          <p:cNvGrpSpPr/>
          <p:nvPr/>
        </p:nvGrpSpPr>
        <p:grpSpPr>
          <a:xfrm>
            <a:off x="1328755" y="544007"/>
            <a:ext cx="8700006" cy="1948701"/>
            <a:chOff x="1328755" y="544007"/>
            <a:chExt cx="8700006" cy="1948701"/>
          </a:xfrm>
        </p:grpSpPr>
        <p:pic>
          <p:nvPicPr>
            <p:cNvPr id="113" name="Google Shape;113;p1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28755" y="544007"/>
              <a:ext cx="8700006" cy="1948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582280" y="1095638"/>
              <a:ext cx="209647" cy="209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449399" y="1040438"/>
              <a:ext cx="209647" cy="209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813692" y="1126104"/>
              <a:ext cx="209647" cy="209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680811" y="1070904"/>
              <a:ext cx="209647" cy="2096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687439" y="3131630"/>
            <a:ext cx="2763095" cy="27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323828" y="4404407"/>
            <a:ext cx="1490318" cy="149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728099" y="5212950"/>
            <a:ext cx="681775" cy="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735349" y="5412278"/>
            <a:ext cx="681854" cy="1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672016" y="4671620"/>
            <a:ext cx="732212" cy="26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0149" y="4834461"/>
            <a:ext cx="768800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570149" y="5533305"/>
            <a:ext cx="808324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672016" y="3637301"/>
            <a:ext cx="732212" cy="26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70149" y="3825342"/>
            <a:ext cx="953419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063707" y="2807223"/>
            <a:ext cx="1715324" cy="33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692504" y="6405971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566638" y="6965826"/>
            <a:ext cx="209647" cy="20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407" y="1458362"/>
            <a:ext cx="10062424" cy="499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989" y="6524944"/>
            <a:ext cx="9231571" cy="97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538" y="659732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0934" y="7139728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363" y="860438"/>
            <a:ext cx="61245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-2756750" y="1133925"/>
            <a:ext cx="255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조심스럽게 미세먼지 밀도에 대한 좋고 나쁜 정도에 대한 바를 가져 왔습니다..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093" y="6607506"/>
            <a:ext cx="7757743" cy="7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939" y="1188152"/>
            <a:ext cx="4537143" cy="2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7226" y="1188152"/>
            <a:ext cx="4537143" cy="2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8803" y="3590297"/>
            <a:ext cx="5025194" cy="245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97702" y="3590297"/>
            <a:ext cx="5025194" cy="245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4731" y="3213858"/>
            <a:ext cx="6120629" cy="43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12">
            <a:alphaModFix/>
          </a:blip>
          <a:srcRect b="0" l="-550" r="549" t="0"/>
          <a:stretch/>
        </p:blipFill>
        <p:spPr>
          <a:xfrm>
            <a:off x="178600" y="6043675"/>
            <a:ext cx="7000775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7285" y="66417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0145" y="6940833"/>
            <a:ext cx="209647" cy="20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187" y="1186409"/>
            <a:ext cx="10174079" cy="592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4260" y="2313693"/>
            <a:ext cx="1868441" cy="42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456" y="6561588"/>
            <a:ext cx="7140442" cy="42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6652" y="1302031"/>
            <a:ext cx="6420391" cy="48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730" y="6477324"/>
            <a:ext cx="9691668" cy="7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5215" y="1491677"/>
            <a:ext cx="952908" cy="453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82542" y="1491677"/>
            <a:ext cx="854671" cy="453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348" y="6511608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54576" y="6805887"/>
            <a:ext cx="209647" cy="20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5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375" y="190957"/>
            <a:ext cx="3968768" cy="8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71215"/>
            <a:ext cx="10391773" cy="281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796600"/>
            <a:ext cx="3561400" cy="29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035898" y="3848600"/>
            <a:ext cx="548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시계열 데이터 처리이므로 interpolate를 이용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어제 성능이 좋았던 KNN Imputer를 이용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어제 성능이 좋았던 Iterative Imputer를 이용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035898" y="5159350"/>
            <a:ext cx="54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11월 ~ 3월까지에 대하여 추가 조치를 했다.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값이 존재하는 경우  해당 값의 0.5배를 임의로 입력.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4035898" y="6014125"/>
            <a:ext cx="54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035900" y="6014125"/>
            <a:ext cx="656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p-value를 기준으로 대체적으로 성능이 향상하지 않았으며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모델링에 의한 결과도 크게 좋아지지 않았다.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8731" y="190957"/>
            <a:ext cx="2402625" cy="92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034788" y="-1526193"/>
            <a:ext cx="750986" cy="596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9391" y="1260741"/>
            <a:ext cx="7370771" cy="4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6617" y="956257"/>
            <a:ext cx="961876" cy="100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3240211" y="99157"/>
            <a:ext cx="4898989" cy="920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618" y="4242529"/>
            <a:ext cx="917149" cy="91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11">
            <a:alphaModFix/>
          </a:blip>
          <a:srcRect b="0" l="1370" r="-1370" t="0"/>
          <a:stretch/>
        </p:blipFill>
        <p:spPr>
          <a:xfrm>
            <a:off x="1087778" y="6162509"/>
            <a:ext cx="7533839" cy="6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12">
            <a:alphaModFix/>
          </a:blip>
          <a:srcRect b="0" l="-3573" r="0" t="0"/>
          <a:stretch/>
        </p:blipFill>
        <p:spPr>
          <a:xfrm>
            <a:off x="1751500" y="2804050"/>
            <a:ext cx="4244351" cy="3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91350" y="3109750"/>
            <a:ext cx="3481750" cy="26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9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9521" y="241665"/>
            <a:ext cx="11393494" cy="51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8731" y="190957"/>
            <a:ext cx="2402510" cy="91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828" y="394933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382" y="394994"/>
            <a:ext cx="209647" cy="20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034788" y="-1526193"/>
            <a:ext cx="750986" cy="5965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9391" y="1260741"/>
            <a:ext cx="7370771" cy="4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6617" y="956257"/>
            <a:ext cx="961876" cy="100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3177100" y="-102625"/>
            <a:ext cx="4899001" cy="96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74" y="4242549"/>
            <a:ext cx="750996" cy="7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11">
            <a:alphaModFix/>
          </a:blip>
          <a:srcRect b="35695" l="0" r="0" t="0"/>
          <a:stretch/>
        </p:blipFill>
        <p:spPr>
          <a:xfrm>
            <a:off x="1125375" y="3300825"/>
            <a:ext cx="2543175" cy="374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59388" y="2402175"/>
            <a:ext cx="6457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11">
            <a:alphaModFix/>
          </a:blip>
          <a:srcRect b="0" l="0" r="0" t="64233"/>
          <a:stretch/>
        </p:blipFill>
        <p:spPr>
          <a:xfrm>
            <a:off x="3059775" y="3295175"/>
            <a:ext cx="2543175" cy="20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13">
            <a:alphaModFix/>
          </a:blip>
          <a:srcRect b="28946" l="0" r="0" t="0"/>
          <a:stretch/>
        </p:blipFill>
        <p:spPr>
          <a:xfrm>
            <a:off x="5602950" y="3300825"/>
            <a:ext cx="2457450" cy="374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13">
            <a:alphaModFix/>
          </a:blip>
          <a:srcRect b="0" l="0" r="0" t="70520"/>
          <a:stretch/>
        </p:blipFill>
        <p:spPr>
          <a:xfrm>
            <a:off x="7677475" y="3300816"/>
            <a:ext cx="2457450" cy="15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