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0"/>
  </p:notesMasterIdLst>
  <p:sldIdLst>
    <p:sldId id="256" r:id="rId2"/>
    <p:sldId id="257" r:id="rId3"/>
    <p:sldId id="275" r:id="rId4"/>
    <p:sldId id="278" r:id="rId5"/>
    <p:sldId id="279" r:id="rId6"/>
    <p:sldId id="280" r:id="rId7"/>
    <p:sldId id="276" r:id="rId8"/>
    <p:sldId id="282" r:id="rId9"/>
    <p:sldId id="277" r:id="rId10"/>
    <p:sldId id="286" r:id="rId11"/>
    <p:sldId id="287" r:id="rId12"/>
    <p:sldId id="283" r:id="rId13"/>
    <p:sldId id="288" r:id="rId14"/>
    <p:sldId id="289" r:id="rId15"/>
    <p:sldId id="290" r:id="rId16"/>
    <p:sldId id="285" r:id="rId17"/>
    <p:sldId id="274" r:id="rId18"/>
    <p:sldId id="273" r:id="rId1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14" y="67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861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976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778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049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530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719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289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5312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6611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433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312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764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dk1"/>
                </a:solidFill>
              </a:rPr>
              <a:t>2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r>
              <a:rPr 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AI 04</a:t>
            </a:r>
            <a:r>
              <a:rPr lang="ko-KR" altLang="en-US" sz="1600" b="1" dirty="0"/>
              <a:t>반 </a:t>
            </a:r>
            <a:r>
              <a:rPr lang="en-US" altLang="ko-KR" sz="1600" b="1" dirty="0"/>
              <a:t>a021089</a:t>
            </a:r>
            <a:r>
              <a:rPr lang="ko-KR" altLang="en-US" sz="1600" b="1" dirty="0"/>
              <a:t> 김나현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전처리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6731837-3D31-4688-8530-BF8B699BE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1" y="1173424"/>
            <a:ext cx="861060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F1CD5983-7376-4D4F-9B6A-5FE43C9B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2554" y="631384"/>
            <a:ext cx="8223107" cy="469832"/>
          </a:xfrm>
        </p:spPr>
        <p:txBody>
          <a:bodyPr/>
          <a:lstStyle/>
          <a:p>
            <a:r>
              <a:rPr lang="en-US" altLang="ko-KR" sz="1800" dirty="0"/>
              <a:t> heatmap</a:t>
            </a:r>
            <a:r>
              <a:rPr lang="ko-KR" altLang="en-US" sz="1800" dirty="0"/>
              <a:t>을 통해 추가적인 변수 제거여부를 확인하였다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3883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전처리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E5C82E-17B0-423B-9787-197EC91F3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0446"/>
            <a:ext cx="7890578" cy="4579838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594EB-98C2-4347-B0A0-55A6E910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4647" y="2146321"/>
            <a:ext cx="8223107" cy="930471"/>
          </a:xfrm>
        </p:spPr>
        <p:txBody>
          <a:bodyPr/>
          <a:lstStyle/>
          <a:p>
            <a:pPr marL="76200" indent="0">
              <a:buNone/>
            </a:pPr>
            <a:endParaRPr lang="en-US" altLang="ko-KR" dirty="0"/>
          </a:p>
          <a:p>
            <a:r>
              <a:rPr lang="ko-KR" altLang="en-US" sz="1800" dirty="0"/>
              <a:t> </a:t>
            </a:r>
            <a:r>
              <a:rPr lang="ko-KR" altLang="en-US" sz="1800" dirty="0" err="1"/>
              <a:t>결측치는</a:t>
            </a:r>
            <a:r>
              <a:rPr lang="ko-KR" altLang="en-US" sz="1800" dirty="0"/>
              <a:t> 평균값으로 채워주었다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7916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모델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1(KNN)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5D2186-A080-4012-9B62-ADBD4A80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08" y="5402403"/>
            <a:ext cx="9110876" cy="442132"/>
          </a:xfrm>
        </p:spPr>
        <p:txBody>
          <a:bodyPr/>
          <a:lstStyle/>
          <a:p>
            <a:r>
              <a:rPr lang="en-US" altLang="ko-KR" sz="1600" dirty="0"/>
              <a:t>  KNN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GridSearch</a:t>
            </a:r>
            <a:r>
              <a:rPr lang="ko-KR" altLang="en-US" sz="1600" dirty="0"/>
              <a:t>튜닝을 통해 모델</a:t>
            </a:r>
            <a:r>
              <a:rPr lang="en-US" altLang="ko-KR" sz="1600" dirty="0"/>
              <a:t>1 </a:t>
            </a:r>
            <a:r>
              <a:rPr lang="ko-KR" altLang="en-US" sz="1600" dirty="0"/>
              <a:t>을 생성하였고 정확도와</a:t>
            </a:r>
            <a:r>
              <a:rPr lang="en-US" altLang="ko-KR" sz="1600" dirty="0"/>
              <a:t> f1_score </a:t>
            </a:r>
            <a:r>
              <a:rPr lang="ko-KR" altLang="en-US" sz="1600" dirty="0"/>
              <a:t>는 </a:t>
            </a:r>
            <a:r>
              <a:rPr lang="en-US" altLang="ko-KR" sz="1600" dirty="0"/>
              <a:t>0.8</a:t>
            </a:r>
            <a:r>
              <a:rPr lang="ko-KR" altLang="en-US" sz="1600" dirty="0"/>
              <a:t>임을 확인함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B79EA3-D963-40CF-B38A-49DF5D1C2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24"/>
          <a:stretch/>
        </p:blipFill>
        <p:spPr>
          <a:xfrm>
            <a:off x="197308" y="1234531"/>
            <a:ext cx="8570349" cy="38307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E825DF-801E-48DD-943B-3E7979119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0" y="3695588"/>
            <a:ext cx="3324225" cy="676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41E4DC-33AA-46DE-9A2C-EDB9ACF64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0" y="4446085"/>
            <a:ext cx="33051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1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334689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모델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2(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DecisionTree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5D2186-A080-4012-9B62-ADBD4A80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7828" y="5505722"/>
            <a:ext cx="9953828" cy="663731"/>
          </a:xfrm>
        </p:spPr>
        <p:txBody>
          <a:bodyPr/>
          <a:lstStyle/>
          <a:p>
            <a:r>
              <a:rPr lang="en-US" altLang="ko-KR" sz="1600" dirty="0"/>
              <a:t>  </a:t>
            </a:r>
            <a:r>
              <a:rPr lang="en-US" altLang="ko-KR" sz="1600" dirty="0" err="1"/>
              <a:t>DecisionTree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GridSearch</a:t>
            </a:r>
            <a:r>
              <a:rPr lang="ko-KR" altLang="en-US" sz="1600" dirty="0"/>
              <a:t>튜닝을 통해 모델</a:t>
            </a:r>
            <a:r>
              <a:rPr lang="en-US" altLang="ko-KR" sz="1600" dirty="0"/>
              <a:t>2</a:t>
            </a:r>
            <a:r>
              <a:rPr lang="ko-KR" altLang="en-US" sz="1600" dirty="0"/>
              <a:t>을 생성하였고 정확도와</a:t>
            </a:r>
            <a:r>
              <a:rPr lang="en-US" altLang="ko-KR" sz="1600" dirty="0"/>
              <a:t> f1_score </a:t>
            </a:r>
            <a:r>
              <a:rPr lang="ko-KR" altLang="en-US" sz="1600" dirty="0"/>
              <a:t>는 </a:t>
            </a:r>
            <a:r>
              <a:rPr lang="en-US" altLang="ko-KR" sz="1600" dirty="0"/>
              <a:t>0.7</a:t>
            </a:r>
            <a:r>
              <a:rPr lang="ko-KR" altLang="en-US" sz="1600" dirty="0"/>
              <a:t>임을 확인함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64E5CDB-ACBB-4662-A20C-55270A20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" y="1224621"/>
            <a:ext cx="8070125" cy="414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AEA077-7FD7-491A-B769-FC818E3390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63" t="572" r="11061" b="-572"/>
          <a:stretch/>
        </p:blipFill>
        <p:spPr>
          <a:xfrm>
            <a:off x="197308" y="3602622"/>
            <a:ext cx="3844032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4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58326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모델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3(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RandomForest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5D2186-A080-4012-9B62-ADBD4A80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7909" y="5464546"/>
            <a:ext cx="10093909" cy="663731"/>
          </a:xfrm>
        </p:spPr>
        <p:txBody>
          <a:bodyPr/>
          <a:lstStyle/>
          <a:p>
            <a:r>
              <a:rPr lang="en-US" altLang="ko-KR" sz="1600" dirty="0"/>
              <a:t>  </a:t>
            </a:r>
            <a:r>
              <a:rPr lang="en-US" altLang="ko-KR" sz="1600" dirty="0" err="1"/>
              <a:t>RandomForest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GridSearch</a:t>
            </a:r>
            <a:r>
              <a:rPr lang="ko-KR" altLang="en-US" sz="1600" dirty="0"/>
              <a:t>튜닝을 통해 모델</a:t>
            </a:r>
            <a:r>
              <a:rPr lang="en-US" altLang="ko-KR" sz="1600" dirty="0"/>
              <a:t>3 </a:t>
            </a:r>
            <a:r>
              <a:rPr lang="ko-KR" altLang="en-US" sz="1600" dirty="0"/>
              <a:t>을 생성하였고 정확도와</a:t>
            </a:r>
            <a:r>
              <a:rPr lang="en-US" altLang="ko-KR" sz="1600" dirty="0"/>
              <a:t> f1_score </a:t>
            </a:r>
            <a:r>
              <a:rPr lang="ko-KR" altLang="en-US" sz="1600" dirty="0"/>
              <a:t>는 </a:t>
            </a:r>
            <a:r>
              <a:rPr lang="en-US" altLang="ko-KR" sz="1600" dirty="0"/>
              <a:t>0.9</a:t>
            </a:r>
            <a:r>
              <a:rPr lang="ko-KR" altLang="en-US" sz="1600" dirty="0"/>
              <a:t>임을 확인함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B7B2497-1D5E-4EA4-8233-C53CC177C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87" y="1203291"/>
            <a:ext cx="7623866" cy="391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5D32869-AD8D-4661-8C64-D60129BD1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20" y="3645158"/>
            <a:ext cx="3086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9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모델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4(XGB)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5D2186-A080-4012-9B62-ADBD4A80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08" y="5402403"/>
            <a:ext cx="9110876" cy="442132"/>
          </a:xfrm>
        </p:spPr>
        <p:txBody>
          <a:bodyPr/>
          <a:lstStyle/>
          <a:p>
            <a:r>
              <a:rPr lang="en-US" altLang="ko-KR" sz="1600" dirty="0"/>
              <a:t>  XGB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GridSearch</a:t>
            </a:r>
            <a:r>
              <a:rPr lang="ko-KR" altLang="en-US" sz="1600" dirty="0"/>
              <a:t>튜닝을 통해 모델</a:t>
            </a:r>
            <a:r>
              <a:rPr lang="en-US" altLang="ko-KR" sz="1600" dirty="0"/>
              <a:t>4 </a:t>
            </a:r>
            <a:r>
              <a:rPr lang="ko-KR" altLang="en-US" sz="1600" dirty="0"/>
              <a:t>을 생성하였고 정확도는 </a:t>
            </a:r>
            <a:r>
              <a:rPr lang="en-US" altLang="ko-KR" sz="1600" dirty="0"/>
              <a:t>0.9</a:t>
            </a:r>
            <a:r>
              <a:rPr lang="ko-KR" altLang="en-US" sz="1600" dirty="0"/>
              <a:t>임을 확인함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B2A4F2E-90BB-44B5-A776-1DF5C77A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63" y="1261616"/>
            <a:ext cx="7744782" cy="398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DB0FCE4-0BE1-419E-B0AA-795DB1E10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20" y="4089276"/>
            <a:ext cx="3152775" cy="7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변수중요도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조별 토론 방법론 적용 내용을 보여주세요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Google Shape;184;p26">
            <a:extLst>
              <a:ext uri="{FF2B5EF4-FFF2-40B4-BE49-F238E27FC236}">
                <a16:creationId xmlns:a16="http://schemas.microsoft.com/office/drawing/2014/main" id="{DFE455FC-B65D-4610-A9E7-84FFF8F5E7BD}"/>
              </a:ext>
            </a:extLst>
          </p:cNvPr>
          <p:cNvSpPr txBox="1">
            <a:spLocks/>
          </p:cNvSpPr>
          <p:nvPr/>
        </p:nvSpPr>
        <p:spPr>
          <a:xfrm>
            <a:off x="449612" y="2631756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518" lvl="1" indent="-177410">
              <a:lnSpc>
                <a:spcPct val="10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회의록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처럼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서술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하셔도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좋습니다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79660C-B246-4474-9F5F-CDC977671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9" y="1171852"/>
            <a:ext cx="7489921" cy="5686148"/>
          </a:xfrm>
          <a:prstGeom prst="rect">
            <a:avLst/>
          </a:prstGeom>
        </p:spPr>
      </p:pic>
      <p:sp>
        <p:nvSpPr>
          <p:cNvPr id="5" name="Google Shape;184;p26">
            <a:extLst>
              <a:ext uri="{FF2B5EF4-FFF2-40B4-BE49-F238E27FC236}">
                <a16:creationId xmlns:a16="http://schemas.microsoft.com/office/drawing/2014/main" id="{BFBC118A-AA32-4C87-84D6-39FA421905C1}"/>
              </a:ext>
            </a:extLst>
          </p:cNvPr>
          <p:cNvSpPr txBox="1">
            <a:spLocks/>
          </p:cNvSpPr>
          <p:nvPr/>
        </p:nvSpPr>
        <p:spPr>
          <a:xfrm>
            <a:off x="7188200" y="3135804"/>
            <a:ext cx="2923465" cy="207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518" lvl="1" indent="-177410">
              <a:lnSpc>
                <a:spcPct val="10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XGB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모델로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108" lvl="1" indent="0">
              <a:lnSpc>
                <a:spcPct val="100000"/>
              </a:lnSpc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변수중요도를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108" lvl="1" indent="0">
              <a:lnSpc>
                <a:spcPct val="100000"/>
              </a:lnSpc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보면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url_query_len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108" lvl="1" indent="0">
              <a:lnSpc>
                <a:spcPct val="100000"/>
              </a:lnSpc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가장 큰 변수로 사용됨을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108" lvl="1" indent="0">
              <a:lnSpc>
                <a:spcPct val="100000"/>
              </a:lnSpc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확인 할 수 있었다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64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결 론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Google Shape;184;p26">
            <a:extLst>
              <a:ext uri="{FF2B5EF4-FFF2-40B4-BE49-F238E27FC236}">
                <a16:creationId xmlns:a16="http://schemas.microsoft.com/office/drawing/2014/main" id="{E923127D-53D0-4D72-ACB0-1FF72D58ECCC}"/>
              </a:ext>
            </a:extLst>
          </p:cNvPr>
          <p:cNvSpPr txBox="1">
            <a:spLocks/>
          </p:cNvSpPr>
          <p:nvPr/>
        </p:nvSpPr>
        <p:spPr>
          <a:xfrm>
            <a:off x="432619" y="1760494"/>
            <a:ext cx="8622603" cy="207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518" lvl="1" indent="-177410">
              <a:lnSpc>
                <a:spcPct val="10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추측한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url_query_len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가장 큰 변수 중요도로 확인 하였습니다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429518" lvl="1" indent="-177410">
              <a:lnSpc>
                <a:spcPct val="100000"/>
              </a:lnSpc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>
              <a:lnSpc>
                <a:spcPct val="10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추측한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url_domain_len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두번째 변수 중요도로 확인되었습니다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429518" lvl="1" indent="-177410">
              <a:lnSpc>
                <a:spcPct val="100000"/>
              </a:lnSpc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>
              <a:lnSpc>
                <a:spcPct val="10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추측한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url_num_hyphens_dom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비교적 낮은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변수중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요도임을 확인 할 수 있었습니다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수립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653635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 :  </a:t>
            </a:r>
          </a:p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6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악성사이트 여부는 </a:t>
            </a:r>
            <a:r>
              <a:rPr lang="en-US" altLang="ko-KR" sz="16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url_num_hyphens_dom</a:t>
            </a:r>
            <a:r>
              <a:rPr lang="ko-KR" altLang="en-US" sz="16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관련이 있다</a:t>
            </a:r>
            <a:r>
              <a:rPr lang="en-US" altLang="ko-KR" sz="16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19" y="3124478"/>
            <a:ext cx="653635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2 :  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6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악성사이트 여부는 </a:t>
            </a:r>
            <a:r>
              <a:rPr lang="en-US" altLang="ko-KR" sz="16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url_domain_len</a:t>
            </a:r>
            <a:r>
              <a:rPr lang="ko-KR" altLang="en-US" sz="16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관련이 있다</a:t>
            </a:r>
            <a:r>
              <a:rPr lang="en-US" altLang="ko-KR" sz="16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4179477"/>
            <a:ext cx="625226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3 : </a:t>
            </a:r>
          </a:p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6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악성사이트 여부는 </a:t>
            </a:r>
            <a:r>
              <a:rPr lang="en-US" altLang="ko-KR" sz="16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url_query_len</a:t>
            </a:r>
            <a:r>
              <a:rPr lang="ko-KR" altLang="en-US" sz="16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관련이 있다</a:t>
            </a:r>
            <a:r>
              <a:rPr lang="en-US" altLang="ko-KR" sz="16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시각화 위주로 작성해주세요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4EA3AD-A5F5-4ECA-A676-41A1C6B66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51" y="1585347"/>
            <a:ext cx="8153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922930C-2D85-45BC-BD82-500BF88E5757}"/>
              </a:ext>
            </a:extLst>
          </p:cNvPr>
          <p:cNvSpPr/>
          <p:nvPr/>
        </p:nvSpPr>
        <p:spPr>
          <a:xfrm>
            <a:off x="624340" y="4758023"/>
            <a:ext cx="867945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1600" dirty="0" err="1"/>
              <a:t>url_num_hyphens_dom</a:t>
            </a:r>
            <a:r>
              <a:rPr lang="en-US" altLang="ko-KR" sz="1600" dirty="0"/>
              <a:t> : URL</a:t>
            </a:r>
            <a:r>
              <a:rPr lang="ko-KR" altLang="en-US" sz="1600" dirty="0"/>
              <a:t>내 </a:t>
            </a:r>
            <a:r>
              <a:rPr lang="en-US" altLang="ko-KR" sz="1600" dirty="0"/>
              <a:t>'-'(</a:t>
            </a:r>
            <a:r>
              <a:rPr lang="ko-KR" altLang="en-US" sz="1600" dirty="0"/>
              <a:t>하이픈</a:t>
            </a:r>
            <a:r>
              <a:rPr lang="en-US" altLang="ko-KR" sz="1600" dirty="0"/>
              <a:t>) </a:t>
            </a:r>
            <a:r>
              <a:rPr lang="ko-KR" altLang="en-US" sz="1600" dirty="0"/>
              <a:t>개수는 </a:t>
            </a:r>
            <a:r>
              <a:rPr lang="en-US" altLang="ko-KR" sz="1600" dirty="0"/>
              <a:t>0~3 </a:t>
            </a:r>
            <a:r>
              <a:rPr lang="ko-KR" altLang="en-US" sz="1600" dirty="0"/>
              <a:t>사이가 가장 많음을 확인할 수 있다</a:t>
            </a:r>
            <a:r>
              <a:rPr lang="en-US" altLang="ko-KR" dirty="0"/>
              <a:t>.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619051" y="4717650"/>
            <a:ext cx="827637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b="1" dirty="0" err="1">
                <a:latin typeface="+mn-lt"/>
                <a:ea typeface="HY신명조" panose="02030600000101010101" pitchFamily="18" charset="-127"/>
              </a:rPr>
              <a:t>url_domain_len</a:t>
            </a:r>
            <a:r>
              <a:rPr lang="en-US" altLang="ko-KR" sz="1600" b="1" dirty="0">
                <a:latin typeface="+mn-lt"/>
                <a:ea typeface="HY신명조" panose="02030600000101010101" pitchFamily="18" charset="-127"/>
              </a:rPr>
              <a:t> : </a:t>
            </a:r>
            <a:r>
              <a:rPr lang="en-US" altLang="ko-KR" sz="1600" dirty="0">
                <a:latin typeface="+mn-lt"/>
                <a:ea typeface="HY신명조" panose="02030600000101010101" pitchFamily="18" charset="-127"/>
              </a:rPr>
              <a:t>URL</a:t>
            </a:r>
            <a:r>
              <a:rPr lang="ko-KR" altLang="en-US" sz="1600" dirty="0">
                <a:latin typeface="+mj-lt"/>
                <a:ea typeface="HY신명조" panose="02030600000101010101" pitchFamily="18" charset="-127"/>
              </a:rPr>
              <a:t>의 도메인 길이는 </a:t>
            </a:r>
            <a:r>
              <a:rPr lang="en-US" altLang="ko-KR" sz="1600" dirty="0">
                <a:latin typeface="+mj-lt"/>
                <a:ea typeface="HY신명조" panose="02030600000101010101" pitchFamily="18" charset="-127"/>
              </a:rPr>
              <a:t>5~25 </a:t>
            </a:r>
            <a:r>
              <a:rPr lang="ko-KR" altLang="en-US" sz="1600" dirty="0">
                <a:latin typeface="+mj-lt"/>
                <a:ea typeface="HY신명조" panose="02030600000101010101" pitchFamily="18" charset="-127"/>
              </a:rPr>
              <a:t>사이가 가장 많음을 확인할 수 있다</a:t>
            </a:r>
            <a:r>
              <a:rPr lang="en-US" altLang="ko-KR" sz="1600" dirty="0">
                <a:latin typeface="+mj-lt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+mj-lt"/>
              <a:ea typeface="HY신명조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시각화 위주로 작성해주세요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663B99-CB1D-4463-B4C2-08EADB54D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0" y="1647491"/>
            <a:ext cx="8153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663438" y="4859737"/>
            <a:ext cx="81534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url_query_len</a:t>
            </a:r>
            <a:r>
              <a:rPr lang="en-US" altLang="ko-KR" sz="16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 : URL</a:t>
            </a:r>
            <a:r>
              <a:rPr lang="ko-KR" altLang="en-US" sz="16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쿼리 길이는 </a:t>
            </a:r>
            <a:r>
              <a:rPr lang="en-US" altLang="ko-KR" sz="16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0~100</a:t>
            </a:r>
            <a:r>
              <a:rPr lang="ko-KR" altLang="en-US" sz="16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사이가 가장 많음을 확인 할 수 있다</a:t>
            </a:r>
            <a:r>
              <a:rPr lang="en-US" altLang="ko-KR" sz="16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  <a:endParaRPr lang="ko-KR" altLang="en-US" sz="16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시각화 위주로 작성해주세요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80DC42-EA71-4AC6-9A2A-E4D55B93C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0" y="1749688"/>
            <a:ext cx="8153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2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92476" y="5057566"/>
            <a:ext cx="972104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target data : </a:t>
            </a:r>
            <a:r>
              <a:rPr lang="ko-KR" altLang="en-US" sz="16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악성사이트 여부 컬럼의 악성과 정상의 여부는 절반씩 분포하고 있음을 확인 할 수 있다</a:t>
            </a:r>
            <a:r>
              <a:rPr lang="en-US" altLang="ko-KR" sz="16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  <a:endParaRPr lang="ko-KR" altLang="en-US" sz="16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시각화 위주로 작성해주세요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A42294A-1662-432A-A12B-CE4196505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0" y="1771264"/>
            <a:ext cx="72961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10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2929" y="4391470"/>
            <a:ext cx="8740142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>
              <a:lnSpc>
                <a:spcPct val="100000"/>
              </a:lnSpc>
            </a:pPr>
            <a:r>
              <a:rPr lang="en-US" altLang="ko-KR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KDE </a:t>
            </a:r>
            <a:r>
              <a:rPr lang="ko-KR" altLang="en-US" dirty="0">
                <a:latin typeface="+mn-lt"/>
                <a:ea typeface="HY신명조" panose="02030600000101010101" pitchFamily="18" charset="-127"/>
                <a:cs typeface="Arial" panose="020B0604020202020204" pitchFamily="34" charset="0"/>
              </a:rPr>
              <a:t>차트를 통해 </a:t>
            </a:r>
            <a:r>
              <a:rPr lang="en-US" altLang="ko-KR" dirty="0">
                <a:latin typeface="+mn-lt"/>
                <a:cs typeface="Arial" panose="020B0604020202020204" pitchFamily="34" charset="0"/>
              </a:rPr>
              <a:t>URL</a:t>
            </a:r>
            <a:r>
              <a:rPr lang="ko-KR" altLang="en-US" dirty="0">
                <a:latin typeface="+mn-lt"/>
                <a:cs typeface="Arial" panose="020B0604020202020204" pitchFamily="34" charset="0"/>
              </a:rPr>
              <a:t>내 </a:t>
            </a:r>
            <a:r>
              <a:rPr lang="en-US" altLang="ko-KR" dirty="0">
                <a:latin typeface="+mn-lt"/>
                <a:cs typeface="Arial" panose="020B0604020202020204" pitchFamily="34" charset="0"/>
              </a:rPr>
              <a:t>'-'(</a:t>
            </a:r>
            <a:r>
              <a:rPr lang="ko-KR" altLang="en-US" dirty="0">
                <a:latin typeface="+mn-lt"/>
                <a:cs typeface="Arial" panose="020B0604020202020204" pitchFamily="34" charset="0"/>
              </a:rPr>
              <a:t>하이픈</a:t>
            </a:r>
            <a:r>
              <a:rPr lang="en-US" altLang="ko-KR" dirty="0">
                <a:latin typeface="+mn-lt"/>
                <a:cs typeface="Arial" panose="020B0604020202020204" pitchFamily="34" charset="0"/>
              </a:rPr>
              <a:t>) </a:t>
            </a:r>
            <a:r>
              <a:rPr lang="ko-KR" altLang="en-US" dirty="0">
                <a:latin typeface="+mn-lt"/>
                <a:cs typeface="Arial" panose="020B0604020202020204" pitchFamily="34" charset="0"/>
              </a:rPr>
              <a:t>개수에 따라 정상 사이트가 더 많았으며</a:t>
            </a:r>
            <a:r>
              <a:rPr lang="en-US" altLang="ko-KR" dirty="0">
                <a:latin typeface="+mn-lt"/>
                <a:cs typeface="Arial" panose="020B0604020202020204" pitchFamily="34" charset="0"/>
              </a:rPr>
              <a:t>,</a:t>
            </a:r>
          </a:p>
          <a:p>
            <a:pPr marL="429518" lvl="1" indent="-177410">
              <a:lnSpc>
                <a:spcPct val="100000"/>
              </a:lnSpc>
            </a:pPr>
            <a:r>
              <a:rPr lang="en-US" altLang="ko-KR" dirty="0">
                <a:latin typeface="+mn-lt"/>
                <a:cs typeface="Arial" panose="020B0604020202020204" pitchFamily="34" charset="0"/>
              </a:rPr>
              <a:t>URL</a:t>
            </a:r>
            <a:r>
              <a:rPr lang="ko-KR" altLang="en-US" dirty="0">
                <a:latin typeface="+mn-lt"/>
                <a:cs typeface="Arial" panose="020B0604020202020204" pitchFamily="34" charset="0"/>
              </a:rPr>
              <a:t>내 </a:t>
            </a:r>
            <a:r>
              <a:rPr lang="en-US" altLang="ko-KR" dirty="0">
                <a:latin typeface="+mn-lt"/>
                <a:cs typeface="Arial" panose="020B0604020202020204" pitchFamily="34" charset="0"/>
              </a:rPr>
              <a:t>query</a:t>
            </a:r>
            <a:r>
              <a:rPr lang="ko-KR" altLang="en-US" dirty="0">
                <a:latin typeface="+mn-lt"/>
                <a:cs typeface="Arial" panose="020B0604020202020204" pitchFamily="34" charset="0"/>
              </a:rPr>
              <a:t>길이에 따라 악성사이트가 대부분임을 확인할 수 있었다</a:t>
            </a:r>
            <a:r>
              <a:rPr lang="en-US" altLang="ko-KR" dirty="0">
                <a:latin typeface="+mn-lt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BAA315-100B-4CCD-A424-9E856A1A6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7" y="1214822"/>
            <a:ext cx="4495567" cy="306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85F5C49-8CDD-42C9-9929-2C9933FA5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94" y="1174687"/>
            <a:ext cx="4625267" cy="310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53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DFBA73-611E-4B63-82B9-9DDA440C4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4" y="1226555"/>
            <a:ext cx="4430095" cy="294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84;p26">
            <a:extLst>
              <a:ext uri="{FF2B5EF4-FFF2-40B4-BE49-F238E27FC236}">
                <a16:creationId xmlns:a16="http://schemas.microsoft.com/office/drawing/2014/main" id="{5F383D18-5234-4DDF-9056-6394968899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620" y="4359988"/>
            <a:ext cx="8740142" cy="10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KDE </a:t>
            </a:r>
            <a:r>
              <a:rPr lang="ko-KR" altLang="en-US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차트를 통해 </a:t>
            </a:r>
            <a:r>
              <a:rPr lang="en-US" altLang="ko-KR" dirty="0" err="1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url_domain_len</a:t>
            </a:r>
            <a:r>
              <a:rPr lang="ko-KR" altLang="en-US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과 </a:t>
            </a:r>
            <a:r>
              <a:rPr lang="en-US" altLang="ko-KR" dirty="0" err="1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url_hostname_len</a:t>
            </a:r>
            <a:r>
              <a:rPr lang="ko-KR" altLang="en-US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의 데이터가 같음을 확인 할 수 있었으며</a:t>
            </a:r>
            <a:r>
              <a:rPr lang="en-US" altLang="ko-KR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url_hostname_len</a:t>
            </a:r>
            <a:r>
              <a:rPr lang="ko-KR" altLang="en-US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의 데이터를 </a:t>
            </a:r>
            <a:r>
              <a:rPr lang="en-US" altLang="ko-KR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drop</a:t>
            </a:r>
            <a:r>
              <a:rPr lang="ko-KR" altLang="en-US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하였다</a:t>
            </a:r>
            <a:r>
              <a:rPr lang="en-US" altLang="ko-KR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5AA3ECBB-ADFE-4CE5-AEBD-D4B3759B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8" y="1245474"/>
            <a:ext cx="4520863" cy="301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5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전처리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AFC595-10E2-44F4-BA91-B59987E03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0" y="1362077"/>
            <a:ext cx="6732695" cy="4426163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594EB-98C2-4347-B0A0-55A6E910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0613" y="2146321"/>
            <a:ext cx="8223107" cy="930471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1800" dirty="0" err="1"/>
              <a:t>단변량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분석시</a:t>
            </a:r>
            <a:r>
              <a:rPr lang="ko-KR" altLang="en-US" sz="1800" dirty="0"/>
              <a:t> 개수가 </a:t>
            </a:r>
            <a:r>
              <a:rPr lang="en-US" altLang="ko-KR" sz="1800" dirty="0"/>
              <a:t>0~1</a:t>
            </a:r>
            <a:r>
              <a:rPr lang="ko-KR" altLang="en-US" sz="1800" dirty="0"/>
              <a:t>가 많은 변수이거나</a:t>
            </a:r>
            <a:r>
              <a:rPr lang="en-US" altLang="ko-KR" sz="1800" dirty="0"/>
              <a:t>,</a:t>
            </a:r>
          </a:p>
          <a:p>
            <a:r>
              <a:rPr lang="en-US" altLang="ko-KR" sz="1800" dirty="0"/>
              <a:t> KDE</a:t>
            </a:r>
            <a:r>
              <a:rPr lang="ko-KR" altLang="en-US" sz="1800" dirty="0"/>
              <a:t> </a:t>
            </a:r>
            <a:r>
              <a:rPr lang="en-US" altLang="ko-KR" sz="1800" dirty="0"/>
              <a:t>plot</a:t>
            </a:r>
            <a:r>
              <a:rPr lang="ko-KR" altLang="en-US" sz="1800" dirty="0"/>
              <a:t>과 상관성을 비교하여 전처리를 진행하였다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480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438</Words>
  <Application>Microsoft Office PowerPoint</Application>
  <PresentationFormat>A4 용지(210x297mm)</PresentationFormat>
  <Paragraphs>58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HY신명조</vt:lpstr>
      <vt:lpstr>Noto Sans Symbols</vt:lpstr>
      <vt:lpstr>맑은 고딕</vt:lpstr>
      <vt:lpstr>맑은 고딕</vt:lpstr>
      <vt:lpstr>Arial</vt:lpstr>
      <vt:lpstr>Calibri</vt:lpstr>
      <vt:lpstr>Office 테마</vt:lpstr>
      <vt:lpstr>PowerPoint 프레젠테이션</vt:lpstr>
      <vt:lpstr>가설 수립</vt:lpstr>
      <vt:lpstr>단변량 분석</vt:lpstr>
      <vt:lpstr>단변량 분석</vt:lpstr>
      <vt:lpstr>단변량 분석</vt:lpstr>
      <vt:lpstr>단변량 분석</vt:lpstr>
      <vt:lpstr>이변량 분석</vt:lpstr>
      <vt:lpstr>이변량 분석</vt:lpstr>
      <vt:lpstr>데이터 전처리</vt:lpstr>
      <vt:lpstr>데이터 전처리</vt:lpstr>
      <vt:lpstr>데이터 전처리</vt:lpstr>
      <vt:lpstr>모델1(KNN)</vt:lpstr>
      <vt:lpstr>모델2(DecisionTree)</vt:lpstr>
      <vt:lpstr>모델3(RandomForest)</vt:lpstr>
      <vt:lpstr>모델4(XGB)</vt:lpstr>
      <vt:lpstr>변수중요도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김나현</cp:lastModifiedBy>
  <cp:revision>35</cp:revision>
  <dcterms:modified xsi:type="dcterms:W3CDTF">2022-08-31T05:50:01Z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</Properties>
</file>