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6858000" cx="9906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김성중/전자공학과/학생"/>
  <p:cmAuthor clrIdx="1" id="1" initials="" lastIdx="1" name="‍변준무[학생](전자정보대학 전자공학과)"/>
  <p:cmAuthor clrIdx="2" id="2" initials="" lastIdx="1" name="U um"/>
  <p:cmAuthor clrIdx="3" id="3" initials="" lastIdx="2" name="우타링/歌鈴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2-08-19T07:56:26.997">
    <p:pos x="6000" y="0"/>
    <p:text>고생하셨습니다 ㅎㅎ 야호</p:text>
  </p:cm>
  <p:cm authorId="1" idx="1" dt="2022-08-19T07:44:38.351">
    <p:pos x="6000" y="0"/>
    <p:text>고생하셨습니다!!</p:text>
  </p:cm>
  <p:cm authorId="2" idx="1" dt="2022-08-19T07:45:04.460">
    <p:pos x="6000" y="0"/>
    <p:text>수고하셨습니다~!~!</p:text>
  </p:cm>
  <p:cm authorId="3" idx="1" dt="2022-08-19T07:50:36.198">
    <p:pos x="6000" y="0"/>
    <p:text>_Marked as resolved_</p:text>
  </p:cm>
  <p:cm authorId="3" idx="2" dt="2022-08-19T07:56:26.997">
    <p:pos x="6000" y="0"/>
    <p:text>_Re-opened_
고생하셨어요~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" name="Google Shape;43;p1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47efbaa87c_0_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2" name="Google Shape;132;g147efbaa87c_0_37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47efbaa87c_0_4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3" name="Google Shape;143;g147efbaa87c_0_42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47c14274a0_0_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6" name="Google Shape;156;g147c14274a0_0_32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47efbaa87c_0_5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8" name="Google Shape;168;g147efbaa87c_0_52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47eeb26285_0_3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9" name="Google Shape;179;g147eeb26285_0_34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47efbaa87c_0_5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3" name="Google Shape;193;g147efbaa87c_0_57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47efbaa87c_0_6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5" name="Google Shape;205;g147efbaa87c_0_62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47efbaa87c_0_1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3" name="Google Shape;223;g147efbaa87c_0_114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47efbaa87c_0_9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0" name="Google Shape;230;g147efbaa87c_0_97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47c14274a0_6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7" name="Google Shape;237;g147c14274a0_6_0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147efbaa87c_0_7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3" name="Google Shape;53;g147efbaa87c_0_77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6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47eeb26285_5_29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47eeb26285_5_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g147eeb26285_5_2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9" name="Google Shape;59;p3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47eeb26285_0_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5" name="Google Shape;65;g147eeb26285_0_4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1" name="Google Shape;71;p2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47efbaa87c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7" name="Google Shape;77;g147efbaa87c_0_1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47efbaa87c_0_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3" name="Google Shape;93;g147efbaa87c_0_22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47efbaa87c_0_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9" name="Google Shape;109;g147efbaa87c_0_27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47efbaa87c_0_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0" name="Google Shape;120;g147efbaa87c_0_32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Relationship Id="rId3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jpg"/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5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ront Cover_Course Name">
  <p:cSld name="Front Cover_Course Nam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906000" cy="68614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9613" y="402965"/>
            <a:ext cx="1068038" cy="24324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텍스트, 좌석, 벡터그래픽이(가) 표시된 사진&#10;&#10;자동 생성된 설명" id="13" name="Google Shape;13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87543" y="386869"/>
            <a:ext cx="279859" cy="2593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사용자 지정 레이아웃">
  <p:cSld name="사용자 지정 레이아웃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432620" y="510866"/>
            <a:ext cx="8792344" cy="590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b="1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6" name="Google Shape;16;p3"/>
          <p:cNvCxnSpPr/>
          <p:nvPr/>
        </p:nvCxnSpPr>
        <p:spPr>
          <a:xfrm rot="10800000">
            <a:off x="0" y="1111048"/>
            <a:ext cx="9906004" cy="20820"/>
          </a:xfrm>
          <a:prstGeom prst="straightConnector1">
            <a:avLst/>
          </a:prstGeom>
          <a:noFill/>
          <a:ln cap="flat" cmpd="thickThin" w="28575">
            <a:solidFill>
              <a:srgbClr val="02BDB6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7" name="Google Shape;17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620220" y="121885"/>
            <a:ext cx="1068038" cy="24324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" name="Google Shape;18;p3"/>
          <p:cNvCxnSpPr/>
          <p:nvPr/>
        </p:nvCxnSpPr>
        <p:spPr>
          <a:xfrm>
            <a:off x="449614" y="6424935"/>
            <a:ext cx="9003600" cy="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/>
        </p:nvSpPr>
        <p:spPr>
          <a:xfrm>
            <a:off x="8839176" y="6503323"/>
            <a:ext cx="614036" cy="12785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31"/>
              <a:buFont typeface="Arial"/>
              <a:buNone/>
            </a:pPr>
            <a:fld id="{00000000-1234-1234-1234-123412341234}" type="slidenum">
              <a:rPr b="0" i="0" lang="ko-KR" sz="831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31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3"/>
          <p:cNvSpPr/>
          <p:nvPr/>
        </p:nvSpPr>
        <p:spPr>
          <a:xfrm>
            <a:off x="449612" y="6498004"/>
            <a:ext cx="2889714" cy="1615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ko-KR" sz="1050" u="none" cap="none" strike="noStrike">
                <a:solidFill>
                  <a:srgbClr val="34AEAA"/>
                </a:solidFill>
                <a:latin typeface="Arial"/>
                <a:ea typeface="Arial"/>
                <a:cs typeface="Arial"/>
                <a:sym typeface="Arial"/>
              </a:rPr>
              <a:t>KT </a:t>
            </a:r>
            <a:r>
              <a:rPr b="1" i="0" lang="ko-KR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AI</a:t>
            </a:r>
            <a:r>
              <a:rPr b="1" i="0" lang="ko-KR" sz="1050" u="none" cap="none" strike="noStrike">
                <a:solidFill>
                  <a:srgbClr val="34AEAA"/>
                </a:solidFill>
                <a:latin typeface="Arial"/>
                <a:ea typeface="Arial"/>
                <a:cs typeface="Arial"/>
                <a:sym typeface="Arial"/>
              </a:rPr>
              <a:t>VLE School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3"/>
          <p:cNvSpPr txBox="1"/>
          <p:nvPr>
            <p:ph idx="1" type="body"/>
          </p:nvPr>
        </p:nvSpPr>
        <p:spPr>
          <a:xfrm>
            <a:off x="449612" y="1338453"/>
            <a:ext cx="8740142" cy="12818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d">
  <p:cSld name="End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저성장&amp;#39;에 발목 잡힌 &amp;#39;한국 제조업&amp;#39;… &amp;#39;AI&amp;#39;와 사랑에 빠질 수 있을까 - 인더스트리뉴스" id="23" name="Google Shape;23;p4"/>
          <p:cNvPicPr preferRelativeResize="0"/>
          <p:nvPr/>
        </p:nvPicPr>
        <p:blipFill rotWithShape="1">
          <a:blip r:embed="rId2">
            <a:alphaModFix amt="49000"/>
          </a:blip>
          <a:srcRect b="0" l="0" r="14659" t="0"/>
          <a:stretch/>
        </p:blipFill>
        <p:spPr>
          <a:xfrm>
            <a:off x="1" y="0"/>
            <a:ext cx="990600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4"/>
          <p:cNvSpPr/>
          <p:nvPr/>
        </p:nvSpPr>
        <p:spPr>
          <a:xfrm>
            <a:off x="0" y="-1891"/>
            <a:ext cx="9906000" cy="6858000"/>
          </a:xfrm>
          <a:prstGeom prst="rect">
            <a:avLst/>
          </a:prstGeom>
          <a:solidFill>
            <a:srgbClr val="01BCB5">
              <a:alpha val="26274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" name="Google Shape;2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99364" y="404872"/>
            <a:ext cx="1068038" cy="24324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텍스트, 좌석, 벡터그래픽이(가) 표시된 사진&#10;&#10;자동 생성된 설명" id="26" name="Google Shape;26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9613" y="421534"/>
            <a:ext cx="279859" cy="259337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4"/>
          <p:cNvSpPr/>
          <p:nvPr/>
        </p:nvSpPr>
        <p:spPr>
          <a:xfrm>
            <a:off x="6397277" y="3492798"/>
            <a:ext cx="2227365" cy="2410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ko-KR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Let’s make it possible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텍스트, 클립아트이(가) 표시된 사진&#10;&#10;자동 생성된 설명" id="28" name="Google Shape;28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542326" y="2907768"/>
            <a:ext cx="1927553" cy="4966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hapter &amp; Sub Unit">
  <p:cSld name="1_Chapter &amp; Sub Uni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Google Shape;30;p5"/>
          <p:cNvCxnSpPr/>
          <p:nvPr/>
        </p:nvCxnSpPr>
        <p:spPr>
          <a:xfrm>
            <a:off x="570046" y="6438029"/>
            <a:ext cx="8779971" cy="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31" name="Google Shape;31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0"/>
            <a:ext cx="9906001" cy="360045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5"/>
          <p:cNvSpPr/>
          <p:nvPr/>
        </p:nvSpPr>
        <p:spPr>
          <a:xfrm>
            <a:off x="1" y="0"/>
            <a:ext cx="437030" cy="6858000"/>
          </a:xfrm>
          <a:prstGeom prst="rect">
            <a:avLst/>
          </a:prstGeom>
          <a:solidFill>
            <a:srgbClr val="05686C"/>
          </a:solidFill>
          <a:ln>
            <a:noFill/>
          </a:ln>
        </p:spPr>
        <p:txBody>
          <a:bodyPr anchorCtr="0" anchor="ctr" bIns="34975" lIns="0" spcFirstLastPara="1" rIns="0" wrap="square" tIns="349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" type="body"/>
          </p:nvPr>
        </p:nvSpPr>
        <p:spPr>
          <a:xfrm>
            <a:off x="218758" y="1189178"/>
            <a:ext cx="9468487" cy="17175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3937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✔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2425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 Symbols"/>
              <a:buChar char="▪"/>
              <a:defRPr b="0" i="0" sz="1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8645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33"/>
              <a:buFont typeface="Arial"/>
              <a:buChar char="•"/>
              <a:defRPr b="0" i="0" sz="17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type="title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495300" y="274320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b="0" i="0" sz="350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b="0" i="0" sz="350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b="0" i="0" sz="350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b="0" i="0" sz="350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b="0" i="0" sz="350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b="0" i="0" sz="357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b="0" i="0" sz="357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b="0" i="0" sz="357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b="0" i="0" sz="357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495300" y="1600201"/>
            <a:ext cx="8915400" cy="5655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70967" lvl="0" marL="457200" marR="0" rtl="0" algn="l">
              <a:lnSpc>
                <a:spcPct val="9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2"/>
              <a:buFont typeface="Arial"/>
              <a:buChar char="•"/>
              <a:defRPr b="0" i="0" sz="224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2425" lvl="1" marL="914400" marR="0" rtl="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Arial"/>
              <a:buChar char="–"/>
              <a:defRPr b="0" i="0" sz="19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0042" lvl="2" marL="1371600" marR="0" rtl="0" algn="l">
              <a:lnSpc>
                <a:spcPct val="90000"/>
              </a:lnSpc>
              <a:spcBef>
                <a:spcPts val="351"/>
              </a:spcBef>
              <a:spcAft>
                <a:spcPts val="0"/>
              </a:spcAft>
              <a:buClr>
                <a:schemeClr val="dk1"/>
              </a:buClr>
              <a:buSzPts val="1755"/>
              <a:buFont typeface="Arial"/>
              <a:buChar char="•"/>
              <a:defRPr b="0" i="0" sz="175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27660" lvl="3" marL="1828800" marR="0" rtl="0" algn="l">
              <a:lnSpc>
                <a:spcPct val="90000"/>
              </a:lnSpc>
              <a:spcBef>
                <a:spcPts val="312"/>
              </a:spcBef>
              <a:spcAft>
                <a:spcPts val="0"/>
              </a:spcAft>
              <a:buClr>
                <a:schemeClr val="dk1"/>
              </a:buClr>
              <a:buSzPts val="1560"/>
              <a:buFont typeface="Arial"/>
              <a:buChar char="–"/>
              <a:defRPr b="0" i="0" sz="156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7660" lvl="4" marL="2286000" marR="0" rtl="0" algn="l">
              <a:lnSpc>
                <a:spcPct val="90000"/>
              </a:lnSpc>
              <a:spcBef>
                <a:spcPts val="312"/>
              </a:spcBef>
              <a:spcAft>
                <a:spcPts val="0"/>
              </a:spcAft>
              <a:buClr>
                <a:schemeClr val="dk1"/>
              </a:buClr>
              <a:buSzPts val="1560"/>
              <a:buFont typeface="Arial"/>
              <a:buChar char="»"/>
              <a:defRPr b="0" i="0" sz="156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9755" lvl="5" marL="2743200" marR="0" rtl="0" algn="l">
              <a:lnSpc>
                <a:spcPct val="90000"/>
              </a:lnSpc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b="0" i="0" sz="162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9755" lvl="6" marL="3200400" marR="0" rtl="0" algn="l">
              <a:lnSpc>
                <a:spcPct val="90000"/>
              </a:lnSpc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b="0" i="0" sz="162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9755" lvl="7" marL="3657600" marR="0" rtl="0" algn="l">
              <a:lnSpc>
                <a:spcPct val="90000"/>
              </a:lnSpc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b="0" i="0" sz="162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9755" lvl="8" marL="4114800" marR="0" rtl="0" algn="l">
              <a:lnSpc>
                <a:spcPct val="90000"/>
              </a:lnSpc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b="0" i="0" sz="162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">
  <p:cSld name="Section Title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218758" y="2084172"/>
            <a:ext cx="9468487" cy="11014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35"/>
              <a:buFont typeface="Calibri"/>
              <a:buNone/>
              <a:defRPr b="0" i="0" sz="57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5.png"/><Relationship Id="rId4" Type="http://schemas.openxmlformats.org/officeDocument/2006/relationships/image" Target="../media/image2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png"/><Relationship Id="rId4" Type="http://schemas.openxmlformats.org/officeDocument/2006/relationships/image" Target="../media/image23.png"/><Relationship Id="rId5" Type="http://schemas.openxmlformats.org/officeDocument/2006/relationships/image" Target="../media/image2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2.png"/><Relationship Id="rId4" Type="http://schemas.openxmlformats.org/officeDocument/2006/relationships/image" Target="../media/image3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0.png"/><Relationship Id="rId4" Type="http://schemas.openxmlformats.org/officeDocument/2006/relationships/image" Target="../media/image32.png"/><Relationship Id="rId5" Type="http://schemas.openxmlformats.org/officeDocument/2006/relationships/image" Target="../media/image3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6.png"/><Relationship Id="rId4" Type="http://schemas.openxmlformats.org/officeDocument/2006/relationships/image" Target="../media/image3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4.png"/><Relationship Id="rId4" Type="http://schemas.openxmlformats.org/officeDocument/2006/relationships/image" Target="../media/image2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comments" Target="../comments/comment1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9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976506" y="2240542"/>
            <a:ext cx="370246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ko-KR" sz="2000" u="none" cap="none" strike="noStrike">
                <a:solidFill>
                  <a:srgbClr val="34AEAA"/>
                </a:solidFill>
                <a:latin typeface="Arial"/>
                <a:ea typeface="Arial"/>
                <a:cs typeface="Arial"/>
                <a:sym typeface="Arial"/>
              </a:rPr>
              <a:t>KT </a:t>
            </a:r>
            <a:r>
              <a:rPr b="1" i="0" lang="ko-K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AI</a:t>
            </a:r>
            <a:r>
              <a:rPr b="1" i="0" lang="ko-KR" sz="2000" u="none" cap="none" strike="noStrike">
                <a:solidFill>
                  <a:srgbClr val="34AEAA"/>
                </a:solidFill>
                <a:latin typeface="Arial"/>
                <a:ea typeface="Arial"/>
                <a:cs typeface="Arial"/>
                <a:sym typeface="Arial"/>
              </a:rPr>
              <a:t>VLE School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9"/>
          <p:cNvSpPr/>
          <p:nvPr/>
        </p:nvSpPr>
        <p:spPr>
          <a:xfrm>
            <a:off x="7292137" y="6204683"/>
            <a:ext cx="2227365" cy="2410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ko-KR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Let’s make it possible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9"/>
          <p:cNvSpPr/>
          <p:nvPr/>
        </p:nvSpPr>
        <p:spPr>
          <a:xfrm>
            <a:off x="1035900" y="2738100"/>
            <a:ext cx="7951500" cy="12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ko-KR" sz="4000">
                <a:solidFill>
                  <a:schemeClr val="dk1"/>
                </a:solidFill>
              </a:rPr>
              <a:t>시간, 날씨에 따른 </a:t>
            </a:r>
            <a:endParaRPr b="1" sz="40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ko-KR" sz="4000">
                <a:solidFill>
                  <a:schemeClr val="dk1"/>
                </a:solidFill>
              </a:rPr>
              <a:t>서울시 따릉이 수요 분석</a:t>
            </a:r>
            <a:endParaRPr b="1" i="0" sz="4000" u="none" cap="none" strike="noStrike">
              <a:solidFill>
                <a:schemeClr val="dk1"/>
              </a:solidFill>
            </a:endParaRPr>
          </a:p>
        </p:txBody>
      </p:sp>
      <p:cxnSp>
        <p:nvCxnSpPr>
          <p:cNvPr id="48" name="Google Shape;48;p9"/>
          <p:cNvCxnSpPr/>
          <p:nvPr/>
        </p:nvCxnSpPr>
        <p:spPr>
          <a:xfrm>
            <a:off x="976506" y="2849436"/>
            <a:ext cx="0" cy="768407"/>
          </a:xfrm>
          <a:prstGeom prst="straightConnector1">
            <a:avLst/>
          </a:prstGeom>
          <a:noFill/>
          <a:ln cap="flat" cmpd="sng" w="28575">
            <a:solidFill>
              <a:srgbClr val="02BDB6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텍스트, 클립아트이(가) 표시된 사진&#10;&#10;자동 생성된 설명" id="49" name="Google Shape;49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37186" y="5619653"/>
            <a:ext cx="1927553" cy="496671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9"/>
          <p:cNvSpPr/>
          <p:nvPr/>
        </p:nvSpPr>
        <p:spPr>
          <a:xfrm>
            <a:off x="5861902" y="4345166"/>
            <a:ext cx="3657600" cy="457200"/>
          </a:xfrm>
          <a:prstGeom prst="rect">
            <a:avLst/>
          </a:prstGeom>
          <a:noFill/>
          <a:ln cap="flat" cmpd="sng" w="9525">
            <a:solidFill>
              <a:srgbClr val="009BD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AI </a:t>
            </a:r>
            <a:r>
              <a:rPr b="1" lang="ko-KR" sz="1600">
                <a:solidFill>
                  <a:schemeClr val="dk1"/>
                </a:solidFill>
              </a:rPr>
              <a:t>4</a:t>
            </a:r>
            <a:r>
              <a:rPr b="1" i="0" lang="ko-K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반 </a:t>
            </a:r>
            <a:r>
              <a:rPr b="1" lang="ko-KR" sz="1600">
                <a:solidFill>
                  <a:schemeClr val="dk1"/>
                </a:solidFill>
              </a:rPr>
              <a:t>12</a:t>
            </a:r>
            <a:r>
              <a:rPr b="1" i="0" lang="ko-K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조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3500" y="2479225"/>
            <a:ext cx="3756975" cy="338832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8"/>
          <p:cNvSpPr/>
          <p:nvPr/>
        </p:nvSpPr>
        <p:spPr>
          <a:xfrm>
            <a:off x="442200" y="1238650"/>
            <a:ext cx="90216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rgbClr val="1C1C1C"/>
                </a:solidFill>
                <a:latin typeface="Courier New"/>
                <a:ea typeface="Courier New"/>
                <a:cs typeface="Courier New"/>
                <a:sym typeface="Courier New"/>
              </a:rPr>
              <a:t>단변량 분석</a:t>
            </a:r>
            <a:endParaRPr sz="2000">
              <a:solidFill>
                <a:srgbClr val="1C1C1C"/>
              </a:solidFill>
            </a:endParaRPr>
          </a:p>
        </p:txBody>
      </p:sp>
      <p:sp>
        <p:nvSpPr>
          <p:cNvPr id="136" name="Google Shape;136;p18"/>
          <p:cNvSpPr txBox="1"/>
          <p:nvPr>
            <p:ph type="title"/>
          </p:nvPr>
        </p:nvSpPr>
        <p:spPr>
          <a:xfrm>
            <a:off x="432625" y="510875"/>
            <a:ext cx="8560500" cy="5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가설 3 : </a:t>
            </a:r>
            <a:r>
              <a:rPr lang="ko-KR">
                <a:latin typeface="Courier New"/>
                <a:ea typeface="Courier New"/>
                <a:cs typeface="Courier New"/>
                <a:sym typeface="Courier New"/>
              </a:rPr>
              <a:t>1시간 후 강우 여부와 따릉이 대여량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7" name="Google Shape;13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3475" y="2479225"/>
            <a:ext cx="4114800" cy="379095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8"/>
          <p:cNvSpPr/>
          <p:nvPr/>
        </p:nvSpPr>
        <p:spPr>
          <a:xfrm>
            <a:off x="432625" y="1766950"/>
            <a:ext cx="46806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ts val="1500"/>
              <a:buChar char="-"/>
            </a:pPr>
            <a:r>
              <a:rPr b="1" lang="ko-KR" sz="1500">
                <a:solidFill>
                  <a:srgbClr val="1C1C1C"/>
                </a:solidFill>
                <a:latin typeface="Courier New"/>
                <a:ea typeface="Courier New"/>
                <a:cs typeface="Courier New"/>
                <a:sym typeface="Courier New"/>
              </a:rPr>
              <a:t>barplot</a:t>
            </a:r>
            <a:br>
              <a:rPr b="1" lang="ko-KR" sz="1500">
                <a:solidFill>
                  <a:srgbClr val="1C1C1C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-KR" sz="1500">
                <a:solidFill>
                  <a:srgbClr val="1C1C1C"/>
                </a:solidFill>
                <a:latin typeface="Courier New"/>
                <a:ea typeface="Courier New"/>
                <a:cs typeface="Courier New"/>
                <a:sym typeface="Courier New"/>
              </a:rPr>
              <a:t>(x</a:t>
            </a:r>
            <a:r>
              <a:rPr b="1" lang="ko-KR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1시간 전 강우 여부)</a:t>
            </a:r>
            <a:endParaRPr b="1" sz="1500">
              <a:solidFill>
                <a:srgbClr val="1C1C1C"/>
              </a:solidFill>
            </a:endParaRPr>
          </a:p>
        </p:txBody>
      </p:sp>
      <p:sp>
        <p:nvSpPr>
          <p:cNvPr id="139" name="Google Shape;139;p18"/>
          <p:cNvSpPr txBox="1"/>
          <p:nvPr/>
        </p:nvSpPr>
        <p:spPr>
          <a:xfrm>
            <a:off x="1529600" y="2228350"/>
            <a:ext cx="18384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50">
                <a:solidFill>
                  <a:srgbClr val="FF0000"/>
                </a:solidFill>
              </a:rPr>
              <a:t>5,387개</a:t>
            </a:r>
            <a:endParaRPr sz="2400">
              <a:solidFill>
                <a:srgbClr val="FF0000"/>
              </a:solidFill>
            </a:endParaRPr>
          </a:p>
        </p:txBody>
      </p:sp>
      <p:sp>
        <p:nvSpPr>
          <p:cNvPr id="140" name="Google Shape;140;p18"/>
          <p:cNvSpPr txBox="1"/>
          <p:nvPr/>
        </p:nvSpPr>
        <p:spPr>
          <a:xfrm>
            <a:off x="3011050" y="5041325"/>
            <a:ext cx="14640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50">
                <a:solidFill>
                  <a:srgbClr val="FF0000"/>
                </a:solidFill>
              </a:rPr>
              <a:t>440개</a:t>
            </a:r>
            <a:endParaRPr sz="24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/>
          <p:nvPr/>
        </p:nvSpPr>
        <p:spPr>
          <a:xfrm>
            <a:off x="442200" y="1238650"/>
            <a:ext cx="90216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rgbClr val="1C1C1C"/>
                </a:solidFill>
                <a:latin typeface="Courier New"/>
                <a:ea typeface="Courier New"/>
                <a:cs typeface="Courier New"/>
                <a:sym typeface="Courier New"/>
              </a:rPr>
              <a:t>이변량 분석</a:t>
            </a:r>
            <a:endParaRPr sz="2000">
              <a:solidFill>
                <a:srgbClr val="1C1C1C"/>
              </a:solidFill>
            </a:endParaRPr>
          </a:p>
        </p:txBody>
      </p:sp>
      <p:sp>
        <p:nvSpPr>
          <p:cNvPr id="146" name="Google Shape;146;p19"/>
          <p:cNvSpPr txBox="1"/>
          <p:nvPr>
            <p:ph type="title"/>
          </p:nvPr>
        </p:nvSpPr>
        <p:spPr>
          <a:xfrm>
            <a:off x="432625" y="510875"/>
            <a:ext cx="8560500" cy="5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가설 3 : </a:t>
            </a:r>
            <a:r>
              <a:rPr lang="ko-KR">
                <a:latin typeface="Courier New"/>
                <a:ea typeface="Courier New"/>
                <a:cs typeface="Courier New"/>
                <a:sym typeface="Courier New"/>
              </a:rPr>
              <a:t>1시간 후 강우여부와 따릉이 대여량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7" name="Google Shape;14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925" y="1904325"/>
            <a:ext cx="4451525" cy="321507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9"/>
          <p:cNvSpPr txBox="1"/>
          <p:nvPr/>
        </p:nvSpPr>
        <p:spPr>
          <a:xfrm>
            <a:off x="636925" y="5400200"/>
            <a:ext cx="83562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ts val="1500"/>
              <a:buChar char="-"/>
            </a:pPr>
            <a:r>
              <a:rPr b="1" lang="ko-KR" sz="1500">
                <a:solidFill>
                  <a:srgbClr val="1C1C1C"/>
                </a:solidFill>
              </a:rPr>
              <a:t>t-test (주말여부 별 대여량)</a:t>
            </a:r>
            <a:endParaRPr sz="1500"/>
          </a:p>
        </p:txBody>
      </p:sp>
      <p:sp>
        <p:nvSpPr>
          <p:cNvPr id="149" name="Google Shape;149;p19"/>
          <p:cNvSpPr txBox="1"/>
          <p:nvPr/>
        </p:nvSpPr>
        <p:spPr>
          <a:xfrm>
            <a:off x="1038025" y="5815700"/>
            <a:ext cx="8201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>
                <a:solidFill>
                  <a:schemeClr val="dk1"/>
                </a:solidFill>
                <a:highlight>
                  <a:schemeClr val="lt1"/>
                </a:highlight>
              </a:rPr>
              <a:t>(statistic=22.626263752767372, pvalue=1.0310317090788414e-108)</a:t>
            </a:r>
            <a:endParaRPr/>
          </a:p>
        </p:txBody>
      </p:sp>
      <p:sp>
        <p:nvSpPr>
          <p:cNvPr id="150" name="Google Shape;150;p19"/>
          <p:cNvSpPr/>
          <p:nvPr/>
        </p:nvSpPr>
        <p:spPr>
          <a:xfrm>
            <a:off x="5814900" y="2692788"/>
            <a:ext cx="3336000" cy="1728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ts val="1500"/>
              <a:buChar char="-"/>
            </a:pPr>
            <a:r>
              <a:rPr b="1" lang="ko-KR" sz="1500">
                <a:solidFill>
                  <a:srgbClr val="1C1C1C"/>
                </a:solidFill>
              </a:rPr>
              <a:t>평균 차이가 크고 신뢰구간이 겹치지 않음</a:t>
            </a:r>
            <a:endParaRPr b="1" sz="1500">
              <a:solidFill>
                <a:srgbClr val="1C1C1C"/>
              </a:solidFill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ts val="1500"/>
              <a:buChar char="-"/>
            </a:pPr>
            <a:r>
              <a:rPr b="1" lang="ko-KR" sz="1500">
                <a:solidFill>
                  <a:srgbClr val="1C1C1C"/>
                </a:solidFill>
              </a:rPr>
              <a:t>t-value가 매우 크므로 강한 상관관계가 있음</a:t>
            </a:r>
            <a:endParaRPr b="1" sz="1500">
              <a:solidFill>
                <a:srgbClr val="1C1C1C"/>
              </a:solidFill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ts val="1500"/>
              <a:buChar char="-"/>
            </a:pPr>
            <a:r>
              <a:rPr b="1" lang="ko-KR" sz="1500">
                <a:solidFill>
                  <a:srgbClr val="1C1C1C"/>
                </a:solidFill>
              </a:rPr>
              <a:t>p-value가 0에 가까우므로 대립가설 채택</a:t>
            </a:r>
            <a:endParaRPr b="1" sz="1500">
              <a:solidFill>
                <a:srgbClr val="1C1C1C"/>
              </a:solidFill>
            </a:endParaRPr>
          </a:p>
        </p:txBody>
      </p:sp>
      <p:cxnSp>
        <p:nvCxnSpPr>
          <p:cNvPr id="151" name="Google Shape;151;p19"/>
          <p:cNvCxnSpPr/>
          <p:nvPr/>
        </p:nvCxnSpPr>
        <p:spPr>
          <a:xfrm flipH="1" rot="10800000">
            <a:off x="4526050" y="4081200"/>
            <a:ext cx="1310400" cy="1821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2" name="Google Shape;152;p19"/>
          <p:cNvCxnSpPr>
            <a:endCxn id="150" idx="1"/>
          </p:cNvCxnSpPr>
          <p:nvPr/>
        </p:nvCxnSpPr>
        <p:spPr>
          <a:xfrm flipH="1" rot="10800000">
            <a:off x="3675300" y="3556788"/>
            <a:ext cx="2139600" cy="2209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3" name="Google Shape;153;p19"/>
          <p:cNvCxnSpPr/>
          <p:nvPr/>
        </p:nvCxnSpPr>
        <p:spPr>
          <a:xfrm>
            <a:off x="4679200" y="2728450"/>
            <a:ext cx="1131900" cy="306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0"/>
          <p:cNvSpPr txBox="1"/>
          <p:nvPr>
            <p:ph type="title"/>
          </p:nvPr>
        </p:nvSpPr>
        <p:spPr>
          <a:xfrm>
            <a:off x="432623" y="510875"/>
            <a:ext cx="8462700" cy="6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가설 4 : 초미세먼지와 따릉이 대여량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20"/>
          <p:cNvSpPr txBox="1"/>
          <p:nvPr/>
        </p:nvSpPr>
        <p:spPr>
          <a:xfrm>
            <a:off x="534425" y="1777950"/>
            <a:ext cx="227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초미세먼지 분포 시각화</a:t>
            </a:r>
            <a:endParaRPr/>
          </a:p>
        </p:txBody>
      </p:sp>
      <p:pic>
        <p:nvPicPr>
          <p:cNvPr id="160" name="Google Shape;16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425" y="2245125"/>
            <a:ext cx="3486975" cy="212416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0"/>
          <p:cNvSpPr txBox="1"/>
          <p:nvPr/>
        </p:nvSpPr>
        <p:spPr>
          <a:xfrm>
            <a:off x="5341600" y="1941500"/>
            <a:ext cx="227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초미세먼지 기초통계량</a:t>
            </a:r>
            <a:endParaRPr/>
          </a:p>
        </p:txBody>
      </p:sp>
      <p:pic>
        <p:nvPicPr>
          <p:cNvPr id="162" name="Google Shape;16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76963" y="2460700"/>
            <a:ext cx="2200275" cy="176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61722" y="4369290"/>
            <a:ext cx="2987675" cy="194788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0"/>
          <p:cNvSpPr txBox="1"/>
          <p:nvPr/>
        </p:nvSpPr>
        <p:spPr>
          <a:xfrm>
            <a:off x="4664775" y="4835100"/>
            <a:ext cx="4998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초미세먼지의 분포도를보면 대부분이 특정 구간에 몰려있다.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기초통계량을 보면 50%가 16-37사이에 존재함.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box plot에서 아웃라이어들이 많이 보인다.</a:t>
            </a:r>
            <a:endParaRPr/>
          </a:p>
        </p:txBody>
      </p:sp>
      <p:sp>
        <p:nvSpPr>
          <p:cNvPr id="165" name="Google Shape;165;p20"/>
          <p:cNvSpPr/>
          <p:nvPr/>
        </p:nvSpPr>
        <p:spPr>
          <a:xfrm>
            <a:off x="442200" y="1238650"/>
            <a:ext cx="90216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rgbClr val="1C1C1C"/>
                </a:solidFill>
                <a:latin typeface="Courier New"/>
                <a:ea typeface="Courier New"/>
                <a:cs typeface="Courier New"/>
                <a:sym typeface="Courier New"/>
              </a:rPr>
              <a:t>단변량 분석</a:t>
            </a:r>
            <a:endParaRPr sz="2000">
              <a:solidFill>
                <a:srgbClr val="1C1C1C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1"/>
          <p:cNvSpPr/>
          <p:nvPr/>
        </p:nvSpPr>
        <p:spPr>
          <a:xfrm>
            <a:off x="442200" y="1238650"/>
            <a:ext cx="90216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rgbClr val="1C1C1C"/>
                </a:solidFill>
                <a:latin typeface="Courier New"/>
                <a:ea typeface="Courier New"/>
                <a:cs typeface="Courier New"/>
                <a:sym typeface="Courier New"/>
              </a:rPr>
              <a:t>이변량 분석 - 1</a:t>
            </a:r>
            <a:endParaRPr b="1" sz="2000">
              <a:solidFill>
                <a:srgbClr val="1C1C1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500">
                <a:solidFill>
                  <a:srgbClr val="1C1C1C"/>
                </a:solidFill>
                <a:latin typeface="Courier New"/>
                <a:ea typeface="Courier New"/>
                <a:cs typeface="Courier New"/>
                <a:sym typeface="Courier New"/>
              </a:rPr>
              <a:t>(x:초미세먼지, y:대여량)</a:t>
            </a:r>
            <a:endParaRPr b="1" sz="2000">
              <a:solidFill>
                <a:srgbClr val="1C1C1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1" name="Google Shape;171;p21"/>
          <p:cNvSpPr txBox="1"/>
          <p:nvPr>
            <p:ph type="title"/>
          </p:nvPr>
        </p:nvSpPr>
        <p:spPr>
          <a:xfrm>
            <a:off x="432623" y="510875"/>
            <a:ext cx="8462700" cy="6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가설 4 : 초미세먼지와 따릉이 대여량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1"/>
          <p:cNvSpPr txBox="1"/>
          <p:nvPr/>
        </p:nvSpPr>
        <p:spPr>
          <a:xfrm>
            <a:off x="601200" y="1892625"/>
            <a:ext cx="357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초미세먼지와 따릉이 대여량 간 분석</a:t>
            </a:r>
            <a:endParaRPr/>
          </a:p>
        </p:txBody>
      </p:sp>
      <p:pic>
        <p:nvPicPr>
          <p:cNvPr id="173" name="Google Shape;17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200" y="2418500"/>
            <a:ext cx="3811000" cy="359412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1"/>
          <p:cNvSpPr txBox="1"/>
          <p:nvPr/>
        </p:nvSpPr>
        <p:spPr>
          <a:xfrm>
            <a:off x="5240250" y="1940350"/>
            <a:ext cx="357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초미세먼지와 따릉이 간 상관계수/p-value</a:t>
            </a:r>
            <a:endParaRPr/>
          </a:p>
        </p:txBody>
      </p:sp>
      <p:pic>
        <p:nvPicPr>
          <p:cNvPr id="175" name="Google Shape;17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76325" y="2418500"/>
            <a:ext cx="4447549" cy="52830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1"/>
          <p:cNvSpPr txBox="1"/>
          <p:nvPr/>
        </p:nvSpPr>
        <p:spPr>
          <a:xfrm>
            <a:off x="4854050" y="3150700"/>
            <a:ext cx="4798500" cy="29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상관계수가 0에 가까우므로 연관관계가 거의 없지만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p-value가 0.05이하이기 때문에 대립가설을 채택할 수 있다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그러나 시각화 그래프를 보면 특정 구간에 몰려있는 것을 확인할 수 있음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기상청 초미세먼지 발령경보 기준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50">
                <a:solidFill>
                  <a:schemeClr val="dk1"/>
                </a:solidFill>
              </a:rPr>
              <a:t>*  좋음 0-15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50">
                <a:solidFill>
                  <a:schemeClr val="dk1"/>
                </a:solidFill>
              </a:rPr>
              <a:t>* 보통 16-35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50">
                <a:solidFill>
                  <a:schemeClr val="dk1"/>
                </a:solidFill>
              </a:rPr>
              <a:t>* 나쁨 36-75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1"/>
                </a:solidFill>
                <a:highlight>
                  <a:schemeClr val="lt2"/>
                </a:highlight>
              </a:rPr>
              <a:t>기상청 발령경보 기준에 따라 35이하일때랑 35초과일때를 추가 이변량 분석 해볼 필요가 있다.</a:t>
            </a:r>
            <a:endParaRPr>
              <a:solidFill>
                <a:schemeClr val="dk1"/>
              </a:solidFill>
              <a:highlight>
                <a:schemeClr val="lt2"/>
              </a:highlight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2"/>
          <p:cNvSpPr/>
          <p:nvPr/>
        </p:nvSpPr>
        <p:spPr>
          <a:xfrm>
            <a:off x="442200" y="1238650"/>
            <a:ext cx="90216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rgbClr val="1C1C1C"/>
                </a:solidFill>
                <a:latin typeface="Courier New"/>
                <a:ea typeface="Courier New"/>
                <a:cs typeface="Courier New"/>
                <a:sym typeface="Courier New"/>
              </a:rPr>
              <a:t>이변량 분석 - 2</a:t>
            </a:r>
            <a:endParaRPr b="1" sz="2000">
              <a:solidFill>
                <a:srgbClr val="1C1C1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500">
                <a:solidFill>
                  <a:srgbClr val="1C1C1C"/>
                </a:solidFill>
                <a:latin typeface="Courier New"/>
                <a:ea typeface="Courier New"/>
                <a:cs typeface="Courier New"/>
                <a:sym typeface="Courier New"/>
              </a:rPr>
              <a:t>(x:초미세먼지, y:대여량)</a:t>
            </a:r>
            <a:endParaRPr b="1" sz="2000">
              <a:solidFill>
                <a:srgbClr val="1C1C1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2" name="Google Shape;182;p22"/>
          <p:cNvSpPr txBox="1"/>
          <p:nvPr>
            <p:ph type="title"/>
          </p:nvPr>
        </p:nvSpPr>
        <p:spPr>
          <a:xfrm>
            <a:off x="432623" y="510875"/>
            <a:ext cx="8462700" cy="6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가설 4 : 초미세먼지와 따릉이 대여량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22"/>
          <p:cNvSpPr txBox="1"/>
          <p:nvPr/>
        </p:nvSpPr>
        <p:spPr>
          <a:xfrm>
            <a:off x="601200" y="1892625"/>
            <a:ext cx="591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초미세먼지가 35 이하일때 따릉이 대여량 분석(상관계수/p-value)</a:t>
            </a:r>
            <a:endParaRPr/>
          </a:p>
        </p:txBody>
      </p:sp>
      <p:pic>
        <p:nvPicPr>
          <p:cNvPr id="184" name="Google Shape;18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925" y="2362825"/>
            <a:ext cx="5630168" cy="5283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2"/>
          <p:cNvSpPr txBox="1"/>
          <p:nvPr/>
        </p:nvSpPr>
        <p:spPr>
          <a:xfrm>
            <a:off x="653400" y="3069275"/>
            <a:ext cx="591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초미세먼지가 35 초과일때 따릉이 대여량 분석(상관계수/p-value)</a:t>
            </a:r>
            <a:endParaRPr/>
          </a:p>
        </p:txBody>
      </p:sp>
      <p:pic>
        <p:nvPicPr>
          <p:cNvPr id="186" name="Google Shape;18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200" y="3647625"/>
            <a:ext cx="5947635" cy="52830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2"/>
          <p:cNvSpPr txBox="1"/>
          <p:nvPr/>
        </p:nvSpPr>
        <p:spPr>
          <a:xfrm>
            <a:off x="3291925" y="4249900"/>
            <a:ext cx="357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초미세먼지와 따릉이 간 상관계수/p-value</a:t>
            </a:r>
            <a:endParaRPr/>
          </a:p>
        </p:txBody>
      </p:sp>
      <p:pic>
        <p:nvPicPr>
          <p:cNvPr id="188" name="Google Shape;188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64325" y="4724075"/>
            <a:ext cx="4447549" cy="52830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2"/>
          <p:cNvSpPr txBox="1"/>
          <p:nvPr/>
        </p:nvSpPr>
        <p:spPr>
          <a:xfrm>
            <a:off x="1981700" y="5422575"/>
            <a:ext cx="6412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highlight>
                  <a:schemeClr val="lt2"/>
                </a:highlight>
              </a:rPr>
              <a:t>단순히 전체 구간으로 따릉이 수요를 비교했을 때랑 다른 결과를 보임</a:t>
            </a:r>
            <a:endParaRPr>
              <a:highlight>
                <a:schemeClr val="lt2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highlight>
                  <a:schemeClr val="lt2"/>
                </a:highlight>
              </a:rPr>
              <a:t>초미세먼지 35이하 구간에서 상관계수값 증가, p-value값 감소를 보였으며</a:t>
            </a:r>
            <a:endParaRPr>
              <a:highlight>
                <a:schemeClr val="lt2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highlight>
                  <a:schemeClr val="lt2"/>
                </a:highlight>
              </a:rPr>
              <a:t>초미세먼지 35초과 구간에서는 음의 상관관계를 보임.</a:t>
            </a:r>
            <a:endParaRPr>
              <a:highlight>
                <a:schemeClr val="lt2"/>
              </a:highlight>
            </a:endParaRPr>
          </a:p>
        </p:txBody>
      </p:sp>
      <p:sp>
        <p:nvSpPr>
          <p:cNvPr id="190" name="Google Shape;190;p22"/>
          <p:cNvSpPr/>
          <p:nvPr/>
        </p:nvSpPr>
        <p:spPr>
          <a:xfrm>
            <a:off x="4798375" y="5154625"/>
            <a:ext cx="278400" cy="2679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3"/>
          <p:cNvSpPr txBox="1"/>
          <p:nvPr>
            <p:ph type="title"/>
          </p:nvPr>
        </p:nvSpPr>
        <p:spPr>
          <a:xfrm>
            <a:off x="432624" y="510875"/>
            <a:ext cx="7377900" cy="5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가설 5 : </a:t>
            </a:r>
            <a:r>
              <a:rPr lang="ko-KR">
                <a:latin typeface="Courier New"/>
                <a:ea typeface="Courier New"/>
                <a:cs typeface="Courier New"/>
                <a:sym typeface="Courier New"/>
              </a:rPr>
              <a:t>온도와 따릉이 대여량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6" name="Google Shape;19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7850" y="1960675"/>
            <a:ext cx="3340550" cy="22327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3504" y="4314495"/>
            <a:ext cx="3084895" cy="2113405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3"/>
          <p:cNvSpPr/>
          <p:nvPr/>
        </p:nvSpPr>
        <p:spPr>
          <a:xfrm>
            <a:off x="442200" y="1238650"/>
            <a:ext cx="90216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rgbClr val="1C1C1C"/>
                </a:solidFill>
                <a:latin typeface="Courier New"/>
                <a:ea typeface="Courier New"/>
                <a:cs typeface="Courier New"/>
                <a:sym typeface="Courier New"/>
              </a:rPr>
              <a:t>단변량 분석</a:t>
            </a:r>
            <a:endParaRPr sz="2000">
              <a:solidFill>
                <a:srgbClr val="1C1C1C"/>
              </a:solidFill>
            </a:endParaRPr>
          </a:p>
        </p:txBody>
      </p:sp>
      <p:sp>
        <p:nvSpPr>
          <p:cNvPr id="199" name="Google Shape;199;p23"/>
          <p:cNvSpPr txBox="1"/>
          <p:nvPr/>
        </p:nvSpPr>
        <p:spPr>
          <a:xfrm>
            <a:off x="4433675" y="2522925"/>
            <a:ext cx="30000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200">
                <a:solidFill>
                  <a:schemeClr val="dk1"/>
                </a:solidFill>
                <a:highlight>
                  <a:srgbClr val="FFFFFF"/>
                </a:highlight>
              </a:rPr>
              <a:t>count    5827.000000</a:t>
            </a:r>
            <a:endParaRPr b="1"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200">
                <a:solidFill>
                  <a:schemeClr val="dk1"/>
                </a:solidFill>
                <a:highlight>
                  <a:srgbClr val="FFFFFF"/>
                </a:highlight>
              </a:rPr>
              <a:t>mean       19.376798</a:t>
            </a:r>
            <a:endParaRPr b="1"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200">
                <a:solidFill>
                  <a:schemeClr val="dk1"/>
                </a:solidFill>
                <a:highlight>
                  <a:srgbClr val="FFFFFF"/>
                </a:highlight>
              </a:rPr>
              <a:t>std         7.501572</a:t>
            </a:r>
            <a:endParaRPr b="1" sz="13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200">
                <a:solidFill>
                  <a:schemeClr val="dk1"/>
                </a:solidFill>
                <a:highlight>
                  <a:srgbClr val="FFFFFF"/>
                </a:highlight>
              </a:rPr>
              <a:t>min        -3.500000</a:t>
            </a:r>
            <a:endParaRPr b="1"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200">
                <a:solidFill>
                  <a:schemeClr val="dk1"/>
                </a:solidFill>
                <a:highlight>
                  <a:srgbClr val="FFFFFF"/>
                </a:highlight>
              </a:rPr>
              <a:t>Name: temperature, dtype: float64</a:t>
            </a:r>
            <a:endParaRPr b="1" sz="12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200" name="Google Shape;200;p23"/>
          <p:cNvSpPr txBox="1"/>
          <p:nvPr/>
        </p:nvSpPr>
        <p:spPr>
          <a:xfrm>
            <a:off x="4433675" y="4808450"/>
            <a:ext cx="3867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/>
              <a:t>평균온도는 19.37</a:t>
            </a:r>
            <a:r>
              <a:rPr b="1" lang="ko-KR">
                <a:solidFill>
                  <a:srgbClr val="404040"/>
                </a:solidFill>
                <a:highlight>
                  <a:srgbClr val="FFFFFF"/>
                </a:highlight>
              </a:rPr>
              <a:t>℃ , 표준편차는 7.5으로</a:t>
            </a:r>
            <a:endParaRPr b="1">
              <a:solidFill>
                <a:srgbClr val="40404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>
                <a:solidFill>
                  <a:srgbClr val="404040"/>
                </a:solidFill>
                <a:highlight>
                  <a:srgbClr val="FFFFFF"/>
                </a:highlight>
              </a:rPr>
              <a:t>다른 feature에 비해 비교적 고르게 퍼져있다.</a:t>
            </a:r>
            <a:endParaRPr b="1">
              <a:solidFill>
                <a:srgbClr val="404040"/>
              </a:solidFill>
              <a:highlight>
                <a:srgbClr val="FFFFFF"/>
              </a:highlight>
            </a:endParaRPr>
          </a:p>
        </p:txBody>
      </p:sp>
      <p:sp>
        <p:nvSpPr>
          <p:cNvPr id="201" name="Google Shape;201;p23"/>
          <p:cNvSpPr txBox="1"/>
          <p:nvPr/>
        </p:nvSpPr>
        <p:spPr>
          <a:xfrm>
            <a:off x="1496050" y="1650825"/>
            <a:ext cx="199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/>
              <a:t>온도의 분포</a:t>
            </a:r>
            <a:endParaRPr b="1"/>
          </a:p>
        </p:txBody>
      </p:sp>
      <p:sp>
        <p:nvSpPr>
          <p:cNvPr id="202" name="Google Shape;202;p23"/>
          <p:cNvSpPr txBox="1"/>
          <p:nvPr/>
        </p:nvSpPr>
        <p:spPr>
          <a:xfrm>
            <a:off x="7037475" y="2522925"/>
            <a:ext cx="21222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200">
                <a:solidFill>
                  <a:schemeClr val="dk1"/>
                </a:solidFill>
                <a:highlight>
                  <a:srgbClr val="FFFFFF"/>
                </a:highlight>
              </a:rPr>
              <a:t>25%        14.100000</a:t>
            </a:r>
            <a:endParaRPr b="1"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200">
                <a:solidFill>
                  <a:schemeClr val="dk1"/>
                </a:solidFill>
                <a:highlight>
                  <a:srgbClr val="FFFFFF"/>
                </a:highlight>
              </a:rPr>
              <a:t>50%        20.400000</a:t>
            </a:r>
            <a:endParaRPr b="1"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200">
                <a:solidFill>
                  <a:schemeClr val="dk1"/>
                </a:solidFill>
                <a:highlight>
                  <a:srgbClr val="FFFFFF"/>
                </a:highlight>
              </a:rPr>
              <a:t>75%        24.900000</a:t>
            </a:r>
            <a:endParaRPr b="1"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200">
                <a:solidFill>
                  <a:schemeClr val="dk1"/>
                </a:solidFill>
                <a:highlight>
                  <a:srgbClr val="FFFFFF"/>
                </a:highlight>
              </a:rPr>
              <a:t>max        36.300000</a:t>
            </a:r>
            <a:endParaRPr b="1"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4"/>
          <p:cNvSpPr/>
          <p:nvPr/>
        </p:nvSpPr>
        <p:spPr>
          <a:xfrm>
            <a:off x="442200" y="1227775"/>
            <a:ext cx="90216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rgbClr val="1C1C1C"/>
                </a:solidFill>
              </a:rPr>
              <a:t>이변량 분석</a:t>
            </a:r>
            <a:endParaRPr sz="2000">
              <a:solidFill>
                <a:srgbClr val="1C1C1C"/>
              </a:solidFill>
            </a:endParaRPr>
          </a:p>
        </p:txBody>
      </p:sp>
      <p:pic>
        <p:nvPicPr>
          <p:cNvPr id="208" name="Google Shape;20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9775" y="2056725"/>
            <a:ext cx="4685976" cy="326296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4"/>
          <p:cNvSpPr txBox="1"/>
          <p:nvPr>
            <p:ph idx="1" type="body"/>
          </p:nvPr>
        </p:nvSpPr>
        <p:spPr>
          <a:xfrm>
            <a:off x="508825" y="1631125"/>
            <a:ext cx="8740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7410" lvl="1" marL="429517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</a:pPr>
            <a:r>
              <a:rPr lang="ko-KR"/>
              <a:t>상관 분석(상관 계수 및 p-value)</a:t>
            </a:r>
            <a:endParaRPr sz="1600"/>
          </a:p>
        </p:txBody>
      </p:sp>
      <p:sp>
        <p:nvSpPr>
          <p:cNvPr id="210" name="Google Shape;210;p24"/>
          <p:cNvSpPr txBox="1"/>
          <p:nvPr>
            <p:ph type="title"/>
          </p:nvPr>
        </p:nvSpPr>
        <p:spPr>
          <a:xfrm>
            <a:off x="432624" y="510875"/>
            <a:ext cx="7377900" cy="5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가설 5 : 온도와 따릉이 대여량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24"/>
          <p:cNvSpPr txBox="1"/>
          <p:nvPr>
            <p:ph idx="1" type="body"/>
          </p:nvPr>
        </p:nvSpPr>
        <p:spPr>
          <a:xfrm>
            <a:off x="508825" y="3195438"/>
            <a:ext cx="8740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7410" lvl="1" marL="429517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</a:pPr>
            <a:r>
              <a:rPr lang="ko-KR"/>
              <a:t>상관 분석(시각화)</a:t>
            </a:r>
            <a:endParaRPr sz="1600"/>
          </a:p>
        </p:txBody>
      </p:sp>
      <p:sp>
        <p:nvSpPr>
          <p:cNvPr id="212" name="Google Shape;212;p24"/>
          <p:cNvSpPr txBox="1"/>
          <p:nvPr/>
        </p:nvSpPr>
        <p:spPr>
          <a:xfrm>
            <a:off x="979150" y="2685875"/>
            <a:ext cx="1724100" cy="400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양의 상관관계</a:t>
            </a:r>
            <a:endParaRPr/>
          </a:p>
        </p:txBody>
      </p:sp>
      <p:sp>
        <p:nvSpPr>
          <p:cNvPr id="213" name="Google Shape;213;p24"/>
          <p:cNvSpPr txBox="1"/>
          <p:nvPr/>
        </p:nvSpPr>
        <p:spPr>
          <a:xfrm>
            <a:off x="3836100" y="2683675"/>
            <a:ext cx="2233800" cy="400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p-value =  </a:t>
            </a:r>
            <a:r>
              <a:rPr lang="ko-KR">
                <a:solidFill>
                  <a:schemeClr val="dk1"/>
                </a:solidFill>
              </a:rPr>
              <a:t>2.94e-103</a:t>
            </a:r>
            <a:endParaRPr/>
          </a:p>
        </p:txBody>
      </p:sp>
      <p:cxnSp>
        <p:nvCxnSpPr>
          <p:cNvPr id="214" name="Google Shape;214;p24"/>
          <p:cNvCxnSpPr>
            <a:endCxn id="212" idx="0"/>
          </p:cNvCxnSpPr>
          <p:nvPr/>
        </p:nvCxnSpPr>
        <p:spPr>
          <a:xfrm flipH="1">
            <a:off x="1841200" y="2351375"/>
            <a:ext cx="338700" cy="33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5" name="Google Shape;215;p24"/>
          <p:cNvCxnSpPr>
            <a:endCxn id="213" idx="0"/>
          </p:cNvCxnSpPr>
          <p:nvPr/>
        </p:nvCxnSpPr>
        <p:spPr>
          <a:xfrm>
            <a:off x="4506600" y="2351275"/>
            <a:ext cx="446400" cy="33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6" name="Google Shape;216;p24"/>
          <p:cNvCxnSpPr/>
          <p:nvPr/>
        </p:nvCxnSpPr>
        <p:spPr>
          <a:xfrm>
            <a:off x="1170204" y="2343150"/>
            <a:ext cx="2001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7" name="Google Shape;217;p24"/>
          <p:cNvCxnSpPr/>
          <p:nvPr/>
        </p:nvCxnSpPr>
        <p:spPr>
          <a:xfrm>
            <a:off x="3261621" y="2343150"/>
            <a:ext cx="2486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8" name="Google Shape;218;p24"/>
          <p:cNvSpPr txBox="1"/>
          <p:nvPr/>
        </p:nvSpPr>
        <p:spPr>
          <a:xfrm>
            <a:off x="4789725" y="3569150"/>
            <a:ext cx="4459200" cy="18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/>
              <a:t>p-value의 값이 거의 0에 수렴하며 상관 계수 봤을 때 </a:t>
            </a:r>
            <a:r>
              <a:rPr lang="ko-KR" sz="1600">
                <a:solidFill>
                  <a:schemeClr val="dk1"/>
                </a:solidFill>
              </a:rPr>
              <a:t>조금 약한 상관 관계를 보인다.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</a:rPr>
              <a:t>그렇지만 관계가 아예 없지는 않기 때문에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</a:rPr>
              <a:t>온도는 따릉이 대여량에 관여한다고 볼 수 있어 대립가설을 채택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219" name="Google Shape;21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9150" y="3502475"/>
            <a:ext cx="3839850" cy="290920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24"/>
          <p:cNvSpPr/>
          <p:nvPr/>
        </p:nvSpPr>
        <p:spPr>
          <a:xfrm>
            <a:off x="4166425" y="5576950"/>
            <a:ext cx="2667000" cy="6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500">
                <a:solidFill>
                  <a:srgbClr val="1C1C1C"/>
                </a:solidFill>
              </a:rPr>
              <a:t>joint</a:t>
            </a:r>
            <a:r>
              <a:rPr b="1" lang="ko-KR" sz="1500">
                <a:solidFill>
                  <a:srgbClr val="1C1C1C"/>
                </a:solidFill>
              </a:rPr>
              <a:t>plot</a:t>
            </a:r>
            <a:br>
              <a:rPr b="1" lang="ko-KR" sz="1500">
                <a:solidFill>
                  <a:srgbClr val="1C1C1C"/>
                </a:solidFill>
              </a:rPr>
            </a:br>
            <a:r>
              <a:rPr b="1" lang="ko-KR" sz="1500">
                <a:solidFill>
                  <a:srgbClr val="1C1C1C"/>
                </a:solidFill>
              </a:rPr>
              <a:t>( x : 온도, y : 대여량 )</a:t>
            </a:r>
            <a:endParaRPr b="1" sz="1500">
              <a:solidFill>
                <a:srgbClr val="1C1C1C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5"/>
          <p:cNvSpPr txBox="1"/>
          <p:nvPr>
            <p:ph type="title"/>
          </p:nvPr>
        </p:nvSpPr>
        <p:spPr>
          <a:xfrm>
            <a:off x="432624" y="510875"/>
            <a:ext cx="7377900" cy="5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추가 분석 1 : </a:t>
            </a:r>
            <a:r>
              <a:rPr lang="ko-KR">
                <a:latin typeface="Courier New"/>
                <a:ea typeface="Courier New"/>
                <a:cs typeface="Courier New"/>
                <a:sym typeface="Courier New"/>
              </a:rPr>
              <a:t>월별 시간대</a:t>
            </a:r>
            <a:r>
              <a:rPr lang="ko-KR">
                <a:latin typeface="Courier New"/>
                <a:ea typeface="Courier New"/>
                <a:cs typeface="Courier New"/>
                <a:sym typeface="Courier New"/>
              </a:rPr>
              <a:t>와 따릉이 대여량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6" name="Google Shape;22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53675"/>
            <a:ext cx="9601199" cy="3810755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25"/>
          <p:cNvSpPr txBox="1"/>
          <p:nvPr/>
        </p:nvSpPr>
        <p:spPr>
          <a:xfrm>
            <a:off x="2089800" y="5578850"/>
            <a:ext cx="5726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700"/>
              <a:t>다른 월에 비해 4월과 9월에 따릉이 대여량이 많다.</a:t>
            </a:r>
            <a:endParaRPr b="1" sz="17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6"/>
          <p:cNvSpPr txBox="1"/>
          <p:nvPr>
            <p:ph type="title"/>
          </p:nvPr>
        </p:nvSpPr>
        <p:spPr>
          <a:xfrm>
            <a:off x="432624" y="510875"/>
            <a:ext cx="7377900" cy="5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추가 분석 2</a:t>
            </a:r>
            <a:r>
              <a:rPr lang="ko-KR">
                <a:latin typeface="Arial"/>
                <a:ea typeface="Arial"/>
                <a:cs typeface="Arial"/>
                <a:sym typeface="Arial"/>
              </a:rPr>
              <a:t> : 월별 </a:t>
            </a:r>
            <a:r>
              <a:rPr lang="ko-KR">
                <a:latin typeface="Courier New"/>
                <a:ea typeface="Courier New"/>
                <a:cs typeface="Courier New"/>
                <a:sym typeface="Courier New"/>
              </a:rPr>
              <a:t>온도와 따릉이 대여량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3" name="Google Shape;23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53675"/>
            <a:ext cx="9601200" cy="3833359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26"/>
          <p:cNvSpPr txBox="1"/>
          <p:nvPr/>
        </p:nvSpPr>
        <p:spPr>
          <a:xfrm>
            <a:off x="2089800" y="5578850"/>
            <a:ext cx="5726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700"/>
              <a:t>10도 ~ 25도 에 따릉이의 수요가 많다.</a:t>
            </a:r>
            <a:endParaRPr b="1" sz="17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7"/>
          <p:cNvSpPr txBox="1"/>
          <p:nvPr>
            <p:ph type="title"/>
          </p:nvPr>
        </p:nvSpPr>
        <p:spPr>
          <a:xfrm>
            <a:off x="432620" y="510866"/>
            <a:ext cx="3186300" cy="5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가설 검증 결론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27"/>
          <p:cNvSpPr txBox="1"/>
          <p:nvPr>
            <p:ph idx="1" type="body"/>
          </p:nvPr>
        </p:nvSpPr>
        <p:spPr>
          <a:xfrm>
            <a:off x="587725" y="1322131"/>
            <a:ext cx="8740200" cy="6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0" lang="ko-KR" sz="1300"/>
              <a:t>가설 </a:t>
            </a:r>
            <a:r>
              <a:rPr b="0" lang="ko-KR" sz="1300"/>
              <a:t>-1</a:t>
            </a:r>
            <a:r>
              <a:rPr b="0" lang="ko-KR" sz="1300"/>
              <a:t>   </a:t>
            </a:r>
            <a:r>
              <a:rPr lang="ko-KR" sz="1400"/>
              <a:t>평일/주말 여부와 대여량 간에는 관계가 있을 것이다</a:t>
            </a:r>
            <a:endParaRPr sz="1400"/>
          </a:p>
          <a:p>
            <a:pPr indent="45720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0" lang="ko-KR" sz="1400"/>
              <a:t>t-test(statistic=3.8974110319479296, p-value=9.831763048935543e-05)</a:t>
            </a:r>
            <a:endParaRPr b="0" sz="1400"/>
          </a:p>
        </p:txBody>
      </p:sp>
      <p:sp>
        <p:nvSpPr>
          <p:cNvPr id="241" name="Google Shape;241;p27"/>
          <p:cNvSpPr txBox="1"/>
          <p:nvPr/>
        </p:nvSpPr>
        <p:spPr>
          <a:xfrm>
            <a:off x="286037" y="4178689"/>
            <a:ext cx="8740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7"/>
          <p:cNvSpPr txBox="1"/>
          <p:nvPr>
            <p:ph idx="1" type="body"/>
          </p:nvPr>
        </p:nvSpPr>
        <p:spPr>
          <a:xfrm>
            <a:off x="582900" y="2287981"/>
            <a:ext cx="8740200" cy="6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0" lang="ko-KR" sz="1300"/>
              <a:t>가설 -</a:t>
            </a:r>
            <a:r>
              <a:rPr b="0" lang="ko-KR" sz="1300"/>
              <a:t>2</a:t>
            </a:r>
            <a:r>
              <a:rPr lang="ko-KR" sz="1400"/>
              <a:t>  </a:t>
            </a:r>
            <a:r>
              <a:rPr lang="ko-KR" sz="1400">
                <a:solidFill>
                  <a:srgbClr val="FF0000"/>
                </a:solidFill>
                <a:highlight>
                  <a:schemeClr val="lt1"/>
                </a:highlight>
              </a:rPr>
              <a:t>출퇴근 시간대와 따릉이 대여량 간에는 연관성이 있다.</a:t>
            </a:r>
            <a:endParaRPr sz="1400">
              <a:solidFill>
                <a:srgbClr val="FF0000"/>
              </a:solidFill>
              <a:highlight>
                <a:schemeClr val="lt1"/>
              </a:highlight>
            </a:endParaRPr>
          </a:p>
          <a:p>
            <a:pPr indent="45720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0" lang="ko-KR" sz="1400"/>
              <a:t>상관 분석(상관계수0.587558535914158, p-value=0.0)</a:t>
            </a:r>
            <a:endParaRPr b="0" sz="1400"/>
          </a:p>
        </p:txBody>
      </p:sp>
      <p:sp>
        <p:nvSpPr>
          <p:cNvPr id="243" name="Google Shape;243;p27"/>
          <p:cNvSpPr txBox="1"/>
          <p:nvPr>
            <p:ph idx="1" type="body"/>
          </p:nvPr>
        </p:nvSpPr>
        <p:spPr>
          <a:xfrm>
            <a:off x="582900" y="3253831"/>
            <a:ext cx="8740200" cy="6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0" lang="ko-KR" sz="1300"/>
              <a:t>가설 -</a:t>
            </a:r>
            <a:r>
              <a:rPr b="0" lang="ko-KR" sz="1300"/>
              <a:t>3</a:t>
            </a:r>
            <a:r>
              <a:rPr b="0" lang="ko-KR" sz="1300"/>
              <a:t>  </a:t>
            </a:r>
            <a:r>
              <a:rPr lang="ko-KR" sz="1400">
                <a:solidFill>
                  <a:srgbClr val="FF0000"/>
                </a:solidFill>
              </a:rPr>
              <a:t>1시간 후 강우 여부와 따릉이 대여량 간에는 연관성이 있다.</a:t>
            </a:r>
            <a:endParaRPr sz="1400">
              <a:solidFill>
                <a:srgbClr val="FF0000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0" lang="ko-KR" sz="1400"/>
              <a:t>t-test(statistic=22.626263752767372, pvalue=1.0310317090788414e-108)</a:t>
            </a:r>
            <a:endParaRPr b="0" sz="1400"/>
          </a:p>
        </p:txBody>
      </p:sp>
      <p:sp>
        <p:nvSpPr>
          <p:cNvPr id="244" name="Google Shape;244;p27"/>
          <p:cNvSpPr txBox="1"/>
          <p:nvPr>
            <p:ph idx="1" type="body"/>
          </p:nvPr>
        </p:nvSpPr>
        <p:spPr>
          <a:xfrm>
            <a:off x="582900" y="5261731"/>
            <a:ext cx="8740200" cy="6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0" lang="ko-KR" sz="1300"/>
              <a:t>가설 -5  </a:t>
            </a:r>
            <a:r>
              <a:rPr lang="ko-KR" sz="1400"/>
              <a:t>온도와 따릉이 대여량 간에는 연관성이 있다.</a:t>
            </a:r>
            <a:endParaRPr sz="1400"/>
          </a:p>
          <a:p>
            <a:pPr indent="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0" lang="ko-KR" sz="1400"/>
              <a:t>상관 분석(상관계수=0.2771692363089791, p-value=2.9405165551619465e-103)</a:t>
            </a:r>
            <a:endParaRPr b="0" sz="1400"/>
          </a:p>
        </p:txBody>
      </p:sp>
      <p:sp>
        <p:nvSpPr>
          <p:cNvPr id="245" name="Google Shape;245;p27"/>
          <p:cNvSpPr txBox="1"/>
          <p:nvPr>
            <p:ph idx="1" type="body"/>
          </p:nvPr>
        </p:nvSpPr>
        <p:spPr>
          <a:xfrm>
            <a:off x="582900" y="4257781"/>
            <a:ext cx="8740200" cy="6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0" lang="ko-KR" sz="1300"/>
              <a:t>가설 -4  </a:t>
            </a:r>
            <a:r>
              <a:rPr lang="ko-KR" sz="1400"/>
              <a:t>초미세먼지와 따릉이 대여량 간에는 연관성이 있다.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ko-KR" sz="1400"/>
              <a:t>	</a:t>
            </a:r>
            <a:r>
              <a:rPr b="0" lang="ko-KR" sz="1400"/>
              <a:t>상관 분석(상관계수=0.0529237283818275, p-value=6.690256718116022e-05)</a:t>
            </a:r>
            <a:endParaRPr b="0"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>
            <p:ph type="title"/>
          </p:nvPr>
        </p:nvSpPr>
        <p:spPr>
          <a:xfrm>
            <a:off x="432620" y="510866"/>
            <a:ext cx="3186300" cy="5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목차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0"/>
          <p:cNvSpPr txBox="1"/>
          <p:nvPr/>
        </p:nvSpPr>
        <p:spPr>
          <a:xfrm>
            <a:off x="739675" y="1367050"/>
            <a:ext cx="4841400" cy="49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ko-KR" sz="2200"/>
              <a:t>변수목록</a:t>
            </a:r>
            <a:endParaRPr sz="2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ko-KR" sz="2200"/>
              <a:t>가설 수립</a:t>
            </a:r>
            <a:endParaRPr sz="2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ko-KR" sz="2200"/>
              <a:t>가설 1 ~ 5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AutoNum type="alphaLcPeriod"/>
            </a:pPr>
            <a:r>
              <a:rPr lang="ko-KR" sz="2200"/>
              <a:t>단변량분석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AutoNum type="alphaLcPeriod"/>
            </a:pPr>
            <a:r>
              <a:rPr lang="ko-KR" sz="2200"/>
              <a:t>이변량분석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AutoNum type="alphaLcPeriod"/>
            </a:pPr>
            <a:r>
              <a:rPr lang="ko-KR" sz="2200"/>
              <a:t>인사이트</a:t>
            </a:r>
            <a:endParaRPr sz="22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ko-KR" sz="2200"/>
              <a:t>추가분석</a:t>
            </a:r>
            <a:endParaRPr sz="2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ko-KR" sz="2200"/>
              <a:t>가설 검증 결론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ko-KR" sz="2200"/>
              <a:t>활용 방안</a:t>
            </a:r>
            <a:endParaRPr sz="22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8"/>
          <p:cNvSpPr txBox="1"/>
          <p:nvPr>
            <p:ph type="title"/>
          </p:nvPr>
        </p:nvSpPr>
        <p:spPr>
          <a:xfrm>
            <a:off x="432620" y="510866"/>
            <a:ext cx="8792344" cy="590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활용 방안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28"/>
          <p:cNvSpPr txBox="1"/>
          <p:nvPr>
            <p:ph idx="1" type="body"/>
          </p:nvPr>
        </p:nvSpPr>
        <p:spPr>
          <a:xfrm>
            <a:off x="489675" y="2360393"/>
            <a:ext cx="8740200" cy="8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0" lang="ko-KR" sz="1700"/>
              <a:t>시간과 대여랑 간 상관관계가 높고, 주로 퇴근 시간대에 수요량이 많기 때문에</a:t>
            </a:r>
            <a:endParaRPr b="0" sz="1700"/>
          </a:p>
          <a:p>
            <a:pPr indent="0" lvl="0" marL="0" rtl="0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ko-KR" sz="2000"/>
              <a:t>회사 또는 주거지가 밀집되어 있는 지역</a:t>
            </a:r>
            <a:r>
              <a:rPr b="0" lang="ko-KR" sz="1700"/>
              <a:t>에 따릉이 배치가 고려된다.</a:t>
            </a:r>
            <a:endParaRPr b="0" sz="1800"/>
          </a:p>
        </p:txBody>
      </p:sp>
      <p:sp>
        <p:nvSpPr>
          <p:cNvPr id="252" name="Google Shape;252;p28"/>
          <p:cNvSpPr txBox="1"/>
          <p:nvPr>
            <p:ph idx="1" type="body"/>
          </p:nvPr>
        </p:nvSpPr>
        <p:spPr>
          <a:xfrm>
            <a:off x="676125" y="3778512"/>
            <a:ext cx="8740200" cy="7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0" lang="ko-KR" sz="1700"/>
              <a:t>1시간 후 강우 여부와 대여량 간 상관관계가 높으므로</a:t>
            </a:r>
            <a:endParaRPr b="0" sz="1700"/>
          </a:p>
          <a:p>
            <a:pPr indent="0" lvl="0" marL="0" rtl="0" algn="ctr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ko-KR" sz="2000"/>
              <a:t>날씨 예보를 따릉이 어플 알람 홍보에 적극 활용</a:t>
            </a:r>
            <a:r>
              <a:rPr b="0" lang="ko-KR" sz="1700"/>
              <a:t>하는 것을 추천한다.</a:t>
            </a:r>
            <a:endParaRPr b="0" sz="1800"/>
          </a:p>
        </p:txBody>
      </p:sp>
      <p:sp>
        <p:nvSpPr>
          <p:cNvPr id="253" name="Google Shape;253;p28"/>
          <p:cNvSpPr txBox="1"/>
          <p:nvPr/>
        </p:nvSpPr>
        <p:spPr>
          <a:xfrm>
            <a:off x="6380375" y="1334850"/>
            <a:ext cx="25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9"/>
          <p:cNvSpPr txBox="1"/>
          <p:nvPr>
            <p:ph type="title"/>
          </p:nvPr>
        </p:nvSpPr>
        <p:spPr>
          <a:xfrm>
            <a:off x="432620" y="510866"/>
            <a:ext cx="8792400" cy="590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9"/>
          <p:cNvSpPr txBox="1"/>
          <p:nvPr>
            <p:ph idx="1" type="body"/>
          </p:nvPr>
        </p:nvSpPr>
        <p:spPr>
          <a:xfrm>
            <a:off x="449612" y="1338453"/>
            <a:ext cx="8740200" cy="42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1" name="Google Shape;26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1"/>
          <p:cNvSpPr txBox="1"/>
          <p:nvPr>
            <p:ph type="title"/>
          </p:nvPr>
        </p:nvSpPr>
        <p:spPr>
          <a:xfrm>
            <a:off x="432620" y="510866"/>
            <a:ext cx="3186403" cy="590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변수 목록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1"/>
          <p:cNvSpPr txBox="1"/>
          <p:nvPr/>
        </p:nvSpPr>
        <p:spPr>
          <a:xfrm>
            <a:off x="577900" y="1307500"/>
            <a:ext cx="7053900" cy="37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ko-KR" sz="1450">
                <a:solidFill>
                  <a:schemeClr val="dk1"/>
                </a:solidFill>
                <a:highlight>
                  <a:srgbClr val="FFFFFF"/>
                </a:highlight>
              </a:rPr>
              <a:t>	</a:t>
            </a:r>
            <a:r>
              <a:rPr b="1" lang="ko-KR" sz="1750">
                <a:solidFill>
                  <a:schemeClr val="dk1"/>
                </a:solidFill>
                <a:highlight>
                  <a:srgbClr val="FFFFFF"/>
                </a:highlight>
              </a:rPr>
              <a:t>Features</a:t>
            </a:r>
            <a:endParaRPr b="1" sz="17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20675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450"/>
              <a:buChar char="●"/>
            </a:pPr>
            <a:r>
              <a:rPr lang="ko-KR" sz="1450">
                <a:solidFill>
                  <a:schemeClr val="dk1"/>
                </a:solidFill>
                <a:highlight>
                  <a:srgbClr val="FFFFFF"/>
                </a:highlight>
              </a:rPr>
              <a:t>date : 날짜</a:t>
            </a:r>
            <a:endParaRPr sz="14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206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50"/>
              <a:buChar char="●"/>
            </a:pPr>
            <a:r>
              <a:rPr lang="ko-KR" sz="1450">
                <a:solidFill>
                  <a:schemeClr val="dk1"/>
                </a:solidFill>
                <a:highlight>
                  <a:srgbClr val="FFFFFF"/>
                </a:highlight>
              </a:rPr>
              <a:t>hour : 시간</a:t>
            </a:r>
            <a:endParaRPr sz="14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206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50"/>
              <a:buChar char="●"/>
            </a:pPr>
            <a:r>
              <a:rPr lang="ko-KR" sz="1450">
                <a:solidFill>
                  <a:schemeClr val="dk1"/>
                </a:solidFill>
                <a:highlight>
                  <a:srgbClr val="FFFFFF"/>
                </a:highlight>
              </a:rPr>
              <a:t>temperature : 온도</a:t>
            </a:r>
            <a:endParaRPr sz="14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206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50"/>
              <a:buChar char="●"/>
            </a:pPr>
            <a:r>
              <a:rPr lang="ko-KR" sz="1450">
                <a:solidFill>
                  <a:schemeClr val="dk1"/>
                </a:solidFill>
                <a:highlight>
                  <a:srgbClr val="FFFFFF"/>
                </a:highlight>
              </a:rPr>
              <a:t>precipitation : 강우 여부, 비가 오지 않았으면 0, 비가 오면 1</a:t>
            </a:r>
            <a:endParaRPr sz="14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206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50"/>
              <a:buChar char="●"/>
            </a:pPr>
            <a:r>
              <a:rPr lang="ko-KR" sz="1450">
                <a:solidFill>
                  <a:schemeClr val="dk1"/>
                </a:solidFill>
                <a:highlight>
                  <a:srgbClr val="FFFFFF"/>
                </a:highlight>
              </a:rPr>
              <a:t>PM10 : 미세먼지 수치(머리카락 굵기의 1/5에서 1/7 크기의 미세먼지)</a:t>
            </a:r>
            <a:endParaRPr sz="14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206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50"/>
              <a:buChar char="●"/>
            </a:pPr>
            <a:r>
              <a:rPr lang="ko-KR" sz="1450">
                <a:solidFill>
                  <a:schemeClr val="dk1"/>
                </a:solidFill>
                <a:highlight>
                  <a:srgbClr val="FFFFFF"/>
                </a:highlight>
              </a:rPr>
              <a:t>PM2.5 : 초미세먼지 수치(머리카락 굵기의 1/20에서 1/30 크기의 미세먼지)</a:t>
            </a:r>
            <a:endParaRPr sz="14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ko-KR" sz="1750">
                <a:solidFill>
                  <a:schemeClr val="dk1"/>
                </a:solidFill>
                <a:highlight>
                  <a:srgbClr val="FFFFFF"/>
                </a:highlight>
              </a:rPr>
              <a:t>TARGET </a:t>
            </a:r>
            <a:endParaRPr b="1" sz="17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20675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450"/>
              <a:buChar char="●"/>
            </a:pPr>
            <a:r>
              <a:rPr lang="ko-KR" sz="1450">
                <a:solidFill>
                  <a:schemeClr val="dk1"/>
                </a:solidFill>
                <a:highlight>
                  <a:srgbClr val="FFFFFF"/>
                </a:highlight>
              </a:rPr>
              <a:t>count : 시간에 따른 따릉이 대여 수</a:t>
            </a:r>
            <a:endParaRPr sz="14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type="title"/>
          </p:nvPr>
        </p:nvSpPr>
        <p:spPr>
          <a:xfrm>
            <a:off x="432620" y="510866"/>
            <a:ext cx="3186300" cy="5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가설 선정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8" name="Google Shape;68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0412" y="1190450"/>
            <a:ext cx="4245176" cy="518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/>
          <p:nvPr>
            <p:ph type="title"/>
          </p:nvPr>
        </p:nvSpPr>
        <p:spPr>
          <a:xfrm>
            <a:off x="432620" y="510866"/>
            <a:ext cx="3186403" cy="590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가설 수립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3"/>
          <p:cNvSpPr/>
          <p:nvPr/>
        </p:nvSpPr>
        <p:spPr>
          <a:xfrm>
            <a:off x="442200" y="1238650"/>
            <a:ext cx="9021600" cy="49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ts val="1400"/>
              <a:buChar char="●"/>
            </a:pPr>
            <a:r>
              <a:rPr b="1" lang="ko-KR">
                <a:solidFill>
                  <a:srgbClr val="1C1C1C"/>
                </a:solidFill>
              </a:rPr>
              <a:t>가설 1</a:t>
            </a:r>
            <a:endParaRPr b="1">
              <a:solidFill>
                <a:srgbClr val="1C1C1C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C1C1C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ts val="1400"/>
              <a:buChar char="○"/>
            </a:pPr>
            <a:r>
              <a:rPr lang="ko-KR">
                <a:solidFill>
                  <a:srgbClr val="1C1C1C"/>
                </a:solidFill>
              </a:rPr>
              <a:t>평일/주말 여부와 대여량 간에는 관계가 있을 것이다</a:t>
            </a:r>
            <a:endParaRPr i="0" u="none" cap="none" strike="noStrike">
              <a:solidFill>
                <a:srgbClr val="1C1C1C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C1C1C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ts val="1400"/>
              <a:buChar char="●"/>
            </a:pPr>
            <a:r>
              <a:rPr b="1" lang="ko-KR">
                <a:solidFill>
                  <a:srgbClr val="1C1C1C"/>
                </a:solidFill>
              </a:rPr>
              <a:t>가설 2 </a:t>
            </a:r>
            <a:endParaRPr b="1">
              <a:solidFill>
                <a:srgbClr val="1C1C1C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C1C1C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ts val="1400"/>
              <a:buChar char="○"/>
            </a:pPr>
            <a:r>
              <a:rPr lang="ko-KR">
                <a:solidFill>
                  <a:srgbClr val="1C1C1C"/>
                </a:solidFill>
              </a:rPr>
              <a:t>출퇴근 시간대와 따릉이 대여량 간에는 연관성이 있다.</a:t>
            </a:r>
            <a:endParaRPr>
              <a:solidFill>
                <a:srgbClr val="1C1C1C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C1C1C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ts val="1400"/>
              <a:buChar char="●"/>
            </a:pPr>
            <a:r>
              <a:rPr b="1" lang="ko-KR">
                <a:solidFill>
                  <a:srgbClr val="1C1C1C"/>
                </a:solidFill>
              </a:rPr>
              <a:t>가설 3 </a:t>
            </a:r>
            <a:endParaRPr b="1">
              <a:solidFill>
                <a:srgbClr val="1C1C1C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C1C1C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ts val="1400"/>
              <a:buChar char="○"/>
            </a:pPr>
            <a:r>
              <a:rPr lang="ko-KR">
                <a:solidFill>
                  <a:srgbClr val="1C1C1C"/>
                </a:solidFill>
              </a:rPr>
              <a:t>1시간 후 강우 여부와 따릉이 대여량 간에는 연관성이 있다.</a:t>
            </a:r>
            <a:endParaRPr>
              <a:solidFill>
                <a:srgbClr val="1C1C1C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C1C1C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ts val="1400"/>
              <a:buChar char="●"/>
            </a:pPr>
            <a:r>
              <a:rPr b="1" lang="ko-KR">
                <a:solidFill>
                  <a:srgbClr val="1C1C1C"/>
                </a:solidFill>
              </a:rPr>
              <a:t>가설 4</a:t>
            </a:r>
            <a:endParaRPr b="1">
              <a:solidFill>
                <a:srgbClr val="1C1C1C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C1C1C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ts val="1400"/>
              <a:buChar char="○"/>
            </a:pPr>
            <a:r>
              <a:rPr lang="ko-KR">
                <a:solidFill>
                  <a:srgbClr val="1C1C1C"/>
                </a:solidFill>
              </a:rPr>
              <a:t>초미세먼지와 따릉이 대여량 간에는 연관성이 있다.</a:t>
            </a:r>
            <a:endParaRPr b="1">
              <a:solidFill>
                <a:srgbClr val="1C1C1C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C1C1C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ts val="1400"/>
              <a:buChar char="●"/>
            </a:pPr>
            <a:r>
              <a:rPr b="1" lang="ko-KR">
                <a:solidFill>
                  <a:srgbClr val="1C1C1C"/>
                </a:solidFill>
              </a:rPr>
              <a:t>가설 5</a:t>
            </a:r>
            <a:endParaRPr b="1">
              <a:solidFill>
                <a:srgbClr val="1C1C1C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C1C1C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ts val="1400"/>
              <a:buChar char="○"/>
            </a:pPr>
            <a:r>
              <a:rPr lang="ko-KR">
                <a:solidFill>
                  <a:srgbClr val="1C1C1C"/>
                </a:solidFill>
              </a:rPr>
              <a:t>온도와 따릉이 대여량 간에는 연관성이 있다.</a:t>
            </a:r>
            <a:endParaRPr b="1">
              <a:solidFill>
                <a:srgbClr val="1C1C1C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C1C1C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C1C1C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type="title"/>
          </p:nvPr>
        </p:nvSpPr>
        <p:spPr>
          <a:xfrm>
            <a:off x="432624" y="510875"/>
            <a:ext cx="7377900" cy="5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가설 1 : </a:t>
            </a:r>
            <a:r>
              <a:rPr lang="ko-KR">
                <a:latin typeface="Arial"/>
                <a:ea typeface="Arial"/>
                <a:cs typeface="Arial"/>
                <a:sym typeface="Arial"/>
              </a:rPr>
              <a:t>평일/주말 여부와 따릉이 대여량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4"/>
          <p:cNvSpPr/>
          <p:nvPr/>
        </p:nvSpPr>
        <p:spPr>
          <a:xfrm>
            <a:off x="442200" y="1238650"/>
            <a:ext cx="90216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rgbClr val="1C1C1C"/>
                </a:solidFill>
                <a:latin typeface="Courier New"/>
                <a:ea typeface="Courier New"/>
                <a:cs typeface="Courier New"/>
                <a:sym typeface="Courier New"/>
              </a:rPr>
              <a:t>단변량 분석</a:t>
            </a:r>
            <a:endParaRPr sz="2000">
              <a:solidFill>
                <a:srgbClr val="1C1C1C"/>
              </a:solidFill>
            </a:endParaRPr>
          </a:p>
        </p:txBody>
      </p:sp>
      <p:pic>
        <p:nvPicPr>
          <p:cNvPr id="81" name="Google Shape;8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8300" y="2493075"/>
            <a:ext cx="3468700" cy="214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25650" y="2493075"/>
            <a:ext cx="2469775" cy="2458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4"/>
          <p:cNvSpPr/>
          <p:nvPr/>
        </p:nvSpPr>
        <p:spPr>
          <a:xfrm>
            <a:off x="715300" y="1766938"/>
            <a:ext cx="25326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ts val="1500"/>
              <a:buChar char="-"/>
            </a:pPr>
            <a:r>
              <a:rPr b="1" lang="ko-KR" sz="1500">
                <a:solidFill>
                  <a:srgbClr val="1C1C1C"/>
                </a:solidFill>
              </a:rPr>
              <a:t>barplot</a:t>
            </a:r>
            <a:br>
              <a:rPr b="1" lang="ko-KR" sz="1500">
                <a:solidFill>
                  <a:srgbClr val="1C1C1C"/>
                </a:solidFill>
              </a:rPr>
            </a:br>
            <a:r>
              <a:rPr b="1" lang="ko-KR" sz="1500">
                <a:solidFill>
                  <a:srgbClr val="1C1C1C"/>
                </a:solidFill>
              </a:rPr>
              <a:t>(0:평일, 1:주말)</a:t>
            </a:r>
            <a:endParaRPr b="1" sz="1500">
              <a:solidFill>
                <a:srgbClr val="1C1C1C"/>
              </a:solidFill>
            </a:endParaRPr>
          </a:p>
        </p:txBody>
      </p:sp>
      <p:sp>
        <p:nvSpPr>
          <p:cNvPr id="84" name="Google Shape;84;p14"/>
          <p:cNvSpPr/>
          <p:nvPr/>
        </p:nvSpPr>
        <p:spPr>
          <a:xfrm>
            <a:off x="5377500" y="1766938"/>
            <a:ext cx="25326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ts val="1500"/>
              <a:buChar char="-"/>
            </a:pPr>
            <a:r>
              <a:rPr b="1" lang="ko-KR" sz="1500">
                <a:solidFill>
                  <a:srgbClr val="1C1C1C"/>
                </a:solidFill>
              </a:rPr>
              <a:t>pie chart</a:t>
            </a:r>
            <a:br>
              <a:rPr b="1" lang="ko-KR" sz="1500">
                <a:solidFill>
                  <a:srgbClr val="1C1C1C"/>
                </a:solidFill>
              </a:rPr>
            </a:br>
            <a:r>
              <a:rPr b="1" lang="ko-KR" sz="1500">
                <a:solidFill>
                  <a:srgbClr val="1C1C1C"/>
                </a:solidFill>
              </a:rPr>
              <a:t>(0:평일, 1:주말)</a:t>
            </a:r>
            <a:endParaRPr b="1" sz="1500">
              <a:solidFill>
                <a:srgbClr val="1C1C1C"/>
              </a:solidFill>
            </a:endParaRPr>
          </a:p>
        </p:txBody>
      </p:sp>
      <p:sp>
        <p:nvSpPr>
          <p:cNvPr id="85" name="Google Shape;85;p14"/>
          <p:cNvSpPr/>
          <p:nvPr/>
        </p:nvSpPr>
        <p:spPr>
          <a:xfrm>
            <a:off x="790900" y="4701113"/>
            <a:ext cx="25326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ts val="1500"/>
              <a:buChar char="-"/>
            </a:pPr>
            <a:r>
              <a:rPr b="1" lang="ko-KR" sz="1500">
                <a:solidFill>
                  <a:srgbClr val="1C1C1C"/>
                </a:solidFill>
                <a:latin typeface="Courier New"/>
                <a:ea typeface="Courier New"/>
                <a:cs typeface="Courier New"/>
                <a:sym typeface="Courier New"/>
              </a:rPr>
              <a:t>기초통계량</a:t>
            </a:r>
            <a:br>
              <a:rPr b="1" lang="ko-KR" sz="1500">
                <a:solidFill>
                  <a:srgbClr val="1C1C1C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ko-KR" sz="1500">
                <a:solidFill>
                  <a:srgbClr val="1C1C1C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b="1" sz="1500">
              <a:solidFill>
                <a:srgbClr val="1C1C1C"/>
              </a:solidFill>
            </a:endParaRPr>
          </a:p>
        </p:txBody>
      </p:sp>
      <p:pic>
        <p:nvPicPr>
          <p:cNvPr id="86" name="Google Shape;8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47150" y="5084000"/>
            <a:ext cx="3030999" cy="12750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4"/>
          <p:cNvSpPr/>
          <p:nvPr/>
        </p:nvSpPr>
        <p:spPr>
          <a:xfrm>
            <a:off x="5661600" y="5391550"/>
            <a:ext cx="31386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500">
                <a:solidFill>
                  <a:srgbClr val="1C1C1C"/>
                </a:solidFill>
                <a:latin typeface="Courier New"/>
                <a:ea typeface="Courier New"/>
                <a:cs typeface="Courier New"/>
                <a:sym typeface="Courier New"/>
              </a:rPr>
              <a:t>데이터 중 평일은 71.2%</a:t>
            </a:r>
            <a:endParaRPr b="1" sz="1500">
              <a:solidFill>
                <a:srgbClr val="1C1C1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500">
                <a:solidFill>
                  <a:srgbClr val="1C1C1C"/>
                </a:solidFill>
                <a:latin typeface="Courier New"/>
                <a:ea typeface="Courier New"/>
                <a:cs typeface="Courier New"/>
                <a:sym typeface="Courier New"/>
              </a:rPr>
              <a:t>주말은 28.8%가 포함되어 있다</a:t>
            </a:r>
            <a:endParaRPr b="1" sz="1500">
              <a:solidFill>
                <a:srgbClr val="1C1C1C"/>
              </a:solidFill>
            </a:endParaRPr>
          </a:p>
        </p:txBody>
      </p:sp>
      <p:sp>
        <p:nvSpPr>
          <p:cNvPr id="88" name="Google Shape;88;p14"/>
          <p:cNvSpPr/>
          <p:nvPr/>
        </p:nvSpPr>
        <p:spPr>
          <a:xfrm>
            <a:off x="1404525" y="5715325"/>
            <a:ext cx="2973600" cy="590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9" name="Google Shape;89;p14"/>
          <p:cNvCxnSpPr>
            <a:stCxn id="88" idx="3"/>
            <a:endCxn id="90" idx="1"/>
          </p:cNvCxnSpPr>
          <p:nvPr/>
        </p:nvCxnSpPr>
        <p:spPr>
          <a:xfrm flipH="1" rot="10800000">
            <a:off x="4378125" y="5655625"/>
            <a:ext cx="1174200" cy="354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0" name="Google Shape;90;p14"/>
          <p:cNvSpPr/>
          <p:nvPr/>
        </p:nvSpPr>
        <p:spPr>
          <a:xfrm>
            <a:off x="5552325" y="5255200"/>
            <a:ext cx="3138600" cy="801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type="title"/>
          </p:nvPr>
        </p:nvSpPr>
        <p:spPr>
          <a:xfrm>
            <a:off x="432624" y="510875"/>
            <a:ext cx="7377900" cy="5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가설 1 : </a:t>
            </a:r>
            <a:r>
              <a:rPr lang="ko-KR">
                <a:latin typeface="Arial"/>
                <a:ea typeface="Arial"/>
                <a:cs typeface="Arial"/>
                <a:sym typeface="Arial"/>
              </a:rPr>
              <a:t>평일/주말 여부와 따릉이 대여량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5"/>
          <p:cNvSpPr/>
          <p:nvPr/>
        </p:nvSpPr>
        <p:spPr>
          <a:xfrm>
            <a:off x="442200" y="1238650"/>
            <a:ext cx="90216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rgbClr val="1C1C1C"/>
                </a:solidFill>
              </a:rPr>
              <a:t>이</a:t>
            </a:r>
            <a:r>
              <a:rPr b="1" lang="ko-KR" sz="2000">
                <a:solidFill>
                  <a:srgbClr val="1C1C1C"/>
                </a:solidFill>
              </a:rPr>
              <a:t>변량 분석</a:t>
            </a:r>
            <a:endParaRPr sz="2000">
              <a:solidFill>
                <a:srgbClr val="1C1C1C"/>
              </a:solidFill>
            </a:endParaRPr>
          </a:p>
        </p:txBody>
      </p:sp>
      <p:pic>
        <p:nvPicPr>
          <p:cNvPr id="97" name="Google Shape;9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4950" y="2511925"/>
            <a:ext cx="3479574" cy="282085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5"/>
          <p:cNvSpPr/>
          <p:nvPr/>
        </p:nvSpPr>
        <p:spPr>
          <a:xfrm>
            <a:off x="432625" y="1766950"/>
            <a:ext cx="30129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ts val="1500"/>
              <a:buChar char="-"/>
            </a:pPr>
            <a:r>
              <a:rPr b="1" lang="ko-KR" sz="1500">
                <a:solidFill>
                  <a:srgbClr val="1C1C1C"/>
                </a:solidFill>
              </a:rPr>
              <a:t>barplot</a:t>
            </a:r>
            <a:br>
              <a:rPr b="1" lang="ko-KR" sz="1500">
                <a:solidFill>
                  <a:srgbClr val="1C1C1C"/>
                </a:solidFill>
              </a:rPr>
            </a:br>
            <a:r>
              <a:rPr b="1" lang="ko-KR" sz="1500">
                <a:solidFill>
                  <a:srgbClr val="1C1C1C"/>
                </a:solidFill>
              </a:rPr>
              <a:t>(x:주말여부, y:대여량)</a:t>
            </a:r>
            <a:endParaRPr b="1" sz="1500">
              <a:solidFill>
                <a:srgbClr val="1C1C1C"/>
              </a:solidFill>
            </a:endParaRPr>
          </a:p>
        </p:txBody>
      </p:sp>
      <p:pic>
        <p:nvPicPr>
          <p:cNvPr id="99" name="Google Shape;9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4125" y="5741675"/>
            <a:ext cx="7462726" cy="32102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5"/>
          <p:cNvSpPr/>
          <p:nvPr/>
        </p:nvSpPr>
        <p:spPr>
          <a:xfrm>
            <a:off x="639875" y="5332775"/>
            <a:ext cx="3628500" cy="4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ts val="1500"/>
              <a:buChar char="-"/>
            </a:pPr>
            <a:r>
              <a:rPr b="1" lang="ko-KR" sz="1500">
                <a:solidFill>
                  <a:srgbClr val="1C1C1C"/>
                </a:solidFill>
              </a:rPr>
              <a:t>t-test (주말여부 별 대여량)</a:t>
            </a:r>
            <a:endParaRPr b="1" sz="1500">
              <a:solidFill>
                <a:srgbClr val="1C1C1C"/>
              </a:solidFill>
            </a:endParaRPr>
          </a:p>
        </p:txBody>
      </p:sp>
      <p:sp>
        <p:nvSpPr>
          <p:cNvPr id="101" name="Google Shape;101;p15"/>
          <p:cNvSpPr/>
          <p:nvPr/>
        </p:nvSpPr>
        <p:spPr>
          <a:xfrm>
            <a:off x="3653950" y="5785596"/>
            <a:ext cx="1788600" cy="227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5"/>
          <p:cNvSpPr/>
          <p:nvPr/>
        </p:nvSpPr>
        <p:spPr>
          <a:xfrm>
            <a:off x="6286200" y="5785600"/>
            <a:ext cx="2108100" cy="227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5"/>
          <p:cNvSpPr/>
          <p:nvPr/>
        </p:nvSpPr>
        <p:spPr>
          <a:xfrm>
            <a:off x="5814900" y="2692788"/>
            <a:ext cx="3336000" cy="1728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ts val="1500"/>
              <a:buChar char="-"/>
            </a:pPr>
            <a:r>
              <a:rPr b="1" lang="ko-KR" sz="1500">
                <a:solidFill>
                  <a:srgbClr val="1C1C1C"/>
                </a:solidFill>
              </a:rPr>
              <a:t>평균 차이가 크지는 않지만 신뢰구간이 겹치지 않음</a:t>
            </a:r>
            <a:endParaRPr b="1" sz="1500">
              <a:solidFill>
                <a:srgbClr val="1C1C1C"/>
              </a:solidFill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ts val="1500"/>
              <a:buChar char="-"/>
            </a:pPr>
            <a:r>
              <a:rPr b="1" lang="ko-KR" sz="1500">
                <a:solidFill>
                  <a:srgbClr val="1C1C1C"/>
                </a:solidFill>
              </a:rPr>
              <a:t>t-value가 2보다 크므로 약한 상관관계가 있음</a:t>
            </a:r>
            <a:endParaRPr b="1" sz="1500">
              <a:solidFill>
                <a:srgbClr val="1C1C1C"/>
              </a:solidFill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ts val="1500"/>
              <a:buChar char="-"/>
            </a:pPr>
            <a:r>
              <a:rPr b="1" lang="ko-KR" sz="1500">
                <a:solidFill>
                  <a:srgbClr val="1C1C1C"/>
                </a:solidFill>
              </a:rPr>
              <a:t>p-value가 0에 가까우므로 대립가설 채택</a:t>
            </a:r>
            <a:endParaRPr b="1" sz="1500">
              <a:solidFill>
                <a:srgbClr val="1C1C1C"/>
              </a:solidFill>
            </a:endParaRPr>
          </a:p>
        </p:txBody>
      </p:sp>
      <p:cxnSp>
        <p:nvCxnSpPr>
          <p:cNvPr id="104" name="Google Shape;104;p15"/>
          <p:cNvCxnSpPr/>
          <p:nvPr/>
        </p:nvCxnSpPr>
        <p:spPr>
          <a:xfrm flipH="1" rot="10800000">
            <a:off x="4246475" y="2929875"/>
            <a:ext cx="1569000" cy="142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5" name="Google Shape;105;p15"/>
          <p:cNvCxnSpPr>
            <a:stCxn id="101" idx="0"/>
            <a:endCxn id="103" idx="1"/>
          </p:cNvCxnSpPr>
          <p:nvPr/>
        </p:nvCxnSpPr>
        <p:spPr>
          <a:xfrm flipH="1" rot="10800000">
            <a:off x="4548250" y="3556896"/>
            <a:ext cx="1266600" cy="2228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6" name="Google Shape;106;p15"/>
          <p:cNvCxnSpPr>
            <a:stCxn id="102" idx="0"/>
          </p:cNvCxnSpPr>
          <p:nvPr/>
        </p:nvCxnSpPr>
        <p:spPr>
          <a:xfrm rot="10800000">
            <a:off x="7189350" y="4455700"/>
            <a:ext cx="150900" cy="132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/>
          <p:nvPr/>
        </p:nvSpPr>
        <p:spPr>
          <a:xfrm>
            <a:off x="442200" y="1238650"/>
            <a:ext cx="90216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rgbClr val="1C1C1C"/>
                </a:solidFill>
                <a:latin typeface="Courier New"/>
                <a:ea typeface="Courier New"/>
                <a:cs typeface="Courier New"/>
                <a:sym typeface="Courier New"/>
              </a:rPr>
              <a:t>단변량 분석</a:t>
            </a:r>
            <a:endParaRPr sz="2000">
              <a:solidFill>
                <a:srgbClr val="1C1C1C"/>
              </a:solidFill>
            </a:endParaRPr>
          </a:p>
        </p:txBody>
      </p:sp>
      <p:sp>
        <p:nvSpPr>
          <p:cNvPr id="112" name="Google Shape;112;p16"/>
          <p:cNvSpPr txBox="1"/>
          <p:nvPr>
            <p:ph type="title"/>
          </p:nvPr>
        </p:nvSpPr>
        <p:spPr>
          <a:xfrm>
            <a:off x="432624" y="510875"/>
            <a:ext cx="7377900" cy="5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가설 2 : </a:t>
            </a:r>
            <a:r>
              <a:rPr lang="ko-KR">
                <a:latin typeface="Courier New"/>
                <a:ea typeface="Courier New"/>
                <a:cs typeface="Courier New"/>
                <a:sym typeface="Courier New"/>
              </a:rPr>
              <a:t>시간대와 따릉이 대여량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3" name="Google Shape;11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4150" y="2441900"/>
            <a:ext cx="4448175" cy="2895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6"/>
          <p:cNvSpPr txBox="1"/>
          <p:nvPr/>
        </p:nvSpPr>
        <p:spPr>
          <a:xfrm>
            <a:off x="578925" y="1904325"/>
            <a:ext cx="346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이용시간의 단변량 분석 시각화</a:t>
            </a:r>
            <a:endParaRPr/>
          </a:p>
        </p:txBody>
      </p:sp>
      <p:sp>
        <p:nvSpPr>
          <p:cNvPr id="115" name="Google Shape;115;p16"/>
          <p:cNvSpPr txBox="1"/>
          <p:nvPr/>
        </p:nvSpPr>
        <p:spPr>
          <a:xfrm>
            <a:off x="5177900" y="4999350"/>
            <a:ext cx="44481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dataframe에 일자별로 0~23까지의 시간대가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중복없이 들어가있어서 균일하게 분포하는 것을 확인할 수 있음.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highlight>
                  <a:schemeClr val="lt2"/>
                </a:highlight>
              </a:rPr>
              <a:t>단변량 분석은 시간의 범위만 확인하는 지표로 사용하기에 적합. 시각화는 의미 없음.</a:t>
            </a:r>
            <a:endParaRPr>
              <a:highlight>
                <a:schemeClr val="lt2"/>
              </a:highlight>
            </a:endParaRPr>
          </a:p>
        </p:txBody>
      </p:sp>
      <p:sp>
        <p:nvSpPr>
          <p:cNvPr id="116" name="Google Shape;116;p16"/>
          <p:cNvSpPr txBox="1"/>
          <p:nvPr/>
        </p:nvSpPr>
        <p:spPr>
          <a:xfrm>
            <a:off x="5784350" y="1904325"/>
            <a:ext cx="346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이용시간의 기초통계량</a:t>
            </a:r>
            <a:endParaRPr/>
          </a:p>
        </p:txBody>
      </p:sp>
      <p:pic>
        <p:nvPicPr>
          <p:cNvPr id="117" name="Google Shape;11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84350" y="2575500"/>
            <a:ext cx="2610025" cy="203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/>
          <p:nvPr/>
        </p:nvSpPr>
        <p:spPr>
          <a:xfrm>
            <a:off x="442200" y="1238650"/>
            <a:ext cx="90216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rgbClr val="1C1C1C"/>
                </a:solidFill>
                <a:latin typeface="Courier New"/>
                <a:ea typeface="Courier New"/>
                <a:cs typeface="Courier New"/>
                <a:sym typeface="Courier New"/>
              </a:rPr>
              <a:t>이변량 분석</a:t>
            </a:r>
            <a:endParaRPr b="1" sz="2000">
              <a:solidFill>
                <a:srgbClr val="1C1C1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500">
                <a:solidFill>
                  <a:srgbClr val="1C1C1C"/>
                </a:solidFill>
                <a:latin typeface="Courier New"/>
                <a:ea typeface="Courier New"/>
                <a:cs typeface="Courier New"/>
                <a:sym typeface="Courier New"/>
              </a:rPr>
              <a:t>(x:이용시간, y:대여량)</a:t>
            </a:r>
            <a:endParaRPr b="1" sz="2000">
              <a:solidFill>
                <a:srgbClr val="1C1C1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3" name="Google Shape;123;p17"/>
          <p:cNvSpPr txBox="1"/>
          <p:nvPr>
            <p:ph type="title"/>
          </p:nvPr>
        </p:nvSpPr>
        <p:spPr>
          <a:xfrm>
            <a:off x="432624" y="510875"/>
            <a:ext cx="7377900" cy="5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가설 2 : </a:t>
            </a:r>
            <a:r>
              <a:rPr lang="ko-KR">
                <a:latin typeface="Courier New"/>
                <a:ea typeface="Courier New"/>
                <a:cs typeface="Courier New"/>
                <a:sym typeface="Courier New"/>
              </a:rPr>
              <a:t>시간대와 따릉이 대여량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7"/>
          <p:cNvSpPr txBox="1"/>
          <p:nvPr/>
        </p:nvSpPr>
        <p:spPr>
          <a:xfrm>
            <a:off x="590050" y="1837575"/>
            <a:ext cx="443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이용시간과 따릉이 대여량의 상관관계 시각화</a:t>
            </a:r>
            <a:endParaRPr/>
          </a:p>
        </p:txBody>
      </p:sp>
      <p:pic>
        <p:nvPicPr>
          <p:cNvPr id="125" name="Google Shape;12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800" y="2248424"/>
            <a:ext cx="4431000" cy="333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3200" y="5626800"/>
            <a:ext cx="3894350" cy="69275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7"/>
          <p:cNvSpPr txBox="1"/>
          <p:nvPr/>
        </p:nvSpPr>
        <p:spPr>
          <a:xfrm>
            <a:off x="5257475" y="1729875"/>
            <a:ext cx="2159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강한 상관관계를 보임.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대립가설 채택</a:t>
            </a:r>
            <a:endParaRPr/>
          </a:p>
        </p:txBody>
      </p:sp>
      <p:sp>
        <p:nvSpPr>
          <p:cNvPr id="128" name="Google Shape;128;p17"/>
          <p:cNvSpPr txBox="1"/>
          <p:nvPr/>
        </p:nvSpPr>
        <p:spPr>
          <a:xfrm>
            <a:off x="5413050" y="4880900"/>
            <a:ext cx="42975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highlight>
                  <a:schemeClr val="lt2"/>
                </a:highlight>
              </a:rPr>
              <a:t>출근시간(6시~9시) 보다 퇴근시간(18시~21시)에 </a:t>
            </a:r>
            <a:endParaRPr sz="2000">
              <a:highlight>
                <a:schemeClr val="lt2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highlight>
                  <a:schemeClr val="lt2"/>
                </a:highlight>
              </a:rPr>
              <a:t>이용량이 훨씬 많은 것으로 파악됨</a:t>
            </a:r>
            <a:endParaRPr sz="2000">
              <a:highlight>
                <a:schemeClr val="lt2"/>
              </a:highlight>
            </a:endParaRPr>
          </a:p>
        </p:txBody>
      </p:sp>
      <p:sp>
        <p:nvSpPr>
          <p:cNvPr id="129" name="Google Shape;129;p17"/>
          <p:cNvSpPr/>
          <p:nvPr/>
        </p:nvSpPr>
        <p:spPr>
          <a:xfrm>
            <a:off x="5814900" y="2692788"/>
            <a:ext cx="3336000" cy="1728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1C1C1C"/>
              </a:solidFill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ts val="1500"/>
              <a:buChar char="-"/>
            </a:pPr>
            <a:r>
              <a:rPr b="1" lang="ko-KR" sz="1500">
                <a:solidFill>
                  <a:srgbClr val="1C1C1C"/>
                </a:solidFill>
              </a:rPr>
              <a:t>상관계수</a:t>
            </a:r>
            <a:r>
              <a:rPr b="1" lang="ko-KR" sz="1500">
                <a:solidFill>
                  <a:srgbClr val="1C1C1C"/>
                </a:solidFill>
              </a:rPr>
              <a:t>가 0.6으로 강한 상관관계를 가지고 있음</a:t>
            </a:r>
            <a:endParaRPr b="1" sz="1500">
              <a:solidFill>
                <a:srgbClr val="1C1C1C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1C1C1C"/>
              </a:solidFill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ts val="1500"/>
              <a:buChar char="-"/>
            </a:pPr>
            <a:r>
              <a:rPr b="1" lang="ko-KR" sz="1500">
                <a:solidFill>
                  <a:srgbClr val="1C1C1C"/>
                </a:solidFill>
              </a:rPr>
              <a:t>p-value가 0 이므로 </a:t>
            </a:r>
            <a:br>
              <a:rPr b="1" lang="ko-KR" sz="1500">
                <a:solidFill>
                  <a:srgbClr val="1C1C1C"/>
                </a:solidFill>
              </a:rPr>
            </a:br>
            <a:r>
              <a:rPr b="1" lang="ko-KR" sz="1500">
                <a:solidFill>
                  <a:srgbClr val="1C1C1C"/>
                </a:solidFill>
              </a:rPr>
              <a:t>대립가설 채택</a:t>
            </a:r>
            <a:endParaRPr b="1" sz="1500">
              <a:solidFill>
                <a:srgbClr val="1C1C1C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파랑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