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64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EAA"/>
    <a:srgbClr val="F04E52"/>
    <a:srgbClr val="F9B5B7"/>
    <a:srgbClr val="5BB2D7"/>
    <a:srgbClr val="A7E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>
        <p:scale>
          <a:sx n="75" d="100"/>
          <a:sy n="75" d="100"/>
        </p:scale>
        <p:origin x="226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1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6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54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9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6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CE8E-A226-4046-9020-F2B7D0A98737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8FAC-90D1-44E8-BB61-4B4A80B5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5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250"/>
            <a:ext cx="12192000" cy="689225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643187" y="1856553"/>
            <a:ext cx="6907059" cy="3144895"/>
            <a:chOff x="2643187" y="1704322"/>
            <a:chExt cx="6907059" cy="3144895"/>
          </a:xfrm>
          <a:solidFill>
            <a:srgbClr val="F04E52"/>
          </a:solidFill>
        </p:grpSpPr>
        <p:sp>
          <p:nvSpPr>
            <p:cNvPr id="10" name="직사각형 9"/>
            <p:cNvSpPr/>
            <p:nvPr/>
          </p:nvSpPr>
          <p:spPr>
            <a:xfrm>
              <a:off x="2643187" y="1704322"/>
              <a:ext cx="6905625" cy="57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44621" y="4792067"/>
              <a:ext cx="6905625" cy="57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17321" y="2127820"/>
            <a:ext cx="676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에이블스쿨</a:t>
            </a:r>
            <a:r>
              <a:rPr lang="en-US" altLang="ko-KR" sz="28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2</a:t>
            </a:r>
            <a:r>
              <a:rPr lang="ko-KR" altLang="en-US" sz="28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 </a:t>
            </a:r>
            <a:r>
              <a:rPr lang="en-US" altLang="ko-KR" sz="28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AI</a:t>
            </a:r>
            <a:r>
              <a:rPr lang="ko-KR" altLang="en-US" sz="28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개발자 </a:t>
            </a:r>
            <a:r>
              <a:rPr lang="ko-KR" altLang="en-US" sz="2800" dirty="0" err="1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미니프로젝트</a:t>
            </a:r>
            <a:endParaRPr lang="ko-KR" altLang="en-US" sz="2800" dirty="0">
              <a:solidFill>
                <a:srgbClr val="F04E52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185" y="2682341"/>
            <a:ext cx="6905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조별 토론 방법론</a:t>
            </a:r>
            <a:endParaRPr lang="en-US" altLang="ko-KR" sz="66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Mural </a:t>
            </a:r>
            <a:r>
              <a:rPr lang="ko-KR" altLang="en-US" sz="6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양식</a:t>
            </a:r>
          </a:p>
        </p:txBody>
      </p:sp>
      <p:sp>
        <p:nvSpPr>
          <p:cNvPr id="14" name="직사각형 13"/>
          <p:cNvSpPr/>
          <p:nvPr/>
        </p:nvSpPr>
        <p:spPr>
          <a:xfrm rot="5400000">
            <a:off x="1107805" y="3391933"/>
            <a:ext cx="3144895" cy="74135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5400000">
            <a:off x="7947926" y="3391933"/>
            <a:ext cx="3144895" cy="74135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4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액자 2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155"/>
            </a:avLst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884029" y="265375"/>
            <a:ext cx="1052423" cy="545508"/>
          </a:xfrm>
          <a:prstGeom prst="ellipse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15</a:t>
            </a:r>
            <a:r>
              <a:rPr lang="ko-KR" altLang="en-US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28" y="266682"/>
            <a:ext cx="544201" cy="54420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0"/>
            <a:ext cx="3429000" cy="1008993"/>
          </a:xfrm>
          <a:prstGeom prst="rect">
            <a:avLst/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42875" y="183045"/>
            <a:ext cx="3276600" cy="789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생각 공유하기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1352" y="23456"/>
            <a:ext cx="2993367" cy="3191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[Tool] </a:t>
            </a:r>
            <a:r>
              <a:rPr lang="en-US" altLang="ko-KR" sz="16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NGT</a:t>
            </a:r>
            <a:endParaRPr lang="ko-KR" altLang="en-US" sz="1600" dirty="0">
              <a:solidFill>
                <a:srgbClr val="F04E52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57346" y="1252052"/>
            <a:ext cx="3255529" cy="2414174"/>
            <a:chOff x="557346" y="1252052"/>
            <a:chExt cx="3255529" cy="241417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57346" y="1459091"/>
              <a:ext cx="3255529" cy="2207135"/>
            </a:xfrm>
            <a:prstGeom prst="roundRect">
              <a:avLst>
                <a:gd name="adj" fmla="val 6627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44865" y="1252052"/>
              <a:ext cx="2307293" cy="463096"/>
              <a:chOff x="2146953" y="2060795"/>
              <a:chExt cx="2134830" cy="103621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 rot="5400000">
                <a:off x="2728964" y="1544190"/>
                <a:ext cx="970808" cy="2134830"/>
              </a:xfrm>
              <a:prstGeom prst="roundRect">
                <a:avLst/>
              </a:prstGeom>
              <a:solidFill>
                <a:schemeClr val="tx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defRPr/>
                </a:pPr>
                <a:endParaRPr lang="ko-KR" altLang="en-US" sz="1400" kern="0">
                  <a:solidFill>
                    <a:prstClr val="white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587637" y="2060795"/>
                <a:ext cx="1252987" cy="23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 latinLnBrk="0">
                  <a:lnSpc>
                    <a:spcPct val="130000"/>
                  </a:lnSpc>
                  <a:defRPr/>
                </a:pPr>
                <a:r>
                  <a:rPr lang="ko-KR" altLang="en-US" sz="2400" kern="0" spc="-60" dirty="0">
                    <a:solidFill>
                      <a:schemeClr val="bg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</a:rPr>
                  <a:t>발언대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57346" y="1679843"/>
              <a:ext cx="3053328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400" dirty="0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여기 의견에 </a:t>
              </a:r>
              <a:r>
                <a:rPr lang="ko-KR" altLang="en-US" sz="140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집중</a:t>
              </a:r>
              <a:r>
                <a:rPr lang="ko-KR" altLang="en-US" sz="1400" dirty="0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해주세요</a:t>
              </a:r>
              <a:r>
                <a:rPr lang="en-US" altLang="ko-KR" sz="1400" dirty="0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!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57364" y="879642"/>
            <a:ext cx="257908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아이디어 작성 </a:t>
            </a:r>
            <a:r>
              <a:rPr lang="en-US" altLang="ko-KR" sz="14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5</a:t>
            </a:r>
            <a:r>
              <a:rPr lang="ko-KR" altLang="en-US" sz="14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  <a:endParaRPr lang="en-US" altLang="ko-KR" sz="1400" dirty="0">
              <a:solidFill>
                <a:prstClr val="black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아이디어 공유 </a:t>
            </a:r>
            <a:r>
              <a:rPr lang="en-US" altLang="ko-KR" sz="14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10</a:t>
            </a:r>
            <a:r>
              <a:rPr lang="ko-KR" altLang="en-US" sz="14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  <a:endParaRPr lang="en-US" altLang="ko-KR" sz="1400" dirty="0">
              <a:solidFill>
                <a:prstClr val="black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04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액자 2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155"/>
            </a:avLst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884029" y="265375"/>
            <a:ext cx="1052423" cy="545508"/>
          </a:xfrm>
          <a:prstGeom prst="ellipse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  <a:r>
              <a:rPr lang="ko-KR" altLang="en-US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28" y="266682"/>
            <a:ext cx="544201" cy="5442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230965" y="1061058"/>
            <a:ext cx="161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>
              <a:spcBef>
                <a:spcPts val="600"/>
              </a:spcBef>
            </a:pPr>
            <a:r>
              <a:rPr lang="en-US" altLang="ko-KR" sz="2400" kern="0" spc="-30" dirty="0">
                <a:solidFill>
                  <a:schemeClr val="accent6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sym typeface="Wingdings" pitchFamily="2" charset="2"/>
              </a:rPr>
              <a:t>Economic</a:t>
            </a:r>
            <a:endParaRPr lang="en-US" altLang="ko-KR" sz="2400" kern="0" dirty="0">
              <a:solidFill>
                <a:schemeClr val="accent6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Wingdings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191" y="1187685"/>
            <a:ext cx="136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latinLnBrk="0">
              <a:spcBef>
                <a:spcPts val="600"/>
              </a:spcBef>
            </a:pPr>
            <a:r>
              <a:rPr lang="en-US" altLang="ko-KR" sz="2400" kern="0" spc="-30" dirty="0">
                <a:solidFill>
                  <a:schemeClr val="accent1">
                    <a:lumMod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sym typeface="Wingdings" pitchFamily="2" charset="2"/>
              </a:rPr>
              <a:t>Political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Wingdings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071" y="3594899"/>
            <a:ext cx="1070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>
              <a:spcBef>
                <a:spcPts val="600"/>
              </a:spcBef>
            </a:pPr>
            <a:r>
              <a:rPr lang="en-US" altLang="ko-KR" sz="2400" kern="0" spc="-30" dirty="0">
                <a:solidFill>
                  <a:schemeClr val="accent4">
                    <a:lumMod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sym typeface="Wingdings" pitchFamily="2" charset="2"/>
              </a:rPr>
              <a:t>Social</a:t>
            </a:r>
            <a:endParaRPr lang="en-US" altLang="ko-KR" sz="2400" kern="0" dirty="0">
              <a:solidFill>
                <a:schemeClr val="accent4">
                  <a:lumMod val="5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Wingdings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80576" y="3692728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>
              <a:spcBef>
                <a:spcPts val="600"/>
              </a:spcBef>
            </a:pPr>
            <a:r>
              <a:rPr lang="en-US" altLang="ko-KR" sz="2400" kern="0" spc="-30" dirty="0">
                <a:solidFill>
                  <a:srgbClr val="FFC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sym typeface="Wingdings" pitchFamily="2" charset="2"/>
              </a:rPr>
              <a:t>Technology</a:t>
            </a:r>
            <a:endParaRPr lang="en-US" altLang="ko-KR" sz="2400" kern="0" dirty="0">
              <a:solidFill>
                <a:srgbClr val="FFC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Wingdings" pitchFamily="2" charset="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2206" y="87923"/>
            <a:ext cx="5992852" cy="3374605"/>
          </a:xfrm>
          <a:prstGeom prst="rect">
            <a:avLst/>
          </a:prstGeom>
          <a:noFill/>
          <a:ln w="3175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05058" y="3462528"/>
            <a:ext cx="5992852" cy="3332719"/>
          </a:xfrm>
          <a:prstGeom prst="rect">
            <a:avLst/>
          </a:prstGeom>
          <a:noFill/>
          <a:ln w="3175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3429000" cy="1008993"/>
          </a:xfrm>
          <a:prstGeom prst="rect">
            <a:avLst/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42875" y="183045"/>
            <a:ext cx="3276600" cy="789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환경 분석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1352" y="23456"/>
            <a:ext cx="2993367" cy="3191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[Tool] </a:t>
            </a:r>
            <a:r>
              <a:rPr lang="en-US" altLang="ko-KR" sz="16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P.E.S.T</a:t>
            </a:r>
            <a:endParaRPr lang="ko-KR" altLang="en-US" sz="1600" dirty="0">
              <a:solidFill>
                <a:srgbClr val="F04E52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7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액자 2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155"/>
            </a:avLst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3429000" cy="1008993"/>
          </a:xfrm>
          <a:prstGeom prst="rect">
            <a:avLst/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0" y="183045"/>
            <a:ext cx="3419475" cy="789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고객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니즈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파악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1352" y="23456"/>
            <a:ext cx="2993367" cy="3191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[Tool] </a:t>
            </a:r>
            <a:r>
              <a:rPr lang="ko-KR" altLang="en-US" sz="16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페르소나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1891" y="1315819"/>
            <a:ext cx="11028218" cy="508985"/>
            <a:chOff x="581891" y="1551953"/>
            <a:chExt cx="11028218" cy="508985"/>
          </a:xfrm>
        </p:grpSpPr>
        <p:sp>
          <p:nvSpPr>
            <p:cNvPr id="18" name="직사각형 17"/>
            <p:cNvSpPr/>
            <p:nvPr/>
          </p:nvSpPr>
          <p:spPr>
            <a:xfrm>
              <a:off x="6970557" y="1878857"/>
              <a:ext cx="1332000" cy="165544"/>
            </a:xfrm>
            <a:prstGeom prst="rect">
              <a:avLst/>
            </a:prstGeom>
            <a:solidFill>
              <a:srgbClr val="F9B5B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1891" y="1551953"/>
              <a:ext cx="11028218" cy="508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75022">
                <a:lnSpc>
                  <a:spcPts val="3400"/>
                </a:lnSpc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z="2800" spc="-150" dirty="0" err="1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인사이트를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도출하기 위해</a:t>
              </a:r>
              <a:r>
                <a:rPr lang="en-US" altLang="ko-KR" sz="2800" spc="-150" dirty="0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, 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고객으로 </a:t>
              </a:r>
              <a:r>
                <a:rPr lang="ko-KR" altLang="en-US" sz="2800" spc="-150" dirty="0" err="1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빙의할</a:t>
              </a:r>
              <a:r>
                <a:rPr lang="ko-KR" altLang="en-US" sz="2800" spc="-150" dirty="0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페르소나를 각자 만들어 봅시다</a:t>
              </a:r>
              <a:r>
                <a:rPr lang="en-US" altLang="ko-KR" sz="2800" spc="-150" dirty="0">
                  <a:solidFill>
                    <a:prstClr val="black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.</a:t>
              </a:r>
              <a:endParaRPr lang="ko-KR" altLang="en-US" sz="2800" spc="-1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10884029" y="265375"/>
            <a:ext cx="1052423" cy="545508"/>
          </a:xfrm>
          <a:prstGeom prst="ellipse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  <a:r>
              <a:rPr lang="ko-KR" altLang="en-US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28" y="266682"/>
            <a:ext cx="544201" cy="544201"/>
          </a:xfrm>
          <a:prstGeom prst="rect">
            <a:avLst/>
          </a:prstGeom>
        </p:spPr>
      </p:pic>
      <p:pic>
        <p:nvPicPr>
          <p:cNvPr id="1026" name="Picture 2" descr="https://murally.blob.core.windows.net/uploads/test61090/1656349039361.png?se=2022-08-16T08%3A01%3A00Z&amp;sp=r&amp;sv=2018-03-28&amp;sr=b&amp;rscc=public%2C%20max-age%3D600&amp;sig=dEEkIWppxRit00VivlHatoAWcaGBPG%2F8IddUfnTM%2BjA%3D">
            <a:extLst>
              <a:ext uri="{FF2B5EF4-FFF2-40B4-BE49-F238E27FC236}">
                <a16:creationId xmlns:a16="http://schemas.microsoft.com/office/drawing/2014/main" id="{6046FBC4-E359-40CA-B157-445B437EA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17798" r="3750" b="7037"/>
          <a:stretch/>
        </p:blipFill>
        <p:spPr bwMode="auto">
          <a:xfrm>
            <a:off x="1117600" y="1824804"/>
            <a:ext cx="10038529" cy="467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6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>
            <a:off x="382682" y="2055092"/>
            <a:ext cx="5411008" cy="3603339"/>
          </a:xfrm>
          <a:prstGeom prst="triangle">
            <a:avLst/>
          </a:prstGeom>
          <a:gradFill>
            <a:gsLst>
              <a:gs pos="42000">
                <a:schemeClr val="bg1"/>
              </a:gs>
              <a:gs pos="98000">
                <a:srgbClr val="F9B5B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2682" y="4204861"/>
            <a:ext cx="5411008" cy="1101123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82682" y="3129978"/>
            <a:ext cx="5411008" cy="831542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82682" y="2055094"/>
            <a:ext cx="5411008" cy="831542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155"/>
            </a:avLst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3429000" cy="1008993"/>
          </a:xfrm>
          <a:prstGeom prst="rect">
            <a:avLst/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0" y="183045"/>
            <a:ext cx="3419475" cy="789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인사이트</a:t>
            </a:r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도출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1352" y="23456"/>
            <a:ext cx="2993367" cy="3191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[Tool] </a:t>
            </a:r>
            <a:r>
              <a:rPr lang="en-US" altLang="ko-KR" sz="16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POV / HMW</a:t>
            </a:r>
            <a:endParaRPr lang="ko-KR" altLang="en-US" sz="1600" dirty="0">
              <a:solidFill>
                <a:srgbClr val="F04E52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1361440"/>
            <a:ext cx="0" cy="5021431"/>
          </a:xfrm>
          <a:prstGeom prst="line">
            <a:avLst/>
          </a:prstGeom>
          <a:ln w="38100">
            <a:solidFill>
              <a:srgbClr val="30AE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3751" y="136144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>
              <a:spcBef>
                <a:spcPts val="600"/>
              </a:spcBef>
            </a:pPr>
            <a:r>
              <a:rPr lang="en-US" altLang="ko-KR" sz="2400" kern="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sym typeface="Wingdings" pitchFamily="2" charset="2"/>
              </a:rPr>
              <a:t>Point of View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98311" y="136143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>
              <a:spcBef>
                <a:spcPts val="600"/>
              </a:spcBef>
            </a:pPr>
            <a:r>
              <a:rPr lang="en-US" altLang="ko-KR" sz="2400" kern="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sym typeface="Wingdings" pitchFamily="2" charset="2"/>
              </a:rPr>
              <a:t>How Might We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4587" y="2055093"/>
            <a:ext cx="1092520" cy="397847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User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6280" y="3119179"/>
            <a:ext cx="1092520" cy="400838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Needs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0862" y="4208719"/>
            <a:ext cx="1103356" cy="400838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Insight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ED3917-632C-423F-A38E-09F526D09AF5}"/>
              </a:ext>
            </a:extLst>
          </p:cNvPr>
          <p:cNvSpPr txBox="1"/>
          <p:nvPr/>
        </p:nvSpPr>
        <p:spPr>
          <a:xfrm>
            <a:off x="134471" y="5777595"/>
            <a:ext cx="59615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1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“</a:t>
            </a:r>
            <a:r>
              <a:rPr lang="en-US" altLang="ko-KR" u="sng" spc="1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   (User)    </a:t>
            </a:r>
            <a:r>
              <a:rPr lang="ko-KR" altLang="en-US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는 </a:t>
            </a:r>
            <a:r>
              <a:rPr lang="en-US" altLang="ko-KR" u="sng" spc="1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     (Needs)      </a:t>
            </a:r>
            <a:r>
              <a:rPr lang="ko-KR" altLang="en-US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할 방법이 필요하다</a:t>
            </a:r>
            <a:r>
              <a:rPr lang="en-US" altLang="ko-KR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 </a:t>
            </a:r>
          </a:p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왜냐하면</a:t>
            </a:r>
            <a:r>
              <a:rPr lang="ko-KR" altLang="en-US" u="sng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            </a:t>
            </a:r>
            <a:r>
              <a:rPr lang="en-US" altLang="ko-KR" u="sng" spc="10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(Insight)         </a:t>
            </a:r>
            <a:r>
              <a:rPr lang="ko-KR" altLang="en-US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하기 때문이다</a:t>
            </a:r>
            <a:r>
              <a:rPr lang="en-US" altLang="ko-KR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ED3917-632C-423F-A38E-09F526D09AF5}"/>
              </a:ext>
            </a:extLst>
          </p:cNvPr>
          <p:cNvSpPr txBox="1"/>
          <p:nvPr/>
        </p:nvSpPr>
        <p:spPr>
          <a:xfrm>
            <a:off x="6096000" y="1916150"/>
            <a:ext cx="596152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“</a:t>
            </a:r>
            <a:r>
              <a:rPr lang="ko-KR" altLang="en-US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어떻게 하면 우리는 </a:t>
            </a:r>
            <a:r>
              <a:rPr lang="en-US" altLang="ko-KR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(User)</a:t>
            </a:r>
            <a:r>
              <a:rPr lang="ko-KR" altLang="en-US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의 </a:t>
            </a:r>
            <a:r>
              <a:rPr lang="ko-KR" altLang="en-US" spc="-50" dirty="0" err="1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니즈를</a:t>
            </a:r>
            <a:r>
              <a:rPr lang="ko-KR" altLang="en-US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만족시킬 수 있을까</a:t>
            </a:r>
            <a:r>
              <a:rPr lang="en-US" altLang="ko-KR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?”</a:t>
            </a:r>
          </a:p>
          <a:p>
            <a:pPr algn="ctr">
              <a:lnSpc>
                <a:spcPct val="120000"/>
              </a:lnSpc>
            </a:pPr>
            <a:r>
              <a:rPr lang="en-US" altLang="ko-KR" spc="-5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or</a:t>
            </a:r>
          </a:p>
          <a:p>
            <a:pPr algn="ctr">
              <a:lnSpc>
                <a:spcPct val="120000"/>
              </a:lnSpc>
            </a:pPr>
            <a:r>
              <a:rPr lang="en-US" altLang="ko-KR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“</a:t>
            </a:r>
            <a:r>
              <a:rPr lang="ko-KR" altLang="en-US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어떻게 하면 우리는 </a:t>
            </a:r>
            <a:r>
              <a:rPr lang="en-US" altLang="ko-KR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(Insight)</a:t>
            </a:r>
            <a:r>
              <a:rPr lang="ko-KR" altLang="en-US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를 해결할 수 있을까</a:t>
            </a:r>
            <a:r>
              <a:rPr lang="en-US" altLang="ko-KR" spc="-50" dirty="0">
                <a:solidFill>
                  <a:prstClr val="black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?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63043" y="3200975"/>
            <a:ext cx="5411008" cy="831542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63043" y="4288716"/>
            <a:ext cx="5411008" cy="831542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63043" y="5376457"/>
            <a:ext cx="5411008" cy="831542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377809" y="3199420"/>
            <a:ext cx="1092520" cy="397847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HMW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365772" y="4288716"/>
            <a:ext cx="1092520" cy="397847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HMW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②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80843" y="5379748"/>
            <a:ext cx="1092520" cy="397847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HMW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③</a:t>
            </a:r>
          </a:p>
        </p:txBody>
      </p:sp>
      <p:sp>
        <p:nvSpPr>
          <p:cNvPr id="56" name="타원 55"/>
          <p:cNvSpPr/>
          <p:nvPr/>
        </p:nvSpPr>
        <p:spPr>
          <a:xfrm>
            <a:off x="10884029" y="265375"/>
            <a:ext cx="1052423" cy="545508"/>
          </a:xfrm>
          <a:prstGeom prst="ellipse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20</a:t>
            </a:r>
            <a:r>
              <a:rPr lang="ko-KR" altLang="en-US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28" y="266682"/>
            <a:ext cx="544201" cy="5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2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액자 2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155"/>
            </a:avLst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884029" y="265375"/>
            <a:ext cx="1052423" cy="545508"/>
          </a:xfrm>
          <a:prstGeom prst="ellipse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15</a:t>
            </a:r>
            <a:r>
              <a:rPr lang="ko-KR" altLang="en-US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28" y="266682"/>
            <a:ext cx="544201" cy="54420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0"/>
            <a:ext cx="3429000" cy="1008993"/>
          </a:xfrm>
          <a:prstGeom prst="rect">
            <a:avLst/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42875" y="183045"/>
            <a:ext cx="3276600" cy="789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생각 수렴하기</a:t>
            </a:r>
            <a:endParaRPr lang="ko-KR" altLang="en-US" sz="40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73990" y="13296"/>
            <a:ext cx="3101369" cy="332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[Tool] </a:t>
            </a:r>
            <a:r>
              <a:rPr lang="en-US" altLang="ko-KR" sz="16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Grouping/Multi-voting</a:t>
            </a:r>
            <a:endParaRPr lang="ko-KR" altLang="en-US" sz="1600" dirty="0">
              <a:solidFill>
                <a:srgbClr val="F04E52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15549" y="1851285"/>
            <a:ext cx="2228850" cy="4592647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741549" y="1851285"/>
            <a:ext cx="3917950" cy="4592647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2549" y="1851285"/>
            <a:ext cx="2228850" cy="4592647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2549" y="1246971"/>
            <a:ext cx="2228850" cy="457200"/>
          </a:xfrm>
          <a:prstGeom prst="round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그룹핑</a:t>
            </a:r>
            <a:r>
              <a:rPr lang="en-US" altLang="ko-KR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15549" y="1246971"/>
            <a:ext cx="2228850" cy="457200"/>
          </a:xfrm>
          <a:prstGeom prst="round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그룹핑</a:t>
            </a:r>
            <a:r>
              <a:rPr lang="en-US" altLang="ko-KR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41549" y="1246971"/>
            <a:ext cx="3917950" cy="457200"/>
          </a:xfrm>
          <a:prstGeom prst="roundRect">
            <a:avLst/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최종 선정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28549" y="1851285"/>
            <a:ext cx="2228850" cy="4592647"/>
          </a:xfrm>
          <a:prstGeom prst="roundRect">
            <a:avLst>
              <a:gd name="adj" fmla="val 3302"/>
            </a:avLst>
          </a:prstGeom>
          <a:solidFill>
            <a:schemeClr val="bg1"/>
          </a:solidFill>
          <a:ln w="50800">
            <a:solidFill>
              <a:srgbClr val="F04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28549" y="1246971"/>
            <a:ext cx="2228850" cy="457200"/>
          </a:xfrm>
          <a:prstGeom prst="round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그룹핑</a:t>
            </a:r>
            <a:r>
              <a:rPr lang="en-US" altLang="ko-KR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액자 2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155"/>
            </a:avLst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884029" y="265375"/>
            <a:ext cx="1052423" cy="545508"/>
          </a:xfrm>
          <a:prstGeom prst="ellipse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  <a:r>
              <a:rPr lang="ko-KR" altLang="en-US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28" y="266682"/>
            <a:ext cx="544201" cy="54420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0"/>
            <a:ext cx="3429000" cy="1008993"/>
          </a:xfrm>
          <a:prstGeom prst="rect">
            <a:avLst/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42875" y="183045"/>
            <a:ext cx="3276600" cy="789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생각 수렴하기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73990" y="13296"/>
            <a:ext cx="3101369" cy="332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[Tool] </a:t>
            </a:r>
            <a:r>
              <a:rPr lang="en-US" altLang="ko-KR" sz="16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Pay-off Matrix</a:t>
            </a:r>
            <a:endParaRPr lang="ko-KR" altLang="en-US" sz="1600" dirty="0">
              <a:solidFill>
                <a:srgbClr val="F04E52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8412" y="1371966"/>
            <a:ext cx="11349888" cy="5189756"/>
            <a:chOff x="1220068" y="2676903"/>
            <a:chExt cx="6236882" cy="3977343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710614" y="4466147"/>
              <a:ext cx="5526835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1716718" y="2708920"/>
              <a:ext cx="0" cy="360040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1710614" y="6309320"/>
              <a:ext cx="5576428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20068" y="4324621"/>
              <a:ext cx="482010" cy="283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b="1" dirty="0" err="1">
                  <a:solidFill>
                    <a:srgbClr val="30AEAA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효과성</a:t>
              </a:r>
              <a:endParaRPr lang="ko-KR" altLang="en-US" b="1" dirty="0">
                <a:solidFill>
                  <a:srgbClr val="30AEAA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30973" y="6371196"/>
              <a:ext cx="735700" cy="283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30AEAA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실행가능성</a:t>
              </a:r>
              <a:endParaRPr lang="en-US" altLang="ko-KR" sz="1400" b="1" dirty="0">
                <a:solidFill>
                  <a:srgbClr val="30AEAA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6702" y="2676903"/>
              <a:ext cx="418744" cy="2190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High</a:t>
              </a:r>
              <a:endPara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60366" y="6385305"/>
              <a:ext cx="396584" cy="2190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High</a:t>
              </a:r>
              <a:endPara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85893" y="6385307"/>
              <a:ext cx="385888" cy="2190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Low</a:t>
              </a:r>
              <a:endPara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4498826" y="2917326"/>
              <a:ext cx="0" cy="3384375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20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액자 2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155"/>
            </a:avLst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0"/>
            <a:ext cx="3429000" cy="1008993"/>
          </a:xfrm>
          <a:prstGeom prst="rect">
            <a:avLst/>
          </a:prstGeom>
          <a:solidFill>
            <a:srgbClr val="30AE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0" y="183045"/>
            <a:ext cx="3419475" cy="789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아이디어 </a:t>
            </a:r>
            <a:r>
              <a:rPr lang="ko-KR" altLang="en-US" sz="3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구체화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1352" y="23456"/>
            <a:ext cx="2993367" cy="3191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[Tool</a:t>
            </a:r>
            <a:r>
              <a:rPr lang="en-US" altLang="ko-KR" sz="16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] </a:t>
            </a:r>
            <a:r>
              <a:rPr lang="ko-KR" altLang="en-US" sz="160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스토리보드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29667" y="1267932"/>
            <a:ext cx="10733251" cy="3136450"/>
            <a:chOff x="1434781" y="1851209"/>
            <a:chExt cx="6289348" cy="18378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BB824D-92AB-499F-8384-7B87AB9081F7}"/>
                </a:ext>
              </a:extLst>
            </p:cNvPr>
            <p:cNvSpPr txBox="1"/>
            <p:nvPr/>
          </p:nvSpPr>
          <p:spPr>
            <a:xfrm>
              <a:off x="1434781" y="1865892"/>
              <a:ext cx="1656184" cy="16231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① 가설 소개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262A28-6895-4D31-AA26-14B7BC501581}"/>
                </a:ext>
              </a:extLst>
            </p:cNvPr>
            <p:cNvSpPr txBox="1"/>
            <p:nvPr/>
          </p:nvSpPr>
          <p:spPr>
            <a:xfrm>
              <a:off x="3137448" y="1854114"/>
              <a:ext cx="2304256" cy="16231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② 목표 소개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9229C4-B835-4A5E-ACA3-6D08672F60C1}"/>
                </a:ext>
              </a:extLst>
            </p:cNvPr>
            <p:cNvSpPr txBox="1"/>
            <p:nvPr/>
          </p:nvSpPr>
          <p:spPr>
            <a:xfrm>
              <a:off x="5164151" y="1851209"/>
              <a:ext cx="2304256" cy="16231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③ 아이디어</a:t>
              </a:r>
              <a:r>
                <a:rPr lang="en-US" altLang="ko-KR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/</a:t>
              </a: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인사이트 제시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E60936-2E10-4AC5-B9B3-24400F9821EC}"/>
                </a:ext>
              </a:extLst>
            </p:cNvPr>
            <p:cNvSpPr txBox="1"/>
            <p:nvPr/>
          </p:nvSpPr>
          <p:spPr>
            <a:xfrm>
              <a:off x="1434781" y="3327937"/>
              <a:ext cx="1656184" cy="16231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④ 아이디어</a:t>
              </a:r>
              <a:r>
                <a:rPr lang="en-US" altLang="ko-KR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/</a:t>
              </a: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인사이트 소개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B11C11-3738-4A0A-8E7D-FEEF81F3ADF6}"/>
                </a:ext>
              </a:extLst>
            </p:cNvPr>
            <p:cNvSpPr txBox="1"/>
            <p:nvPr/>
          </p:nvSpPr>
          <p:spPr>
            <a:xfrm>
              <a:off x="3070597" y="3326872"/>
              <a:ext cx="2304256" cy="362198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⑤ 아이디어</a:t>
              </a:r>
              <a:r>
                <a:rPr lang="en-US" altLang="ko-KR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/</a:t>
              </a: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인사이트는 </a:t>
              </a:r>
              <a:endParaRPr lang="en-US" altLang="ko-KR" spc="-6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 defTabSz="975022" latinLnBrk="0">
                <a:spcBef>
                  <a:spcPts val="5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효과</a:t>
              </a:r>
              <a:r>
                <a:rPr lang="en-US" altLang="ko-KR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/</a:t>
              </a: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가치가 있는지</a:t>
              </a:r>
              <a:r>
                <a:rPr lang="en-US" altLang="ko-KR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?</a:t>
              </a:r>
              <a:endParaRPr lang="ko-KR" altLang="en-US" spc="-6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68A440-0194-4228-9D39-3EA4EA93CC12}"/>
                </a:ext>
              </a:extLst>
            </p:cNvPr>
            <p:cNvSpPr txBox="1"/>
            <p:nvPr/>
          </p:nvSpPr>
          <p:spPr>
            <a:xfrm>
              <a:off x="4772713" y="3312999"/>
              <a:ext cx="2951416" cy="362198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algn="ctr" defTabSz="975022" latinLnBrk="0">
                <a:spcBef>
                  <a:spcPts val="5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⑥ 아이디어</a:t>
              </a:r>
              <a:r>
                <a:rPr lang="en-US" altLang="ko-KR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/</a:t>
              </a: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인사이트가</a:t>
              </a:r>
              <a:endParaRPr lang="en-US" altLang="ko-KR" spc="-60" dirty="0">
                <a:solidFill>
                  <a:srgbClr val="F04E52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  <a:p>
              <a:pPr algn="ctr" defTabSz="975022" latinLnBrk="0">
                <a:spcBef>
                  <a:spcPts val="5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60000"/>
              </a:pPr>
              <a:r>
                <a:rPr lang="ko-KR" altLang="en-US" spc="-60" dirty="0">
                  <a:solidFill>
                    <a:srgbClr val="F04E52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왜 중요한지 설명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01892" y="1747369"/>
            <a:ext cx="3081954" cy="1735464"/>
          </a:xfrm>
          <a:prstGeom prst="rect">
            <a:avLst/>
          </a:prstGeom>
          <a:noFill/>
          <a:ln w="3810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0615" y="1747369"/>
            <a:ext cx="3081954" cy="1735464"/>
          </a:xfrm>
          <a:prstGeom prst="rect">
            <a:avLst/>
          </a:prstGeom>
          <a:noFill/>
          <a:ln w="3810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19338" y="1747369"/>
            <a:ext cx="3081954" cy="1735464"/>
          </a:xfrm>
          <a:prstGeom prst="rect">
            <a:avLst/>
          </a:prstGeom>
          <a:noFill/>
          <a:ln w="3810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1892" y="4563369"/>
            <a:ext cx="3081954" cy="1735464"/>
          </a:xfrm>
          <a:prstGeom prst="rect">
            <a:avLst/>
          </a:prstGeom>
          <a:noFill/>
          <a:ln w="3810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60615" y="4563369"/>
            <a:ext cx="3081954" cy="1735464"/>
          </a:xfrm>
          <a:prstGeom prst="rect">
            <a:avLst/>
          </a:prstGeom>
          <a:noFill/>
          <a:ln w="3810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19338" y="4597422"/>
            <a:ext cx="3081954" cy="1735464"/>
          </a:xfrm>
          <a:prstGeom prst="rect">
            <a:avLst/>
          </a:prstGeom>
          <a:noFill/>
          <a:ln w="38100">
            <a:solidFill>
              <a:srgbClr val="30A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884029" y="265375"/>
            <a:ext cx="1052423" cy="545508"/>
          </a:xfrm>
          <a:prstGeom prst="ellipse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30</a:t>
            </a:r>
            <a:r>
              <a:rPr lang="ko-KR" altLang="en-US" dirty="0">
                <a:solidFill>
                  <a:prstClr val="whit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분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928" y="266682"/>
            <a:ext cx="544201" cy="5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1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214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</vt:lpstr>
      <vt:lpstr>나눔스퀘어 ExtraBold</vt:lpstr>
      <vt:lpstr>맑은 고딕</vt:lpstr>
      <vt:lpstr>에스코어 드림 7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박상혁(AIVLE스쿨AI코칭팀)</dc:creator>
  <cp:lastModifiedBy>User</cp:lastModifiedBy>
  <cp:revision>12</cp:revision>
  <dcterms:created xsi:type="dcterms:W3CDTF">2022-08-15T02:12:51Z</dcterms:created>
  <dcterms:modified xsi:type="dcterms:W3CDTF">2022-08-16T07:56:06Z</dcterms:modified>
</cp:coreProperties>
</file>