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92" r:id="rId4"/>
    <p:sldId id="290" r:id="rId5"/>
    <p:sldId id="295" r:id="rId6"/>
    <p:sldId id="297" r:id="rId7"/>
    <p:sldId id="286" r:id="rId8"/>
    <p:sldId id="287" r:id="rId9"/>
    <p:sldId id="301" r:id="rId10"/>
    <p:sldId id="288" r:id="rId11"/>
    <p:sldId id="302" r:id="rId12"/>
    <p:sldId id="298" r:id="rId13"/>
    <p:sldId id="289" r:id="rId14"/>
    <p:sldId id="284" r:id="rId15"/>
    <p:sldId id="299" r:id="rId16"/>
    <p:sldId id="300" r:id="rId17"/>
    <p:sldId id="305" r:id="rId18"/>
    <p:sldId id="282" r:id="rId19"/>
    <p:sldId id="304" r:id="rId20"/>
    <p:sldId id="261" r:id="rId21"/>
    <p:sldId id="259" r:id="rId22"/>
    <p:sldId id="30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59434" autoAdjust="0"/>
  </p:normalViewPr>
  <p:slideViewPr>
    <p:cSldViewPr snapToGrid="0">
      <p:cViewPr varScale="1">
        <p:scale>
          <a:sx n="57" d="100"/>
          <a:sy n="57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7368-61D1-4BC4-91B0-6C322EF4E69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E85E5-D785-42D0-8976-C9D2A18C0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2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Closed set recognition</a:t>
            </a:r>
            <a:r>
              <a:rPr lang="ko-KR" altLang="en-US" dirty="0"/>
              <a:t>이라고 얘기한다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기타 펭귄</a:t>
            </a:r>
            <a:r>
              <a:rPr lang="en-US" altLang="ko-KR" dirty="0"/>
              <a:t>: class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72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loss function</a:t>
            </a:r>
            <a:r>
              <a:rPr lang="ko-KR" altLang="en-US" dirty="0"/>
              <a:t> 제안</a:t>
            </a:r>
            <a:endParaRPr lang="en-US" altLang="ko-KR" dirty="0"/>
          </a:p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 err="1"/>
              <a:t>boudary</a:t>
            </a:r>
            <a:r>
              <a:rPr lang="ko-KR" altLang="en-US" dirty="0"/>
              <a:t>는 </a:t>
            </a:r>
            <a:r>
              <a:rPr lang="en-US" altLang="ko-KR" dirty="0"/>
              <a:t>empirical risk</a:t>
            </a:r>
            <a:r>
              <a:rPr lang="ko-KR" altLang="en-US" dirty="0"/>
              <a:t>와 </a:t>
            </a:r>
            <a:r>
              <a:rPr lang="en-US" altLang="ko-KR" dirty="0"/>
              <a:t>open space risk </a:t>
            </a:r>
            <a:r>
              <a:rPr lang="ko-KR" altLang="en-US" dirty="0"/>
              <a:t>의 균형을 맞추기 위해 </a:t>
            </a:r>
            <a:r>
              <a:rPr lang="en-US" altLang="ko-KR" dirty="0"/>
              <a:t>intent feature space</a:t>
            </a:r>
            <a:r>
              <a:rPr lang="ko-KR" altLang="en-US" dirty="0"/>
              <a:t>에 </a:t>
            </a:r>
            <a:r>
              <a:rPr lang="ko-KR" altLang="en-US" dirty="0" err="1"/>
              <a:t>적응해야한다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밑줄</a:t>
            </a:r>
            <a:endParaRPr lang="en-US" altLang="ko-KR" dirty="0"/>
          </a:p>
          <a:p>
            <a:r>
              <a:rPr lang="ko-KR" altLang="en-US" dirty="0"/>
              <a:t>두 값이 같을 때 </a:t>
            </a:r>
            <a:r>
              <a:rPr lang="en-US" altLang="ko-KR" dirty="0"/>
              <a:t>1, </a:t>
            </a:r>
            <a:r>
              <a:rPr lang="ko-KR" altLang="en-US" dirty="0"/>
              <a:t>다를 때 </a:t>
            </a:r>
            <a:r>
              <a:rPr lang="en-US" altLang="ko-KR" dirty="0"/>
              <a:t>0</a:t>
            </a:r>
            <a:r>
              <a:rPr lang="ko-KR" altLang="en-US" dirty="0"/>
              <a:t>인데 </a:t>
            </a:r>
            <a:r>
              <a:rPr lang="en-US" altLang="ko-KR" dirty="0"/>
              <a:t>class k</a:t>
            </a:r>
            <a:r>
              <a:rPr lang="ko-KR" altLang="en-US" dirty="0"/>
              <a:t>에 속한 반지름만 </a:t>
            </a:r>
            <a:r>
              <a:rPr lang="en-US" altLang="ko-KR" dirty="0"/>
              <a:t>update</a:t>
            </a:r>
            <a:r>
              <a:rPr lang="ko-KR" altLang="en-US" dirty="0"/>
              <a:t>하므로 분모가 </a:t>
            </a:r>
            <a:r>
              <a:rPr lang="en-US" altLang="ko-KR" dirty="0"/>
              <a:t>0</a:t>
            </a:r>
            <a:r>
              <a:rPr lang="ko-KR" altLang="en-US" dirty="0"/>
              <a:t>이 될 일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후 각 </a:t>
            </a:r>
            <a:r>
              <a:rPr lang="en-US" altLang="ko-KR" dirty="0"/>
              <a:t>class</a:t>
            </a:r>
            <a:r>
              <a:rPr lang="ko-KR" altLang="en-US" dirty="0"/>
              <a:t>의 중심과 학습된 </a:t>
            </a:r>
            <a:r>
              <a:rPr lang="en-US" altLang="ko-KR" dirty="0"/>
              <a:t>decision boundary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known intent </a:t>
            </a:r>
            <a:r>
              <a:rPr lang="en-US" altLang="ko-KR" dirty="0" err="1"/>
              <a:t>sampl</a:t>
            </a:r>
            <a:r>
              <a:rPr lang="ko-KR" altLang="en-US" dirty="0"/>
              <a:t>이 해당 결정 경계에 의해 생성된 </a:t>
            </a:r>
            <a:r>
              <a:rPr lang="en-US" altLang="ko-KR" dirty="0"/>
              <a:t>closed</a:t>
            </a:r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에 제약된다고 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open intent sample</a:t>
            </a:r>
            <a:r>
              <a:rPr lang="ko-KR" altLang="en-US" dirty="0"/>
              <a:t>은 </a:t>
            </a:r>
            <a:r>
              <a:rPr lang="en-US" altLang="ko-KR" dirty="0"/>
              <a:t>bounded </a:t>
            </a:r>
            <a:r>
              <a:rPr lang="ko-KR" altLang="en-US" dirty="0"/>
              <a:t>구형 공간 밖에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5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Banking: 77 intent</a:t>
            </a:r>
            <a:r>
              <a:rPr lang="ko-KR" altLang="en-US" dirty="0"/>
              <a:t>와 </a:t>
            </a:r>
            <a:r>
              <a:rPr lang="en-US" altLang="ko-KR" dirty="0"/>
              <a:t>13083</a:t>
            </a:r>
            <a:r>
              <a:rPr lang="ko-KR" altLang="en-US" dirty="0" err="1"/>
              <a:t>만삼천팔십삼</a:t>
            </a:r>
            <a:r>
              <a:rPr lang="en-US" altLang="ko-KR" dirty="0"/>
              <a:t> customer service queries</a:t>
            </a:r>
          </a:p>
          <a:p>
            <a:r>
              <a:rPr lang="en-US" altLang="ko-KR" dirty="0"/>
              <a:t>OOS: 150</a:t>
            </a:r>
            <a:r>
              <a:rPr lang="ko-KR" altLang="en-US" dirty="0"/>
              <a:t>개 </a:t>
            </a:r>
            <a:r>
              <a:rPr lang="en-US" altLang="ko-KR" dirty="0" err="1"/>
              <a:t>inten</a:t>
            </a:r>
            <a:r>
              <a:rPr lang="ko-KR" altLang="en-US" dirty="0"/>
              <a:t>와 </a:t>
            </a:r>
            <a:r>
              <a:rPr lang="en-US" altLang="ko-KR" dirty="0"/>
              <a:t>22500</a:t>
            </a:r>
            <a:r>
              <a:rPr lang="ko-KR" altLang="en-US" dirty="0" err="1"/>
              <a:t>이만이천오백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domain queries and 120 out of domain queries</a:t>
            </a:r>
          </a:p>
          <a:p>
            <a:r>
              <a:rPr lang="en-US" altLang="ko-KR" dirty="0" err="1"/>
              <a:t>StackOverflow</a:t>
            </a:r>
            <a:r>
              <a:rPr lang="en-US" altLang="ko-KR" dirty="0"/>
              <a:t>: kaggle.com</a:t>
            </a:r>
            <a:r>
              <a:rPr lang="ko-KR" altLang="en-US" dirty="0"/>
              <a:t>에서 </a:t>
            </a:r>
            <a:r>
              <a:rPr lang="en-US" altLang="ko-KR" dirty="0"/>
              <a:t>published. </a:t>
            </a:r>
            <a:r>
              <a:rPr lang="ko-KR" altLang="en-US" dirty="0" err="1"/>
              <a:t>삼백삼십칠만오백이십팔개</a:t>
            </a:r>
            <a:r>
              <a:rPr lang="ko-KR" altLang="en-US" dirty="0"/>
              <a:t> </a:t>
            </a:r>
            <a:r>
              <a:rPr lang="en-US" altLang="ko-KR" dirty="0"/>
              <a:t>technical question titles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en-US" altLang="ko-KR" dirty="0"/>
              <a:t>                    processed dataset</a:t>
            </a:r>
            <a:r>
              <a:rPr lang="ko-KR" altLang="en-US" dirty="0"/>
              <a:t>사용</a:t>
            </a:r>
            <a:r>
              <a:rPr lang="en-US" altLang="ko-KR" dirty="0"/>
              <a:t>- 20</a:t>
            </a:r>
            <a:r>
              <a:rPr lang="ko-KR" altLang="en-US" dirty="0"/>
              <a:t>다른 </a:t>
            </a:r>
            <a:r>
              <a:rPr lang="en-US" altLang="ko-KR" dirty="0"/>
              <a:t>class</a:t>
            </a:r>
            <a:r>
              <a:rPr lang="ko-KR" altLang="en-US" dirty="0"/>
              <a:t>그리고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en-US" altLang="ko-KR" dirty="0"/>
              <a:t>sample</a:t>
            </a:r>
            <a:r>
              <a:rPr lang="ko-KR" altLang="en-US" dirty="0"/>
              <a:t>가지고있다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Known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들의 개수를 </a:t>
            </a:r>
            <a:r>
              <a:rPr lang="en-US" altLang="ko-KR" dirty="0"/>
              <a:t>25, 50, 75% </a:t>
            </a:r>
            <a:r>
              <a:rPr lang="ko-KR" altLang="en-US" dirty="0"/>
              <a:t>비율로 나눈다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 </a:t>
            </a:r>
            <a:r>
              <a:rPr lang="en-US" altLang="ko-KR" dirty="0"/>
              <a:t>classes</a:t>
            </a:r>
            <a:r>
              <a:rPr lang="ko-KR" altLang="en-US" dirty="0"/>
              <a:t>들은 </a:t>
            </a:r>
            <a:r>
              <a:rPr lang="en-US" altLang="ko-KR" dirty="0"/>
              <a:t>open class</a:t>
            </a:r>
            <a:r>
              <a:rPr lang="ko-KR" altLang="en-US" dirty="0"/>
              <a:t>로 여기고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으로부터 제거한다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Test</a:t>
            </a:r>
            <a:r>
              <a:rPr lang="ko-KR" altLang="en-US" dirty="0"/>
              <a:t>에는 </a:t>
            </a:r>
            <a:r>
              <a:rPr lang="en-US" altLang="ko-KR" dirty="0"/>
              <a:t>known class</a:t>
            </a:r>
            <a:r>
              <a:rPr lang="ko-KR" altLang="en-US" dirty="0"/>
              <a:t>와 </a:t>
            </a:r>
            <a:r>
              <a:rPr lang="en-US" altLang="ko-KR" dirty="0" err="1"/>
              <a:t>openclass</a:t>
            </a:r>
            <a:r>
              <a:rPr lang="ko-KR" altLang="en-US" dirty="0"/>
              <a:t>모두 사용된다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실험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모든 </a:t>
            </a:r>
            <a:r>
              <a:rPr lang="en-US" altLang="ko-KR" dirty="0"/>
              <a:t>baseline</a:t>
            </a:r>
            <a:r>
              <a:rPr lang="ko-KR" altLang="en-US" dirty="0"/>
              <a:t>보다 </a:t>
            </a:r>
            <a:r>
              <a:rPr lang="ko-KR" altLang="en-US" dirty="0" err="1"/>
              <a:t>잘나왔다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다른 두 </a:t>
            </a:r>
            <a:r>
              <a:rPr lang="en-US" altLang="ko-KR" dirty="0"/>
              <a:t>dataset</a:t>
            </a:r>
            <a:r>
              <a:rPr lang="ko-KR" altLang="en-US" dirty="0"/>
              <a:t>보다 </a:t>
            </a:r>
            <a:r>
              <a:rPr lang="en-US" altLang="ko-KR" dirty="0" err="1"/>
              <a:t>stackoverflow</a:t>
            </a:r>
            <a:r>
              <a:rPr lang="ko-KR" altLang="en-US" dirty="0"/>
              <a:t>에서 가장 </a:t>
            </a:r>
            <a:r>
              <a:rPr lang="en-US" altLang="ko-KR" dirty="0"/>
              <a:t>dramatic</a:t>
            </a:r>
            <a:r>
              <a:rPr lang="ko-KR" altLang="en-US" dirty="0"/>
              <a:t>한 개선 보여줌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대부분 </a:t>
            </a:r>
            <a:r>
              <a:rPr lang="en-US" altLang="ko-KR" dirty="0"/>
              <a:t>baseline</a:t>
            </a:r>
            <a:r>
              <a:rPr lang="ko-KR" altLang="en-US" dirty="0"/>
              <a:t>들은 명확한 </a:t>
            </a:r>
            <a:r>
              <a:rPr lang="en-US" altLang="ko-KR" dirty="0"/>
              <a:t>decision boundary</a:t>
            </a:r>
            <a:r>
              <a:rPr lang="ko-KR" altLang="en-US" dirty="0"/>
              <a:t>가 없는데 </a:t>
            </a:r>
            <a:r>
              <a:rPr lang="en-US" altLang="ko-KR" dirty="0"/>
              <a:t>ADB</a:t>
            </a:r>
            <a:r>
              <a:rPr lang="ko-KR" altLang="en-US" dirty="0"/>
              <a:t>는 </a:t>
            </a:r>
            <a:r>
              <a:rPr lang="en-US" altLang="ko-KR" dirty="0"/>
              <a:t>known class</a:t>
            </a:r>
            <a:r>
              <a:rPr lang="ko-KR" altLang="en-US" dirty="0"/>
              <a:t>에 대해 구체적이고 엄격한 의사 결정 </a:t>
            </a:r>
            <a:r>
              <a:rPr lang="ko-KR" altLang="en-US" dirty="0" err="1"/>
              <a:t>경계학습하고</a:t>
            </a:r>
            <a:r>
              <a:rPr lang="ko-KR" altLang="en-US" dirty="0"/>
              <a:t> 개방적 의도 분류에 더 효과적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unknown(open) </a:t>
            </a:r>
            <a:r>
              <a:rPr lang="ko-KR" altLang="en-US" dirty="0"/>
              <a:t>으로서 몇 </a:t>
            </a:r>
            <a:r>
              <a:rPr lang="en-US" altLang="ko-KR" dirty="0"/>
              <a:t>class</a:t>
            </a:r>
            <a:r>
              <a:rPr lang="ko-KR" altLang="en-US" dirty="0"/>
              <a:t>는 유지되고 </a:t>
            </a:r>
            <a:r>
              <a:rPr lang="en-US" altLang="ko-KR" dirty="0"/>
              <a:t>test</a:t>
            </a:r>
            <a:r>
              <a:rPr lang="ko-KR" altLang="en-US" dirty="0"/>
              <a:t>동안에 다시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/>
              <a:t>부족으로 </a:t>
            </a:r>
            <a:r>
              <a:rPr lang="en-US" altLang="ko-KR" dirty="0">
                <a:latin typeface="Garamond" panose="02020404030301010803" pitchFamily="18" charset="0"/>
              </a:rPr>
              <a:t>threshold</a:t>
            </a:r>
            <a:r>
              <a:rPr lang="en-US" altLang="ko-KR" dirty="0"/>
              <a:t> 0.5</a:t>
            </a:r>
            <a:r>
              <a:rPr lang="ko-KR" altLang="en-US" dirty="0"/>
              <a:t>를 </a:t>
            </a:r>
            <a:r>
              <a:rPr lang="en-US" altLang="ko-KR" dirty="0">
                <a:latin typeface="Garamond" panose="02020404030301010803" pitchFamily="18" charset="0"/>
              </a:rPr>
              <a:t>default</a:t>
            </a:r>
            <a:r>
              <a:rPr lang="ko-KR" altLang="en-US" dirty="0">
                <a:latin typeface="Garamond" panose="02020404030301010803" pitchFamily="18" charset="0"/>
              </a:rPr>
              <a:t>하여 사용</a:t>
            </a:r>
            <a:endParaRPr lang="en-US" altLang="ko-KR" dirty="0">
              <a:latin typeface="Garamond" panose="02020404030301010803" pitchFamily="18" charset="0"/>
            </a:endParaRPr>
          </a:p>
          <a:p>
            <a:endParaRPr lang="en-US" altLang="ko-KR" dirty="0"/>
          </a:p>
          <a:p>
            <a:r>
              <a:rPr lang="en-US" altLang="ko-KR" dirty="0" err="1"/>
              <a:t>Deepunk</a:t>
            </a:r>
            <a:r>
              <a:rPr lang="en-US" altLang="ko-KR" dirty="0"/>
              <a:t>: deep unknown intent detection with margin loss</a:t>
            </a:r>
          </a:p>
          <a:p>
            <a:r>
              <a:rPr lang="en-US" altLang="ko-KR" dirty="0"/>
              <a:t>DOC: deep open classification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4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구분을 위해 </a:t>
            </a:r>
            <a:r>
              <a:rPr lang="en-US" altLang="ko-KR" dirty="0"/>
              <a:t>ADB</a:t>
            </a:r>
            <a:r>
              <a:rPr lang="ko-KR" altLang="en-US" dirty="0"/>
              <a:t>를 제안한 것인데 </a:t>
            </a:r>
            <a:r>
              <a:rPr lang="en-US" altLang="ko-KR" dirty="0"/>
              <a:t>Open class </a:t>
            </a:r>
            <a:r>
              <a:rPr lang="ko-KR" altLang="en-US" dirty="0"/>
              <a:t>뿐만 아니라 </a:t>
            </a:r>
            <a:r>
              <a:rPr lang="en-US" altLang="ko-KR" dirty="0"/>
              <a:t>known</a:t>
            </a:r>
            <a:r>
              <a:rPr lang="ko-KR" altLang="en-US" dirty="0"/>
              <a:t>에서도 성능을 향상시킨 것을 보여주고있다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Macro : </a:t>
            </a:r>
            <a:r>
              <a:rPr lang="ko-KR" altLang="en-US" dirty="0" err="1"/>
              <a:t>라벨별</a:t>
            </a:r>
            <a:r>
              <a:rPr lang="ko-KR" altLang="en-US" dirty="0"/>
              <a:t> 각 합의 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6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같은 이야기 </a:t>
            </a:r>
            <a:r>
              <a:rPr lang="en-US" altLang="ko-KR" dirty="0"/>
              <a:t>empirical risk</a:t>
            </a:r>
            <a:r>
              <a:rPr lang="ko-KR" altLang="en-US" dirty="0"/>
              <a:t>와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space risk </a:t>
            </a:r>
            <a:r>
              <a:rPr lang="en-US" altLang="ko-KR" dirty="0" err="1"/>
              <a:t>balace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boundary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과정 보여줌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대부분 초기값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가까운걸</a:t>
            </a:r>
            <a:r>
              <a:rPr lang="ko-KR" altLang="en-US" dirty="0"/>
              <a:t> 보면 이때는 작은 반지름 가짐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그럼 이때는 </a:t>
            </a:r>
            <a:r>
              <a:rPr lang="en-US" altLang="ko-KR" dirty="0"/>
              <a:t>empirical risk</a:t>
            </a:r>
            <a:r>
              <a:rPr lang="ko-KR" altLang="en-US" dirty="0"/>
              <a:t>가 크니까 반지름 크기를 키운다</a:t>
            </a:r>
            <a:endParaRPr lang="en-US" altLang="ko-KR" dirty="0"/>
          </a:p>
          <a:p>
            <a:r>
              <a:rPr lang="ko-KR" altLang="en-US" dirty="0"/>
              <a:t>     그리고 나면 또 </a:t>
            </a:r>
            <a:r>
              <a:rPr lang="en-US" altLang="ko-KR" dirty="0" err="1"/>
              <a:t>openspace</a:t>
            </a:r>
            <a:r>
              <a:rPr lang="en-US" altLang="ko-KR" dirty="0"/>
              <a:t> risk </a:t>
            </a:r>
            <a:r>
              <a:rPr lang="ko-KR" altLang="en-US" dirty="0"/>
              <a:t>커져 반지름이 너무 </a:t>
            </a:r>
            <a:r>
              <a:rPr lang="ko-KR" altLang="en-US" dirty="0" err="1"/>
              <a:t>커지지않게</a:t>
            </a:r>
            <a:r>
              <a:rPr lang="ko-KR" altLang="en-US" dirty="0"/>
              <a:t> 막는 것을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비율다르게해서</a:t>
            </a:r>
            <a:r>
              <a:rPr lang="ko-KR" altLang="en-US" dirty="0"/>
              <a:t> 학습된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 err="1"/>
              <a:t>boudary</a:t>
            </a:r>
            <a:r>
              <a:rPr lang="ko-KR" altLang="en-US" dirty="0"/>
              <a:t>의 효과를 확인함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7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Cv</a:t>
            </a:r>
            <a:r>
              <a:rPr lang="ko-KR" altLang="en-US" dirty="0"/>
              <a:t>에서 자주 사용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 err="1"/>
              <a:t>softmaxloss</a:t>
            </a:r>
            <a:r>
              <a:rPr lang="ko-KR" altLang="en-US" dirty="0"/>
              <a:t>를 </a:t>
            </a:r>
            <a:r>
              <a:rPr lang="en-US" altLang="ko-KR" dirty="0"/>
              <a:t>known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  <a:r>
              <a:rPr lang="ko-KR" altLang="en-US" dirty="0"/>
              <a:t>에서 </a:t>
            </a:r>
            <a:r>
              <a:rPr lang="en-US" altLang="ko-KR" dirty="0"/>
              <a:t>classifier train</a:t>
            </a:r>
            <a:r>
              <a:rPr lang="ko-KR" altLang="en-US" dirty="0"/>
              <a:t>하고 극단분포에 </a:t>
            </a:r>
            <a:r>
              <a:rPr lang="en-US" altLang="ko-KR" dirty="0"/>
              <a:t>fit</a:t>
            </a:r>
            <a:r>
              <a:rPr lang="ko-KR" altLang="en-US" dirty="0"/>
              <a:t>시킨다</a:t>
            </a:r>
            <a:r>
              <a:rPr lang="en-US" altLang="ko-KR" dirty="0"/>
              <a:t>. Update</a:t>
            </a:r>
            <a:r>
              <a:rPr lang="ko-KR" altLang="en-US" dirty="0"/>
              <a:t>시켜서 결과 구함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클래스 별 평균으로부터 거리에 대한 극단 분포를 이용하여 결정경계제한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Unknown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에 대한 </a:t>
            </a:r>
            <a:r>
              <a:rPr lang="en-US" altLang="ko-KR" dirty="0"/>
              <a:t>logit</a:t>
            </a:r>
            <a:r>
              <a:rPr lang="ko-KR" altLang="en-US" dirty="0"/>
              <a:t>을 정의하고 기존의 </a:t>
            </a:r>
            <a:r>
              <a:rPr lang="en-US" altLang="ko-KR" dirty="0"/>
              <a:t>logit update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14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발표에서 </a:t>
            </a:r>
            <a:r>
              <a:rPr lang="en-US" altLang="ko-KR" dirty="0"/>
              <a:t>intent classification</a:t>
            </a:r>
            <a:r>
              <a:rPr lang="ko-KR" altLang="en-US" dirty="0"/>
              <a:t>에 대해 설명을 했는데 대화에서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open intent</a:t>
            </a:r>
            <a:r>
              <a:rPr lang="ko-KR" altLang="en-US" dirty="0"/>
              <a:t>를 확인하는 것이 중요한 역할을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Open intent </a:t>
            </a:r>
            <a:r>
              <a:rPr lang="en-US" altLang="ko-KR" dirty="0" err="1"/>
              <a:t>classificatio</a:t>
            </a:r>
            <a:r>
              <a:rPr lang="ko-KR" altLang="en-US" dirty="0"/>
              <a:t>을 </a:t>
            </a:r>
            <a:r>
              <a:rPr lang="en-US" altLang="ko-KR" dirty="0"/>
              <a:t>n+1 class</a:t>
            </a:r>
            <a:r>
              <a:rPr lang="ko-KR" altLang="en-US" dirty="0"/>
              <a:t> </a:t>
            </a:r>
            <a:r>
              <a:rPr lang="en-US" altLang="ko-KR" dirty="0" err="1"/>
              <a:t>classificatio</a:t>
            </a:r>
            <a:r>
              <a:rPr lang="ko-KR" altLang="en-US" dirty="0"/>
              <a:t>이라고 여긴다고 주장합니다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open intent</a:t>
            </a:r>
            <a:r>
              <a:rPr lang="ko-KR" altLang="en-US" dirty="0"/>
              <a:t>를 </a:t>
            </a:r>
            <a:r>
              <a:rPr lang="en-US" altLang="ko-KR" dirty="0"/>
              <a:t>n+1</a:t>
            </a:r>
            <a:r>
              <a:rPr lang="ko-KR" altLang="en-US" dirty="0"/>
              <a:t>번째 </a:t>
            </a:r>
            <a:r>
              <a:rPr lang="en-US" altLang="ko-KR" dirty="0"/>
              <a:t>class</a:t>
            </a:r>
            <a:r>
              <a:rPr lang="ko-KR" altLang="en-US" dirty="0"/>
              <a:t>라고 </a:t>
            </a:r>
            <a:r>
              <a:rPr lang="ko-KR" altLang="en-US" dirty="0" err="1"/>
              <a:t>분류시킵니다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그렇다고해서</a:t>
            </a:r>
            <a:r>
              <a:rPr lang="ko-KR" altLang="en-US" dirty="0"/>
              <a:t> </a:t>
            </a:r>
            <a:r>
              <a:rPr lang="en-US" altLang="ko-KR" dirty="0"/>
              <a:t>open intent</a:t>
            </a:r>
            <a:r>
              <a:rPr lang="ko-KR" altLang="en-US" dirty="0"/>
              <a:t>만 분류하는 것이 목표가 아니라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목표 </a:t>
            </a:r>
            <a:r>
              <a:rPr lang="en-US" altLang="ko-KR" dirty="0"/>
              <a:t>: Class</a:t>
            </a:r>
            <a:r>
              <a:rPr lang="ko-KR" altLang="en-US" dirty="0"/>
              <a:t>의 </a:t>
            </a:r>
            <a:r>
              <a:rPr lang="en-US" altLang="ko-KR" dirty="0"/>
              <a:t>open </a:t>
            </a:r>
            <a:r>
              <a:rPr lang="en-US" altLang="ko-KR" dirty="0" err="1"/>
              <a:t>inten</a:t>
            </a:r>
            <a:r>
              <a:rPr lang="ko-KR" altLang="en-US" dirty="0"/>
              <a:t>를 식별하면서 </a:t>
            </a:r>
            <a:r>
              <a:rPr lang="en-US" altLang="ko-KR" dirty="0"/>
              <a:t>n-class</a:t>
            </a:r>
            <a:r>
              <a:rPr lang="ko-KR" altLang="en-US" dirty="0"/>
              <a:t> </a:t>
            </a:r>
            <a:r>
              <a:rPr lang="en-US" altLang="ko-KR" dirty="0"/>
              <a:t>known intent</a:t>
            </a:r>
            <a:r>
              <a:rPr lang="ko-KR" altLang="en-US" dirty="0"/>
              <a:t>를 구분하는 것이 목표이다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4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존재하는 방법들은 </a:t>
            </a:r>
            <a:r>
              <a:rPr lang="en-US" altLang="ko-KR" dirty="0"/>
              <a:t>open class</a:t>
            </a:r>
            <a:r>
              <a:rPr lang="ko-KR" altLang="en-US" dirty="0"/>
              <a:t>를 확인하기 위한 특정</a:t>
            </a:r>
            <a:r>
              <a:rPr lang="en-US" altLang="ko-KR" dirty="0"/>
              <a:t> classifier</a:t>
            </a:r>
            <a:r>
              <a:rPr lang="ko-KR" altLang="en-US" dirty="0"/>
              <a:t>들을 디자인할 필요가 있고</a:t>
            </a:r>
            <a:r>
              <a:rPr lang="en-US" altLang="ko-KR" dirty="0"/>
              <a:t> common classifier</a:t>
            </a:r>
            <a:r>
              <a:rPr lang="ko-KR" altLang="en-US" dirty="0"/>
              <a:t>는 잘 수행하지 못한다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논문에서 주장하는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변경이 필요가 없어 해결하였다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최적의 </a:t>
            </a:r>
            <a:r>
              <a:rPr lang="en-US" altLang="ko-KR" dirty="0"/>
              <a:t>decision </a:t>
            </a:r>
            <a:r>
              <a:rPr lang="ko-KR" altLang="en-US" dirty="0"/>
              <a:t>조건은 수동으로 선택하는 것은 복잡하고 시간이 많이 걸리는 과정이다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논문에서는 자동적으로 </a:t>
            </a:r>
            <a:r>
              <a:rPr lang="en-US" altLang="ko-KR" dirty="0"/>
              <a:t>decision boundary </a:t>
            </a:r>
            <a:r>
              <a:rPr lang="ko-KR" altLang="en-US" dirty="0"/>
              <a:t>학습하도록 만들었다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4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intent</a:t>
            </a:r>
            <a:r>
              <a:rPr lang="ko-KR" altLang="en-US" dirty="0"/>
              <a:t>라는 것은 관련 내용이 없다는 것이므로 사전지식 없이 </a:t>
            </a:r>
            <a:r>
              <a:rPr lang="en-US" altLang="ko-KR" dirty="0"/>
              <a:t>open </a:t>
            </a:r>
            <a:r>
              <a:rPr lang="en-US" altLang="ko-KR" dirty="0" err="1"/>
              <a:t>inten</a:t>
            </a:r>
            <a:r>
              <a:rPr lang="ko-KR" altLang="en-US" dirty="0"/>
              <a:t>를 찾는 것 또한 필요합니다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사전지식으로 </a:t>
            </a:r>
            <a:r>
              <a:rPr lang="en-US" altLang="ko-KR" dirty="0"/>
              <a:t>known intent</a:t>
            </a:r>
            <a:r>
              <a:rPr lang="ko-KR" altLang="en-US" dirty="0"/>
              <a:t>로 사용하므로 </a:t>
            </a:r>
            <a:r>
              <a:rPr lang="en-US" altLang="ko-KR" dirty="0"/>
              <a:t>open intent sample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필요하지 않다는 것을 장점으로 여긴다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0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h: bias term of layer</a:t>
            </a:r>
          </a:p>
          <a:p>
            <a:r>
              <a:rPr lang="en-US" altLang="ko-KR" dirty="0"/>
              <a:t>W, b: layer h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번째 문장에서</a:t>
            </a:r>
            <a:r>
              <a:rPr lang="en-US" altLang="ko-KR" dirty="0"/>
              <a:t> token embedding</a:t>
            </a:r>
            <a:r>
              <a:rPr lang="ko-KR" altLang="en-US" dirty="0"/>
              <a:t>을 얻는다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8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제시한 </a:t>
            </a:r>
            <a:r>
              <a:rPr lang="en-US" altLang="ko-KR" dirty="0"/>
              <a:t>post-processing method </a:t>
            </a:r>
            <a:r>
              <a:rPr lang="ko-KR" altLang="en-US" dirty="0"/>
              <a:t>즉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boundary</a:t>
            </a:r>
            <a:r>
              <a:rPr lang="ko-KR" altLang="en-US" dirty="0"/>
              <a:t>를 </a:t>
            </a:r>
            <a:r>
              <a:rPr lang="en-US" altLang="ko-KR" dirty="0"/>
              <a:t>intent feature space</a:t>
            </a:r>
            <a:r>
              <a:rPr lang="ko-KR" altLang="en-US" dirty="0"/>
              <a:t>에 적용 전에 먼저 </a:t>
            </a:r>
            <a:r>
              <a:rPr lang="en-US" altLang="ko-KR" dirty="0"/>
              <a:t>intent representation</a:t>
            </a:r>
            <a:r>
              <a:rPr lang="ko-KR" altLang="en-US" dirty="0"/>
              <a:t>을 학습을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실험할 때 보면 </a:t>
            </a:r>
            <a:r>
              <a:rPr lang="en-US" altLang="ko-KR" dirty="0" err="1"/>
              <a:t>intentclass</a:t>
            </a:r>
            <a:r>
              <a:rPr lang="en-US" altLang="ko-KR" dirty="0"/>
              <a:t> </a:t>
            </a:r>
            <a:r>
              <a:rPr lang="ko-KR" altLang="en-US" dirty="0" err="1"/>
              <a:t>들중</a:t>
            </a:r>
            <a:r>
              <a:rPr lang="ko-KR" altLang="en-US" dirty="0"/>
              <a:t> 퍼센트로 나눠 몇 개만 사용하고 나머지는 </a:t>
            </a:r>
            <a:r>
              <a:rPr lang="en-US" altLang="ko-KR" dirty="0"/>
              <a:t>open</a:t>
            </a:r>
            <a:r>
              <a:rPr lang="ko-KR" altLang="en-US" dirty="0"/>
              <a:t>으로 여기고 실험을 진행합니다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1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aramond" panose="02020404030301010803" pitchFamily="18" charset="0"/>
              </a:rPr>
              <a:t>유</a:t>
            </a:r>
            <a:endParaRPr lang="en-US" altLang="ko-KR" dirty="0">
              <a:latin typeface="Garamond" panose="02020404030301010803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aramond" panose="02020404030301010803" pitchFamily="18" charset="0"/>
              </a:rPr>
              <a:t>유클리드 거리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8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boundary </a:t>
            </a:r>
            <a:r>
              <a:rPr lang="ko-KR" altLang="en-US" dirty="0"/>
              <a:t>조건 두가지</a:t>
            </a:r>
            <a:endParaRPr lang="en-US" altLang="ko-KR" dirty="0"/>
          </a:p>
          <a:p>
            <a:r>
              <a:rPr lang="ko-KR" altLang="en-US" dirty="0"/>
              <a:t>알려진</a:t>
            </a:r>
            <a:r>
              <a:rPr lang="en-US" altLang="ko-KR" dirty="0"/>
              <a:t> </a:t>
            </a:r>
            <a:r>
              <a:rPr lang="ko-KR" altLang="en-US" dirty="0"/>
              <a:t>의도 표본 최대한 둘러싸기에 충분히 </a:t>
            </a:r>
            <a:r>
              <a:rPr lang="ko-KR" altLang="en-US" dirty="0" err="1"/>
              <a:t>넓어야한다</a:t>
            </a:r>
            <a:endParaRPr lang="en-US" altLang="ko-KR" dirty="0"/>
          </a:p>
          <a:p>
            <a:r>
              <a:rPr lang="en-US" altLang="ko-KR" dirty="0"/>
              <a:t>Open intent sample</a:t>
            </a:r>
            <a:r>
              <a:rPr lang="ko-KR" altLang="en-US" dirty="0"/>
              <a:t>이 </a:t>
            </a:r>
            <a:r>
              <a:rPr lang="en-US" altLang="ko-KR" dirty="0"/>
              <a:t>known intent </a:t>
            </a:r>
            <a:r>
              <a:rPr lang="ko-KR" altLang="en-US" dirty="0"/>
              <a:t>로 식별되지 않도록 충분히 </a:t>
            </a:r>
            <a:r>
              <a:rPr lang="ko-KR" altLang="en-US" dirty="0" err="1"/>
              <a:t>촘촘해야한다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 결국 균형을 맞춘다고 표현을 하는데 이를 뒤에 더 설명하겠습니다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해결위해 새로운 </a:t>
            </a:r>
            <a:r>
              <a:rPr lang="en-US" altLang="ko-KR" dirty="0"/>
              <a:t>loss </a:t>
            </a:r>
            <a:r>
              <a:rPr lang="en-US" altLang="ko-KR" dirty="0" err="1"/>
              <a:t>funcition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E85E5-D785-42D0-8976-C9D2A18C0D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1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5E0B-F5C8-44A9-9015-8807F987A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96AB8-1BE2-441C-9DEE-EE59C9B2E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1751-0A56-44BD-8BF2-9BCE57F8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E3CCE-FA8C-41EB-9612-0C4DA581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91AB1-48F4-4417-8898-957A1B1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35018-4C45-44C3-9AA3-776F1C39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BEEB5-0C83-4965-A1A4-7E390136A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237BE-9C1D-4454-A3BC-8FAF7F2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E578D-A423-4D7F-BF34-8E7ED1AA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E32F7-436B-47E4-965D-8A3FAA23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601876-94D5-477E-AE11-7D2670868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D5179-AFCB-4696-AE05-A959991C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7AFCE-C2DE-4F90-911A-08666101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425E5-8152-486C-9319-5B271A24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D77EC-FED7-44FF-B726-A65EEFE4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6D96-8AA1-493A-BBA9-C475BBA5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994BC-ACF2-4C4F-BE21-85D553E1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B0A00-4E62-4016-9754-6BA48D2A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3292-4797-42D9-827A-AE4C4207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69564-678E-4D46-BF5C-C16B20E1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411D5-17C7-4CC1-89C2-9F9EF655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3D137-0A8A-4BD5-8D97-C993B16E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907BC-15AC-4772-A2D5-1C2C5582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B624-97B7-437C-9193-4EF823C7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8563E-DC3D-4B6D-87D1-58D2082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5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6FC3-81A2-4CB9-A6CA-B1DF5752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BD599-4D5C-4E8A-B0D4-DB02343A9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448FB-5B07-416B-92B0-FE3B9792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9AA4C-6CD4-42AE-A159-4E65F385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EE08B-E496-45A2-9A2F-C98FCDC5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2A70E-063D-4F7F-AC50-0FB0A259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0A84-8A4C-43D0-994D-15ECC812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A051A-FBF9-48F3-B69D-DDE0C547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399EC-8A50-46EF-857A-65DBB799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FBB3A-FF28-4439-ACC7-9DE8C31B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D8F34-340D-4B53-8F64-83946173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E5DC4-05B9-476D-8167-90FA78C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FE4C4-7FB1-4190-A601-B65BD1E9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6C8D1-A8CC-44EC-9ADD-1B7A244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B1B0-0B77-4C75-B8F9-ACB1B9B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4B386-9059-4FDA-90C5-4A3EB568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0AB9B-D1B5-41A2-B6A2-BD9B2EE2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05C51-ED64-41D3-8D83-A10F058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D6451-F6C4-4FDC-A4A8-053EF9D9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DCFE2-2E4A-469F-BDC4-E57D3DE5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AF87A-99D4-4830-BD96-834E2557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573B-B6BB-4966-8EDA-F068DCF8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1C53F-2C38-4FC2-970A-00453094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0C86D-1F24-43E5-8949-96F457404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D1173-B03E-4ED2-BF71-D5CAD2CC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46679-1AF1-42E5-A0D4-894B1F3E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73BBB-586E-475A-8ECB-473005A2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68AB-4B31-4348-BBCE-7EF42D9E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65021E-E63D-4DBE-A5D7-4405FFBB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6126F-CAE0-4C80-B7BA-9D133E362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7FF56-283E-43B4-8AAA-4BAA95D8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6D94A-9172-4531-951F-DFA7A56F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0AE25-D4DA-4485-8311-CE795CC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4EE58B-484F-482F-923B-2DB6F186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6F9F3-6E2E-40AB-BD2A-1061D6C2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F6648-516E-489B-9CAD-F3919C64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964-2DBB-4756-829A-B9982B9F4A6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F4C14-A7DB-4910-A063-84B1193C0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3E0A2-5E39-4133-8BC0-C5E9451E5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CD5-69E3-4EAD-BB41-B83B7B3F1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446F-F589-493A-9F62-DC05F9064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latin typeface="Garamond" panose="02020404030301010803" pitchFamily="18" charset="0"/>
              </a:rPr>
              <a:t>Deep Open Intent Classification with Adaptive Decision Boundary</a:t>
            </a:r>
            <a:endParaRPr lang="ko-KR" altLang="en-US" sz="15700" b="1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67C73-CF08-40F2-A378-20BC53562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/>
          <a:lstStyle/>
          <a:p>
            <a:r>
              <a:rPr lang="en-US" altLang="ko-KR" sz="1400" dirty="0" err="1">
                <a:latin typeface="Garamond" panose="02020404030301010803" pitchFamily="18" charset="0"/>
              </a:rPr>
              <a:t>Hanlei</a:t>
            </a:r>
            <a:r>
              <a:rPr lang="en-US" altLang="ko-KR" sz="1400" dirty="0">
                <a:latin typeface="Garamond" panose="02020404030301010803" pitchFamily="18" charset="0"/>
              </a:rPr>
              <a:t> Zhang, Hua Xu, Ting-</a:t>
            </a:r>
            <a:r>
              <a:rPr lang="en-US" altLang="ko-KR" sz="1400" dirty="0" err="1">
                <a:latin typeface="Garamond" panose="02020404030301010803" pitchFamily="18" charset="0"/>
              </a:rPr>
              <a:t>En</a:t>
            </a:r>
            <a:r>
              <a:rPr lang="en-US" altLang="ko-KR" sz="1400" dirty="0">
                <a:latin typeface="Garamond" panose="02020404030301010803" pitchFamily="18" charset="0"/>
              </a:rPr>
              <a:t> Lin</a:t>
            </a:r>
            <a:endParaRPr lang="en-US" altLang="ko-KR" sz="18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4BBF8-4577-4FA6-B338-28A6438C5C35}"/>
              </a:ext>
            </a:extLst>
          </p:cNvPr>
          <p:cNvSpPr txBox="1"/>
          <p:nvPr/>
        </p:nvSpPr>
        <p:spPr>
          <a:xfrm>
            <a:off x="8043333" y="4859570"/>
            <a:ext cx="3234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전북대학교 </a:t>
            </a:r>
            <a:r>
              <a:rPr lang="en-US" altLang="ko-KR" sz="2000" dirty="0"/>
              <a:t>IT</a:t>
            </a:r>
            <a:r>
              <a:rPr lang="ko-KR" altLang="en-US" sz="2000" dirty="0"/>
              <a:t>정보공학과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202018392</a:t>
            </a:r>
          </a:p>
          <a:p>
            <a:pPr algn="r"/>
            <a:r>
              <a:rPr lang="ko-KR" altLang="en-US" sz="2000" dirty="0"/>
              <a:t>박나현</a:t>
            </a:r>
          </a:p>
        </p:txBody>
      </p:sp>
    </p:spTree>
    <p:extLst>
      <p:ext uri="{BB962C8B-B14F-4D97-AF65-F5344CB8AC3E}">
        <p14:creationId xmlns:p14="http://schemas.microsoft.com/office/powerpoint/2010/main" val="42363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Adaptive Decision Boundary learning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 suitable decision boundaries should satisfy </a:t>
            </a:r>
            <a:r>
              <a:rPr lang="en-US" altLang="ko-KR" b="1" dirty="0">
                <a:latin typeface="Garamond" panose="02020404030301010803" pitchFamily="18" charset="0"/>
              </a:rPr>
              <a:t>two conditions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They should be broad enough to surround known intent samples as much as possible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They need to be tight enough to prevent the open intent samples from being identified as known intents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5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73DE3B-A0C9-4AE0-BA0E-5312F697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34" y="4654646"/>
            <a:ext cx="5407357" cy="15676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Adaptive Decision Boundary learning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Boundary 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 decision boundaries should be adaptive to the intent feature space </a:t>
            </a:r>
            <a:r>
              <a:rPr lang="en-US" altLang="ko-KR" b="1" dirty="0">
                <a:latin typeface="Garamond" panose="02020404030301010803" pitchFamily="18" charset="0"/>
              </a:rPr>
              <a:t>to balance both empirical and open space risk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Open space risk : the classifier should not cover too much empty space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 Boundary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Loss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88B45B-EF3A-4B02-9386-3095D2372B44}"/>
              </a:ext>
            </a:extLst>
          </p:cNvPr>
          <p:cNvCxnSpPr/>
          <p:nvPr/>
        </p:nvCxnSpPr>
        <p:spPr>
          <a:xfrm>
            <a:off x="2540000" y="5442720"/>
            <a:ext cx="270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4F91E2-EADC-4CF2-AF82-5DF6CDD9CD25}"/>
              </a:ext>
            </a:extLst>
          </p:cNvPr>
          <p:cNvCxnSpPr/>
          <p:nvPr/>
        </p:nvCxnSpPr>
        <p:spPr>
          <a:xfrm>
            <a:off x="2980266" y="6170854"/>
            <a:ext cx="270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EF7D4F4-61A8-45F6-958C-0CB73AA1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7" y="6132692"/>
            <a:ext cx="3817940" cy="720366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A3E1ADD-DF65-40AD-9BC8-20527193B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14560"/>
              </p:ext>
            </p:extLst>
          </p:nvPr>
        </p:nvGraphicFramePr>
        <p:xfrm>
          <a:off x="6173855" y="4385734"/>
          <a:ext cx="5611747" cy="228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46">
                  <a:extLst>
                    <a:ext uri="{9D8B030D-6E8A-4147-A177-3AD203B41FA5}">
                      <a16:colId xmlns:a16="http://schemas.microsoft.com/office/drawing/2014/main" val="511996517"/>
                    </a:ext>
                  </a:extLst>
                </a:gridCol>
                <a:gridCol w="1203074">
                  <a:extLst>
                    <a:ext uri="{9D8B030D-6E8A-4147-A177-3AD203B41FA5}">
                      <a16:colId xmlns:a16="http://schemas.microsoft.com/office/drawing/2014/main" val="1793132890"/>
                    </a:ext>
                  </a:extLst>
                </a:gridCol>
                <a:gridCol w="1404658">
                  <a:extLst>
                    <a:ext uri="{9D8B030D-6E8A-4147-A177-3AD203B41FA5}">
                      <a16:colId xmlns:a16="http://schemas.microsoft.com/office/drawing/2014/main" val="3632419914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3940767021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Empirical risk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space risk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71500"/>
                  </a:ext>
                </a:extLst>
              </a:tr>
              <a:tr h="822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 밖에 </a:t>
                      </a:r>
                      <a:r>
                        <a:rPr lang="en-US" altLang="ko-KR" dirty="0"/>
                        <a:t>known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Boundary </a:t>
                      </a:r>
                      <a:r>
                        <a:rPr lang="ko-KR" altLang="en-US" dirty="0"/>
                        <a:t>늘리기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45450"/>
                  </a:ext>
                </a:extLst>
              </a:tr>
              <a:tr h="822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Known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intent</a:t>
                      </a:r>
                      <a:r>
                        <a:rPr lang="ko-KR" altLang="en-US" dirty="0"/>
                        <a:t>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69753"/>
                  </a:ext>
                </a:extLst>
              </a:tr>
            </a:tbl>
          </a:graphicData>
        </a:graphic>
      </p:graphicFrame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8650E43-2BDB-407E-86AB-84E994E132AB}"/>
              </a:ext>
            </a:extLst>
          </p:cNvPr>
          <p:cNvSpPr/>
          <p:nvPr/>
        </p:nvSpPr>
        <p:spPr>
          <a:xfrm>
            <a:off x="8243959" y="6011908"/>
            <a:ext cx="307373" cy="480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3BB8C96-46B2-4207-9894-E8F13D12A9DC}"/>
              </a:ext>
            </a:extLst>
          </p:cNvPr>
          <p:cNvSpPr/>
          <p:nvPr/>
        </p:nvSpPr>
        <p:spPr>
          <a:xfrm>
            <a:off x="9513959" y="5198001"/>
            <a:ext cx="307373" cy="480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09180B0-88BF-4BB4-9B3E-A1123E8C6BE9}"/>
              </a:ext>
            </a:extLst>
          </p:cNvPr>
          <p:cNvSpPr/>
          <p:nvPr/>
        </p:nvSpPr>
        <p:spPr>
          <a:xfrm rot="10800000">
            <a:off x="8234204" y="5198001"/>
            <a:ext cx="307373" cy="480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C2050CF-3001-4F37-B2C7-731B8C75A121}"/>
              </a:ext>
            </a:extLst>
          </p:cNvPr>
          <p:cNvSpPr/>
          <p:nvPr/>
        </p:nvSpPr>
        <p:spPr>
          <a:xfrm rot="10800000">
            <a:off x="9513959" y="5981841"/>
            <a:ext cx="307373" cy="480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D77CED-52F2-431C-A84B-0B826FCD705E}"/>
              </a:ext>
            </a:extLst>
          </p:cNvPr>
          <p:cNvCxnSpPr/>
          <p:nvPr/>
        </p:nvCxnSpPr>
        <p:spPr>
          <a:xfrm>
            <a:off x="2980266" y="6132692"/>
            <a:ext cx="270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1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Adaptive Decision Boundary learning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Update the boundary parameters</a:t>
            </a: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Boundary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loss</a:t>
            </a:r>
            <a:r>
              <a:rPr lang="ko-KR" altLang="en-US" dirty="0">
                <a:latin typeface="Garamond" panose="02020404030301010803" pitchFamily="18" charset="0"/>
              </a:rPr>
              <a:t>로 </a:t>
            </a:r>
            <a:r>
              <a:rPr lang="en-US" altLang="ko-KR" dirty="0">
                <a:latin typeface="Garamond" panose="02020404030301010803" pitchFamily="18" charset="0"/>
              </a:rPr>
              <a:t>boundary</a:t>
            </a:r>
            <a:r>
              <a:rPr lang="ko-KR" altLang="en-US" dirty="0">
                <a:latin typeface="Garamond" panose="02020404030301010803" pitchFamily="18" charset="0"/>
              </a:rPr>
              <a:t>를</a:t>
            </a:r>
            <a:r>
              <a:rPr lang="en-US" altLang="ko-KR" dirty="0">
                <a:latin typeface="Garamond" panose="02020404030301010803" pitchFamily="18" charset="0"/>
              </a:rPr>
              <a:t> intent feature space</a:t>
            </a:r>
            <a:r>
              <a:rPr lang="ko-KR" altLang="en-US" dirty="0">
                <a:latin typeface="Garamond" panose="02020404030301010803" pitchFamily="18" charset="0"/>
              </a:rPr>
              <a:t>에 적용하고 적절한</a:t>
            </a:r>
            <a:r>
              <a:rPr lang="en-US" altLang="ko-KR" dirty="0">
                <a:latin typeface="Garamond" panose="02020404030301010803" pitchFamily="18" charset="0"/>
              </a:rPr>
              <a:t> decision boundary</a:t>
            </a:r>
            <a:r>
              <a:rPr lang="ko-KR" altLang="en-US" dirty="0">
                <a:latin typeface="Garamond" panose="02020404030301010803" pitchFamily="18" charset="0"/>
              </a:rPr>
              <a:t>를 학습 가능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10374-3801-4E3B-9530-75E975D4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45" y="3739397"/>
            <a:ext cx="5105400" cy="92392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D91A83-50CB-4A14-9397-F266C524F3EC}"/>
              </a:ext>
            </a:extLst>
          </p:cNvPr>
          <p:cNvGrpSpPr/>
          <p:nvPr/>
        </p:nvGrpSpPr>
        <p:grpSpPr>
          <a:xfrm>
            <a:off x="6902546" y="1823740"/>
            <a:ext cx="5272630" cy="3086927"/>
            <a:chOff x="6894955" y="3632755"/>
            <a:chExt cx="5297045" cy="3150705"/>
          </a:xfrm>
        </p:grpSpPr>
        <p:pic>
          <p:nvPicPr>
            <p:cNvPr id="17" name="내용 개체 틀 4">
              <a:extLst>
                <a:ext uri="{FF2B5EF4-FFF2-40B4-BE49-F238E27FC236}">
                  <a16:creationId xmlns:a16="http://schemas.microsoft.com/office/drawing/2014/main" id="{B781B41E-D124-499E-A4DF-1E9B2DA85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352" t="562" r="3857" b="24140"/>
            <a:stretch/>
          </p:blipFill>
          <p:spPr>
            <a:xfrm>
              <a:off x="6894955" y="3632755"/>
              <a:ext cx="5297045" cy="315070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477C61-459D-4DD3-B1CD-7C5F1AF85D63}"/>
                </a:ext>
              </a:extLst>
            </p:cNvPr>
            <p:cNvSpPr/>
            <p:nvPr/>
          </p:nvSpPr>
          <p:spPr>
            <a:xfrm>
              <a:off x="6894955" y="5036011"/>
              <a:ext cx="1739091" cy="1747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14D31A4-2D0F-4174-B16D-01EB52E1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21" y="2664463"/>
            <a:ext cx="3086100" cy="107632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11FE67-B37B-46E9-AAAE-AEAC666B2D1F}"/>
              </a:ext>
            </a:extLst>
          </p:cNvPr>
          <p:cNvCxnSpPr>
            <a:cxnSpLocks/>
          </p:cNvCxnSpPr>
          <p:nvPr/>
        </p:nvCxnSpPr>
        <p:spPr>
          <a:xfrm>
            <a:off x="4461454" y="3781777"/>
            <a:ext cx="6434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6CBC9F-E793-4AF3-883B-9F5A359F10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7944" y="2539828"/>
            <a:ext cx="664406" cy="355601"/>
          </a:xfrm>
          <a:prstGeom prst="bentConnector3">
            <a:avLst>
              <a:gd name="adj1" fmla="val 10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2816DB-F40E-4A5D-900D-5E9253F88FDA}"/>
              </a:ext>
            </a:extLst>
          </p:cNvPr>
          <p:cNvSpPr txBox="1"/>
          <p:nvPr/>
        </p:nvSpPr>
        <p:spPr>
          <a:xfrm>
            <a:off x="4537948" y="2172546"/>
            <a:ext cx="273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boundary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38655B1-CE98-4D2E-AB57-C19D45AF3BBA}"/>
              </a:ext>
            </a:extLst>
          </p:cNvPr>
          <p:cNvCxnSpPr/>
          <p:nvPr/>
        </p:nvCxnSpPr>
        <p:spPr>
          <a:xfrm>
            <a:off x="3285067" y="4581509"/>
            <a:ext cx="125288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7A71EF-1EF9-44D9-A94D-6CD56148811A}"/>
              </a:ext>
            </a:extLst>
          </p:cNvPr>
          <p:cNvGrpSpPr/>
          <p:nvPr/>
        </p:nvGrpSpPr>
        <p:grpSpPr>
          <a:xfrm>
            <a:off x="7123363" y="2121524"/>
            <a:ext cx="4950117" cy="2111811"/>
            <a:chOff x="6894954" y="3446474"/>
            <a:chExt cx="5405153" cy="3282299"/>
          </a:xfrm>
        </p:grpSpPr>
        <p:pic>
          <p:nvPicPr>
            <p:cNvPr id="22" name="내용 개체 틀 4">
              <a:extLst>
                <a:ext uri="{FF2B5EF4-FFF2-40B4-BE49-F238E27FC236}">
                  <a16:creationId xmlns:a16="http://schemas.microsoft.com/office/drawing/2014/main" id="{1EC137BB-8AEF-41FC-82C8-6EC3B223C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2" t="562" r="3857" b="24140"/>
            <a:stretch/>
          </p:blipFill>
          <p:spPr>
            <a:xfrm>
              <a:off x="7003061" y="3446474"/>
              <a:ext cx="5297046" cy="328229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F64AC9-4023-47F7-83ED-C509A7C3C371}"/>
                </a:ext>
              </a:extLst>
            </p:cNvPr>
            <p:cNvSpPr/>
            <p:nvPr/>
          </p:nvSpPr>
          <p:spPr>
            <a:xfrm>
              <a:off x="6894954" y="3460658"/>
              <a:ext cx="2886057" cy="1747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800" cy="1325563"/>
          </a:xfrm>
        </p:spPr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Open Classification with Decision Boundary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After training, we use the centroids and the learned decision boundaries of each known class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가정</a:t>
            </a:r>
            <a:endParaRPr lang="en-US" altLang="ko-KR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Known intent samples are constrained in the closed ball area produced by their corresponding centroids and decision boundaries.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 open intent samples are outside any of the bounded spherical areas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06048B-188A-4E06-82DB-6389294E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233" y="6006415"/>
            <a:ext cx="5408741" cy="87556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73C263-4014-4598-AEA2-17D02E3E7A9B}"/>
              </a:ext>
            </a:extLst>
          </p:cNvPr>
          <p:cNvCxnSpPr>
            <a:cxnSpLocks/>
          </p:cNvCxnSpPr>
          <p:nvPr/>
        </p:nvCxnSpPr>
        <p:spPr>
          <a:xfrm>
            <a:off x="5042148" y="6006415"/>
            <a:ext cx="89015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22E9C1-11F2-4F29-B574-2D37CF504A5D}"/>
              </a:ext>
            </a:extLst>
          </p:cNvPr>
          <p:cNvCxnSpPr/>
          <p:nvPr/>
        </p:nvCxnSpPr>
        <p:spPr>
          <a:xfrm flipV="1">
            <a:off x="7854643" y="5854219"/>
            <a:ext cx="0" cy="2323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B90058-3EF8-4337-B247-D05DD839E614}"/>
              </a:ext>
            </a:extLst>
          </p:cNvPr>
          <p:cNvSpPr txBox="1"/>
          <p:nvPr/>
        </p:nvSpPr>
        <p:spPr>
          <a:xfrm>
            <a:off x="7437934" y="5653318"/>
            <a:ext cx="210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Intent</a:t>
            </a:r>
            <a:r>
              <a:rPr lang="en-US" altLang="ko-KR" sz="1200" dirty="0">
                <a:latin typeface="Garamond" panose="02020404030301010803" pitchFamily="18" charset="0"/>
              </a:rPr>
              <a:t> </a:t>
            </a:r>
            <a:r>
              <a:rPr lang="en-US" altLang="ko-KR" sz="1200" dirty="0">
                <a:latin typeface="+mn-ea"/>
              </a:rPr>
              <a:t>label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9B3505C-C407-4073-B828-1580A754E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304" y="5699887"/>
            <a:ext cx="1466232" cy="2390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150848-79E1-4FD8-8C7D-03FE750EC400}"/>
              </a:ext>
            </a:extLst>
          </p:cNvPr>
          <p:cNvSpPr txBox="1"/>
          <p:nvPr/>
        </p:nvSpPr>
        <p:spPr>
          <a:xfrm>
            <a:off x="4753131" y="5687184"/>
            <a:ext cx="230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Euclidean distance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11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74D6-F608-4F4E-B09F-B30C2285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Experiments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85ECF-61A6-49DA-980A-3F5F0296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Dataset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BANKING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A fine-grained dataset in the banking domain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OOS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A dataset for intent classification and out-of-scope prediction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err="1">
                <a:latin typeface="Garamond" panose="02020404030301010803" pitchFamily="18" charset="0"/>
              </a:rPr>
              <a:t>StackOverflow</a:t>
            </a:r>
            <a:endParaRPr lang="en-US" altLang="ko-KR" b="1" dirty="0">
              <a:latin typeface="Garamond" panose="02020404030301010803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Processed dataset, which has 20 different classes and 1000 samples for each 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561E56-D302-4A28-99FA-2658EB54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07" y="1506539"/>
            <a:ext cx="8554053" cy="15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74D6-F608-4F4E-B09F-B30C2285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Results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554BAC-CC95-43A8-9A02-EEA9C4EDD7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9866" y="3268133"/>
            <a:ext cx="10303934" cy="358986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79438F-CFC2-460E-A1AF-C02C5B5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8696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Experimental setting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The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number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of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known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classes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are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varied with the proportions of 25%, 50%, and 75% in the training set.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B6259-CB8E-448A-A657-4C7D0FF895F1}"/>
              </a:ext>
            </a:extLst>
          </p:cNvPr>
          <p:cNvSpPr/>
          <p:nvPr/>
        </p:nvSpPr>
        <p:spPr>
          <a:xfrm>
            <a:off x="2065866" y="4588934"/>
            <a:ext cx="8771467" cy="23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EF8CA6-B5F1-4369-B725-A102FD0CC97B}"/>
              </a:ext>
            </a:extLst>
          </p:cNvPr>
          <p:cNvSpPr/>
          <p:nvPr/>
        </p:nvSpPr>
        <p:spPr>
          <a:xfrm>
            <a:off x="2082800" y="5558904"/>
            <a:ext cx="8771467" cy="23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DA4F88-1233-491F-9732-C88C6755DBE6}"/>
              </a:ext>
            </a:extLst>
          </p:cNvPr>
          <p:cNvSpPr/>
          <p:nvPr/>
        </p:nvSpPr>
        <p:spPr>
          <a:xfrm>
            <a:off x="2065865" y="6528874"/>
            <a:ext cx="8771467" cy="23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AD717-5E71-486C-884E-17F3FF440352}"/>
              </a:ext>
            </a:extLst>
          </p:cNvPr>
          <p:cNvSpPr/>
          <p:nvPr/>
        </p:nvSpPr>
        <p:spPr>
          <a:xfrm>
            <a:off x="1049866" y="4199467"/>
            <a:ext cx="558801" cy="254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C1ACE8-CCB2-4A40-857E-7AC904D87251}"/>
              </a:ext>
            </a:extLst>
          </p:cNvPr>
          <p:cNvSpPr/>
          <p:nvPr/>
        </p:nvSpPr>
        <p:spPr>
          <a:xfrm>
            <a:off x="1062566" y="5221803"/>
            <a:ext cx="558801" cy="254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E1D8E3-4C39-44BE-AE7C-2582DC6F57D2}"/>
              </a:ext>
            </a:extLst>
          </p:cNvPr>
          <p:cNvSpPr/>
          <p:nvPr/>
        </p:nvSpPr>
        <p:spPr>
          <a:xfrm>
            <a:off x="1104900" y="6149721"/>
            <a:ext cx="558801" cy="254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6B76A-C02E-4DA8-BE27-1FFE8BCBE943}"/>
              </a:ext>
            </a:extLst>
          </p:cNvPr>
          <p:cNvSpPr/>
          <p:nvPr/>
        </p:nvSpPr>
        <p:spPr>
          <a:xfrm>
            <a:off x="8822267" y="3911600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3036B-05BE-4C59-9909-8F3FEA8AD9F3}"/>
              </a:ext>
            </a:extLst>
          </p:cNvPr>
          <p:cNvSpPr/>
          <p:nvPr/>
        </p:nvSpPr>
        <p:spPr>
          <a:xfrm>
            <a:off x="10164233" y="3911600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45936-3D59-437B-968B-2B39CA73CFB1}"/>
              </a:ext>
            </a:extLst>
          </p:cNvPr>
          <p:cNvSpPr/>
          <p:nvPr/>
        </p:nvSpPr>
        <p:spPr>
          <a:xfrm>
            <a:off x="8822266" y="4878119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2A640B-3949-4939-849C-FE3C83BF68D8}"/>
              </a:ext>
            </a:extLst>
          </p:cNvPr>
          <p:cNvSpPr/>
          <p:nvPr/>
        </p:nvSpPr>
        <p:spPr>
          <a:xfrm>
            <a:off x="10164232" y="4896118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90A22-95A1-43F9-A38F-72F7E0273C86}"/>
              </a:ext>
            </a:extLst>
          </p:cNvPr>
          <p:cNvSpPr/>
          <p:nvPr/>
        </p:nvSpPr>
        <p:spPr>
          <a:xfrm>
            <a:off x="8822266" y="5879860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A3F03F-D028-45F9-B4E4-A242C2B9AB00}"/>
              </a:ext>
            </a:extLst>
          </p:cNvPr>
          <p:cNvSpPr/>
          <p:nvPr/>
        </p:nvSpPr>
        <p:spPr>
          <a:xfrm>
            <a:off x="10104966" y="5860526"/>
            <a:ext cx="558801" cy="635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3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74D6-F608-4F4E-B09F-B30C2285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Results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B6A3EF-F6B7-4587-9573-066EF5BD2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365" y="1500315"/>
            <a:ext cx="9575270" cy="48065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F4C52-E8DF-4739-AB7A-4639B953A832}"/>
              </a:ext>
            </a:extLst>
          </p:cNvPr>
          <p:cNvSpPr txBox="1"/>
          <p:nvPr/>
        </p:nvSpPr>
        <p:spPr>
          <a:xfrm>
            <a:off x="9192286" y="1130983"/>
            <a:ext cx="169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Macro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F1-score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F8ADD-9B1D-4C21-BD2D-CDB8EAA9F951}"/>
              </a:ext>
            </a:extLst>
          </p:cNvPr>
          <p:cNvSpPr/>
          <p:nvPr/>
        </p:nvSpPr>
        <p:spPr>
          <a:xfrm>
            <a:off x="5012267" y="2336800"/>
            <a:ext cx="728133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4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A13B3-8BF5-4F7E-8AD0-D2E3DC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Discussion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C840CE-D433-4CB9-87E6-15F91759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88495"/>
            <a:ext cx="5157787" cy="823912"/>
          </a:xfrm>
        </p:spPr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Boundary Learning Process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93B4C21-777F-4E95-A1A7-9DC86B58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7698"/>
            <a:ext cx="5183188" cy="823912"/>
          </a:xfrm>
        </p:spPr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Effect of Decision Boundary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471CBDD-2EE3-4201-B4C4-B01024BB07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5742" y="2081742"/>
            <a:ext cx="4936104" cy="2998257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2C5544D-D12A-453D-9A42-34D4E580B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6612" y="2014006"/>
            <a:ext cx="4683943" cy="3065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40453-AE2D-447D-9CAC-308C460E11BB}"/>
              </a:ext>
            </a:extLst>
          </p:cNvPr>
          <p:cNvSpPr txBox="1"/>
          <p:nvPr/>
        </p:nvSpPr>
        <p:spPr>
          <a:xfrm>
            <a:off x="836611" y="5245079"/>
            <a:ext cx="4717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Garamond" panose="02020404030301010803" pitchFamily="18" charset="0"/>
              </a:rPr>
              <a:t>Balance between empirical risk and open space risk</a:t>
            </a:r>
            <a:endParaRPr lang="ko-KR" altLang="en-US" sz="2800" b="1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54900-F4BB-4F84-B2C1-C9C59503EB06}"/>
              </a:ext>
            </a:extLst>
          </p:cNvPr>
          <p:cNvSpPr txBox="1"/>
          <p:nvPr/>
        </p:nvSpPr>
        <p:spPr>
          <a:xfrm>
            <a:off x="6269565" y="5160413"/>
            <a:ext cx="5583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Garamond" panose="02020404030301010803" pitchFamily="18" charset="0"/>
              </a:rPr>
              <a:t>Performance</a:t>
            </a:r>
            <a:r>
              <a:rPr lang="ko-KR" altLang="en-US" sz="2800" b="1" dirty="0">
                <a:latin typeface="Garamond" panose="02020404030301010803" pitchFamily="18" charset="0"/>
              </a:rPr>
              <a:t> </a:t>
            </a:r>
            <a:r>
              <a:rPr lang="en-US" altLang="ko-KR" sz="2800" b="1" dirty="0">
                <a:latin typeface="Garamond" panose="02020404030301010803" pitchFamily="18" charset="0"/>
              </a:rPr>
              <a:t>of</a:t>
            </a:r>
            <a:r>
              <a:rPr lang="ko-KR" altLang="en-US" sz="2800" b="1" dirty="0">
                <a:latin typeface="Garamond" panose="02020404030301010803" pitchFamily="18" charset="0"/>
              </a:rPr>
              <a:t> </a:t>
            </a:r>
            <a:r>
              <a:rPr lang="en-US" altLang="ko-KR" sz="2800" b="1" dirty="0">
                <a:latin typeface="Garamond" panose="02020404030301010803" pitchFamily="18" charset="0"/>
              </a:rPr>
              <a:t>open</a:t>
            </a:r>
            <a:r>
              <a:rPr lang="ko-KR" altLang="en-US" sz="2800" b="1" dirty="0">
                <a:latin typeface="Garamond" panose="02020404030301010803" pitchFamily="18" charset="0"/>
              </a:rPr>
              <a:t> </a:t>
            </a:r>
            <a:r>
              <a:rPr lang="en-US" altLang="ko-KR" sz="2800" b="1" dirty="0">
                <a:latin typeface="Garamond" panose="02020404030301010803" pitchFamily="18" charset="0"/>
              </a:rPr>
              <a:t>classification is sensitive to the size of the decision boundaries</a:t>
            </a:r>
            <a:endParaRPr lang="ko-KR" alt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2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82D41-ABB5-4838-BABA-8A2DDEC29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Thank you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6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59209-F534-4B34-9FD2-2155B1D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Garamond" panose="02020404030301010803" pitchFamily="18" charset="0"/>
              </a:rPr>
              <a:t>Baselines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129DE-C16E-4BB6-A0C7-438A2DF53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latin typeface="Garamond" panose="02020404030301010803" pitchFamily="18" charset="0"/>
              </a:rPr>
              <a:t>OpenMax</a:t>
            </a:r>
            <a:endParaRPr lang="en-US" altLang="ko-KR" b="1" dirty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신경망의 학습이 모두 끝난 후</a:t>
            </a:r>
            <a:r>
              <a:rPr lang="en-US" altLang="ko-KR" dirty="0"/>
              <a:t>, </a:t>
            </a:r>
            <a:r>
              <a:rPr lang="ko-KR" altLang="en-US" dirty="0"/>
              <a:t>후처리를 통한 </a:t>
            </a:r>
            <a:r>
              <a:rPr lang="en-US" altLang="ko-KR" dirty="0">
                <a:latin typeface="Garamond" panose="02020404030301010803" pitchFamily="18" charset="0"/>
              </a:rPr>
              <a:t>open set recognition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Open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intent</a:t>
            </a:r>
            <a:r>
              <a:rPr lang="ko-KR" altLang="en-US" dirty="0"/>
              <a:t>부족으로 </a:t>
            </a:r>
            <a:r>
              <a:rPr lang="en-US" altLang="ko-KR" dirty="0">
                <a:latin typeface="Garamond" panose="02020404030301010803" pitchFamily="18" charset="0"/>
              </a:rPr>
              <a:t>threshold</a:t>
            </a:r>
            <a:r>
              <a:rPr lang="en-US" altLang="ko-KR" dirty="0"/>
              <a:t> 0.5</a:t>
            </a:r>
            <a:r>
              <a:rPr lang="ko-KR" altLang="en-US" dirty="0"/>
              <a:t>를 </a:t>
            </a:r>
            <a:r>
              <a:rPr lang="en-US" altLang="ko-KR" dirty="0">
                <a:latin typeface="Garamond" panose="02020404030301010803" pitchFamily="18" charset="0"/>
              </a:rPr>
              <a:t>default</a:t>
            </a:r>
            <a:r>
              <a:rPr lang="ko-KR" altLang="en-US" dirty="0">
                <a:latin typeface="Garamond" panose="02020404030301010803" pitchFamily="18" charset="0"/>
              </a:rPr>
              <a:t>하여 사용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DOC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MSO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Garamond" panose="02020404030301010803" pitchFamily="18" charset="0"/>
              </a:rPr>
              <a:t>DeepUnk</a:t>
            </a:r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66181B-D006-4618-85B7-B329DBD52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2467" y="1627982"/>
            <a:ext cx="5181600" cy="20530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AA7297-91E1-4611-8A5F-58F5F62A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66" y="3984227"/>
            <a:ext cx="3414801" cy="2491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72D56B-9AC3-48FC-933A-7DF268A94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564" y="4203474"/>
            <a:ext cx="2547503" cy="20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A076B-DB53-4ADA-8683-5921DEE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Open world classification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44C0B-1AC8-428A-AE3F-7F2DB2D0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6" y="1614605"/>
            <a:ext cx="11353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기존 심층 신경망에서는 학습한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>
                <a:latin typeface="Garamond" panose="02020404030301010803" pitchFamily="18" charset="0"/>
              </a:rPr>
              <a:t>에 대한 확률만 출력가능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Open set recognition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모델을 학습할 때 처음 보는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ko-KR" altLang="en-US" dirty="0"/>
              <a:t>에 대한 데이터가 나타났을 때 학습 </a:t>
            </a:r>
            <a:r>
              <a:rPr lang="en-US" altLang="ko-KR" dirty="0">
                <a:latin typeface="Garamond" panose="02020404030301010803" pitchFamily="18" charset="0"/>
              </a:rPr>
              <a:t>class</a:t>
            </a:r>
            <a:r>
              <a:rPr lang="en-US" altLang="ko-KR" dirty="0"/>
              <a:t> </a:t>
            </a:r>
            <a:r>
              <a:rPr lang="ko-KR" altLang="en-US" dirty="0"/>
              <a:t>중 하나가 아닌 </a:t>
            </a:r>
            <a:r>
              <a:rPr lang="en-US" altLang="ko-KR" dirty="0"/>
              <a:t>‘</a:t>
            </a:r>
            <a:r>
              <a:rPr lang="en-US" altLang="ko-KR" dirty="0">
                <a:latin typeface="Garamond" panose="02020404030301010803" pitchFamily="18" charset="0"/>
              </a:rPr>
              <a:t>unknown</a:t>
            </a:r>
            <a:r>
              <a:rPr lang="en-US" altLang="ko-KR" dirty="0"/>
              <a:t>’</a:t>
            </a:r>
            <a:r>
              <a:rPr lang="ko-KR" altLang="en-US" dirty="0"/>
              <a:t>으로 분류를 할 수 있는 기능을 수행하는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F75E0-06A7-45D3-902A-34CB5C11F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2" t="22986" b="5941"/>
          <a:stretch/>
        </p:blipFill>
        <p:spPr>
          <a:xfrm>
            <a:off x="6270436" y="4429661"/>
            <a:ext cx="5257800" cy="2251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F48FC-1F16-44FF-8456-9BC597E38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4" y="4284880"/>
            <a:ext cx="5432236" cy="25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E52C-6C8F-4416-B8CE-E3885393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 감지 </a:t>
            </a:r>
            <a:r>
              <a:rPr lang="en-US" altLang="ko-KR" dirty="0"/>
              <a:t>(anomaly detection)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E5FE6-6D22-4CF5-A21E-0E5D81B0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다수의 </a:t>
            </a:r>
            <a:r>
              <a:rPr lang="en-US" altLang="ko-KR" dirty="0"/>
              <a:t>class</a:t>
            </a:r>
            <a:r>
              <a:rPr lang="ko-KR" altLang="en-US" dirty="0"/>
              <a:t>를 고려하여 이상적이지 않은 데이터들의 집합을 찾는 것이라고 볼 수 있다</a:t>
            </a:r>
            <a:endParaRPr lang="en-US" altLang="ko-KR" dirty="0"/>
          </a:p>
          <a:p>
            <a:r>
              <a:rPr lang="ko-KR" altLang="en-US" dirty="0" err="1"/>
              <a:t>이상값은</a:t>
            </a:r>
            <a:r>
              <a:rPr lang="ko-KR" altLang="en-US" dirty="0"/>
              <a:t> 데이터 내에서 정상적인 패턴을 따르지 않는 값을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이상치와 노이즈 차이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977AC-6B02-4E61-90F3-35B5FC11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45" y="3782378"/>
            <a:ext cx="5731510" cy="2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2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C475-2885-40B9-B08D-D628653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심층신경망 분류모델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5ECFA-7F59-4353-9233-CB460DDA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학습한 클래스에 대한 확률만 출력 가능</a:t>
            </a:r>
            <a:endParaRPr lang="en-US" altLang="ko-KR" dirty="0"/>
          </a:p>
          <a:p>
            <a:r>
              <a:rPr lang="en-US" altLang="ko-KR" dirty="0"/>
              <a:t>Closed set classification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48D88-0946-4550-AF30-67688631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" y="3119202"/>
            <a:ext cx="6321525" cy="2820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6B8A5-8D6D-4A27-B9EB-A1419DFC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25" y="4330389"/>
            <a:ext cx="4622799" cy="21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4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8DF70B9-5EB4-4327-9EDF-2ED74B2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Discussion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1B544C2-6385-467A-9876-55A0DC78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Effect of labeled Data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92705A-9120-40BF-B5BE-E5D93346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2288646"/>
            <a:ext cx="59912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F73C-9FAD-42AC-BBBC-FBB92F2F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Open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intent classification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752AB8-E4E9-411E-83C5-3577599DEE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12874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Goal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To classify the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b="1" dirty="0">
                    <a:latin typeface="Garamond" panose="02020404030301010803" pitchFamily="18" charset="0"/>
                  </a:rPr>
                  <a:t>-class</a:t>
                </a:r>
                <a:r>
                  <a:rPr lang="en-US" altLang="ko-KR" dirty="0">
                    <a:latin typeface="Garamond" panose="02020404030301010803" pitchFamily="18" charset="0"/>
                  </a:rPr>
                  <a:t> known intents into their corresponding classes correctly while identifying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Garamond" panose="02020404030301010803" pitchFamily="18" charset="0"/>
                  </a:rPr>
                  <a:t> class open intent</a:t>
                </a:r>
                <a:endParaRPr lang="ko-KR" altLang="en-US" b="1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752AB8-E4E9-411E-83C5-3577599DE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128740" cy="4351338"/>
              </a:xfrm>
              <a:blipFill>
                <a:blip r:embed="rId3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DBB723B9-E0F8-4554-AF26-D55FB792F3DB}"/>
              </a:ext>
            </a:extLst>
          </p:cNvPr>
          <p:cNvSpPr/>
          <p:nvPr/>
        </p:nvSpPr>
        <p:spPr>
          <a:xfrm>
            <a:off x="6828337" y="4400948"/>
            <a:ext cx="234459" cy="1266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4085B-3A44-4B2F-985A-2DB4891B744D}"/>
              </a:ext>
            </a:extLst>
          </p:cNvPr>
          <p:cNvSpPr txBox="1"/>
          <p:nvPr/>
        </p:nvSpPr>
        <p:spPr>
          <a:xfrm>
            <a:off x="7092714" y="4854799"/>
            <a:ext cx="30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</a:t>
            </a:r>
            <a:r>
              <a:rPr lang="en-US" altLang="ko-KR" sz="2400" dirty="0">
                <a:latin typeface="Garamond" panose="02020404030301010803" pitchFamily="18" charset="0"/>
              </a:rPr>
              <a:t>class</a:t>
            </a:r>
            <a:r>
              <a:rPr lang="ko-KR" altLang="en-US" sz="2400" dirty="0"/>
              <a:t>로 분류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5A7B608F-88CD-48FC-A71E-45ECD349AD97}"/>
              </a:ext>
            </a:extLst>
          </p:cNvPr>
          <p:cNvSpPr/>
          <p:nvPr/>
        </p:nvSpPr>
        <p:spPr>
          <a:xfrm>
            <a:off x="6831276" y="6005823"/>
            <a:ext cx="234459" cy="385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13152-AB97-4587-8438-60E2B4CDBDCF}"/>
              </a:ext>
            </a:extLst>
          </p:cNvPr>
          <p:cNvSpPr txBox="1"/>
          <p:nvPr/>
        </p:nvSpPr>
        <p:spPr>
          <a:xfrm>
            <a:off x="7099293" y="5998074"/>
            <a:ext cx="476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n+1</a:t>
            </a:r>
            <a:r>
              <a:rPr lang="ko-KR" altLang="en-US" sz="2400" dirty="0"/>
              <a:t>번째 새로운 </a:t>
            </a:r>
            <a:r>
              <a:rPr lang="en-US" altLang="ko-KR" sz="2400" dirty="0">
                <a:latin typeface="Garamond" panose="02020404030301010803" pitchFamily="18" charset="0"/>
              </a:rPr>
              <a:t>class = open intent</a:t>
            </a:r>
            <a:endParaRPr lang="ko-KR" altLang="en-US" sz="2400" dirty="0">
              <a:latin typeface="Garamond" panose="02020404030301010803" pitchFamily="18" charset="0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02615965-4615-4CC4-B72D-0B4D82D78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047" r="4894" b="30947"/>
          <a:stretch/>
        </p:blipFill>
        <p:spPr>
          <a:xfrm>
            <a:off x="1090239" y="3892679"/>
            <a:ext cx="5704540" cy="27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5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E803-195C-49A8-8E9C-05C6949E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문제를 해결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99D373-D14E-46B0-B363-18F080A43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E173D-2E3E-4A01-B304-5AED6CDA2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need to design specific classifiers for identifying the open class and perform poorly with the common classifier.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It is a complicated and time-consuming process to manually select the optimal decision condition.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96206A-FA80-4161-9DF7-2B9003A9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제안한 모델에서 해결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F238C1-5137-49C5-9FBC-105C89C86A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model</a:t>
            </a:r>
            <a:r>
              <a:rPr lang="ko-KR" altLang="en-US" dirty="0">
                <a:latin typeface="Garamond" panose="02020404030301010803" pitchFamily="18" charset="0"/>
              </a:rPr>
              <a:t> </a:t>
            </a:r>
            <a:r>
              <a:rPr lang="en-US" altLang="ko-KR" dirty="0">
                <a:latin typeface="Garamond" panose="02020404030301010803" pitchFamily="18" charset="0"/>
              </a:rPr>
              <a:t>architecture</a:t>
            </a:r>
            <a:r>
              <a:rPr lang="ko-KR" altLang="en-US" dirty="0">
                <a:latin typeface="Garamond" panose="02020404030301010803" pitchFamily="18" charset="0"/>
              </a:rPr>
              <a:t> 변경 불필요</a:t>
            </a:r>
            <a:endParaRPr lang="en-US" altLang="ko-KR" dirty="0">
              <a:latin typeface="Garamond" panose="02020404030301010803" pitchFamily="18" charset="0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latin typeface="Garamond" panose="02020404030301010803" pitchFamily="18" charset="0"/>
              </a:rPr>
              <a:t>자동적으로</a:t>
            </a:r>
            <a:r>
              <a:rPr lang="en-US" altLang="ko-KR" dirty="0">
                <a:latin typeface="Garamond" panose="02020404030301010803" pitchFamily="18" charset="0"/>
              </a:rPr>
              <a:t> decision boundary </a:t>
            </a:r>
            <a:r>
              <a:rPr lang="ko-KR" altLang="en-US" dirty="0">
                <a:latin typeface="Garamond" panose="02020404030301010803" pitchFamily="18" charset="0"/>
              </a:rPr>
              <a:t>학습</a:t>
            </a:r>
            <a:endParaRPr lang="en-US" altLang="ko-KR" dirty="0">
              <a:latin typeface="Garamond" panose="02020404030301010803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1930-5279-4238-AB1C-E88B4C4C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0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Model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architecture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6F551-B4E9-4463-AB2A-103E550F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8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Use known intents as prior knowledge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Propose a novel post-processing method to learn the adaptive decision boundary (ADB) for open intent classification</a:t>
            </a:r>
          </a:p>
          <a:p>
            <a:endParaRPr lang="en-US" altLang="ko-KR" dirty="0">
              <a:latin typeface="Garamond" panose="02020404030301010803" pitchFamily="18" charset="0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51406F5-9E46-44E0-83BF-975337DBE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" r="3226" b="21382"/>
          <a:stretch/>
        </p:blipFill>
        <p:spPr>
          <a:xfrm>
            <a:off x="838200" y="3568435"/>
            <a:ext cx="7962744" cy="32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DAE34818-8F77-4EC4-83B1-4B3B6907A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" r="66635" b="22245"/>
          <a:stretch/>
        </p:blipFill>
        <p:spPr>
          <a:xfrm>
            <a:off x="8848153" y="1195754"/>
            <a:ext cx="3324446" cy="56622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Intent Representation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Use BERT model to extract deep intent features</a:t>
            </a:r>
          </a:p>
          <a:p>
            <a:r>
              <a:rPr lang="en-US" altLang="ko-KR" b="1" dirty="0">
                <a:latin typeface="Garamond" panose="02020404030301010803" pitchFamily="18" charset="0"/>
              </a:rPr>
              <a:t>Mean pooling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to synthesize the high-level semantic features in one sentence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Get the averaged representation</a:t>
            </a:r>
          </a:p>
          <a:p>
            <a:pPr lvl="1"/>
            <a:endParaRPr lang="en-US" altLang="ko-KR" sz="1600" dirty="0">
              <a:latin typeface="Garamond" panose="02020404030301010803" pitchFamily="18" charset="0"/>
            </a:endParaRPr>
          </a:p>
          <a:p>
            <a:pPr lvl="1"/>
            <a:endParaRPr lang="en-US" altLang="ko-KR" sz="1600" dirty="0">
              <a:latin typeface="Garamond" panose="02020404030301010803" pitchFamily="18" charset="0"/>
            </a:endParaRPr>
          </a:p>
          <a:p>
            <a:r>
              <a:rPr lang="en-US" altLang="ko-KR" b="1" dirty="0">
                <a:latin typeface="Garamond" panose="02020404030301010803" pitchFamily="18" charset="0"/>
              </a:rPr>
              <a:t>Dense layer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To further strengthen feature extraction capability</a:t>
            </a:r>
          </a:p>
          <a:p>
            <a:pPr lvl="1"/>
            <a:r>
              <a:rPr lang="en-US" altLang="ko-KR" dirty="0">
                <a:latin typeface="Garamond" panose="02020404030301010803" pitchFamily="18" charset="0"/>
              </a:rPr>
              <a:t>Get the intent representation</a:t>
            </a:r>
          </a:p>
          <a:p>
            <a:pPr lvl="1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4077D4-3C45-44CB-969D-23799B4E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777" y="2308948"/>
            <a:ext cx="3324446" cy="3372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03B298-19A8-4E43-8422-2227864F0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763" y="3637875"/>
            <a:ext cx="565785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4369DD-C407-43E2-8FC2-2C1A1BDB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175" y="5596540"/>
            <a:ext cx="4421968" cy="431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D29AED4-9C00-44F5-A25B-882BC93BF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797" y="6441341"/>
            <a:ext cx="2771268" cy="2950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B113252-B19F-4E07-B624-C328E9196F78}"/>
              </a:ext>
            </a:extLst>
          </p:cNvPr>
          <p:cNvSpPr txBox="1"/>
          <p:nvPr/>
        </p:nvSpPr>
        <p:spPr>
          <a:xfrm>
            <a:off x="5341044" y="5918042"/>
            <a:ext cx="7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Garamond" panose="02020404030301010803" pitchFamily="18" charset="0"/>
              </a:rPr>
              <a:t>ReLU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2DFBC-9C9D-44D3-A3E9-3F84EEDD05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3" r="-3923"/>
          <a:stretch/>
        </p:blipFill>
        <p:spPr>
          <a:xfrm>
            <a:off x="5504689" y="3191057"/>
            <a:ext cx="1054374" cy="305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2763C6-E63A-4C14-903C-36D8DD4C1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6184" y="5073706"/>
            <a:ext cx="859815" cy="282883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7A4605D-D2EA-4715-9386-D862B7365E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6257" y="5899896"/>
            <a:ext cx="148510" cy="252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D7B6E8-6176-404B-83A9-34A30D777B4F}"/>
              </a:ext>
            </a:extLst>
          </p:cNvPr>
          <p:cNvCxnSpPr/>
          <p:nvPr/>
        </p:nvCxnSpPr>
        <p:spPr>
          <a:xfrm>
            <a:off x="6095999" y="5126461"/>
            <a:ext cx="26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F18C05-67C2-4808-A1B7-2CB8E6925327}"/>
              </a:ext>
            </a:extLst>
          </p:cNvPr>
          <p:cNvSpPr txBox="1"/>
          <p:nvPr/>
        </p:nvSpPr>
        <p:spPr>
          <a:xfrm>
            <a:off x="6328600" y="4971332"/>
            <a:ext cx="2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Dimension of the intent representation</a:t>
            </a:r>
            <a:endParaRPr lang="ko-KR" altLang="en-US" dirty="0">
              <a:latin typeface="Garamond" panose="02020404030301010803" pitchFamily="18" charset="0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20F5355-3845-4BCD-8B4F-3096E65BA5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8600" y="1961657"/>
            <a:ext cx="547257" cy="288011"/>
          </a:xfrm>
          <a:prstGeom prst="bentConnector3">
            <a:avLst>
              <a:gd name="adj1" fmla="val 1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DE3767-C464-479C-A016-027AA807350A}"/>
              </a:ext>
            </a:extLst>
          </p:cNvPr>
          <p:cNvSpPr txBox="1"/>
          <p:nvPr/>
        </p:nvSpPr>
        <p:spPr>
          <a:xfrm>
            <a:off x="7151938" y="1429073"/>
            <a:ext cx="175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Hidden layer size</a:t>
            </a:r>
            <a:endParaRPr lang="ko-KR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Pre-training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E2C4-2A1D-4458-8EE4-E2B25609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Garamond" panose="02020404030301010803" pitchFamily="18" charset="0"/>
              </a:rPr>
              <a:t>Due to lack of open intent samples, we use known intents as prior knowledge to pre-train the model.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Use Simple </a:t>
            </a:r>
            <a:r>
              <a:rPr lang="en-US" altLang="ko-KR" dirty="0" err="1">
                <a:latin typeface="Garamond" panose="02020404030301010803" pitchFamily="18" charset="0"/>
              </a:rPr>
              <a:t>softmax</a:t>
            </a:r>
            <a:r>
              <a:rPr lang="en-US" altLang="ko-KR" dirty="0">
                <a:latin typeface="Garamond" panose="02020404030301010803" pitchFamily="18" charset="0"/>
              </a:rPr>
              <a:t> loss to learn the intent feature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AE908-1008-4030-936A-6508680C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55" y="4001294"/>
            <a:ext cx="5133975" cy="12096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6135195-634F-4E97-A762-206F481CFBF8}"/>
              </a:ext>
            </a:extLst>
          </p:cNvPr>
          <p:cNvGrpSpPr/>
          <p:nvPr/>
        </p:nvGrpSpPr>
        <p:grpSpPr>
          <a:xfrm>
            <a:off x="8546124" y="2499519"/>
            <a:ext cx="3645876" cy="3993356"/>
            <a:chOff x="5469467" y="-2537088"/>
            <a:chExt cx="4284132" cy="3423178"/>
          </a:xfrm>
        </p:grpSpPr>
        <p:pic>
          <p:nvPicPr>
            <p:cNvPr id="11" name="내용 개체 틀 4">
              <a:extLst>
                <a:ext uri="{FF2B5EF4-FFF2-40B4-BE49-F238E27FC236}">
                  <a16:creationId xmlns:a16="http://schemas.microsoft.com/office/drawing/2014/main" id="{467C1657-ADC3-43EB-8CCB-E5FBEC88A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80" r="48169" b="21467"/>
            <a:stretch/>
          </p:blipFill>
          <p:spPr>
            <a:xfrm>
              <a:off x="5469467" y="-2537088"/>
              <a:ext cx="4275666" cy="342317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DE9EA6-EEE8-4693-8FA7-9C4BEE10573D}"/>
                </a:ext>
              </a:extLst>
            </p:cNvPr>
            <p:cNvSpPr/>
            <p:nvPr/>
          </p:nvSpPr>
          <p:spPr>
            <a:xfrm>
              <a:off x="8256586" y="-1253067"/>
              <a:ext cx="1497013" cy="2116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F0F2EA5-E042-4901-A0F0-941E7509C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01" y="5319892"/>
            <a:ext cx="530892" cy="3423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F9ABC3-7BA2-474A-9152-3D5BC1F3E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01" y="5703749"/>
            <a:ext cx="639154" cy="3880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022BDF-3D5C-49FA-806F-7E33C1D84FAE}"/>
              </a:ext>
            </a:extLst>
          </p:cNvPr>
          <p:cNvSpPr txBox="1"/>
          <p:nvPr/>
        </p:nvSpPr>
        <p:spPr>
          <a:xfrm>
            <a:off x="2269156" y="5319891"/>
            <a:ext cx="2467006" cy="38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linear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E4503-2DEA-4475-AFB0-A2DCAD7E78AF}"/>
              </a:ext>
            </a:extLst>
          </p:cNvPr>
          <p:cNvSpPr txBox="1"/>
          <p:nvPr/>
        </p:nvSpPr>
        <p:spPr>
          <a:xfrm>
            <a:off x="2263294" y="5683306"/>
            <a:ext cx="2467006" cy="38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j</a:t>
            </a:r>
            <a:r>
              <a:rPr lang="ko-KR" altLang="en-US" dirty="0"/>
              <a:t>번째 </a:t>
            </a:r>
            <a:r>
              <a:rPr lang="en-US" altLang="ko-KR" dirty="0"/>
              <a:t>output logits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9CBF26C-CFB1-4180-82F2-D50ECCBEC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202" y="3518732"/>
            <a:ext cx="380921" cy="33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2942BD-A3AD-4E9E-8E43-9EC51C2BE0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1546" b="6998"/>
          <a:stretch/>
        </p:blipFill>
        <p:spPr>
          <a:xfrm>
            <a:off x="11664295" y="2873014"/>
            <a:ext cx="336188" cy="361253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19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2487E8-525B-4A04-ABFB-9A95EE2B3F9B}"/>
              </a:ext>
            </a:extLst>
          </p:cNvPr>
          <p:cNvGrpSpPr/>
          <p:nvPr/>
        </p:nvGrpSpPr>
        <p:grpSpPr>
          <a:xfrm>
            <a:off x="6908800" y="4001294"/>
            <a:ext cx="5195887" cy="2619639"/>
            <a:chOff x="6894955" y="3632755"/>
            <a:chExt cx="5206907" cy="3150705"/>
          </a:xfrm>
        </p:grpSpPr>
        <p:pic>
          <p:nvPicPr>
            <p:cNvPr id="15" name="내용 개체 틀 4">
              <a:extLst>
                <a:ext uri="{FF2B5EF4-FFF2-40B4-BE49-F238E27FC236}">
                  <a16:creationId xmlns:a16="http://schemas.microsoft.com/office/drawing/2014/main" id="{07F6823E-615E-47B4-9A03-875DC5EA57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52" t="562" r="4926" b="24140"/>
            <a:stretch/>
          </p:blipFill>
          <p:spPr>
            <a:xfrm>
              <a:off x="6894955" y="3632755"/>
              <a:ext cx="5206907" cy="315070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3BFC4D-D5BF-4BB1-A332-51B92D58449E}"/>
                </a:ext>
              </a:extLst>
            </p:cNvPr>
            <p:cNvSpPr/>
            <p:nvPr/>
          </p:nvSpPr>
          <p:spPr>
            <a:xfrm>
              <a:off x="6894955" y="5036011"/>
              <a:ext cx="1739091" cy="1747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Adaptive Decision Boundary learning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ACFE2C4-2A1D-4458-8EE4-E2B256098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Garamond" panose="02020404030301010803" pitchFamily="18" charset="0"/>
                  </a:rPr>
                  <a:t>Decision Boundary Formulation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Known intent label with their corresponding labels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Garamond" panose="02020404030301010803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The centroid is the mean vector of embedded samples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200" dirty="0">
                  <a:latin typeface="Garamond" panose="02020404030301010803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Garamond" panose="02020404030301010803" pitchFamily="18" charset="0"/>
                  </a:rPr>
                  <a:t>: set</a:t>
                </a:r>
                <a:r>
                  <a:rPr lang="ko-KR" altLang="en-US" sz="1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1800" dirty="0">
                    <a:latin typeface="Garamond" panose="02020404030301010803" pitchFamily="18" charset="0"/>
                  </a:rPr>
                  <a:t>of examples labeled with class</a:t>
                </a:r>
                <a:r>
                  <a:rPr lang="en-US" altLang="ko-KR" sz="1800" i="1" dirty="0">
                    <a:latin typeface="Garamond" panose="02020404030301010803" pitchFamily="18" charset="0"/>
                  </a:rPr>
                  <a:t> k</a:t>
                </a:r>
              </a:p>
              <a:p>
                <a:pPr lvl="1"/>
                <a:endParaRPr lang="en-US" altLang="ko-KR" sz="22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ACFE2C4-2A1D-4458-8EE4-E2B256098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E80E481-C8BB-47B3-A575-87375EB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166" y="3181618"/>
            <a:ext cx="5043350" cy="464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0C0B4-5ACF-45F0-B56D-1A788AD22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052" y="5204765"/>
            <a:ext cx="3733292" cy="11120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CD5B35-1918-4087-B478-D683DD173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271" y="4684394"/>
            <a:ext cx="2141796" cy="3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07F6823E-615E-47B4-9A03-875DC5EA5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67" t="562" r="4926" b="24140"/>
          <a:stretch/>
        </p:blipFill>
        <p:spPr>
          <a:xfrm>
            <a:off x="8613453" y="3965870"/>
            <a:ext cx="3460005" cy="28921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42E5A1-5158-4A90-8D3C-EAB238E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Adaptive Decision Boundary learning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DFCDE3-AD70-4E11-BA49-30EFCE437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800" dirty="0">
                    <a:latin typeface="Garamond" panose="02020404030301010803" pitchFamily="18" charset="0"/>
                  </a:rPr>
                  <a:t>For each known intent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Garamond" panose="02020404030301010803" pitchFamily="18" charset="0"/>
                  </a:rPr>
                  <a:t>, we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aim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to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satisfy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the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following</a:t>
                </a:r>
                <a:r>
                  <a:rPr lang="ko-KR" altLang="en-US" sz="2800" dirty="0">
                    <a:latin typeface="Garamond" panose="02020404030301010803" pitchFamily="18" charset="0"/>
                  </a:rPr>
                  <a:t> </a:t>
                </a:r>
                <a:r>
                  <a:rPr lang="en-US" altLang="ko-KR" sz="2800" dirty="0">
                    <a:latin typeface="Garamond" panose="02020404030301010803" pitchFamily="18" charset="0"/>
                  </a:rPr>
                  <a:t>constraints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Garamond" panose="02020404030301010803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we hope examples belonging to class k are constrained in the ball area with centroid and radius.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We use </a:t>
                </a:r>
                <a:r>
                  <a:rPr lang="en-US" altLang="ko-KR" dirty="0" err="1">
                    <a:latin typeface="Garamond" panose="02020404030301010803" pitchFamily="18" charset="0"/>
                  </a:rPr>
                  <a:t>Softplus</a:t>
                </a:r>
                <a:r>
                  <a:rPr lang="en-US" altLang="ko-KR" dirty="0">
                    <a:latin typeface="Garamond" panose="02020404030301010803" pitchFamily="18" charset="0"/>
                  </a:rPr>
                  <a:t> activation function as mapping between radius and the learnable parameter.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000" dirty="0">
                  <a:latin typeface="Garamond" panose="02020404030301010803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Garamond" panose="02020404030301010803" pitchFamily="18" charset="0"/>
                  </a:rPr>
                  <a:t>SoftPlus</a:t>
                </a:r>
                <a:endParaRPr lang="en-US" altLang="ko-KR" dirty="0">
                  <a:latin typeface="Garamond" panose="02020404030301010803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Sigmoid </a:t>
                </a:r>
                <a:r>
                  <a:rPr lang="ko-KR" altLang="en-US" dirty="0" err="1">
                    <a:latin typeface="Garamond" panose="02020404030301010803" pitchFamily="18" charset="0"/>
                  </a:rPr>
                  <a:t>적분값</a:t>
                </a:r>
                <a:r>
                  <a:rPr lang="en-US" altLang="ko-KR" dirty="0">
                    <a:latin typeface="Garamond" panose="02020404030301010803" pitchFamily="18" charset="0"/>
                  </a:rPr>
                  <a:t>, </a:t>
                </a:r>
                <a:r>
                  <a:rPr lang="en-US" altLang="ko-KR" dirty="0" err="1">
                    <a:latin typeface="Garamond" panose="02020404030301010803" pitchFamily="18" charset="0"/>
                  </a:rPr>
                  <a:t>relu</a:t>
                </a:r>
                <a:r>
                  <a:rPr lang="ko-KR" altLang="en-US" dirty="0">
                    <a:latin typeface="Garamond" panose="02020404030301010803" pitchFamily="18" charset="0"/>
                  </a:rPr>
                  <a:t>함수 부드럽게</a:t>
                </a:r>
                <a:endParaRPr lang="en-US" altLang="ko-KR" dirty="0">
                  <a:latin typeface="Garamond" panose="02020404030301010803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>
                    <a:latin typeface="Garamond" panose="02020404030301010803" pitchFamily="18" charset="0"/>
                  </a:rPr>
                  <a:t>Learned radius </a:t>
                </a:r>
                <a:r>
                  <a:rPr lang="ko-KR" altLang="en-US" dirty="0">
                    <a:latin typeface="Garamond" panose="02020404030301010803" pitchFamily="18" charset="0"/>
                  </a:rPr>
                  <a:t>항상 </a:t>
                </a:r>
                <a:r>
                  <a:rPr lang="en-US" altLang="ko-KR" dirty="0">
                    <a:latin typeface="Garamond" panose="02020404030301010803" pitchFamily="18" charset="0"/>
                  </a:rPr>
                  <a:t>0</a:t>
                </a:r>
                <a:r>
                  <a:rPr lang="ko-KR" altLang="en-US" dirty="0">
                    <a:latin typeface="Garamond" panose="02020404030301010803" pitchFamily="18" charset="0"/>
                  </a:rPr>
                  <a:t>이상</a:t>
                </a:r>
                <a:endParaRPr lang="en-US" altLang="ko-KR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DFCDE3-AD70-4E11-BA49-30EFCE437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E5F398D-15D3-4289-8700-FE57DDCD2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25" y="2295526"/>
            <a:ext cx="5625487" cy="619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32CCBA-948C-45C9-BA7C-9061D9CE2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935" y="4507508"/>
            <a:ext cx="2468278" cy="6740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69FA2B-8C90-4C37-8676-D612DF4D3FB9}"/>
              </a:ext>
            </a:extLst>
          </p:cNvPr>
          <p:cNvCxnSpPr/>
          <p:nvPr/>
        </p:nvCxnSpPr>
        <p:spPr>
          <a:xfrm>
            <a:off x="8174016" y="2865969"/>
            <a:ext cx="6265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06BB38A-7955-418F-8809-A75B77CA9BB1}"/>
              </a:ext>
            </a:extLst>
          </p:cNvPr>
          <p:cNvCxnSpPr>
            <a:cxnSpLocks/>
          </p:cNvCxnSpPr>
          <p:nvPr/>
        </p:nvCxnSpPr>
        <p:spPr>
          <a:xfrm>
            <a:off x="5735616" y="2853271"/>
            <a:ext cx="1765851" cy="1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89DA05-6D0D-4641-9527-E874AB98BE3E}"/>
              </a:ext>
            </a:extLst>
          </p:cNvPr>
          <p:cNvSpPr txBox="1"/>
          <p:nvPr/>
        </p:nvSpPr>
        <p:spPr>
          <a:xfrm>
            <a:off x="9386444" y="2681303"/>
            <a:ext cx="17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radius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BB01745-21EF-4AEB-A97C-DC9657A2CAF8}"/>
              </a:ext>
            </a:extLst>
          </p:cNvPr>
          <p:cNvCxnSpPr>
            <a:cxnSpLocks/>
          </p:cNvCxnSpPr>
          <p:nvPr/>
        </p:nvCxnSpPr>
        <p:spPr>
          <a:xfrm>
            <a:off x="8517467" y="2841746"/>
            <a:ext cx="897763" cy="122239"/>
          </a:xfrm>
          <a:prstGeom prst="bentConnector3">
            <a:avLst>
              <a:gd name="adj1" fmla="val -4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3217707-77EF-4026-8D01-587180E1A8EB}"/>
              </a:ext>
            </a:extLst>
          </p:cNvPr>
          <p:cNvCxnSpPr>
            <a:cxnSpLocks/>
          </p:cNvCxnSpPr>
          <p:nvPr/>
        </p:nvCxnSpPr>
        <p:spPr>
          <a:xfrm>
            <a:off x="6618541" y="2865969"/>
            <a:ext cx="619406" cy="557745"/>
          </a:xfrm>
          <a:prstGeom prst="bentConnector3">
            <a:avLst>
              <a:gd name="adj1" fmla="val -4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845D77-3852-4331-B928-E92F89626381}"/>
              </a:ext>
            </a:extLst>
          </p:cNvPr>
          <p:cNvSpPr txBox="1"/>
          <p:nvPr/>
        </p:nvSpPr>
        <p:spPr>
          <a:xfrm>
            <a:off x="7310564" y="3300428"/>
            <a:ext cx="230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Euclidean distance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29E4664-C404-426E-A5A4-A6324E8DF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271" y="5016571"/>
            <a:ext cx="2027524" cy="18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1387</Words>
  <Application>Microsoft Office PowerPoint</Application>
  <PresentationFormat>와이드스크린</PresentationFormat>
  <Paragraphs>219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Garamond</vt:lpstr>
      <vt:lpstr>Office 테마</vt:lpstr>
      <vt:lpstr>Deep Open Intent Classification with Adaptive Decision Boundary</vt:lpstr>
      <vt:lpstr>Open world classification</vt:lpstr>
      <vt:lpstr>Open intent classification</vt:lpstr>
      <vt:lpstr>기존 문제를 해결</vt:lpstr>
      <vt:lpstr>Model architecture</vt:lpstr>
      <vt:lpstr>Intent Representation</vt:lpstr>
      <vt:lpstr>Pre-training</vt:lpstr>
      <vt:lpstr>Adaptive Decision Boundary learning</vt:lpstr>
      <vt:lpstr>Adaptive Decision Boundary learning</vt:lpstr>
      <vt:lpstr>Adaptive Decision Boundary learning</vt:lpstr>
      <vt:lpstr>Adaptive Decision Boundary learning</vt:lpstr>
      <vt:lpstr>Adaptive Decision Boundary learning</vt:lpstr>
      <vt:lpstr>Open Classification with Decision Boundary</vt:lpstr>
      <vt:lpstr>Experiments</vt:lpstr>
      <vt:lpstr>Results</vt:lpstr>
      <vt:lpstr>Results</vt:lpstr>
      <vt:lpstr>Discussion</vt:lpstr>
      <vt:lpstr>Thank you</vt:lpstr>
      <vt:lpstr>Baselines</vt:lpstr>
      <vt:lpstr>이상 감지 (anomaly detection)</vt:lpstr>
      <vt:lpstr>심층신경망 분류모델 한계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박나현</dc:creator>
  <cp:lastModifiedBy>박나현</cp:lastModifiedBy>
  <cp:revision>10</cp:revision>
  <dcterms:created xsi:type="dcterms:W3CDTF">2022-01-15T17:42:09Z</dcterms:created>
  <dcterms:modified xsi:type="dcterms:W3CDTF">2022-01-19T07:57:38Z</dcterms:modified>
</cp:coreProperties>
</file>