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4" r:id="rId3"/>
    <p:sldId id="290" r:id="rId4"/>
    <p:sldId id="293" r:id="rId5"/>
    <p:sldId id="284" r:id="rId6"/>
    <p:sldId id="295" r:id="rId7"/>
    <p:sldId id="297" r:id="rId8"/>
    <p:sldId id="298" r:id="rId9"/>
    <p:sldId id="299" r:id="rId10"/>
    <p:sldId id="310" r:id="rId11"/>
    <p:sldId id="300" r:id="rId12"/>
    <p:sldId id="307" r:id="rId13"/>
    <p:sldId id="306" r:id="rId14"/>
    <p:sldId id="301" r:id="rId15"/>
    <p:sldId id="311" r:id="rId16"/>
    <p:sldId id="282" r:id="rId17"/>
    <p:sldId id="294" r:id="rId18"/>
    <p:sldId id="286" r:id="rId19"/>
    <p:sldId id="309" r:id="rId20"/>
    <p:sldId id="30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68941" autoAdjust="0"/>
  </p:normalViewPr>
  <p:slideViewPr>
    <p:cSldViewPr snapToGrid="0">
      <p:cViewPr varScale="1">
        <p:scale>
          <a:sx n="66" d="100"/>
          <a:sy n="6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4E20-0B5E-48F4-B770-08A8BA1D2998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D4DF7-64EE-45E6-AB62-BB832FCA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4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Training </a:t>
            </a:r>
            <a:r>
              <a:rPr lang="ko-KR" altLang="en-US" dirty="0"/>
              <a:t>동안 모든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intent</a:t>
            </a:r>
            <a:r>
              <a:rPr lang="ko-KR" altLang="en-US" dirty="0"/>
              <a:t>를 고려하는 것은 불가능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Closed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 의 반대를 </a:t>
            </a:r>
            <a:r>
              <a:rPr lang="en-US" altLang="ko-KR" dirty="0"/>
              <a:t>open world </a:t>
            </a:r>
            <a:r>
              <a:rPr lang="ko-KR" altLang="en-US" dirty="0"/>
              <a:t>라고 합니다</a:t>
            </a:r>
            <a:r>
              <a:rPr lang="en-US" altLang="ko-KR" dirty="0"/>
              <a:t>. closed world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모델을 학습할 때 처음 보는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ko-KR" altLang="en-US" dirty="0"/>
              <a:t>에 대한 데이터가 나타났을 때 학습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en-US" altLang="ko-KR" dirty="0"/>
              <a:t> </a:t>
            </a:r>
            <a:r>
              <a:rPr lang="ko-KR" altLang="en-US" dirty="0"/>
              <a:t>중 하나가 아닌 </a:t>
            </a:r>
            <a:r>
              <a:rPr lang="en-US" altLang="ko-KR" dirty="0"/>
              <a:t>‘</a:t>
            </a:r>
            <a:r>
              <a:rPr lang="en-US" altLang="ko-KR" dirty="0">
                <a:latin typeface="Garamond" panose="02020404030301010803" pitchFamily="18" charset="0"/>
              </a:rPr>
              <a:t>unknown</a:t>
            </a:r>
            <a:r>
              <a:rPr lang="en-US" altLang="ko-KR" dirty="0"/>
              <a:t>’</a:t>
            </a:r>
            <a:r>
              <a:rPr lang="ko-KR" altLang="en-US" dirty="0"/>
              <a:t>으로 분류를 할 수 있는 기능을 수행하는 방법</a:t>
            </a:r>
            <a:endParaRPr lang="en-US" altLang="ko-KR" dirty="0"/>
          </a:p>
          <a:p>
            <a:r>
              <a:rPr lang="en-US" altLang="ko-KR" dirty="0"/>
              <a:t>Existing method</a:t>
            </a:r>
          </a:p>
          <a:p>
            <a:pPr lvl="1"/>
            <a:r>
              <a:rPr lang="en-US" altLang="ko-KR" dirty="0"/>
              <a:t>K-class classifier </a:t>
            </a:r>
            <a:r>
              <a:rPr lang="ko-KR" altLang="en-US" dirty="0"/>
              <a:t>와 합쳐진 </a:t>
            </a:r>
            <a:r>
              <a:rPr lang="en-US" altLang="ko-KR" dirty="0"/>
              <a:t>outlier detection algorithm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Closed-world </a:t>
            </a:r>
            <a:r>
              <a:rPr lang="ko-KR" altLang="en-US" dirty="0"/>
              <a:t>에서만 잘 작용</a:t>
            </a:r>
            <a:endParaRPr lang="en-US" altLang="ko-KR" dirty="0"/>
          </a:p>
          <a:p>
            <a:pPr lvl="1"/>
            <a:r>
              <a:rPr lang="ko-KR" altLang="en-US" dirty="0"/>
              <a:t>현실 </a:t>
            </a:r>
            <a:r>
              <a:rPr lang="en-US" altLang="ko-KR" dirty="0"/>
              <a:t>open world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Training </a:t>
            </a:r>
            <a:r>
              <a:rPr lang="ko-KR" altLang="en-US" dirty="0"/>
              <a:t>동안 모든</a:t>
            </a:r>
            <a:r>
              <a:rPr lang="en-US" altLang="ko-KR" dirty="0"/>
              <a:t> user</a:t>
            </a:r>
            <a:r>
              <a:rPr lang="ko-KR" altLang="en-US" dirty="0"/>
              <a:t>의 </a:t>
            </a:r>
            <a:r>
              <a:rPr lang="en-US" altLang="ko-KR" dirty="0"/>
              <a:t>intent</a:t>
            </a:r>
            <a:r>
              <a:rPr lang="ko-KR" altLang="en-US" dirty="0"/>
              <a:t>를 고려하는 것은 불가능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그림</a:t>
            </a:r>
            <a:r>
              <a:rPr lang="en-US" altLang="ko-KR" dirty="0"/>
              <a:t>: </a:t>
            </a:r>
            <a:r>
              <a:rPr lang="ko-KR" altLang="en-US" dirty="0"/>
              <a:t>기타 와 펭귄 </a:t>
            </a:r>
            <a:r>
              <a:rPr lang="en-US" altLang="ko-KR" dirty="0"/>
              <a:t>class</a:t>
            </a:r>
            <a:r>
              <a:rPr lang="ko-KR" altLang="en-US" dirty="0"/>
              <a:t>에 대해 학습을 시켰으므로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61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dataset</a:t>
            </a:r>
            <a:r>
              <a:rPr lang="ko-KR" altLang="en-US" dirty="0"/>
              <a:t>에 대해 </a:t>
            </a:r>
            <a:r>
              <a:rPr lang="en-US" altLang="ko-KR" dirty="0"/>
              <a:t>25%, 50%, 75% known</a:t>
            </a:r>
            <a:r>
              <a:rPr lang="ko-KR" altLang="en-US" dirty="0"/>
              <a:t> </a:t>
            </a:r>
            <a:r>
              <a:rPr lang="en-US" altLang="ko-KR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로 모든 기준선을 일관되게 잘 나오고있다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최근의 </a:t>
            </a:r>
            <a:r>
              <a:rPr lang="en-US" altLang="ko-KR" dirty="0"/>
              <a:t>ADB </a:t>
            </a:r>
            <a:r>
              <a:rPr lang="ko-KR" altLang="en-US" dirty="0"/>
              <a:t>보다 좋은 성능을 내고 있기 때문에 자신들의 방법이 좋다고 생각할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25, 50, 75 %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나누는 방식은 현재 논문에서 제시한 방법의 효율성을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Known</a:t>
            </a:r>
            <a:r>
              <a:rPr lang="ko-KR" altLang="en-US" dirty="0"/>
              <a:t> </a:t>
            </a:r>
            <a:r>
              <a:rPr lang="en-US" altLang="ko-KR" dirty="0"/>
              <a:t>intent class</a:t>
            </a:r>
            <a:r>
              <a:rPr lang="ko-KR" altLang="en-US" dirty="0"/>
              <a:t>의 비율이 낮을 때 대부분의 기준선의 성능은 좋지 않은 반면 자신들의 방법은 계속해서 잘 수행된다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ATIS data</a:t>
            </a:r>
            <a:r>
              <a:rPr lang="ko-KR" altLang="en-US" dirty="0"/>
              <a:t>는 불균형 데이터 세트라는 점을 주목해야한다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known intent class</a:t>
            </a:r>
            <a:r>
              <a:rPr lang="ko-KR" altLang="en-US" dirty="0"/>
              <a:t>의 비율이 </a:t>
            </a:r>
            <a:r>
              <a:rPr lang="en-US" altLang="ko-KR" dirty="0"/>
              <a:t>25% </a:t>
            </a:r>
            <a:r>
              <a:rPr lang="ko-KR" altLang="en-US" dirty="0" err="1"/>
              <a:t>일때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ADB</a:t>
            </a:r>
            <a:r>
              <a:rPr lang="ko-KR" altLang="en-US" dirty="0"/>
              <a:t>와 </a:t>
            </a:r>
            <a:r>
              <a:rPr lang="en-US" altLang="ko-KR" dirty="0"/>
              <a:t>SLMM</a:t>
            </a:r>
            <a:r>
              <a:rPr lang="ko-KR" altLang="en-US" dirty="0"/>
              <a:t>의 성능이 좋지 않다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11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기준에서 지속적으로 증가한 것을 볼 수 있음</a:t>
            </a:r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 err="1"/>
              <a:t>clinc</a:t>
            </a:r>
            <a:r>
              <a:rPr lang="en-US" altLang="ko-KR" dirty="0"/>
              <a:t> </a:t>
            </a:r>
            <a:r>
              <a:rPr lang="ko-KR" altLang="en-US" dirty="0"/>
              <a:t>데이터에서 최상의 기준 방법 </a:t>
            </a:r>
            <a:r>
              <a:rPr lang="en-US" altLang="ko-KR" dirty="0"/>
              <a:t>ADB</a:t>
            </a:r>
            <a:r>
              <a:rPr lang="ko-KR" altLang="en-US" dirty="0"/>
              <a:t>를 능가한다</a:t>
            </a:r>
            <a:r>
              <a:rPr lang="en-US" altLang="ko-KR" dirty="0"/>
              <a:t>. SLMM</a:t>
            </a:r>
            <a:r>
              <a:rPr lang="ko-KR" altLang="en-US" dirty="0"/>
              <a:t>이 </a:t>
            </a:r>
            <a:r>
              <a:rPr lang="en-US" altLang="ko-KR" dirty="0"/>
              <a:t>open class</a:t>
            </a:r>
            <a:r>
              <a:rPr lang="ko-KR" altLang="en-US" dirty="0"/>
              <a:t>를 탐지하는데 효과적을 뿐만 아니라 알려진 클래스를 더 잘 분류할 수 </a:t>
            </a:r>
            <a:r>
              <a:rPr lang="ko-KR" altLang="en-US"/>
              <a:t>있음을 보여준다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Pre-</a:t>
            </a:r>
            <a:r>
              <a:rPr lang="en-US" altLang="ko-KR" dirty="0" err="1"/>
              <a:t>trianing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soft</a:t>
            </a:r>
            <a:r>
              <a:rPr lang="ko-KR" altLang="en-US" dirty="0"/>
              <a:t> </a:t>
            </a:r>
            <a:r>
              <a:rPr lang="en-US" altLang="ko-KR" dirty="0"/>
              <a:t>labeling,</a:t>
            </a:r>
            <a:r>
              <a:rPr lang="ko-KR" altLang="en-US" dirty="0"/>
              <a:t> </a:t>
            </a:r>
            <a:r>
              <a:rPr lang="en-US" altLang="ko-KR" dirty="0"/>
              <a:t>manifold </a:t>
            </a:r>
            <a:r>
              <a:rPr lang="en-US" altLang="ko-KR" dirty="0" err="1"/>
              <a:t>mixup</a:t>
            </a:r>
            <a:r>
              <a:rPr lang="en-US" altLang="ko-KR" dirty="0"/>
              <a:t> </a:t>
            </a:r>
            <a:r>
              <a:rPr lang="ko-KR" altLang="en-US" dirty="0"/>
              <a:t>이 모델에 미치는 영향 조사</a:t>
            </a:r>
            <a:endParaRPr lang="en-US" altLang="ko-KR" dirty="0"/>
          </a:p>
          <a:p>
            <a:r>
              <a:rPr lang="ko-KR" altLang="en-US" dirty="0"/>
              <a:t>포괄적인 분석 위해 </a:t>
            </a:r>
            <a:r>
              <a:rPr lang="en-US" altLang="ko-KR" dirty="0"/>
              <a:t>Accuracy, f1, weighed-f1, acc-</a:t>
            </a:r>
            <a:r>
              <a:rPr lang="en-US" altLang="ko-KR" dirty="0" err="1"/>
              <a:t>kok</a:t>
            </a:r>
            <a:r>
              <a:rPr lang="ko-KR" altLang="en-US" dirty="0"/>
              <a:t> 네가지 </a:t>
            </a:r>
            <a:r>
              <a:rPr lang="en-US" altLang="ko-KR" dirty="0"/>
              <a:t>metrics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Weighted-f1 </a:t>
            </a:r>
            <a:r>
              <a:rPr lang="ko-KR" altLang="en-US" dirty="0"/>
              <a:t>은 주로 </a:t>
            </a:r>
            <a:r>
              <a:rPr lang="en-US" altLang="ko-KR" dirty="0"/>
              <a:t>class </a:t>
            </a:r>
            <a:r>
              <a:rPr lang="ko-KR" altLang="en-US" dirty="0"/>
              <a:t>불균형의 영향을 표시하는데 사용되며</a:t>
            </a:r>
            <a:r>
              <a:rPr lang="en-US" altLang="ko-KR" dirty="0"/>
              <a:t>, acc-</a:t>
            </a:r>
            <a:r>
              <a:rPr lang="en-US" altLang="ko-KR" dirty="0" err="1"/>
              <a:t>kok</a:t>
            </a:r>
            <a:r>
              <a:rPr lang="ko-KR" altLang="en-US" dirty="0"/>
              <a:t>은 주로 </a:t>
            </a:r>
            <a:r>
              <a:rPr lang="en-US" altLang="ko-KR" dirty="0"/>
              <a:t>closed world setting</a:t>
            </a:r>
            <a:r>
              <a:rPr lang="ko-KR" altLang="en-US" dirty="0"/>
              <a:t>에서 알려진 의도 분류에 대한 각 구성 요소의 영향을 분석하는데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전반적인 성능을 관찰하여 </a:t>
            </a:r>
            <a:r>
              <a:rPr lang="en-US" altLang="ko-KR" dirty="0"/>
              <a:t>3</a:t>
            </a:r>
            <a:r>
              <a:rPr lang="ko-KR" altLang="en-US" dirty="0"/>
              <a:t>가지 요소</a:t>
            </a:r>
            <a:r>
              <a:rPr lang="en-US" altLang="ko-KR" dirty="0"/>
              <a:t>(pre-training, </a:t>
            </a:r>
            <a:r>
              <a:rPr lang="en-US" altLang="ko-KR" dirty="0" err="1"/>
              <a:t>sl</a:t>
            </a:r>
            <a:r>
              <a:rPr lang="en-US" altLang="ko-KR" dirty="0"/>
              <a:t>, mm)</a:t>
            </a:r>
            <a:r>
              <a:rPr lang="ko-KR" altLang="en-US" dirty="0"/>
              <a:t>개별적 으로 이는 모든 구성 요소가 최종 성능에 기여함을 나타낸다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Pretraing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ko-KR" altLang="en-US" dirty="0"/>
              <a:t>정확도  감소하는</a:t>
            </a:r>
            <a:r>
              <a:rPr lang="en-US" altLang="ko-KR" dirty="0"/>
              <a:t> </a:t>
            </a:r>
            <a:r>
              <a:rPr lang="ko-KR" altLang="en-US" dirty="0"/>
              <a:t>것을 보면 이는 </a:t>
            </a:r>
            <a:r>
              <a:rPr lang="en-US" altLang="ko-KR" dirty="0"/>
              <a:t>known intent </a:t>
            </a:r>
            <a:r>
              <a:rPr lang="en-US" altLang="ko-KR" dirty="0" err="1"/>
              <a:t>intent</a:t>
            </a:r>
            <a:r>
              <a:rPr lang="ko-KR" altLang="en-US" dirty="0"/>
              <a:t>에 대한 </a:t>
            </a:r>
            <a:r>
              <a:rPr lang="en-US" altLang="ko-KR" dirty="0" err="1"/>
              <a:t>pretrian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더 나은 의도 표현을 학습할 수 있으며 </a:t>
            </a:r>
            <a:r>
              <a:rPr lang="en-US" altLang="ko-KR" dirty="0" err="1"/>
              <a:t>slmm</a:t>
            </a:r>
            <a:r>
              <a:rPr lang="en-US" altLang="ko-KR" dirty="0"/>
              <a:t> </a:t>
            </a:r>
            <a:r>
              <a:rPr lang="ko-KR" altLang="en-US" dirty="0"/>
              <a:t>훈련에 필요함을 나타낸다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3. Soft labeling 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en-US" altLang="ko-KR" dirty="0"/>
              <a:t> 3</a:t>
            </a:r>
            <a:r>
              <a:rPr lang="ko-KR" altLang="en-US" dirty="0"/>
              <a:t>가지 설정모두에서 정확도 감소하는 것을 알 수 있음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soft </a:t>
            </a:r>
            <a:r>
              <a:rPr lang="en-US" altLang="ko-KR" dirty="0" err="1"/>
              <a:t>labeing</a:t>
            </a:r>
            <a:r>
              <a:rPr lang="en-US" altLang="ko-KR" dirty="0"/>
              <a:t> </a:t>
            </a:r>
            <a:r>
              <a:rPr lang="ko-KR" altLang="en-US" dirty="0"/>
              <a:t>이 효과적임을 나타낸다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2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49</a:t>
            </a:r>
            <a:r>
              <a:rPr lang="ko-KR" altLang="en-US" dirty="0"/>
              <a:t>개의 오픈 클래스 샘플이 레이블 </a:t>
            </a:r>
            <a:r>
              <a:rPr lang="en-US" altLang="ko-KR" dirty="0"/>
              <a:t>0</a:t>
            </a:r>
            <a:r>
              <a:rPr lang="ko-KR" altLang="en-US" dirty="0"/>
              <a:t>으로 예측되고 오픈 클래스의 </a:t>
            </a:r>
            <a:r>
              <a:rPr lang="en-US" altLang="ko-KR" dirty="0"/>
              <a:t>74</a:t>
            </a:r>
            <a:r>
              <a:rPr lang="ko-KR" altLang="en-US" dirty="0"/>
              <a:t>개 샘플이 레이블 </a:t>
            </a:r>
            <a:r>
              <a:rPr lang="en-US" altLang="ko-KR" dirty="0"/>
              <a:t>3</a:t>
            </a:r>
            <a:r>
              <a:rPr lang="ko-KR" altLang="en-US" dirty="0"/>
              <a:t>으로 예측됩니다</a:t>
            </a:r>
            <a:r>
              <a:rPr lang="en-US" altLang="ko-KR" dirty="0"/>
              <a:t>. </a:t>
            </a:r>
            <a:r>
              <a:rPr lang="ko-KR" altLang="en-US" dirty="0"/>
              <a:t>또한 공개 클래스로 인식되는 알려진 클래스 샘플의 작은 부분이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개 샘플은 레이블 </a:t>
            </a:r>
            <a:r>
              <a:rPr lang="en-US" altLang="ko-KR" dirty="0"/>
              <a:t>1</a:t>
            </a:r>
            <a:r>
              <a:rPr lang="ko-KR" altLang="en-US" dirty="0"/>
              <a:t>로 예측되고 클래스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개 샘플은 레이블 </a:t>
            </a:r>
            <a:r>
              <a:rPr lang="en-US" altLang="ko-KR" dirty="0"/>
              <a:t>2</a:t>
            </a:r>
            <a:r>
              <a:rPr lang="ko-KR" altLang="en-US" dirty="0"/>
              <a:t>로 예측됩니다</a:t>
            </a:r>
            <a:r>
              <a:rPr lang="en-US" altLang="ko-KR" dirty="0"/>
              <a:t>. </a:t>
            </a:r>
            <a:r>
              <a:rPr lang="ko-KR" altLang="en-US" dirty="0"/>
              <a:t>이것은 우리 모델이 알려진 클래스를 잘 구별할 수 있고 알려지지 않은 클래스의 식별이 여전히 주요 과제임을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&lt;</a:t>
            </a:r>
            <a:r>
              <a:rPr lang="ko-KR" altLang="en-US" dirty="0"/>
              <a:t>표 </a:t>
            </a:r>
            <a:r>
              <a:rPr lang="en-US" altLang="ko-KR" dirty="0"/>
              <a:t>7&gt;</a:t>
            </a:r>
            <a:r>
              <a:rPr lang="ko-KR" altLang="en-US" dirty="0"/>
              <a:t>과 같이 첫 번째 경우에는 </a:t>
            </a:r>
            <a:r>
              <a:rPr lang="en-US" altLang="ko-KR" dirty="0"/>
              <a:t>'Play Music'</a:t>
            </a:r>
            <a:r>
              <a:rPr lang="ko-KR" altLang="en-US" dirty="0"/>
              <a:t>이라는 알려진 인텐트와 </a:t>
            </a:r>
            <a:r>
              <a:rPr lang="en-US" altLang="ko-KR" dirty="0"/>
              <a:t>'Add To Play list' </a:t>
            </a:r>
            <a:r>
              <a:rPr lang="ko-KR" altLang="en-US" dirty="0"/>
              <a:t>공개 인텐트를 구분하기 어렵다</a:t>
            </a:r>
            <a:r>
              <a:rPr lang="en-US" altLang="ko-KR" dirty="0"/>
              <a:t>. </a:t>
            </a:r>
            <a:r>
              <a:rPr lang="ko-KR" altLang="en-US" dirty="0"/>
              <a:t>이는 이 두 의도 클래스의 발화가 어휘와 의미에서 유사하여 이러한 발화에 대해 학습된 기능도 구별하기 어렵기 때문일 수 있습니다</a:t>
            </a:r>
            <a:r>
              <a:rPr lang="en-US" altLang="ko-KR" dirty="0"/>
              <a:t>. </a:t>
            </a:r>
            <a:r>
              <a:rPr lang="ko-KR" altLang="en-US" dirty="0"/>
              <a:t>두 번째 경우는 유사한 현상을 보여줍니다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9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02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Manifold</a:t>
            </a:r>
            <a:r>
              <a:rPr lang="ko-KR" altLang="en-US" dirty="0"/>
              <a:t> </a:t>
            </a:r>
            <a:r>
              <a:rPr lang="en-US" altLang="ko-KR" dirty="0" err="1"/>
              <a:t>mixup</a:t>
            </a:r>
            <a:endParaRPr lang="en-US" altLang="ko-KR" dirty="0"/>
          </a:p>
          <a:p>
            <a:r>
              <a:rPr lang="ko-KR" altLang="en-US" dirty="0"/>
              <a:t>서로 다른 두가지 알려진 의도 사이의 </a:t>
            </a:r>
            <a:r>
              <a:rPr lang="ko-KR" altLang="en-US" dirty="0" err="1"/>
              <a:t>보간은</a:t>
            </a:r>
            <a:r>
              <a:rPr lang="ko-KR" altLang="en-US" dirty="0"/>
              <a:t> 두가지 </a:t>
            </a:r>
            <a:r>
              <a:rPr lang="en-US" altLang="ko-KR" dirty="0"/>
              <a:t>known intent </a:t>
            </a:r>
            <a:r>
              <a:rPr lang="ko-KR" altLang="en-US" dirty="0"/>
              <a:t>의 낮은 신뢰도 영역으로 간주될 수 있지만 우리는 개방형 의도의 결정 경계를 학습하기 위해 이러한 신뢰도가 낮은 영역의 샘플을 </a:t>
            </a:r>
            <a:r>
              <a:rPr lang="en-US" altLang="ko-KR" dirty="0"/>
              <a:t>open </a:t>
            </a:r>
            <a:r>
              <a:rPr lang="en-US" altLang="ko-KR" dirty="0" err="1"/>
              <a:t>inent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 로 사용</a:t>
            </a:r>
            <a:endParaRPr lang="en-US" altLang="ko-KR" dirty="0"/>
          </a:p>
          <a:p>
            <a:r>
              <a:rPr lang="en-US" altLang="ko-KR" dirty="0"/>
              <a:t>Interpolation</a:t>
            </a:r>
            <a:r>
              <a:rPr lang="ko-KR" altLang="en-US" dirty="0"/>
              <a:t>보간</a:t>
            </a:r>
            <a:r>
              <a:rPr lang="en-US" altLang="ko-KR" dirty="0"/>
              <a:t>: </a:t>
            </a:r>
            <a:r>
              <a:rPr lang="ko-KR" altLang="en-US" dirty="0"/>
              <a:t>데이터와 데이터 사이의 빈공간을 </a:t>
            </a:r>
            <a:r>
              <a:rPr lang="ko-KR" altLang="en-US" dirty="0" err="1"/>
              <a:t>채워넣는것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Manifold</a:t>
            </a:r>
            <a:r>
              <a:rPr lang="ko-KR" altLang="en-US" dirty="0"/>
              <a:t> </a:t>
            </a:r>
            <a:r>
              <a:rPr lang="en-US" altLang="ko-KR" dirty="0" err="1"/>
              <a:t>mixup</a:t>
            </a:r>
            <a:r>
              <a:rPr lang="ko-KR" altLang="en-US" dirty="0"/>
              <a:t>  효과</a:t>
            </a:r>
            <a:endParaRPr lang="en-US" altLang="ko-KR" dirty="0"/>
          </a:p>
          <a:p>
            <a:r>
              <a:rPr lang="en-US" altLang="ko-KR" dirty="0"/>
              <a:t>0.5, 1 </a:t>
            </a:r>
            <a:r>
              <a:rPr lang="ko-KR" altLang="en-US" dirty="0" err="1"/>
              <a:t>일때</a:t>
            </a:r>
            <a:r>
              <a:rPr lang="ko-KR" altLang="en-US" dirty="0"/>
              <a:t> 모델 잘 수행하지 못한다</a:t>
            </a:r>
            <a:r>
              <a:rPr lang="en-US" altLang="ko-KR" dirty="0"/>
              <a:t>. -&gt; </a:t>
            </a:r>
            <a:r>
              <a:rPr lang="ko-KR" altLang="en-US" dirty="0"/>
              <a:t>생성된 샘플의 퀄리티가 </a:t>
            </a:r>
            <a:r>
              <a:rPr lang="ko-KR" altLang="en-US" dirty="0" err="1"/>
              <a:t>별로기때문에</a:t>
            </a:r>
            <a:r>
              <a:rPr lang="en-US" altLang="ko-KR" dirty="0"/>
              <a:t> </a:t>
            </a:r>
            <a:r>
              <a:rPr lang="ko-KR" altLang="en-US" dirty="0"/>
              <a:t>그리고 그것들의</a:t>
            </a:r>
            <a:r>
              <a:rPr lang="en-US" altLang="ko-KR" dirty="0" err="1"/>
              <a:t>representaion</a:t>
            </a:r>
            <a:r>
              <a:rPr lang="ko-KR" altLang="en-US" dirty="0"/>
              <a:t>이 </a:t>
            </a:r>
            <a:r>
              <a:rPr lang="en-US" altLang="ko-KR" dirty="0"/>
              <a:t>known </a:t>
            </a:r>
            <a:r>
              <a:rPr lang="en-US" altLang="ko-KR" dirty="0" err="1"/>
              <a:t>classf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너무 비슷해서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8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Soft labeling </a:t>
            </a:r>
            <a:r>
              <a:rPr lang="ko-KR" altLang="en-US" dirty="0"/>
              <a:t>효과</a:t>
            </a:r>
            <a:endParaRPr lang="en-US" altLang="ko-KR" dirty="0"/>
          </a:p>
          <a:p>
            <a:r>
              <a:rPr lang="el-GR" altLang="ko-KR" dirty="0"/>
              <a:t>Ξ</a:t>
            </a:r>
            <a:r>
              <a:rPr lang="ko-KR" altLang="en-US" dirty="0"/>
              <a:t>증가 시키면서 실험</a:t>
            </a:r>
            <a:endParaRPr lang="en-US" altLang="ko-KR" dirty="0"/>
          </a:p>
          <a:p>
            <a:r>
              <a:rPr lang="ko-KR" altLang="en-US" dirty="0"/>
              <a:t>전체 성능이 먼저 증가하고 값이 변화함에 따라</a:t>
            </a:r>
            <a:r>
              <a:rPr lang="en-US" altLang="ko-KR" dirty="0"/>
              <a:t> </a:t>
            </a:r>
            <a:r>
              <a:rPr lang="ko-KR" altLang="en-US" dirty="0"/>
              <a:t>감소한다</a:t>
            </a:r>
            <a:r>
              <a:rPr lang="en-US" altLang="ko-KR" dirty="0"/>
              <a:t>. </a:t>
            </a:r>
            <a:r>
              <a:rPr lang="ko-KR" altLang="en-US" dirty="0"/>
              <a:t>이는 값이 증가할 수록 모델이</a:t>
            </a:r>
            <a:r>
              <a:rPr lang="en-US" altLang="ko-KR" dirty="0"/>
              <a:t> overconfident </a:t>
            </a:r>
            <a:r>
              <a:rPr lang="ko-KR" altLang="en-US" dirty="0"/>
              <a:t>예측문제를 효과적으로  완화하고 </a:t>
            </a:r>
            <a:r>
              <a:rPr lang="en-US" altLang="ko-KR" dirty="0"/>
              <a:t>open class</a:t>
            </a:r>
            <a:r>
              <a:rPr lang="ko-KR" altLang="en-US" dirty="0"/>
              <a:t>를 식별할 수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</a:t>
            </a:r>
            <a:r>
              <a:rPr lang="en-US" altLang="ko-KR" dirty="0"/>
              <a:t>0.3 </a:t>
            </a:r>
            <a:r>
              <a:rPr lang="ko-KR" altLang="en-US" dirty="0"/>
              <a:t>일 때 성능이 가장 좋다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값이 클수록</a:t>
            </a:r>
            <a:r>
              <a:rPr lang="en-US" altLang="ko-KR" dirty="0"/>
              <a:t> known class</a:t>
            </a:r>
            <a:r>
              <a:rPr lang="ko-KR" altLang="en-US" dirty="0"/>
              <a:t>를 예측하는데 부정적인 영향을 미치고 성능이 저하된다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값이 크면 모델이 </a:t>
            </a:r>
            <a:r>
              <a:rPr lang="ko-KR" altLang="en-US" dirty="0" err="1"/>
              <a:t>플을</a:t>
            </a:r>
            <a:r>
              <a:rPr lang="ko-KR" altLang="en-US" dirty="0"/>
              <a:t> </a:t>
            </a:r>
            <a:r>
              <a:rPr lang="en-US" altLang="ko-KR" dirty="0"/>
              <a:t>open class</a:t>
            </a:r>
            <a:r>
              <a:rPr lang="ko-KR" altLang="en-US" dirty="0"/>
              <a:t>로 예측하는 경향이 높아져 알려진 클래스의 </a:t>
            </a:r>
            <a:r>
              <a:rPr lang="en-US" altLang="ko-KR" dirty="0"/>
              <a:t>f1 </a:t>
            </a:r>
            <a:r>
              <a:rPr lang="ko-KR" altLang="en-US" dirty="0"/>
              <a:t>점수가 크게 떨어지기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Manifold</a:t>
            </a:r>
            <a:r>
              <a:rPr lang="ko-KR" altLang="en-US" dirty="0"/>
              <a:t> </a:t>
            </a:r>
            <a:r>
              <a:rPr lang="en-US" altLang="ko-KR" dirty="0" err="1"/>
              <a:t>mixup</a:t>
            </a:r>
            <a:r>
              <a:rPr lang="ko-KR" altLang="en-US" dirty="0"/>
              <a:t>  효과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6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Outlier</a:t>
            </a:r>
            <a:r>
              <a:rPr lang="ko-KR" altLang="en-US" dirty="0"/>
              <a:t> </a:t>
            </a:r>
            <a:r>
              <a:rPr lang="en-US" altLang="ko-KR" dirty="0"/>
              <a:t>detection algorithm</a:t>
            </a:r>
          </a:p>
          <a:p>
            <a:r>
              <a:rPr lang="ko-KR" altLang="en-US" dirty="0"/>
              <a:t>등장할 가능성이 거의 없는 데이터에 오염이 발생했을 가능성이 있는 </a:t>
            </a:r>
            <a:r>
              <a:rPr lang="en-US" altLang="ko-KR" dirty="0"/>
              <a:t>sample </a:t>
            </a:r>
            <a:r>
              <a:rPr lang="ko-KR" altLang="en-US" dirty="0"/>
              <a:t>을 찾아 내는 연구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sample </a:t>
            </a:r>
            <a:r>
              <a:rPr lang="ko-KR" altLang="en-US" dirty="0"/>
              <a:t>이 등장했을 때 새로운</a:t>
            </a:r>
            <a:endParaRPr lang="en-US" altLang="ko-KR" dirty="0"/>
          </a:p>
          <a:p>
            <a:r>
              <a:rPr lang="en-US" altLang="ko-KR" dirty="0"/>
              <a:t>Outlier </a:t>
            </a:r>
            <a:r>
              <a:rPr lang="ko-KR" altLang="en-US" dirty="0"/>
              <a:t>여기서는 결국 </a:t>
            </a:r>
            <a:r>
              <a:rPr lang="en-US" altLang="ko-KR" dirty="0"/>
              <a:t>open</a:t>
            </a:r>
            <a:r>
              <a:rPr lang="ko-KR" altLang="en-US" dirty="0"/>
              <a:t>을 말하는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K-class </a:t>
            </a:r>
            <a:r>
              <a:rPr lang="ko-KR" altLang="en-US" dirty="0"/>
              <a:t>샘플을 </a:t>
            </a:r>
            <a:r>
              <a:rPr lang="en-US" altLang="ko-KR" dirty="0"/>
              <a:t>k+1 class </a:t>
            </a:r>
            <a:r>
              <a:rPr lang="ko-KR" altLang="en-US" dirty="0"/>
              <a:t>분류기로 </a:t>
            </a:r>
            <a:r>
              <a:rPr lang="en-US" altLang="ko-KR" dirty="0"/>
              <a:t>training </a:t>
            </a:r>
            <a:r>
              <a:rPr lang="ko-KR" altLang="en-US" dirty="0"/>
              <a:t>시키면 두가지 문제 존재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3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앞에서 얘기한 </a:t>
            </a:r>
            <a:r>
              <a:rPr lang="en-US" altLang="ko-KR" dirty="0"/>
              <a:t>K-class </a:t>
            </a:r>
            <a:r>
              <a:rPr lang="ko-KR" altLang="en-US" dirty="0"/>
              <a:t>샘플을 </a:t>
            </a:r>
            <a:r>
              <a:rPr lang="en-US" altLang="ko-KR" dirty="0"/>
              <a:t>k+1 class </a:t>
            </a:r>
            <a:r>
              <a:rPr lang="ko-KR" altLang="en-US" dirty="0"/>
              <a:t>분류기로 </a:t>
            </a:r>
            <a:r>
              <a:rPr lang="en-US" altLang="ko-KR" dirty="0"/>
              <a:t>training </a:t>
            </a:r>
            <a:r>
              <a:rPr lang="ko-KR" altLang="en-US" dirty="0"/>
              <a:t>시키면 두가지 문제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4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K-class classifier</a:t>
            </a:r>
            <a:r>
              <a:rPr lang="ko-KR" altLang="en-US" dirty="0"/>
              <a:t>를 </a:t>
            </a:r>
            <a:r>
              <a:rPr lang="en-US" altLang="ko-KR" dirty="0"/>
              <a:t>outlier detection </a:t>
            </a:r>
            <a:r>
              <a:rPr lang="ko-KR" altLang="en-US" dirty="0"/>
              <a:t>알고리즘과 결합하는 대신 </a:t>
            </a:r>
            <a:r>
              <a:rPr lang="en-US" altLang="ko-KR" dirty="0"/>
              <a:t>k+1 classifier</a:t>
            </a:r>
            <a:r>
              <a:rPr lang="ko-KR" altLang="en-US" dirty="0"/>
              <a:t>를 직접 훈련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그림에 표현할 것</a:t>
            </a:r>
            <a:endParaRPr lang="en-US" altLang="ko-KR" dirty="0"/>
          </a:p>
          <a:p>
            <a:r>
              <a:rPr lang="ko-KR" altLang="en-US" dirty="0"/>
              <a:t>발화를 입력으로 받아 해당 클래스를 직접예측하기 위해  </a:t>
            </a:r>
            <a:r>
              <a:rPr lang="en-US" altLang="ko-KR" dirty="0"/>
              <a:t>k+1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분류 수행</a:t>
            </a:r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단계로 구성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Known intent </a:t>
            </a:r>
            <a:r>
              <a:rPr lang="ko-KR" altLang="en-US" dirty="0"/>
              <a:t>위한 </a:t>
            </a:r>
            <a:r>
              <a:rPr lang="en-US" altLang="ko-KR" dirty="0"/>
              <a:t>pretraining: known intent 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en-US" altLang="ko-KR" dirty="0" err="1"/>
              <a:t>sampl</a:t>
            </a:r>
            <a:r>
              <a:rPr lang="ko-KR" altLang="en-US" dirty="0"/>
              <a:t>로 </a:t>
            </a:r>
            <a:r>
              <a:rPr lang="en-US" altLang="ko-KR" dirty="0"/>
              <a:t>pretrain(</a:t>
            </a:r>
            <a:r>
              <a:rPr lang="ko-KR" altLang="en-US" dirty="0"/>
              <a:t>더 좋은 </a:t>
            </a:r>
            <a:r>
              <a:rPr lang="en-US" altLang="ko-KR" dirty="0"/>
              <a:t>intent representation)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Open intent </a:t>
            </a:r>
            <a:r>
              <a:rPr lang="ko-KR" altLang="en-US" dirty="0"/>
              <a:t>위한 </a:t>
            </a:r>
            <a:r>
              <a:rPr lang="en-US" altLang="ko-KR" dirty="0"/>
              <a:t>training: manifold</a:t>
            </a:r>
            <a:r>
              <a:rPr lang="ko-KR" altLang="en-US" dirty="0"/>
              <a:t> </a:t>
            </a:r>
            <a:r>
              <a:rPr lang="en-US" altLang="ko-KR" dirty="0" err="1"/>
              <a:t>mixup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softlabeling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Garamond" panose="02020404030301010803" pitchFamily="18" charset="0"/>
              </a:rPr>
              <a:t>Original training set</a:t>
            </a:r>
            <a:r>
              <a:rPr lang="ko-KR" altLang="en-US" sz="1200" dirty="0">
                <a:latin typeface="Garamond" panose="02020404030301010803" pitchFamily="18" charset="0"/>
              </a:rPr>
              <a:t>에서 </a:t>
            </a:r>
            <a:r>
              <a:rPr lang="en-US" altLang="ko-KR" sz="1200" dirty="0">
                <a:latin typeface="Garamond" panose="02020404030301010803" pitchFamily="18" charset="0"/>
              </a:rPr>
              <a:t>Known intent</a:t>
            </a:r>
            <a:r>
              <a:rPr lang="ko-KR" altLang="en-US" sz="1200" dirty="0">
                <a:latin typeface="Garamond" panose="02020404030301010803" pitchFamily="18" charset="0"/>
              </a:rPr>
              <a:t>를</a:t>
            </a:r>
            <a:r>
              <a:rPr lang="en-US" altLang="ko-KR" sz="1200" dirty="0">
                <a:latin typeface="Garamond" panose="02020404030301010803" pitchFamily="18" charset="0"/>
              </a:rPr>
              <a:t> </a:t>
            </a:r>
            <a:r>
              <a:rPr lang="ko-KR" altLang="en-US" sz="1200" dirty="0">
                <a:latin typeface="Garamond" panose="02020404030301010803" pitchFamily="18" charset="0"/>
              </a:rPr>
              <a:t>위한 </a:t>
            </a:r>
            <a:r>
              <a:rPr lang="en-US" altLang="ko-KR" sz="1200" dirty="0" err="1">
                <a:latin typeface="Garamond" panose="02020404030301010803" pitchFamily="18" charset="0"/>
              </a:rPr>
              <a:t>pretrainig</a:t>
            </a:r>
            <a:endParaRPr lang="ko-KR" altLang="en-US" sz="1200" dirty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5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실험</a:t>
            </a:r>
            <a:r>
              <a:rPr lang="en-US" altLang="ko-KR" dirty="0"/>
              <a:t>?</a:t>
            </a:r>
            <a:r>
              <a:rPr lang="ko-KR" altLang="en-US" dirty="0"/>
              <a:t>연구</a:t>
            </a:r>
            <a:r>
              <a:rPr lang="en-US" altLang="ko-KR" dirty="0"/>
              <a:t>?</a:t>
            </a:r>
            <a:r>
              <a:rPr lang="ko-KR" altLang="en-US" dirty="0"/>
              <a:t>중인 </a:t>
            </a:r>
            <a:r>
              <a:rPr lang="en-US" altLang="ko-KR" dirty="0"/>
              <a:t>adaptive decision boundary</a:t>
            </a:r>
            <a:r>
              <a:rPr lang="ko-KR" altLang="en-US" dirty="0"/>
              <a:t>와 방식 같음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1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분류기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ΔK(·)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ΔK+1(·)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부분집합이며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알려진 의도 부분의 분류기에 해당한다는 점에 유의할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2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Soft labeling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Intuition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training sample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open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inten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분류될 특정 확률을 가진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known intent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 모델의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overconfidence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예측이 줄어들고 모든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known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inten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outlier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sampl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open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inten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라고 구분하기 더 쉬울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정보량에서 확률이 높을수록 매우 당연하게 일어날 사건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확률이 낮으면 자주 일어나지 않는 특별한 사건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Open intent</a:t>
            </a:r>
            <a:r>
              <a:rPr lang="ko-KR" altLang="en-US" dirty="0">
                <a:latin typeface="Garamond" panose="02020404030301010803" pitchFamily="18" charset="0"/>
              </a:rPr>
              <a:t>로 예측될 확률을 줄 일 수 있어 알려진 의도에 대한 </a:t>
            </a:r>
            <a:r>
              <a:rPr lang="en-US" altLang="ko-KR" dirty="0">
                <a:latin typeface="Garamond" panose="02020404030301010803" pitchFamily="18" charset="0"/>
              </a:rPr>
              <a:t>overconfident </a:t>
            </a:r>
            <a:r>
              <a:rPr lang="ko-KR" altLang="en-US" dirty="0">
                <a:latin typeface="Garamond" panose="02020404030301010803" pitchFamily="18" charset="0"/>
              </a:rPr>
              <a:t>줄일 수 있음</a:t>
            </a:r>
            <a:endParaRPr lang="en-US" altLang="ko-KR" dirty="0">
              <a:latin typeface="Garamond" panose="02020404030301010803" pitchFamily="18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2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번째 층에서 나온 결과를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interpolation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open intent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라벨링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번째 층 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hidden representation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manifold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mixup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mix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M: manifold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mixup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 의해 생성된 오픈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intent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pseudo sample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수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Z: intent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representaion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2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4DF7-64EE-45E6-AB62-BB832FCA99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6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0F01D-851A-48A0-A5EE-76EC513A4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4F512-D534-4B82-982F-13795375A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C41C6-8880-4B37-84C6-133B10C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373C4-4741-4900-9C54-3ECF4A56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03BBC-636B-4519-81A2-42B6859F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E7A57-FE7F-4582-99E8-861D2C66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90968-DBA0-4461-A486-CEEE4400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88DD8-03FB-416C-BC04-E2E16024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D7A88-EA05-4422-AF0A-2A3429F0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30408-D841-42A7-A0D2-469FA85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1F4A87-6D1C-48BD-BACF-820E067AA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D17B2-2B75-44D6-8455-B2DB06A99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E6473-C27C-46B8-A479-EBD63A97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98FBB-51E4-4324-9CAF-CF0F6425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E344F-330D-4A4E-A603-2B4E6CF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55FDE-B2A5-47A3-9DC0-22CE04CB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BFC02-2020-4EEB-9D38-C4F4F610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C6FFE-0EF4-4ED4-A8C8-411C69F3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531A0-671D-4B84-B7AF-B713B231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B9DA1-D22D-4EC7-9087-7908579C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2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321-3536-4A3E-80B6-29783F7C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18CD8-280F-4503-AAF7-0D411055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945FA-DC73-4B9F-8E68-560AD26E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5F7A1-EF34-422F-AD1F-F5C776E0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52218-C337-4935-A6B0-8A6CBBE4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F3AB5-D58B-4B3B-A576-9BA24CD7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CB1AF-02A5-4260-B730-6795EFE34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71421-9FB5-48AD-B00F-2E7FC8CF8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9016B-D38D-44CC-AE9E-7B4FF8DB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014C6-54DF-4FD0-89B7-C95E241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CF233-1330-48D9-9FB9-EDCCA4CF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2D8B7-3F69-41AA-9792-EBCBD5DD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5D018-E3EE-44F7-A64B-19CB3263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DD452-2CB8-4CDE-B058-EBB0A2B6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256E7-9065-4FB2-876E-5BAAA245D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D49F1-4ACB-4C12-A2D7-31D0F534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C04D1-3998-49D4-B6E0-8F44341A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E38F7-91AE-4CF7-BF7E-A7B545F0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4C5006-294F-4237-869A-1757632F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7C530-7CD7-4FC1-897F-99137CDA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08A0A-7A48-4EF3-9D75-23566283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BC0DF-BCEC-421A-9FFB-DED53FE1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8D1B47-27D0-46B3-A0E9-0A516083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725F6-B3E1-448F-87A0-62F23107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B10DD2-9A68-4226-87BE-6BBE932B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0375B-8F20-4908-94D7-0EFA5CF6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DB4BD-E089-4D60-A708-49679CAF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6E5F1-2400-4B4A-AC52-2C17F350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B8F5E-800A-4475-B6FA-ED8FC105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722DA-E77A-4269-ACCC-5EFECF1A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51F91-3006-445B-BB79-F79F4229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7462-EEB2-4892-9188-F8106E7B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4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87EF2-DFF4-446B-AC56-B64876D0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7F260-5334-4CD1-A4EC-07D43E6D4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E09A2-692F-4871-BEB2-D590FB69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C2719-F8D3-4E55-80F8-6B0E27DB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7A17C-998B-4342-978C-93D33220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E00C6-EF0D-4B28-A5D8-3CFA1A6B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EAB44-31BF-4EDA-810A-4A4657E1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55470-6C3D-49CB-861C-2F6F6697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DF22-27E5-4927-BB41-A882261F0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49DD-D37C-42D6-B6B9-DCDE5692266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8F29A-B00B-404B-B99E-6F0E691CF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CB2A4-A6CA-49E9-A941-9C1E7C022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0B48-0197-4C8D-B66C-A96B0F7D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gif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F74D2-2695-440B-9418-2764D2A2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922" y="1214438"/>
            <a:ext cx="10999808" cy="2387600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latin typeface="Garamond" panose="02020404030301010803" pitchFamily="18" charset="0"/>
              </a:rPr>
            </a:br>
            <a:r>
              <a:rPr lang="en-US" altLang="ko-KR" b="1" dirty="0">
                <a:latin typeface="Garamond" panose="02020404030301010803" pitchFamily="18" charset="0"/>
              </a:rPr>
              <a:t>Learning to Classify Open Intent via Soft Labeling and Manifold </a:t>
            </a:r>
            <a:r>
              <a:rPr lang="en-US" altLang="ko-KR" b="1" dirty="0" err="1">
                <a:latin typeface="Garamond" panose="02020404030301010803" pitchFamily="18" charset="0"/>
              </a:rPr>
              <a:t>Mixup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02A0C-4136-443A-8D36-CF6D6BB1A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>
                <a:latin typeface="Garamond" panose="02020404030301010803" pitchFamily="18" charset="0"/>
              </a:rPr>
              <a:t>Zifeng</a:t>
            </a:r>
            <a:r>
              <a:rPr lang="en-US" altLang="ko-KR" sz="1600" dirty="0">
                <a:latin typeface="Garamond" panose="02020404030301010803" pitchFamily="18" charset="0"/>
              </a:rPr>
              <a:t> Cheng , </a:t>
            </a:r>
            <a:r>
              <a:rPr lang="en-US" altLang="ko-KR" sz="1600" dirty="0" err="1">
                <a:latin typeface="Garamond" panose="02020404030301010803" pitchFamily="18" charset="0"/>
              </a:rPr>
              <a:t>Zhiwei</a:t>
            </a:r>
            <a:r>
              <a:rPr lang="en-US" altLang="ko-KR" sz="1600" dirty="0">
                <a:latin typeface="Garamond" panose="02020404030301010803" pitchFamily="18" charset="0"/>
              </a:rPr>
              <a:t> Jiang , </a:t>
            </a:r>
            <a:r>
              <a:rPr lang="en-US" altLang="ko-KR" sz="1600" dirty="0" err="1">
                <a:latin typeface="Garamond" panose="02020404030301010803" pitchFamily="18" charset="0"/>
              </a:rPr>
              <a:t>Yafeng</a:t>
            </a:r>
            <a:r>
              <a:rPr lang="en-US" altLang="ko-KR" sz="1600" dirty="0">
                <a:latin typeface="Garamond" panose="02020404030301010803" pitchFamily="18" charset="0"/>
              </a:rPr>
              <a:t> Yin , Member, IEEE, Cong Wang , and Qing Gu</a:t>
            </a:r>
          </a:p>
          <a:p>
            <a:r>
              <a:rPr lang="en-US" altLang="ko-KR" sz="1050" dirty="0">
                <a:latin typeface="Garamond" panose="02020404030301010803" pitchFamily="18" charset="0"/>
              </a:rPr>
              <a:t>EEE/ACM TRANSACTIONS ON AUDIO, SPEECH, AND LANGUAGE PROCESSING, VOL. 30, 2022</a:t>
            </a:r>
            <a:endParaRPr lang="ko-KR" altLang="en-US" sz="105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7F25A-ECC8-4FBD-9F56-E2948FEF48BF}"/>
              </a:ext>
            </a:extLst>
          </p:cNvPr>
          <p:cNvSpPr txBox="1"/>
          <p:nvPr/>
        </p:nvSpPr>
        <p:spPr>
          <a:xfrm>
            <a:off x="8043333" y="4859570"/>
            <a:ext cx="3234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전북대학교 </a:t>
            </a:r>
            <a:r>
              <a:rPr lang="en-US" altLang="ko-KR" sz="2000" dirty="0"/>
              <a:t>IT</a:t>
            </a:r>
            <a:r>
              <a:rPr lang="ko-KR" altLang="en-US" sz="2000" dirty="0"/>
              <a:t>정보공학과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202018392</a:t>
            </a:r>
          </a:p>
          <a:p>
            <a:pPr algn="r"/>
            <a:r>
              <a:rPr lang="ko-KR" altLang="en-US" sz="2000" dirty="0"/>
              <a:t>박나현</a:t>
            </a:r>
          </a:p>
        </p:txBody>
      </p:sp>
    </p:spTree>
    <p:extLst>
      <p:ext uri="{BB962C8B-B14F-4D97-AF65-F5344CB8AC3E}">
        <p14:creationId xmlns:p14="http://schemas.microsoft.com/office/powerpoint/2010/main" val="205613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Experiments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Dataset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Banking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Contain 77 intents and 13,083 customer service queries in the banking domain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OOS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Contain 22,550 in-scope queries </a:t>
            </a:r>
            <a:r>
              <a:rPr lang="en-US" altLang="ko-KR" dirty="0" err="1">
                <a:latin typeface="Garamond" panose="02020404030301010803" pitchFamily="18" charset="0"/>
              </a:rPr>
              <a:t>convering</a:t>
            </a:r>
            <a:r>
              <a:rPr lang="en-US" altLang="ko-KR" dirty="0">
                <a:latin typeface="Garamond" panose="02020404030301010803" pitchFamily="18" charset="0"/>
              </a:rPr>
              <a:t> 150 intents and 1200 out-of-scope queries across 10 domains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SNIPS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Contain 7 intents across different domain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ATIS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Contain 18 intents in the airline travel domain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BC54B-298B-4ABC-ABBF-FB9F8D505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>
                <a:latin typeface="Garamond" panose="02020404030301010803" pitchFamily="18" charset="0"/>
              </a:rPr>
              <a:t>Experimental settings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Dataset</a:t>
            </a: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Train,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validation, test</a:t>
            </a:r>
          </a:p>
          <a:p>
            <a:pPr lvl="1"/>
            <a:r>
              <a:rPr lang="en-US" altLang="ko-KR" b="1" dirty="0">
                <a:latin typeface="Garamond" panose="02020404030301010803" pitchFamily="18" charset="0"/>
              </a:rPr>
              <a:t>The number of known classes</a:t>
            </a: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25%, 50%, 75%</a:t>
            </a:r>
          </a:p>
          <a:p>
            <a:pPr lvl="2"/>
            <a:r>
              <a:rPr lang="ko-KR" altLang="en-US" dirty="0">
                <a:latin typeface="Garamond" panose="02020404030301010803" pitchFamily="18" charset="0"/>
              </a:rPr>
              <a:t>나머지 </a:t>
            </a:r>
            <a:r>
              <a:rPr lang="en-US" altLang="ko-KR" dirty="0">
                <a:latin typeface="Garamond" panose="02020404030301010803" pitchFamily="18" charset="0"/>
              </a:rPr>
              <a:t>class </a:t>
            </a:r>
            <a:r>
              <a:rPr lang="ko-KR" altLang="en-US" dirty="0">
                <a:latin typeface="Garamond" panose="02020404030301010803" pitchFamily="18" charset="0"/>
              </a:rPr>
              <a:t>는 </a:t>
            </a:r>
            <a:r>
              <a:rPr lang="en-US" altLang="ko-KR" dirty="0">
                <a:latin typeface="Garamond" panose="02020404030301010803" pitchFamily="18" charset="0"/>
              </a:rPr>
              <a:t>open </a:t>
            </a:r>
            <a:r>
              <a:rPr lang="ko-KR" altLang="en-US" dirty="0">
                <a:latin typeface="Garamond" panose="02020404030301010803" pitchFamily="18" charset="0"/>
              </a:rPr>
              <a:t>으로 여기고 </a:t>
            </a:r>
            <a:r>
              <a:rPr lang="en-US" altLang="ko-KR" dirty="0">
                <a:latin typeface="Garamond" panose="02020404030301010803" pitchFamily="18" charset="0"/>
              </a:rPr>
              <a:t>train </a:t>
            </a:r>
            <a:r>
              <a:rPr lang="ko-KR" altLang="en-US" dirty="0">
                <a:latin typeface="Garamond" panose="02020404030301010803" pitchFamily="18" charset="0"/>
              </a:rPr>
              <a:t>때는</a:t>
            </a:r>
            <a:r>
              <a:rPr lang="en-US" altLang="ko-KR" dirty="0">
                <a:latin typeface="Garamond" panose="02020404030301010803" pitchFamily="18" charset="0"/>
              </a:rPr>
              <a:t> </a:t>
            </a:r>
            <a:r>
              <a:rPr lang="ko-KR" altLang="en-US" dirty="0">
                <a:latin typeface="Garamond" panose="02020404030301010803" pitchFamily="18" charset="0"/>
              </a:rPr>
              <a:t>제거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Test </a:t>
            </a:r>
            <a:r>
              <a:rPr lang="ko-KR" altLang="en-US" dirty="0">
                <a:latin typeface="Garamond" panose="02020404030301010803" pitchFamily="18" charset="0"/>
              </a:rPr>
              <a:t>때는 전체 </a:t>
            </a:r>
            <a:r>
              <a:rPr lang="en-US" altLang="ko-KR" dirty="0">
                <a:latin typeface="Garamond" panose="02020404030301010803" pitchFamily="18" charset="0"/>
              </a:rPr>
              <a:t>label </a:t>
            </a:r>
            <a:r>
              <a:rPr lang="ko-KR" altLang="en-US" dirty="0">
                <a:latin typeface="Garamond" panose="02020404030301010803" pitchFamily="18" charset="0"/>
              </a:rPr>
              <a:t>사용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Model</a:t>
            </a: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BERT-Base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Soft labeling</a:t>
            </a: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Open intent class</a:t>
            </a:r>
            <a:r>
              <a:rPr lang="ko-KR" altLang="en-US" dirty="0">
                <a:latin typeface="Garamond" panose="02020404030301010803" pitchFamily="18" charset="0"/>
              </a:rPr>
              <a:t>에서 </a:t>
            </a:r>
            <a:r>
              <a:rPr lang="en-US" altLang="ko-KR" dirty="0">
                <a:latin typeface="Garamond" panose="02020404030301010803" pitchFamily="18" charset="0"/>
              </a:rPr>
              <a:t>default </a:t>
            </a:r>
            <a:r>
              <a:rPr lang="ko-KR" altLang="en-US" dirty="0">
                <a:latin typeface="Garamond" panose="02020404030301010803" pitchFamily="18" charset="0"/>
              </a:rPr>
              <a:t>확률</a:t>
            </a:r>
            <a:r>
              <a:rPr lang="en-US" altLang="ko-KR" dirty="0">
                <a:latin typeface="Garamond" panose="02020404030301010803" pitchFamily="18" charset="0"/>
              </a:rPr>
              <a:t>: 0.3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Manifold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 err="1">
                <a:latin typeface="Garamond" panose="02020404030301010803" pitchFamily="18" charset="0"/>
              </a:rPr>
              <a:t>mixup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Interpolate the hidden state before the last transformer layer of BERT</a:t>
            </a:r>
          </a:p>
          <a:p>
            <a:pPr lvl="2"/>
            <a:r>
              <a:rPr lang="en-US" altLang="ko-KR" dirty="0">
                <a:latin typeface="Garamond" panose="02020404030301010803" pitchFamily="18" charset="0"/>
              </a:rPr>
              <a:t>Beta distribution</a:t>
            </a:r>
            <a:r>
              <a:rPr lang="ko-KR" altLang="en-US" dirty="0">
                <a:latin typeface="Garamond" panose="02020404030301010803" pitchFamily="18" charset="0"/>
              </a:rPr>
              <a:t>에서 </a:t>
            </a:r>
            <a:r>
              <a:rPr lang="ko-KR" altLang="en-US" dirty="0" err="1">
                <a:latin typeface="Garamond" panose="02020404030301010803" pitchFamily="18" charset="0"/>
              </a:rPr>
              <a:t>알파값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= 2</a:t>
            </a:r>
          </a:p>
          <a:p>
            <a:pPr lvl="1"/>
            <a:r>
              <a:rPr lang="en-US" altLang="ko-KR" dirty="0" err="1">
                <a:latin typeface="Garamond" panose="02020404030301010803" pitchFamily="18" charset="0"/>
              </a:rPr>
              <a:t>Optimixer</a:t>
            </a:r>
            <a:r>
              <a:rPr lang="en-US" altLang="ko-KR" dirty="0">
                <a:latin typeface="Garamond" panose="02020404030301010803" pitchFamily="18" charset="0"/>
              </a:rPr>
              <a:t>: </a:t>
            </a:r>
            <a:r>
              <a:rPr lang="en-US" altLang="ko-KR" dirty="0" err="1">
                <a:latin typeface="Garamond" panose="02020404030301010803" pitchFamily="18" charset="0"/>
              </a:rPr>
              <a:t>AdamW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Learning rate: 2e-5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Batch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size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: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128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990BCB-AA55-4F45-96A5-4DA027CB7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" t="1995"/>
          <a:stretch/>
        </p:blipFill>
        <p:spPr>
          <a:xfrm>
            <a:off x="4283241" y="132346"/>
            <a:ext cx="7395411" cy="15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Results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8CF5B02-6650-413D-993F-E07EBB992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9895" y="1610480"/>
            <a:ext cx="8652209" cy="48020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ECA19-66FD-4D31-A38D-73FDBED21C0D}"/>
              </a:ext>
            </a:extLst>
          </p:cNvPr>
          <p:cNvSpPr/>
          <p:nvPr/>
        </p:nvSpPr>
        <p:spPr>
          <a:xfrm>
            <a:off x="2407694" y="3344780"/>
            <a:ext cx="8014410" cy="3609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39437-6A46-47BA-8677-D40C26920C84}"/>
              </a:ext>
            </a:extLst>
          </p:cNvPr>
          <p:cNvSpPr/>
          <p:nvPr/>
        </p:nvSpPr>
        <p:spPr>
          <a:xfrm>
            <a:off x="2407694" y="4463579"/>
            <a:ext cx="8014410" cy="3609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AEEF16-E413-46CD-8F0B-4BBD4B178FC5}"/>
              </a:ext>
            </a:extLst>
          </p:cNvPr>
          <p:cNvSpPr/>
          <p:nvPr/>
        </p:nvSpPr>
        <p:spPr>
          <a:xfrm>
            <a:off x="2407694" y="5582378"/>
            <a:ext cx="8014410" cy="3609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01BD5-F06F-42AD-B3E1-3120F1A5B68D}"/>
              </a:ext>
            </a:extLst>
          </p:cNvPr>
          <p:cNvSpPr/>
          <p:nvPr/>
        </p:nvSpPr>
        <p:spPr>
          <a:xfrm>
            <a:off x="1900989" y="3031958"/>
            <a:ext cx="397043" cy="3128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0CADEE-AE68-4C45-8140-1176A5704D2C}"/>
              </a:ext>
            </a:extLst>
          </p:cNvPr>
          <p:cNvSpPr/>
          <p:nvPr/>
        </p:nvSpPr>
        <p:spPr>
          <a:xfrm>
            <a:off x="1900988" y="4150757"/>
            <a:ext cx="397043" cy="3128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891A1E-416B-40BC-A1D3-B517141EB47A}"/>
              </a:ext>
            </a:extLst>
          </p:cNvPr>
          <p:cNvSpPr/>
          <p:nvPr/>
        </p:nvSpPr>
        <p:spPr>
          <a:xfrm>
            <a:off x="1900988" y="5245214"/>
            <a:ext cx="397043" cy="3128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BEC2CA-E3A1-46C4-BAEF-46B57095F238}"/>
              </a:ext>
            </a:extLst>
          </p:cNvPr>
          <p:cNvSpPr/>
          <p:nvPr/>
        </p:nvSpPr>
        <p:spPr>
          <a:xfrm>
            <a:off x="8398042" y="2093495"/>
            <a:ext cx="2155155" cy="4042610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Results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BB6AFEEC-FB92-433A-9CE4-90D6DD49D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7721" y="1407694"/>
            <a:ext cx="8696558" cy="4961774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80ECE3-E64A-4DA8-A75B-FEA3EF45B10D}"/>
              </a:ext>
            </a:extLst>
          </p:cNvPr>
          <p:cNvSpPr/>
          <p:nvPr/>
        </p:nvSpPr>
        <p:spPr>
          <a:xfrm>
            <a:off x="4932948" y="1949116"/>
            <a:ext cx="1756610" cy="3994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8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Ablation Study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8399639-6899-4125-889F-FBCB8EFF7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6799" y="1496748"/>
            <a:ext cx="4710308" cy="49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Error Analysis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두 종류 오류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Open class </a:t>
            </a:r>
            <a:r>
              <a:rPr lang="ko-KR" altLang="en-US" dirty="0">
                <a:latin typeface="Garamond" panose="02020404030301010803" pitchFamily="18" charset="0"/>
              </a:rPr>
              <a:t>관련 오류가 많은 오류를 차지하고 있으며 많은 </a:t>
            </a:r>
            <a:r>
              <a:rPr lang="en-US" altLang="ko-KR" dirty="0">
                <a:latin typeface="Garamond" panose="02020404030301010803" pitchFamily="18" charset="0"/>
              </a:rPr>
              <a:t>open class </a:t>
            </a:r>
            <a:r>
              <a:rPr lang="ko-KR" altLang="en-US" dirty="0">
                <a:latin typeface="Garamond" panose="02020404030301010803" pitchFamily="18" charset="0"/>
              </a:rPr>
              <a:t>샘플이 인식되지 않은 것을 알 수 있음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There are five samples belonging to known classes error.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F577822-C849-44B6-A30B-BF0AACD1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9014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추가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일부 </a:t>
            </a:r>
            <a:r>
              <a:rPr lang="en-US" altLang="ko-KR" dirty="0">
                <a:latin typeface="Garamond" panose="02020404030301010803" pitchFamily="18" charset="0"/>
              </a:rPr>
              <a:t>open intent</a:t>
            </a:r>
            <a:r>
              <a:rPr lang="ko-KR" altLang="en-US" dirty="0">
                <a:latin typeface="Garamond" panose="02020404030301010803" pitchFamily="18" charset="0"/>
              </a:rPr>
              <a:t>가 </a:t>
            </a:r>
            <a:r>
              <a:rPr lang="en-US" altLang="ko-KR" dirty="0">
                <a:latin typeface="Garamond" panose="02020404030301010803" pitchFamily="18" charset="0"/>
              </a:rPr>
              <a:t>known intent </a:t>
            </a:r>
            <a:r>
              <a:rPr lang="ko-KR" altLang="en-US" dirty="0">
                <a:latin typeface="Garamond" panose="02020404030301010803" pitchFamily="18" charset="0"/>
              </a:rPr>
              <a:t>와 유사하다는 것을 발견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2588A-F857-404E-A743-76068127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5" r="22213" b="17886"/>
          <a:stretch/>
        </p:blipFill>
        <p:spPr>
          <a:xfrm>
            <a:off x="6877008" y="3630067"/>
            <a:ext cx="3589372" cy="3231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77B147-6D62-4580-B0B5-0C5D7B9A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20" y="344264"/>
            <a:ext cx="5231832" cy="1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0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3CC1-02FE-4D70-B9B8-F8727AA7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Conclusion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0C598-6348-43DB-B992-90079A48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11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Soft labeling</a:t>
            </a:r>
            <a:r>
              <a:rPr lang="ko-KR" altLang="en-US" dirty="0">
                <a:latin typeface="Garamond" panose="02020404030301010803" pitchFamily="18" charset="0"/>
              </a:rPr>
              <a:t>과 </a:t>
            </a:r>
            <a:r>
              <a:rPr lang="en-US" altLang="ko-KR" dirty="0">
                <a:latin typeface="Garamond" panose="02020404030301010803" pitchFamily="18" charset="0"/>
              </a:rPr>
              <a:t>manifold </a:t>
            </a:r>
            <a:r>
              <a:rPr lang="en-US" altLang="ko-KR" dirty="0" err="1">
                <a:latin typeface="Garamond" panose="02020404030301010803" pitchFamily="18" charset="0"/>
              </a:rPr>
              <a:t>mixup</a:t>
            </a:r>
            <a:r>
              <a:rPr lang="ko-KR" altLang="en-US" dirty="0">
                <a:latin typeface="Garamond" panose="02020404030301010803" pitchFamily="18" charset="0"/>
              </a:rPr>
              <a:t>을 </a:t>
            </a:r>
            <a:r>
              <a:rPr lang="ko-KR" altLang="en-US" dirty="0" err="1">
                <a:latin typeface="Garamond" panose="02020404030301010803" pitchFamily="18" charset="0"/>
              </a:rPr>
              <a:t>기반으로하는</a:t>
            </a:r>
            <a:r>
              <a:rPr lang="en-US" altLang="ko-KR" dirty="0">
                <a:latin typeface="Garamond" panose="02020404030301010803" pitchFamily="18" charset="0"/>
              </a:rPr>
              <a:t> deep open intent classification model </a:t>
            </a:r>
            <a:r>
              <a:rPr lang="ko-KR" altLang="en-US" dirty="0">
                <a:latin typeface="Garamond" panose="02020404030301010803" pitchFamily="18" charset="0"/>
              </a:rPr>
              <a:t>제안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Soft labeling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각 </a:t>
            </a:r>
            <a:r>
              <a:rPr lang="en-US" altLang="ko-KR" dirty="0">
                <a:latin typeface="Garamond" panose="02020404030301010803" pitchFamily="18" charset="0"/>
              </a:rPr>
              <a:t>sample</a:t>
            </a:r>
            <a:r>
              <a:rPr lang="ko-KR" altLang="en-US" dirty="0">
                <a:latin typeface="Garamond" panose="02020404030301010803" pitchFamily="18" charset="0"/>
              </a:rPr>
              <a:t> 이 </a:t>
            </a:r>
            <a:r>
              <a:rPr lang="en-US" altLang="ko-KR" dirty="0">
                <a:latin typeface="Garamond" panose="02020404030301010803" pitchFamily="18" charset="0"/>
              </a:rPr>
              <a:t>open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>
                <a:latin typeface="Garamond" panose="02020404030301010803" pitchFamily="18" charset="0"/>
              </a:rPr>
              <a:t> 로 예측될 확률을 제공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Manifold </a:t>
            </a:r>
            <a:r>
              <a:rPr lang="en-US" altLang="ko-KR" dirty="0" err="1">
                <a:latin typeface="Garamond" panose="02020404030301010803" pitchFamily="18" charset="0"/>
              </a:rPr>
              <a:t>mixup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두 개의 서로 다른 알려진 의도 샘플의 숨겨진 표현 사이의</a:t>
            </a:r>
            <a:br>
              <a:rPr lang="en-US" altLang="ko-KR" dirty="0">
                <a:latin typeface="Garamond" panose="02020404030301010803" pitchFamily="18" charset="0"/>
              </a:rPr>
            </a:b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interpolating</a:t>
            </a:r>
            <a:r>
              <a:rPr lang="ko-KR" altLang="en-US" dirty="0">
                <a:latin typeface="Garamond" panose="02020404030301010803" pitchFamily="18" charset="0"/>
              </a:rPr>
              <a:t>을 통해 </a:t>
            </a:r>
            <a:r>
              <a:rPr lang="en-US" altLang="ko-KR" dirty="0">
                <a:latin typeface="Garamond" panose="02020404030301010803" pitchFamily="18" charset="0"/>
              </a:rPr>
              <a:t>open intent sample</a:t>
            </a:r>
            <a:r>
              <a:rPr lang="ko-KR" altLang="en-US" dirty="0">
                <a:latin typeface="Garamond" panose="02020404030301010803" pitchFamily="18" charset="0"/>
              </a:rPr>
              <a:t>을 생성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outlier detection algorithms </a:t>
            </a:r>
            <a:r>
              <a:rPr lang="ko-KR" altLang="en-US" dirty="0">
                <a:latin typeface="Garamond" panose="02020404030301010803" pitchFamily="18" charset="0"/>
              </a:rPr>
              <a:t>없이 </a:t>
            </a:r>
            <a:r>
              <a:rPr lang="en-US" altLang="ko-KR" dirty="0">
                <a:latin typeface="Garamond" panose="02020404030301010803" pitchFamily="18" charset="0"/>
              </a:rPr>
              <a:t>(k+1)-class classification</a:t>
            </a:r>
            <a:r>
              <a:rPr lang="ko-KR" altLang="en-US" dirty="0">
                <a:latin typeface="Garamond" panose="02020404030301010803" pitchFamily="18" charset="0"/>
              </a:rPr>
              <a:t>을 수행</a:t>
            </a:r>
          </a:p>
        </p:txBody>
      </p:sp>
      <p:pic>
        <p:nvPicPr>
          <p:cNvPr id="4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80D478AF-25B6-495A-8DAF-939C569E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849" y="2478504"/>
            <a:ext cx="3578824" cy="34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82D41-ABB5-4838-BABA-8A2DDEC29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Thank you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97C17-416F-4CE5-B7A5-A9A851A2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labeling and manifold </a:t>
            </a:r>
            <a:r>
              <a:rPr lang="en-US" altLang="ko-KR" dirty="0" err="1"/>
              <a:t>mixup</a:t>
            </a:r>
            <a:r>
              <a:rPr lang="en-US" altLang="ko-KR" dirty="0"/>
              <a:t>(</a:t>
            </a:r>
            <a:r>
              <a:rPr lang="en-US" altLang="ko-KR" dirty="0" err="1"/>
              <a:t>slmm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A330C-4C0F-4FCD-A4E1-8BB779CB3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Soft labeling(</a:t>
            </a:r>
            <a:r>
              <a:rPr lang="en-US" altLang="ko-KR" dirty="0" err="1"/>
              <a:t>sl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06728-A6E5-487F-B68F-5286F1251F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각 샘플이 공개 의도로 예측될 확률을 줄 수 있으므로 </a:t>
            </a:r>
            <a:r>
              <a:rPr lang="en-US" altLang="ko-KR" dirty="0"/>
              <a:t>known intent </a:t>
            </a:r>
            <a:r>
              <a:rPr lang="ko-KR" altLang="en-US" dirty="0"/>
              <a:t>에 대한 </a:t>
            </a:r>
            <a:r>
              <a:rPr lang="en-US" altLang="ko-KR" dirty="0"/>
              <a:t>confidence</a:t>
            </a:r>
            <a:r>
              <a:rPr lang="ko-KR" altLang="en-US" dirty="0"/>
              <a:t> 감소 가능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D3FF6-664A-4CA2-9DC5-C858001A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Manifold </a:t>
            </a:r>
            <a:r>
              <a:rPr lang="en-US" altLang="ko-KR" dirty="0" err="1"/>
              <a:t>mixup</a:t>
            </a:r>
            <a:r>
              <a:rPr lang="en-US" altLang="ko-KR" dirty="0"/>
              <a:t>(mm)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E579D-AAA9-4E56-89DB-563E312152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err="1"/>
              <a:t>Mixup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ko-KR" altLang="en-US" dirty="0" err="1"/>
              <a:t>두개씩</a:t>
            </a:r>
            <a:r>
              <a:rPr lang="ko-KR" altLang="en-US" dirty="0"/>
              <a:t> 쌍을 지어 </a:t>
            </a:r>
            <a:r>
              <a:rPr lang="en-US" altLang="ko-KR" dirty="0" err="1"/>
              <a:t>mixup</a:t>
            </a:r>
            <a:r>
              <a:rPr lang="ko-KR" altLang="en-US" dirty="0"/>
              <a:t> 한 후 그 데이터를 새로운 학습 데이터로 사용하는 것</a:t>
            </a:r>
            <a:endParaRPr lang="en-US" altLang="ko-KR" dirty="0"/>
          </a:p>
          <a:p>
            <a:r>
              <a:rPr lang="en-US" altLang="ko-KR" dirty="0"/>
              <a:t>Open intent</a:t>
            </a:r>
            <a:r>
              <a:rPr lang="ko-KR" altLang="en-US" dirty="0"/>
              <a:t>에 대한 유사샘플을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667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6B50B-7824-45CE-9734-56106DC4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Manifold </a:t>
            </a:r>
            <a:r>
              <a:rPr lang="en-US" altLang="ko-KR" dirty="0" err="1"/>
              <a:t>mixup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F941F-34A5-4145-A61D-39D8090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Mixup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en-US" altLang="ko-KR" dirty="0" err="1"/>
              <a:t>agumentation</a:t>
            </a:r>
            <a:r>
              <a:rPr lang="en-US" altLang="ko-KR" dirty="0"/>
              <a:t> method</a:t>
            </a:r>
          </a:p>
          <a:p>
            <a:r>
              <a:rPr lang="en-US" altLang="ko-KR" dirty="0"/>
              <a:t>Manifold </a:t>
            </a:r>
            <a:r>
              <a:rPr lang="en-US" altLang="ko-KR" dirty="0" err="1"/>
              <a:t>mixup</a:t>
            </a:r>
            <a:endParaRPr lang="en-US" altLang="ko-KR" dirty="0"/>
          </a:p>
          <a:p>
            <a:pPr lvl="1"/>
            <a:r>
              <a:rPr lang="ko-KR" altLang="en-US" dirty="0" err="1"/>
              <a:t>음냐</a:t>
            </a:r>
            <a:endParaRPr lang="en-US" altLang="ko-KR" dirty="0"/>
          </a:p>
          <a:p>
            <a:r>
              <a:rPr lang="en-US" altLang="ko-KR" dirty="0"/>
              <a:t>Interpolation</a:t>
            </a:r>
          </a:p>
          <a:p>
            <a:pPr lvl="1"/>
            <a:r>
              <a:rPr lang="ko-KR" altLang="en-US" dirty="0"/>
              <a:t>데이터와 데이터 사이의 빈공간을 </a:t>
            </a:r>
            <a:r>
              <a:rPr lang="ko-KR" altLang="en-US" dirty="0" err="1"/>
              <a:t>채워넣는것</a:t>
            </a:r>
            <a:endParaRPr lang="en-US" altLang="ko-KR" dirty="0"/>
          </a:p>
          <a:p>
            <a:r>
              <a:rPr lang="ko-KR" altLang="en-US" dirty="0"/>
              <a:t>데이터 증강</a:t>
            </a:r>
            <a:r>
              <a:rPr lang="en-US" altLang="ko-KR" dirty="0"/>
              <a:t>, </a:t>
            </a:r>
            <a:r>
              <a:rPr lang="ko-KR" altLang="en-US" dirty="0"/>
              <a:t>모델 일반화를 위해 </a:t>
            </a:r>
            <a:r>
              <a:rPr lang="en-US" altLang="ko-KR" dirty="0"/>
              <a:t>Manifold</a:t>
            </a:r>
            <a:r>
              <a:rPr lang="ko-KR" altLang="en-US" dirty="0"/>
              <a:t> </a:t>
            </a:r>
            <a:r>
              <a:rPr lang="en-US" altLang="ko-KR" dirty="0" err="1"/>
              <a:t>mixup</a:t>
            </a:r>
            <a:r>
              <a:rPr lang="ko-KR" altLang="en-US" dirty="0"/>
              <a:t>을 사용함으로써 이전 연구들과 차이점을 두고 </a:t>
            </a:r>
            <a:r>
              <a:rPr lang="en-US" altLang="ko-KR" dirty="0"/>
              <a:t>manifold </a:t>
            </a:r>
            <a:r>
              <a:rPr lang="en-US" altLang="ko-KR" dirty="0" err="1"/>
              <a:t>mixup</a:t>
            </a:r>
            <a:r>
              <a:rPr lang="ko-KR" altLang="en-US" dirty="0"/>
              <a:t>을 </a:t>
            </a:r>
            <a:r>
              <a:rPr lang="en-US" altLang="ko-KR" dirty="0"/>
              <a:t>open intent classification task</a:t>
            </a:r>
            <a:r>
              <a:rPr lang="ko-KR" altLang="en-US" dirty="0"/>
              <a:t>를 위해 선택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754D96-C286-44D8-85D9-0F863F52B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6" t="40156" r="1070" b="7668"/>
          <a:stretch/>
        </p:blipFill>
        <p:spPr bwMode="auto">
          <a:xfrm>
            <a:off x="5295832" y="681037"/>
            <a:ext cx="6896168" cy="1325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199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5B2634-0AB4-4E87-9EAC-30CA9542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15" y="4498808"/>
            <a:ext cx="3286125" cy="1181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C14AC8-F737-41D7-B5C5-DF6CD506B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4277478"/>
            <a:ext cx="3314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6547F6-A93B-4CBE-A2CA-174BC54D9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72"/>
          <a:stretch/>
        </p:blipFill>
        <p:spPr>
          <a:xfrm>
            <a:off x="2700760" y="4965539"/>
            <a:ext cx="6338600" cy="18924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5FD1F-40A4-473C-B909-DA22B2EE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Open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intent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classification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7C8F1-E7BF-4854-B9C3-DB5114F5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910" cy="3769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대화시스템에서 아직 난제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기존 심층 신경망에서는 학습한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ko-KR" altLang="en-US" dirty="0">
                <a:latin typeface="Garamond" panose="02020404030301010803" pitchFamily="18" charset="0"/>
              </a:rPr>
              <a:t>에 대한 확률만 출력</a:t>
            </a:r>
            <a:r>
              <a:rPr lang="en-US" altLang="ko-KR" dirty="0">
                <a:latin typeface="Garamond" panose="02020404030301010803" pitchFamily="18" charset="0"/>
              </a:rPr>
              <a:t>(closed world </a:t>
            </a:r>
            <a:r>
              <a:rPr lang="ko-KR" altLang="en-US" dirty="0">
                <a:latin typeface="Garamond" panose="02020404030301010803" pitchFamily="18" charset="0"/>
              </a:rPr>
              <a:t>가정</a:t>
            </a:r>
            <a:r>
              <a:rPr lang="en-US" altLang="ko-KR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Training</a:t>
            </a:r>
            <a:r>
              <a:rPr lang="ko-KR" altLang="en-US" dirty="0">
                <a:latin typeface="Garamond" panose="02020404030301010803" pitchFamily="18" charset="0"/>
              </a:rPr>
              <a:t> 동안 </a:t>
            </a:r>
            <a:r>
              <a:rPr lang="en-US" altLang="ko-KR" dirty="0">
                <a:latin typeface="Garamond" panose="02020404030301010803" pitchFamily="18" charset="0"/>
              </a:rPr>
              <a:t>user</a:t>
            </a:r>
            <a:r>
              <a:rPr lang="ko-KR" altLang="en-US" dirty="0">
                <a:latin typeface="Garamond" panose="02020404030301010803" pitchFamily="18" charset="0"/>
              </a:rPr>
              <a:t>의 모든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>
                <a:latin typeface="Garamond" panose="02020404030301010803" pitchFamily="18" charset="0"/>
              </a:rPr>
              <a:t>를 고려하는 것은 불가능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Open intent </a:t>
            </a:r>
            <a:r>
              <a:rPr lang="ko-KR" altLang="en-US" dirty="0">
                <a:latin typeface="Garamond" panose="02020404030301010803" pitchFamily="18" charset="0"/>
              </a:rPr>
              <a:t>를 찾는 동시에 </a:t>
            </a:r>
            <a:r>
              <a:rPr lang="en-US" altLang="ko-KR" dirty="0">
                <a:latin typeface="Garamond" panose="02020404030301010803" pitchFamily="18" charset="0"/>
              </a:rPr>
              <a:t>known intent </a:t>
            </a:r>
            <a:r>
              <a:rPr lang="ko-KR" altLang="en-US" dirty="0">
                <a:latin typeface="Garamond" panose="02020404030301010803" pitchFamily="18" charset="0"/>
              </a:rPr>
              <a:t>를 정확하게 분류하는 것</a:t>
            </a: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5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A7C255-55F9-438C-8414-B657F8DF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2395537"/>
            <a:ext cx="7686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C05C02-0871-4A4D-9C06-CA325FFC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3" r="10373" b="22479"/>
          <a:stretch/>
        </p:blipFill>
        <p:spPr>
          <a:xfrm>
            <a:off x="3611294" y="4502644"/>
            <a:ext cx="3622878" cy="22396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5FD1F-40A4-473C-B909-DA22B2EE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Existing method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7C8F1-E7BF-4854-B9C3-DB5114F5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26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대부분 </a:t>
            </a:r>
            <a:r>
              <a:rPr lang="en-US" altLang="ko-KR" dirty="0">
                <a:latin typeface="Garamond" panose="02020404030301010803" pitchFamily="18" charset="0"/>
              </a:rPr>
              <a:t>k-class classifier</a:t>
            </a:r>
            <a:r>
              <a:rPr lang="ko-KR" altLang="en-US" dirty="0">
                <a:latin typeface="Garamond" panose="02020404030301010803" pitchFamily="18" charset="0"/>
              </a:rPr>
              <a:t>와 합쳐진 </a:t>
            </a:r>
            <a:r>
              <a:rPr lang="en-US" altLang="ko-KR" dirty="0">
                <a:latin typeface="Garamond" panose="02020404030301010803" pitchFamily="18" charset="0"/>
              </a:rPr>
              <a:t>outlier detection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algorithm </a:t>
            </a:r>
            <a:r>
              <a:rPr lang="ko-KR" altLang="en-US" dirty="0">
                <a:latin typeface="Garamond" panose="02020404030301010803" pitchFamily="18" charset="0"/>
              </a:rPr>
              <a:t>사용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현실은 </a:t>
            </a:r>
            <a:r>
              <a:rPr lang="en-US" altLang="ko-KR" dirty="0">
                <a:latin typeface="Garamond" panose="02020404030301010803" pitchFamily="18" charset="0"/>
              </a:rPr>
              <a:t>open world </a:t>
            </a:r>
            <a:r>
              <a:rPr lang="ko-KR" altLang="en-US" dirty="0">
                <a:latin typeface="Garamond" panose="02020404030301010803" pitchFamily="18" charset="0"/>
              </a:rPr>
              <a:t>인데 </a:t>
            </a:r>
            <a:r>
              <a:rPr lang="en-US" altLang="ko-KR" dirty="0">
                <a:latin typeface="Garamond" panose="02020404030301010803" pitchFamily="18" charset="0"/>
              </a:rPr>
              <a:t>closed world</a:t>
            </a:r>
            <a:r>
              <a:rPr lang="ko-KR" altLang="en-US" dirty="0">
                <a:latin typeface="Garamond" panose="02020404030301010803" pitchFamily="18" charset="0"/>
              </a:rPr>
              <a:t>에서만 잘 작용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Open intent classification </a:t>
            </a:r>
            <a:r>
              <a:rPr lang="ko-KR" altLang="en-US" dirty="0">
                <a:latin typeface="Garamond" panose="02020404030301010803" pitchFamily="18" charset="0"/>
              </a:rPr>
              <a:t>위해 </a:t>
            </a:r>
            <a:r>
              <a:rPr lang="en-US" altLang="ko-KR" dirty="0">
                <a:latin typeface="Garamond" panose="02020404030301010803" pitchFamily="18" charset="0"/>
              </a:rPr>
              <a:t>(k+1)-classifier </a:t>
            </a:r>
            <a:r>
              <a:rPr lang="ko-KR" altLang="en-US" dirty="0">
                <a:latin typeface="Garamond" panose="02020404030301010803" pitchFamily="18" charset="0"/>
              </a:rPr>
              <a:t>직접 학습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k-class </a:t>
            </a:r>
            <a:r>
              <a:rPr lang="ko-KR" altLang="en-US" dirty="0">
                <a:latin typeface="Garamond" panose="02020404030301010803" pitchFamily="18" charset="0"/>
              </a:rPr>
              <a:t>샘플을 </a:t>
            </a:r>
            <a:r>
              <a:rPr lang="en-US" altLang="ko-KR" dirty="0">
                <a:latin typeface="Garamond" panose="02020404030301010803" pitchFamily="18" charset="0"/>
              </a:rPr>
              <a:t>(k+1)-class classifier </a:t>
            </a:r>
            <a:r>
              <a:rPr lang="ko-KR" altLang="en-US" dirty="0">
                <a:latin typeface="Garamond" panose="02020404030301010803" pitchFamily="18" charset="0"/>
              </a:rPr>
              <a:t>로 </a:t>
            </a:r>
            <a:r>
              <a:rPr lang="en-US" altLang="ko-KR" dirty="0">
                <a:latin typeface="Garamond" panose="02020404030301010803" pitchFamily="18" charset="0"/>
              </a:rPr>
              <a:t>training </a:t>
            </a:r>
            <a:r>
              <a:rPr lang="ko-KR" altLang="en-US" dirty="0">
                <a:latin typeface="Garamond" panose="02020404030301010803" pitchFamily="18" charset="0"/>
              </a:rPr>
              <a:t>시키기 어려움 존재</a:t>
            </a:r>
            <a:endParaRPr lang="en-US" altLang="ko-KR" dirty="0">
              <a:latin typeface="Garamond" panose="020204040303010108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330FDB-8845-4242-AF62-BE0CBA75E8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" t="1" r="2802" b="19825"/>
          <a:stretch/>
        </p:blipFill>
        <p:spPr>
          <a:xfrm>
            <a:off x="7407792" y="4502643"/>
            <a:ext cx="4490980" cy="2239609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BC1B2B4-5214-4F63-AB18-512646F2022A}"/>
              </a:ext>
            </a:extLst>
          </p:cNvPr>
          <p:cNvSpPr/>
          <p:nvPr/>
        </p:nvSpPr>
        <p:spPr>
          <a:xfrm rot="10800000">
            <a:off x="3376829" y="4977113"/>
            <a:ext cx="234461" cy="1084102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20AE9C75-FDC5-4747-B820-A9D3AD690705}"/>
              </a:ext>
            </a:extLst>
          </p:cNvPr>
          <p:cNvSpPr/>
          <p:nvPr/>
        </p:nvSpPr>
        <p:spPr>
          <a:xfrm rot="10800000">
            <a:off x="3376832" y="6272955"/>
            <a:ext cx="234458" cy="359338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CB483-E5CF-404D-8BFB-87859D057D95}"/>
              </a:ext>
            </a:extLst>
          </p:cNvPr>
          <p:cNvSpPr txBox="1"/>
          <p:nvPr/>
        </p:nvSpPr>
        <p:spPr>
          <a:xfrm>
            <a:off x="1571331" y="5389777"/>
            <a:ext cx="203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aramond" panose="02020404030301010803" pitchFamily="18" charset="0"/>
              </a:rPr>
              <a:t>k</a:t>
            </a:r>
            <a:r>
              <a:rPr lang="ko-KR" altLang="en-US" sz="1600" dirty="0"/>
              <a:t>개의 </a:t>
            </a:r>
            <a:r>
              <a:rPr lang="en-US" altLang="ko-KR" sz="1600" dirty="0">
                <a:latin typeface="Garamond" panose="02020404030301010803" pitchFamily="18" charset="0"/>
              </a:rPr>
              <a:t>class</a:t>
            </a:r>
            <a:r>
              <a:rPr lang="ko-KR" altLang="en-US" sz="1600" dirty="0"/>
              <a:t>로 분류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5FAFB-907D-4444-AA7C-70D51371F863}"/>
              </a:ext>
            </a:extLst>
          </p:cNvPr>
          <p:cNvSpPr txBox="1"/>
          <p:nvPr/>
        </p:nvSpPr>
        <p:spPr>
          <a:xfrm>
            <a:off x="211232" y="6284528"/>
            <a:ext cx="341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aramond" panose="02020404030301010803" pitchFamily="18" charset="0"/>
              </a:rPr>
              <a:t>K+1</a:t>
            </a:r>
            <a:r>
              <a:rPr lang="ko-KR" altLang="en-US" sz="1600" dirty="0">
                <a:latin typeface="Garamond" panose="02020404030301010803" pitchFamily="18" charset="0"/>
              </a:rPr>
              <a:t>번째 새로운 </a:t>
            </a:r>
            <a:r>
              <a:rPr lang="en-US" altLang="ko-KR" sz="1600" dirty="0">
                <a:latin typeface="Garamond" panose="02020404030301010803" pitchFamily="18" charset="0"/>
              </a:rPr>
              <a:t>class = open intent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9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E803-195C-49A8-8E9C-05C6949E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Two main challenge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99D373-D14E-46B0-B363-18F080A43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Two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main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challenge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E173D-2E3E-4A01-B304-5AED6CDA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Known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ko-KR" altLang="en-US" dirty="0">
                <a:latin typeface="Garamond" panose="02020404030301010803" pitchFamily="18" charset="0"/>
              </a:rPr>
              <a:t>의 </a:t>
            </a:r>
            <a:r>
              <a:rPr lang="en-US" altLang="ko-KR" dirty="0">
                <a:latin typeface="Garamond" panose="02020404030301010803" pitchFamily="18" charset="0"/>
              </a:rPr>
              <a:t>boundary </a:t>
            </a:r>
            <a:r>
              <a:rPr lang="ko-KR" altLang="en-US" dirty="0">
                <a:latin typeface="Garamond" panose="02020404030301010803" pitchFamily="18" charset="0"/>
              </a:rPr>
              <a:t>보정 방법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Known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ko-KR" altLang="en-US" dirty="0">
                <a:latin typeface="Garamond" panose="02020404030301010803" pitchFamily="18" charset="0"/>
              </a:rPr>
              <a:t>의 </a:t>
            </a:r>
            <a:r>
              <a:rPr lang="en-US" altLang="ko-KR" dirty="0">
                <a:latin typeface="Garamond" panose="02020404030301010803" pitchFamily="18" charset="0"/>
              </a:rPr>
              <a:t>training sample</a:t>
            </a:r>
            <a:r>
              <a:rPr lang="ko-KR" altLang="en-US" dirty="0">
                <a:latin typeface="Garamond" panose="02020404030301010803" pitchFamily="18" charset="0"/>
              </a:rPr>
              <a:t>의 </a:t>
            </a:r>
            <a:r>
              <a:rPr lang="en-US" altLang="ko-KR" dirty="0">
                <a:latin typeface="Garamond" panose="02020404030301010803" pitchFamily="18" charset="0"/>
              </a:rPr>
              <a:t>label </a:t>
            </a:r>
            <a:r>
              <a:rPr lang="ko-KR" altLang="en-US" dirty="0">
                <a:latin typeface="Garamond" panose="02020404030301010803" pitchFamily="18" charset="0"/>
              </a:rPr>
              <a:t>분포를 재구성하여  </a:t>
            </a:r>
            <a:r>
              <a:rPr lang="en-US" altLang="ko-KR" dirty="0">
                <a:latin typeface="Garamond" panose="02020404030301010803" pitchFamily="18" charset="0"/>
              </a:rPr>
              <a:t>known intent </a:t>
            </a:r>
            <a:r>
              <a:rPr lang="ko-KR" altLang="en-US" dirty="0">
                <a:latin typeface="Garamond" panose="02020404030301010803" pitchFamily="18" charset="0"/>
              </a:rPr>
              <a:t>에 대한 </a:t>
            </a:r>
            <a:r>
              <a:rPr lang="en-US" altLang="ko-KR" dirty="0">
                <a:latin typeface="Garamond" panose="02020404030301010803" pitchFamily="18" charset="0"/>
              </a:rPr>
              <a:t>overconfident </a:t>
            </a:r>
            <a:r>
              <a:rPr lang="ko-KR" altLang="en-US" dirty="0" err="1">
                <a:latin typeface="Garamond" panose="02020404030301010803" pitchFamily="18" charset="0"/>
              </a:rPr>
              <a:t>줄일수</a:t>
            </a:r>
            <a:r>
              <a:rPr lang="ko-KR" altLang="en-US" dirty="0">
                <a:latin typeface="Garamond" panose="02020404030301010803" pitchFamily="18" charset="0"/>
              </a:rPr>
              <a:t> 있을지 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Test</a:t>
            </a:r>
            <a:r>
              <a:rPr lang="ko-KR" altLang="en-US" dirty="0">
                <a:latin typeface="Garamond" panose="02020404030301010803" pitchFamily="18" charset="0"/>
              </a:rPr>
              <a:t> 샘플을 </a:t>
            </a:r>
            <a:r>
              <a:rPr lang="en-US" altLang="ko-KR" dirty="0">
                <a:latin typeface="Garamond" panose="02020404030301010803" pitchFamily="18" charset="0"/>
              </a:rPr>
              <a:t>k+1 </a:t>
            </a:r>
            <a:r>
              <a:rPr lang="ko-KR" altLang="en-US" dirty="0">
                <a:latin typeface="Garamond" panose="02020404030301010803" pitchFamily="18" charset="0"/>
              </a:rPr>
              <a:t>번째 </a:t>
            </a:r>
            <a:r>
              <a:rPr lang="en-US" altLang="ko-KR" dirty="0">
                <a:latin typeface="Garamond" panose="02020404030301010803" pitchFamily="18" charset="0"/>
              </a:rPr>
              <a:t>open intent class</a:t>
            </a:r>
            <a:r>
              <a:rPr lang="ko-KR" altLang="en-US" dirty="0">
                <a:latin typeface="Garamond" panose="02020404030301010803" pitchFamily="18" charset="0"/>
              </a:rPr>
              <a:t>로</a:t>
            </a:r>
            <a:r>
              <a:rPr lang="en-US" altLang="ko-KR" dirty="0">
                <a:latin typeface="Garamond" panose="02020404030301010803" pitchFamily="18" charset="0"/>
              </a:rPr>
              <a:t> boundary</a:t>
            </a:r>
            <a:r>
              <a:rPr lang="ko-KR" altLang="en-US" dirty="0">
                <a:latin typeface="Garamond" panose="02020404030301010803" pitchFamily="18" charset="0"/>
              </a:rPr>
              <a:t> 학습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Training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sample</a:t>
            </a:r>
            <a:r>
              <a:rPr lang="ko-KR" altLang="en-US" dirty="0">
                <a:latin typeface="Garamond" panose="02020404030301010803" pitchFamily="18" charset="0"/>
              </a:rPr>
              <a:t> 기반으로 </a:t>
            </a:r>
            <a:r>
              <a:rPr lang="en-US" altLang="ko-KR" dirty="0">
                <a:latin typeface="Garamond" panose="02020404030301010803" pitchFamily="18" charset="0"/>
              </a:rPr>
              <a:t>decision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boundary</a:t>
            </a:r>
            <a:r>
              <a:rPr lang="ko-KR" altLang="en-US" dirty="0">
                <a:latin typeface="Garamond" panose="02020404030301010803" pitchFamily="18" charset="0"/>
              </a:rPr>
              <a:t>를 최적화하기 위해 </a:t>
            </a:r>
            <a:r>
              <a:rPr lang="en-US" altLang="ko-KR" dirty="0">
                <a:latin typeface="Garamond" panose="02020404030301010803" pitchFamily="18" charset="0"/>
              </a:rPr>
              <a:t>open intent </a:t>
            </a:r>
            <a:r>
              <a:rPr lang="ko-KR" altLang="en-US" dirty="0">
                <a:latin typeface="Garamond" panose="02020404030301010803" pitchFamily="18" charset="0"/>
              </a:rPr>
              <a:t>위한 </a:t>
            </a:r>
            <a:r>
              <a:rPr lang="en-US" altLang="ko-KR" dirty="0">
                <a:latin typeface="Garamond" panose="02020404030301010803" pitchFamily="18" charset="0"/>
              </a:rPr>
              <a:t>pseudo sample </a:t>
            </a:r>
            <a:r>
              <a:rPr lang="ko-KR" altLang="en-US" dirty="0">
                <a:latin typeface="Garamond" panose="02020404030301010803" pitchFamily="18" charset="0"/>
              </a:rPr>
              <a:t>생성할 수 있을지</a:t>
            </a:r>
            <a:endParaRPr lang="en-US" altLang="ko-KR" dirty="0">
              <a:latin typeface="Garamond" panose="02020404030301010803" pitchFamily="18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96206A-FA80-4161-9DF7-2B9003A9E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제안한 모델에서 해결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F238C1-5137-49C5-9FBC-105C89C86A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Soft Labeling (SL)</a:t>
            </a:r>
          </a:p>
          <a:p>
            <a:pPr lvl="1">
              <a:lnSpc>
                <a:spcPct val="17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훈련 샘플 </a:t>
            </a:r>
            <a:r>
              <a:rPr lang="en-US" altLang="ko-KR" dirty="0">
                <a:latin typeface="Garamond" panose="02020404030301010803" pitchFamily="18" charset="0"/>
              </a:rPr>
              <a:t>intent label</a:t>
            </a:r>
            <a:r>
              <a:rPr lang="ko-KR" altLang="en-US" dirty="0">
                <a:latin typeface="Garamond" panose="02020404030301010803" pitchFamily="18" charset="0"/>
              </a:rPr>
              <a:t> 분포 재구성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Open intent</a:t>
            </a:r>
            <a:r>
              <a:rPr lang="ko-KR" altLang="en-US" dirty="0">
                <a:latin typeface="Garamond" panose="02020404030301010803" pitchFamily="18" charset="0"/>
              </a:rPr>
              <a:t>로 예측될 확률을 줄 일 수 있어 알려진 의도에 대한 </a:t>
            </a:r>
            <a:r>
              <a:rPr lang="en-US" altLang="ko-KR" dirty="0">
                <a:latin typeface="Garamond" panose="02020404030301010803" pitchFamily="18" charset="0"/>
              </a:rPr>
              <a:t>overconfident </a:t>
            </a:r>
            <a:r>
              <a:rPr lang="ko-KR" altLang="en-US" dirty="0">
                <a:latin typeface="Garamond" panose="02020404030301010803" pitchFamily="18" charset="0"/>
              </a:rPr>
              <a:t>줄일 수 있음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 Manifold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 err="1">
                <a:latin typeface="Garamond" panose="02020404030301010803" pitchFamily="18" charset="0"/>
              </a:rPr>
              <a:t>Mixup</a:t>
            </a:r>
            <a:r>
              <a:rPr lang="en-US" altLang="ko-KR" b="1" dirty="0">
                <a:latin typeface="Garamond" panose="02020404030301010803" pitchFamily="18" charset="0"/>
              </a:rPr>
              <a:t>(MM)</a:t>
            </a:r>
          </a:p>
          <a:p>
            <a:pPr lvl="1">
              <a:lnSpc>
                <a:spcPct val="17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Open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>
                <a:latin typeface="Garamond" panose="02020404030301010803" pitchFamily="18" charset="0"/>
              </a:rPr>
              <a:t> 에 대한 </a:t>
            </a:r>
            <a:r>
              <a:rPr lang="en-US" altLang="ko-KR" dirty="0">
                <a:latin typeface="Garamond" panose="02020404030301010803" pitchFamily="18" charset="0"/>
              </a:rPr>
              <a:t>pseudo sample </a:t>
            </a:r>
            <a:r>
              <a:rPr lang="ko-KR" altLang="en-US" dirty="0">
                <a:latin typeface="Garamond" panose="02020404030301010803" pitchFamily="18" charset="0"/>
              </a:rPr>
              <a:t>생성 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70000"/>
              </a:lnSpc>
            </a:pPr>
            <a:endParaRPr lang="en-US" altLang="ko-KR" dirty="0">
              <a:latin typeface="Garamond" panose="02020404030301010803" pitchFamily="18" charset="0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630C6-4BD5-44A0-87B2-649E19179805}"/>
              </a:ext>
            </a:extLst>
          </p:cNvPr>
          <p:cNvSpPr txBox="1"/>
          <p:nvPr/>
        </p:nvSpPr>
        <p:spPr>
          <a:xfrm>
            <a:off x="3127207" y="6076844"/>
            <a:ext cx="837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known intent </a:t>
            </a:r>
            <a:r>
              <a:rPr lang="ko-KR" altLang="en-US" dirty="0"/>
              <a:t>의 샘플과 </a:t>
            </a:r>
            <a:r>
              <a:rPr lang="en-US" altLang="ko-KR"/>
              <a:t>open intent</a:t>
            </a:r>
            <a:r>
              <a:rPr lang="ko-KR" altLang="en-US" dirty="0"/>
              <a:t>의 유사 샘플의 </a:t>
            </a:r>
            <a:r>
              <a:rPr lang="en-US" altLang="ko-KR" dirty="0"/>
              <a:t>label-reshaped </a:t>
            </a:r>
            <a:r>
              <a:rPr lang="ko-KR" altLang="en-US" dirty="0"/>
              <a:t>가 학습되고 </a:t>
            </a:r>
            <a:br>
              <a:rPr lang="en-US" altLang="ko-KR" dirty="0"/>
            </a:br>
            <a:r>
              <a:rPr lang="en-US" altLang="ko-KR" dirty="0"/>
              <a:t>open intent classification</a:t>
            </a:r>
            <a:r>
              <a:rPr lang="ko-KR" altLang="en-US" dirty="0"/>
              <a:t>에서 효과적으로 사용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1E4AF7E-EBD0-430E-9F9F-8A8BDEEDF14C}"/>
              </a:ext>
            </a:extLst>
          </p:cNvPr>
          <p:cNvSpPr/>
          <p:nvPr/>
        </p:nvSpPr>
        <p:spPr>
          <a:xfrm>
            <a:off x="1892009" y="6146159"/>
            <a:ext cx="988541" cy="50769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Framework of the proposed method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Outlier detection algorithm </a:t>
            </a:r>
            <a:r>
              <a:rPr lang="ko-KR" altLang="en-US" dirty="0">
                <a:latin typeface="Garamond" panose="02020404030301010803" pitchFamily="18" charset="0"/>
              </a:rPr>
              <a:t>사용하지 않고 </a:t>
            </a:r>
            <a:r>
              <a:rPr lang="en-US" altLang="ko-KR" dirty="0">
                <a:latin typeface="Garamond" panose="02020404030301010803" pitchFamily="18" charset="0"/>
              </a:rPr>
              <a:t>open intent classification</a:t>
            </a:r>
            <a:r>
              <a:rPr lang="ko-KR" altLang="en-US" dirty="0">
                <a:latin typeface="Garamond" panose="02020404030301010803" pitchFamily="18" charset="0"/>
              </a:rPr>
              <a:t>을 위한 </a:t>
            </a:r>
            <a:r>
              <a:rPr lang="en-US" altLang="ko-KR" dirty="0">
                <a:latin typeface="Garamond" panose="02020404030301010803" pitchFamily="18" charset="0"/>
              </a:rPr>
              <a:t>(k+1)-class classification framework </a:t>
            </a:r>
            <a:r>
              <a:rPr lang="ko-KR" altLang="en-US" dirty="0">
                <a:latin typeface="Garamond" panose="02020404030301010803" pitchFamily="18" charset="0"/>
              </a:rPr>
              <a:t>제안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Soft labeling</a:t>
            </a:r>
            <a:r>
              <a:rPr lang="ko-KR" altLang="en-US" dirty="0">
                <a:latin typeface="Garamond" panose="02020404030301010803" pitchFamily="18" charset="0"/>
              </a:rPr>
              <a:t>과 </a:t>
            </a:r>
            <a:r>
              <a:rPr lang="en-US" altLang="ko-KR" dirty="0">
                <a:latin typeface="Garamond" panose="02020404030301010803" pitchFamily="18" charset="0"/>
              </a:rPr>
              <a:t>manifold </a:t>
            </a:r>
            <a:r>
              <a:rPr lang="en-US" altLang="ko-KR" dirty="0" err="1">
                <a:latin typeface="Garamond" panose="02020404030301010803" pitchFamily="18" charset="0"/>
              </a:rPr>
              <a:t>mixup</a:t>
            </a:r>
            <a:r>
              <a:rPr lang="ko-KR" altLang="en-US" dirty="0">
                <a:latin typeface="Garamond" panose="02020404030301010803" pitchFamily="18" charset="0"/>
              </a:rPr>
              <a:t> 사용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Open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>
                <a:latin typeface="Garamond" panose="02020404030301010803" pitchFamily="18" charset="0"/>
              </a:rPr>
              <a:t>에 대한 추가적인 데이터 없이 </a:t>
            </a:r>
            <a:r>
              <a:rPr lang="en-US" altLang="ko-KR" dirty="0">
                <a:latin typeface="Garamond" panose="02020404030301010803" pitchFamily="18" charset="0"/>
              </a:rPr>
              <a:t>decision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boundary </a:t>
            </a:r>
            <a:r>
              <a:rPr lang="ko-KR" altLang="en-US" dirty="0">
                <a:latin typeface="Garamond" panose="02020404030301010803" pitchFamily="18" charset="0"/>
              </a:rPr>
              <a:t>학습</a:t>
            </a:r>
            <a:endParaRPr lang="en-US" altLang="ko-KR" dirty="0">
              <a:latin typeface="Garamond" panose="020204040303010108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6EB1E9-776E-4A85-AC73-99A295BB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22" y="4649105"/>
            <a:ext cx="8704150" cy="2104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461C5-4C83-4061-A6ED-1779418E8C39}"/>
              </a:ext>
            </a:extLst>
          </p:cNvPr>
          <p:cNvSpPr txBox="1"/>
          <p:nvPr/>
        </p:nvSpPr>
        <p:spPr>
          <a:xfrm>
            <a:off x="-35687" y="5385680"/>
            <a:ext cx="173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aramond" panose="02020404030301010803" pitchFamily="18" charset="0"/>
              </a:rPr>
              <a:t>Known intent</a:t>
            </a:r>
            <a:r>
              <a:rPr lang="ko-KR" altLang="en-US" sz="1600" dirty="0">
                <a:latin typeface="Garamond" panose="02020404030301010803" pitchFamily="18" charset="0"/>
              </a:rPr>
              <a:t>를</a:t>
            </a:r>
            <a:r>
              <a:rPr lang="en-US" altLang="ko-KR" sz="1600" dirty="0">
                <a:latin typeface="Garamond" panose="02020404030301010803" pitchFamily="18" charset="0"/>
              </a:rPr>
              <a:t> </a:t>
            </a:r>
            <a:r>
              <a:rPr lang="ko-KR" altLang="en-US" sz="1600" dirty="0">
                <a:latin typeface="Garamond" panose="02020404030301010803" pitchFamily="18" charset="0"/>
              </a:rPr>
              <a:t>위한 </a:t>
            </a:r>
            <a:r>
              <a:rPr lang="en-US" altLang="ko-KR" sz="1600" dirty="0" err="1">
                <a:latin typeface="Garamond" panose="02020404030301010803" pitchFamily="18" charset="0"/>
              </a:rPr>
              <a:t>pretrainig</a:t>
            </a:r>
            <a:endParaRPr lang="ko-KR" altLang="en-US" sz="16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3DE74-F3F6-48F1-BC8F-02C82EFAA9B2}"/>
              </a:ext>
            </a:extLst>
          </p:cNvPr>
          <p:cNvSpPr txBox="1"/>
          <p:nvPr/>
        </p:nvSpPr>
        <p:spPr>
          <a:xfrm>
            <a:off x="9873196" y="5500496"/>
            <a:ext cx="235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aramond" panose="02020404030301010803" pitchFamily="18" charset="0"/>
              </a:rPr>
              <a:t>Open intent </a:t>
            </a:r>
            <a:r>
              <a:rPr lang="ko-KR" altLang="en-US" sz="1600" dirty="0">
                <a:latin typeface="Garamond" panose="02020404030301010803" pitchFamily="18" charset="0"/>
              </a:rPr>
              <a:t>위한 </a:t>
            </a:r>
            <a:r>
              <a:rPr lang="en-US" altLang="ko-KR" sz="1600" dirty="0">
                <a:latin typeface="Garamond" panose="02020404030301010803" pitchFamily="18" charset="0"/>
              </a:rPr>
              <a:t>training</a:t>
            </a:r>
          </a:p>
          <a:p>
            <a:r>
              <a:rPr lang="en-US" altLang="ko-KR" sz="1600" dirty="0">
                <a:latin typeface="Garamond" panose="02020404030301010803" pitchFamily="18" charset="0"/>
              </a:rPr>
              <a:t> -&gt; pseudo data </a:t>
            </a:r>
            <a:r>
              <a:rPr lang="ko-KR" altLang="en-US" sz="1600" dirty="0">
                <a:latin typeface="Garamond" panose="02020404030301010803" pitchFamily="18" charset="0"/>
              </a:rPr>
              <a:t>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AEDDAD-23FC-4630-B639-C679755D70ED}"/>
              </a:ext>
            </a:extLst>
          </p:cNvPr>
          <p:cNvSpPr/>
          <p:nvPr/>
        </p:nvSpPr>
        <p:spPr>
          <a:xfrm>
            <a:off x="1700997" y="4649105"/>
            <a:ext cx="2396441" cy="1843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BEFE61E-4EF4-42B7-A986-05ED791E6F87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832655" y="5069698"/>
            <a:ext cx="868342" cy="31598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D402C1-E23A-45CE-B04C-514D461781FE}"/>
              </a:ext>
            </a:extLst>
          </p:cNvPr>
          <p:cNvSpPr/>
          <p:nvPr/>
        </p:nvSpPr>
        <p:spPr>
          <a:xfrm>
            <a:off x="4235851" y="4649105"/>
            <a:ext cx="5672077" cy="18437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AB5B17-E9D3-4667-B465-663A41C2E8DC}"/>
              </a:ext>
            </a:extLst>
          </p:cNvPr>
          <p:cNvCxnSpPr/>
          <p:nvPr/>
        </p:nvCxnSpPr>
        <p:spPr>
          <a:xfrm rot="16200000" flipH="1">
            <a:off x="9861629" y="4687738"/>
            <a:ext cx="891251" cy="798653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8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D955C8-A2C6-4792-B6C3-F0F44972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70" y="4506613"/>
            <a:ext cx="5658150" cy="573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6EB1E9-776E-4A85-AC73-99A295BBC3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0" r="69272" b="13156"/>
          <a:stretch/>
        </p:blipFill>
        <p:spPr>
          <a:xfrm>
            <a:off x="8673581" y="1983202"/>
            <a:ext cx="3518419" cy="45669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Deep intent classification model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BERT </a:t>
            </a:r>
            <a:r>
              <a:rPr lang="ko-KR" altLang="en-US" dirty="0">
                <a:latin typeface="Garamond" panose="02020404030301010803" pitchFamily="18" charset="0"/>
              </a:rPr>
              <a:t>사용하여 </a:t>
            </a:r>
            <a:r>
              <a:rPr lang="en-US" altLang="ko-KR" dirty="0">
                <a:latin typeface="Garamond" panose="02020404030301010803" pitchFamily="18" charset="0"/>
              </a:rPr>
              <a:t>intent representation </a:t>
            </a:r>
            <a:r>
              <a:rPr lang="ko-KR" altLang="en-US" dirty="0">
                <a:latin typeface="Garamond" panose="02020404030301010803" pitchFamily="18" charset="0"/>
              </a:rPr>
              <a:t>추출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BERT</a:t>
            </a:r>
            <a:r>
              <a:rPr lang="ko-KR" altLang="en-US" dirty="0">
                <a:latin typeface="Garamond" panose="02020404030301010803" pitchFamily="18" charset="0"/>
              </a:rPr>
              <a:t>의 마지막</a:t>
            </a:r>
            <a:r>
              <a:rPr lang="en-US" altLang="ko-KR" dirty="0">
                <a:latin typeface="Garamond" panose="02020404030301010803" pitchFamily="18" charset="0"/>
              </a:rPr>
              <a:t> hidden layer</a:t>
            </a:r>
            <a:r>
              <a:rPr lang="ko-KR" altLang="en-US" dirty="0">
                <a:latin typeface="Garamond" panose="02020404030301010803" pitchFamily="18" charset="0"/>
              </a:rPr>
              <a:t>에서</a:t>
            </a:r>
            <a:r>
              <a:rPr lang="en-US" altLang="ko-KR" dirty="0">
                <a:latin typeface="Garamond" panose="02020404030301010803" pitchFamily="18" charset="0"/>
              </a:rPr>
              <a:t> token embedding </a:t>
            </a:r>
            <a:r>
              <a:rPr lang="ko-KR" altLang="en-US" dirty="0">
                <a:latin typeface="Garamond" panose="02020404030301010803" pitchFamily="18" charset="0"/>
              </a:rPr>
              <a:t>얻음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Mean pooling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Get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the average representation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Dense layer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Get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the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representation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aramond" panose="02020404030301010803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830237-5878-4736-B145-6C1984847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398" y="3309504"/>
            <a:ext cx="3150253" cy="2986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5D624F-6C1E-49DC-A00C-4F0A2E7B1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783" y="6176963"/>
            <a:ext cx="5019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06EB1E9-776E-4A85-AC73-99A295BBC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r="69272" b="13156"/>
          <a:stretch/>
        </p:blipFill>
        <p:spPr>
          <a:xfrm>
            <a:off x="8458200" y="2683043"/>
            <a:ext cx="3733800" cy="41749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Pre-training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for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known intents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더 좋은 </a:t>
            </a:r>
            <a:r>
              <a:rPr lang="en-US" altLang="ko-KR" dirty="0">
                <a:latin typeface="Garamond" panose="02020404030301010803" pitchFamily="18" charset="0"/>
              </a:rPr>
              <a:t>intent representation </a:t>
            </a:r>
            <a:r>
              <a:rPr lang="ko-KR" altLang="en-US" dirty="0">
                <a:latin typeface="Garamond" panose="02020404030301010803" pitchFamily="18" charset="0"/>
              </a:rPr>
              <a:t>을 얻기 위해 </a:t>
            </a:r>
            <a:r>
              <a:rPr lang="en-US" altLang="ko-KR" dirty="0">
                <a:latin typeface="Garamond" panose="02020404030301010803" pitchFamily="18" charset="0"/>
              </a:rPr>
              <a:t>training set</a:t>
            </a:r>
            <a:r>
              <a:rPr lang="ko-KR" altLang="en-US" dirty="0">
                <a:latin typeface="Garamond" panose="02020404030301010803" pitchFamily="18" charset="0"/>
              </a:rPr>
              <a:t>에서 </a:t>
            </a:r>
            <a:r>
              <a:rPr lang="en-US" altLang="ko-KR" dirty="0">
                <a:latin typeface="Garamond" panose="02020404030301010803" pitchFamily="18" charset="0"/>
              </a:rPr>
              <a:t>known intent label data</a:t>
            </a:r>
            <a:r>
              <a:rPr lang="ko-KR" altLang="en-US" dirty="0">
                <a:latin typeface="Garamond" panose="02020404030301010803" pitchFamily="18" charset="0"/>
              </a:rPr>
              <a:t>를 </a:t>
            </a:r>
            <a:r>
              <a:rPr lang="en-US" altLang="ko-KR" dirty="0">
                <a:latin typeface="Garamond" panose="02020404030301010803" pitchFamily="18" charset="0"/>
              </a:rPr>
              <a:t>pretrain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Intent feature     </a:t>
            </a:r>
            <a:r>
              <a:rPr lang="ko-KR" altLang="en-US" dirty="0">
                <a:latin typeface="Garamond" panose="02020404030301010803" pitchFamily="18" charset="0"/>
              </a:rPr>
              <a:t>를 학습시키기 위해 </a:t>
            </a:r>
            <a:r>
              <a:rPr lang="en-US" altLang="ko-KR" dirty="0" err="1">
                <a:latin typeface="Garamond" panose="02020404030301010803" pitchFamily="18" charset="0"/>
              </a:rPr>
              <a:t>softmax</a:t>
            </a:r>
            <a:r>
              <a:rPr lang="en-US" altLang="ko-KR" dirty="0">
                <a:latin typeface="Garamond" panose="02020404030301010803" pitchFamily="18" charset="0"/>
              </a:rPr>
              <a:t> loss </a:t>
            </a:r>
            <a:r>
              <a:rPr lang="ko-KR" altLang="en-US" dirty="0">
                <a:latin typeface="Garamond" panose="02020404030301010803" pitchFamily="18" charset="0"/>
              </a:rPr>
              <a:t>사용</a:t>
            </a:r>
            <a:endParaRPr lang="en-US" altLang="ko-KR" dirty="0">
              <a:latin typeface="Garamond" panose="020204040303010108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2C25B-56BE-471B-AC06-8A23DB22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709" y="4608224"/>
            <a:ext cx="4477279" cy="1004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FA3140-AB77-4017-815F-A685E69D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578" y="3527491"/>
            <a:ext cx="328612" cy="2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Training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for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open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intent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0" y="1609048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Open intent data </a:t>
            </a:r>
            <a:r>
              <a:rPr lang="ko-KR" altLang="en-US" b="1" dirty="0">
                <a:latin typeface="Garamond" panose="02020404030301010803" pitchFamily="18" charset="0"/>
              </a:rPr>
              <a:t>부족</a:t>
            </a:r>
            <a:r>
              <a:rPr lang="ko-KR" altLang="en-US" dirty="0">
                <a:latin typeface="Garamond" panose="02020404030301010803" pitchFamily="18" charset="0"/>
              </a:rPr>
              <a:t>으로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open intent </a:t>
            </a:r>
            <a:r>
              <a:rPr lang="ko-KR" altLang="en-US" dirty="0">
                <a:latin typeface="Garamond" panose="02020404030301010803" pitchFamily="18" charset="0"/>
              </a:rPr>
              <a:t>구별 위한 </a:t>
            </a:r>
            <a:r>
              <a:rPr lang="en-US" altLang="ko-KR" dirty="0">
                <a:latin typeface="Garamond" panose="02020404030301010803" pitchFamily="18" charset="0"/>
              </a:rPr>
              <a:t>model train</a:t>
            </a:r>
            <a:r>
              <a:rPr lang="ko-KR" altLang="en-US" dirty="0">
                <a:latin typeface="Garamond" panose="02020404030301010803" pitchFamily="18" charset="0"/>
              </a:rPr>
              <a:t>에</a:t>
            </a:r>
            <a:r>
              <a:rPr lang="en-US" altLang="ko-KR" dirty="0">
                <a:latin typeface="Garamond" panose="02020404030301010803" pitchFamily="18" charset="0"/>
              </a:rPr>
              <a:t> </a:t>
            </a:r>
            <a:r>
              <a:rPr lang="ko-KR" altLang="en-US" dirty="0">
                <a:latin typeface="Garamond" panose="02020404030301010803" pitchFamily="18" charset="0"/>
              </a:rPr>
              <a:t>어려움 존재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6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Soft labeling</a:t>
            </a:r>
            <a:r>
              <a:rPr lang="ko-KR" altLang="en-US" dirty="0">
                <a:latin typeface="Garamond" panose="02020404030301010803" pitchFamily="18" charset="0"/>
              </a:rPr>
              <a:t>과 </a:t>
            </a:r>
            <a:r>
              <a:rPr lang="en-US" altLang="ko-KR" dirty="0">
                <a:latin typeface="Garamond" panose="02020404030301010803" pitchFamily="18" charset="0"/>
              </a:rPr>
              <a:t>manifold </a:t>
            </a:r>
            <a:r>
              <a:rPr lang="en-US" altLang="ko-KR" dirty="0" err="1">
                <a:latin typeface="Garamond" panose="02020404030301010803" pitchFamily="18" charset="0"/>
              </a:rPr>
              <a:t>mixup</a:t>
            </a:r>
            <a:r>
              <a:rPr lang="ko-KR" altLang="en-US" dirty="0">
                <a:latin typeface="Garamond" panose="02020404030301010803" pitchFamily="18" charset="0"/>
              </a:rPr>
              <a:t>으로 </a:t>
            </a:r>
            <a:r>
              <a:rPr lang="en-US" altLang="ko-KR" dirty="0">
                <a:latin typeface="Garamond" panose="02020404030301010803" pitchFamily="18" charset="0"/>
              </a:rPr>
              <a:t>pseudo data </a:t>
            </a:r>
            <a:r>
              <a:rPr lang="ko-KR" altLang="en-US" dirty="0">
                <a:latin typeface="Garamond" panose="02020404030301010803" pitchFamily="18" charset="0"/>
              </a:rPr>
              <a:t>생성하여 해결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Soft labeling</a:t>
            </a:r>
          </a:p>
          <a:p>
            <a:pPr lvl="1">
              <a:lnSpc>
                <a:spcPct val="16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Training set</a:t>
            </a:r>
            <a:r>
              <a:rPr lang="ko-KR" altLang="en-US" dirty="0">
                <a:latin typeface="Garamond" panose="02020404030301010803" pitchFamily="18" charset="0"/>
              </a:rPr>
              <a:t>에서 </a:t>
            </a:r>
            <a:r>
              <a:rPr lang="en-US" altLang="ko-KR" dirty="0">
                <a:latin typeface="Garamond" panose="02020404030301010803" pitchFamily="18" charset="0"/>
              </a:rPr>
              <a:t>label </a:t>
            </a:r>
            <a:r>
              <a:rPr lang="ko-KR" altLang="en-US" dirty="0">
                <a:latin typeface="Garamond" panose="02020404030301010803" pitchFamily="18" charset="0"/>
              </a:rPr>
              <a:t>분포를 </a:t>
            </a:r>
            <a:r>
              <a:rPr lang="en-US" altLang="ko-KR" dirty="0">
                <a:latin typeface="Garamond" panose="02020404030301010803" pitchFamily="18" charset="0"/>
              </a:rPr>
              <a:t>reshape</a:t>
            </a:r>
            <a:r>
              <a:rPr lang="ko-KR" altLang="en-US" dirty="0" err="1">
                <a:latin typeface="Garamond" panose="02020404030301010803" pitchFamily="18" charset="0"/>
              </a:rPr>
              <a:t>하므로서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known intent</a:t>
            </a:r>
            <a:r>
              <a:rPr lang="ko-KR" altLang="en-US" dirty="0">
                <a:latin typeface="Garamond" panose="02020404030301010803" pitchFamily="18" charset="0"/>
              </a:rPr>
              <a:t>에 대한 </a:t>
            </a:r>
            <a:br>
              <a:rPr lang="en-US" altLang="ko-KR" dirty="0">
                <a:latin typeface="Garamond" panose="02020404030301010803" pitchFamily="18" charset="0"/>
              </a:rPr>
            </a:br>
            <a:r>
              <a:rPr lang="en-US" altLang="ko-KR" dirty="0">
                <a:latin typeface="Garamond" panose="02020404030301010803" pitchFamily="18" charset="0"/>
              </a:rPr>
              <a:t>pseudo data </a:t>
            </a:r>
            <a:r>
              <a:rPr lang="ko-KR" altLang="en-US" dirty="0">
                <a:latin typeface="Garamond" panose="02020404030301010803" pitchFamily="18" charset="0"/>
              </a:rPr>
              <a:t>생성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6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Default</a:t>
            </a:r>
            <a:r>
              <a:rPr lang="ko-KR" altLang="en-US" dirty="0">
                <a:latin typeface="Garamond" panose="02020404030301010803" pitchFamily="18" charset="0"/>
              </a:rPr>
              <a:t> 값으로 </a:t>
            </a:r>
            <a:r>
              <a:rPr lang="en-US" altLang="ko-KR" dirty="0">
                <a:latin typeface="Garamond" panose="02020404030301010803" pitchFamily="18" charset="0"/>
              </a:rPr>
              <a:t>open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ko-KR" altLang="en-US" dirty="0">
                <a:latin typeface="Garamond" panose="02020404030301010803" pitchFamily="18" charset="0"/>
              </a:rPr>
              <a:t>로 </a:t>
            </a:r>
            <a:r>
              <a:rPr lang="ko-KR" altLang="en-US" dirty="0" err="1">
                <a:latin typeface="Garamond" panose="02020404030301010803" pitchFamily="18" charset="0"/>
              </a:rPr>
              <a:t>재할당하므로서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label </a:t>
            </a:r>
            <a:r>
              <a:rPr lang="ko-KR" altLang="en-US" dirty="0">
                <a:latin typeface="Garamond" panose="02020404030301010803" pitchFamily="18" charset="0"/>
              </a:rPr>
              <a:t>분포 </a:t>
            </a:r>
            <a:r>
              <a:rPr lang="en-US" altLang="ko-KR" dirty="0">
                <a:latin typeface="Garamond" panose="02020404030301010803" pitchFamily="18" charset="0"/>
              </a:rPr>
              <a:t>soften</a:t>
            </a:r>
          </a:p>
          <a:p>
            <a:pPr lvl="2">
              <a:lnSpc>
                <a:spcPct val="16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작은 확률을 </a:t>
            </a:r>
            <a:r>
              <a:rPr lang="en-US" altLang="ko-KR" dirty="0">
                <a:latin typeface="Garamond" panose="02020404030301010803" pitchFamily="18" charset="0"/>
              </a:rPr>
              <a:t>set</a:t>
            </a:r>
            <a:r>
              <a:rPr lang="ko-KR" altLang="en-US" dirty="0">
                <a:latin typeface="Garamond" panose="02020404030301010803" pitchFamily="18" charset="0"/>
              </a:rPr>
              <a:t>하여 </a:t>
            </a:r>
            <a:r>
              <a:rPr lang="en-US" altLang="ko-KR" dirty="0">
                <a:latin typeface="Garamond" panose="02020404030301010803" pitchFamily="18" charset="0"/>
              </a:rPr>
              <a:t>ground-truth class </a:t>
            </a:r>
            <a:r>
              <a:rPr lang="ko-KR" altLang="en-US" dirty="0">
                <a:latin typeface="Garamond" panose="02020404030301010803" pitchFamily="18" charset="0"/>
              </a:rPr>
              <a:t>의 확률이 </a:t>
            </a:r>
            <a:r>
              <a:rPr lang="en-US" altLang="ko-KR" dirty="0">
                <a:latin typeface="Garamond" panose="02020404030301010803" pitchFamily="18" charset="0"/>
              </a:rPr>
              <a:t>open class </a:t>
            </a:r>
            <a:r>
              <a:rPr lang="ko-KR" altLang="en-US" dirty="0">
                <a:latin typeface="Garamond" panose="02020404030301010803" pitchFamily="18" charset="0"/>
              </a:rPr>
              <a:t>확률보다 높도록 </a:t>
            </a:r>
            <a:r>
              <a:rPr lang="en-US" altLang="ko-KR" dirty="0">
                <a:latin typeface="Garamond" panose="02020404030301010803" pitchFamily="18" charset="0"/>
              </a:rPr>
              <a:t>set</a:t>
            </a:r>
          </a:p>
          <a:p>
            <a:pPr lvl="1">
              <a:lnSpc>
                <a:spcPct val="16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Kl-divergence loss</a:t>
            </a:r>
            <a:r>
              <a:rPr lang="ko-KR" altLang="en-US" dirty="0">
                <a:latin typeface="Garamond" panose="02020404030301010803" pitchFamily="18" charset="0"/>
              </a:rPr>
              <a:t>로 학습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P</a:t>
            </a:r>
            <a:r>
              <a:rPr lang="ko-KR" altLang="en-US" dirty="0">
                <a:latin typeface="Garamond" panose="02020404030301010803" pitchFamily="18" charset="0"/>
              </a:rPr>
              <a:t> 분포와 </a:t>
            </a:r>
            <a:r>
              <a:rPr lang="en-US" altLang="ko-KR" dirty="0">
                <a:latin typeface="Garamond" panose="02020404030301010803" pitchFamily="18" charset="0"/>
              </a:rPr>
              <a:t>Q </a:t>
            </a:r>
            <a:r>
              <a:rPr lang="ko-KR" altLang="en-US" dirty="0">
                <a:latin typeface="Garamond" panose="02020404030301010803" pitchFamily="18" charset="0"/>
              </a:rPr>
              <a:t>분포가 얼마나 다른 지를 측정하는 방법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(Cross-Entropy) – (Entropy)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19CFF-7247-407C-83A4-7DF73B495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20" t="3948" r="43706" b="15733"/>
          <a:stretch/>
        </p:blipFill>
        <p:spPr>
          <a:xfrm>
            <a:off x="9348536" y="2334127"/>
            <a:ext cx="2843464" cy="4523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FE5E3-7F91-41F0-9615-071A26796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18" y="6017686"/>
            <a:ext cx="3140964" cy="818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200F9C-1BE8-4749-BBB2-FDEA2CA7E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381" y="5142114"/>
            <a:ext cx="2311865" cy="5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8E2-8054-45F4-B371-0DBBF5F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Garamond" panose="02020404030301010803" pitchFamily="18" charset="0"/>
              </a:rPr>
              <a:t>Training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for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open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intent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2A46-5603-4562-85BA-F391306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Manifold </a:t>
            </a:r>
            <a:r>
              <a:rPr lang="en-US" altLang="ko-KR" b="1" dirty="0" err="1">
                <a:latin typeface="Garamond" panose="02020404030301010803" pitchFamily="18" charset="0"/>
              </a:rPr>
              <a:t>mixup</a:t>
            </a:r>
            <a:endParaRPr lang="en-US" altLang="ko-KR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Generate open intent samples by interpolating between the representation of two samples of different known intents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Overall training objective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Soft labeling loss</a:t>
            </a:r>
            <a:r>
              <a:rPr lang="ko-KR" altLang="en-US" dirty="0">
                <a:latin typeface="Garamond" panose="02020404030301010803" pitchFamily="18" charset="0"/>
              </a:rPr>
              <a:t>와 </a:t>
            </a:r>
            <a:r>
              <a:rPr lang="en-US" altLang="ko-KR" dirty="0">
                <a:latin typeface="Garamond" panose="02020404030301010803" pitchFamily="18" charset="0"/>
              </a:rPr>
              <a:t>manifold </a:t>
            </a:r>
            <a:r>
              <a:rPr lang="en-US" altLang="ko-KR" dirty="0" err="1">
                <a:latin typeface="Garamond" panose="02020404030301010803" pitchFamily="18" charset="0"/>
              </a:rPr>
              <a:t>mixup</a:t>
            </a:r>
            <a:r>
              <a:rPr lang="en-US" altLang="ko-KR" dirty="0">
                <a:latin typeface="Garamond" panose="02020404030301010803" pitchFamily="18" charset="0"/>
              </a:rPr>
              <a:t> loss </a:t>
            </a:r>
            <a:r>
              <a:rPr lang="ko-KR" altLang="en-US" dirty="0">
                <a:latin typeface="Garamond" panose="02020404030301010803" pitchFamily="18" charset="0"/>
              </a:rPr>
              <a:t>합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E1AE5-C4FC-4F56-A5E1-F4E1785E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86" t="3075" r="2999" b="16762"/>
          <a:stretch/>
        </p:blipFill>
        <p:spPr>
          <a:xfrm>
            <a:off x="7895521" y="2875547"/>
            <a:ext cx="4161150" cy="3982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6491C-0E4F-467B-8984-42BAA987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62" y="4368562"/>
            <a:ext cx="3743059" cy="6572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B725C3-FCF6-485C-975C-FFBF646C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677" y="3457440"/>
            <a:ext cx="3112646" cy="832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F2F524-4915-4706-9831-10A504A18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32" y="3454328"/>
            <a:ext cx="2740874" cy="8578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A99255-EE75-45DE-AA3B-FBED89890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369" y="6049962"/>
            <a:ext cx="3086100" cy="5238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E5B95A-B557-4312-83DE-F39B45652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34" y="3298848"/>
            <a:ext cx="1435768" cy="2096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F63F50-997A-4338-BC7F-953B2E7FB5B6}"/>
              </a:ext>
            </a:extLst>
          </p:cNvPr>
          <p:cNvSpPr txBox="1"/>
          <p:nvPr/>
        </p:nvSpPr>
        <p:spPr>
          <a:xfrm>
            <a:off x="6829709" y="4398024"/>
            <a:ext cx="125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BERT </a:t>
            </a:r>
            <a:r>
              <a:rPr lang="ko-KR" altLang="en-US" sz="1200" dirty="0"/>
              <a:t>전체 층수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BA6A820-94DF-4D61-8B72-14A056EC02F6}"/>
              </a:ext>
            </a:extLst>
          </p:cNvPr>
          <p:cNvSpPr/>
          <p:nvPr/>
        </p:nvSpPr>
        <p:spPr>
          <a:xfrm>
            <a:off x="6743007" y="3590105"/>
            <a:ext cx="288758" cy="19723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29A7CD-8F65-410A-85AC-C9084EC215E6}"/>
              </a:ext>
            </a:extLst>
          </p:cNvPr>
          <p:cNvSpPr txBox="1"/>
          <p:nvPr/>
        </p:nvSpPr>
        <p:spPr>
          <a:xfrm>
            <a:off x="7019587" y="3481084"/>
            <a:ext cx="9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aramond" panose="02020404030301010803" pitchFamily="18" charset="0"/>
              </a:rPr>
              <a:t>mixup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B14E0DB-408D-42EA-9DA5-0CFA58461E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164" y="4403534"/>
            <a:ext cx="470887" cy="438034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636B992-61E7-4C90-B52D-46A6885667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6051" y="4270543"/>
            <a:ext cx="4373842" cy="20772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04A1E74-5AF3-4AEC-9C5F-87D5B2D8031E}"/>
              </a:ext>
            </a:extLst>
          </p:cNvPr>
          <p:cNvCxnSpPr>
            <a:cxnSpLocks/>
          </p:cNvCxnSpPr>
          <p:nvPr/>
        </p:nvCxnSpPr>
        <p:spPr>
          <a:xfrm>
            <a:off x="1366050" y="4675023"/>
            <a:ext cx="1413245" cy="221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7FA6D7-2BFD-4F3F-927F-B0DD04B34182}"/>
              </a:ext>
            </a:extLst>
          </p:cNvPr>
          <p:cNvCxnSpPr/>
          <p:nvPr/>
        </p:nvCxnSpPr>
        <p:spPr>
          <a:xfrm>
            <a:off x="7469704" y="4174958"/>
            <a:ext cx="0" cy="2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B5AC32-BD6E-4F93-BC1A-96A7C3399ED3}"/>
              </a:ext>
            </a:extLst>
          </p:cNvPr>
          <p:cNvSpPr txBox="1"/>
          <p:nvPr/>
        </p:nvSpPr>
        <p:spPr>
          <a:xfrm>
            <a:off x="299280" y="4514233"/>
            <a:ext cx="78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Output:</a:t>
            </a:r>
            <a:endParaRPr lang="ko-KR" altLang="en-US" sz="1200" dirty="0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005E014-E34B-4D3A-94FB-A1A5D1548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9" b="4441"/>
          <a:stretch/>
        </p:blipFill>
        <p:spPr bwMode="auto">
          <a:xfrm>
            <a:off x="8706617" y="464210"/>
            <a:ext cx="3048236" cy="19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DEDD2BEB-8637-4A08-B2AC-719AD81440F0}"/>
              </a:ext>
            </a:extLst>
          </p:cNvPr>
          <p:cNvSpPr/>
          <p:nvPr/>
        </p:nvSpPr>
        <p:spPr>
          <a:xfrm>
            <a:off x="3836806" y="3787336"/>
            <a:ext cx="702871" cy="10962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88544-F4D8-434B-8320-C33A1DA3D782}"/>
              </a:ext>
            </a:extLst>
          </p:cNvPr>
          <p:cNvSpPr txBox="1"/>
          <p:nvPr/>
        </p:nvSpPr>
        <p:spPr>
          <a:xfrm>
            <a:off x="2205930" y="3210223"/>
            <a:ext cx="242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aramond" panose="02020404030301010803" pitchFamily="18" charset="0"/>
              </a:rPr>
              <a:t>: Random shuffling</a:t>
            </a:r>
            <a:endParaRPr lang="ko-KR" altLang="en-US" sz="1400" dirty="0">
              <a:latin typeface="Garamond" panose="02020404030301010803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F793F30-3342-4312-B4B1-F7DC2FC51F77}"/>
              </a:ext>
            </a:extLst>
          </p:cNvPr>
          <p:cNvCxnSpPr/>
          <p:nvPr/>
        </p:nvCxnSpPr>
        <p:spPr>
          <a:xfrm>
            <a:off x="1831302" y="4671970"/>
            <a:ext cx="0" cy="1695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404759-E69D-4A56-BE89-D147D8A95F37}"/>
              </a:ext>
            </a:extLst>
          </p:cNvPr>
          <p:cNvSpPr txBox="1"/>
          <p:nvPr/>
        </p:nvSpPr>
        <p:spPr>
          <a:xfrm>
            <a:off x="1015661" y="4827617"/>
            <a:ext cx="211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Meanpooling</a:t>
            </a:r>
            <a:r>
              <a:rPr lang="en-US" altLang="ko-KR" sz="1200" dirty="0"/>
              <a:t>, dense layer </a:t>
            </a:r>
            <a:endParaRPr lang="ko-KR" altLang="en-US" sz="12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FD4E9E3-1F85-45DA-A357-48174794F1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4061" y="4604973"/>
            <a:ext cx="263149" cy="2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5823</TotalTime>
  <Words>1751</Words>
  <Application>Microsoft Office PowerPoint</Application>
  <PresentationFormat>와이드스크린</PresentationFormat>
  <Paragraphs>236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</vt:lpstr>
      <vt:lpstr>맑은 고딕</vt:lpstr>
      <vt:lpstr>Arial</vt:lpstr>
      <vt:lpstr>Garamond</vt:lpstr>
      <vt:lpstr>Office 테마</vt:lpstr>
      <vt:lpstr> Learning to Classify Open Intent via Soft Labeling and Manifold Mixup</vt:lpstr>
      <vt:lpstr>Open intent classification</vt:lpstr>
      <vt:lpstr>Existing method</vt:lpstr>
      <vt:lpstr>Two main challenge</vt:lpstr>
      <vt:lpstr>Framework of the proposed method</vt:lpstr>
      <vt:lpstr>Deep intent classification model</vt:lpstr>
      <vt:lpstr>Pre-training for known intents</vt:lpstr>
      <vt:lpstr>Training for open intent</vt:lpstr>
      <vt:lpstr>Training for open intent</vt:lpstr>
      <vt:lpstr>Experiments</vt:lpstr>
      <vt:lpstr>Results</vt:lpstr>
      <vt:lpstr>Results</vt:lpstr>
      <vt:lpstr>Ablation Study</vt:lpstr>
      <vt:lpstr>Error Analysis</vt:lpstr>
      <vt:lpstr>Conclusion</vt:lpstr>
      <vt:lpstr>Thank you</vt:lpstr>
      <vt:lpstr>Soft labeling and manifold mixup(slmm)</vt:lpstr>
      <vt:lpstr>Manifold mixup</vt:lpstr>
      <vt:lpstr>Model analysis</vt:lpstr>
      <vt:lpstr>Model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실험+Learning to Classify Open Intent via Soft Labeling and Manifold Mixup</dc:title>
  <dc:creator>박나현</dc:creator>
  <cp:lastModifiedBy>박나현</cp:lastModifiedBy>
  <cp:revision>24</cp:revision>
  <dcterms:created xsi:type="dcterms:W3CDTF">2022-02-20T18:19:31Z</dcterms:created>
  <dcterms:modified xsi:type="dcterms:W3CDTF">2022-03-06T12:58:21Z</dcterms:modified>
</cp:coreProperties>
</file>